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302" r:id="rId6"/>
    <p:sldId id="303" r:id="rId7"/>
    <p:sldId id="304" r:id="rId8"/>
    <p:sldId id="298" r:id="rId9"/>
    <p:sldId id="285" r:id="rId10"/>
    <p:sldId id="309" r:id="rId11"/>
    <p:sldId id="288" r:id="rId12"/>
    <p:sldId id="310" r:id="rId13"/>
    <p:sldId id="312" r:id="rId14"/>
    <p:sldId id="3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909"/>
    <a:srgbClr val="038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595" autoAdjust="0"/>
  </p:normalViewPr>
  <p:slideViewPr>
    <p:cSldViewPr snapToGrid="0">
      <p:cViewPr varScale="1">
        <p:scale>
          <a:sx n="63" d="100"/>
          <a:sy n="63" d="100"/>
        </p:scale>
        <p:origin x="764" y="60"/>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2/26/2025</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2/26/2025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602810" y="3151240"/>
            <a:ext cx="9144000" cy="1107959"/>
          </a:xfrm>
        </p:spPr>
        <p:txBody>
          <a:bodyPr anchor="b">
            <a:noAutofit/>
          </a:bodyPr>
          <a:lstStyle/>
          <a:p>
            <a:r>
              <a:rPr lang="en-US" sz="5000" dirty="0">
                <a:latin typeface="Times New Roman" panose="02020603050405020304" pitchFamily="18" charset="0"/>
                <a:cs typeface="Times New Roman" panose="02020603050405020304" pitchFamily="18" charset="0"/>
              </a:rPr>
              <a:t>Machine Learning Applications in Online Marketing: Challenges and</a:t>
            </a:r>
            <a:br>
              <a:rPr lang="en-US" sz="5000" dirty="0">
                <a:latin typeface="Times New Roman" panose="02020603050405020304" pitchFamily="18" charset="0"/>
                <a:cs typeface="Times New Roman" panose="02020603050405020304" pitchFamily="18" charset="0"/>
              </a:rPr>
            </a:br>
            <a:r>
              <a:rPr lang="en-US" sz="5000" dirty="0">
                <a:latin typeface="Times New Roman" panose="02020603050405020304" pitchFamily="18" charset="0"/>
                <a:cs typeface="Times New Roman" panose="02020603050405020304" pitchFamily="18" charset="0"/>
              </a:rPr>
              <a:t>Opportunities</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6338225" y="4800645"/>
            <a:ext cx="5853775" cy="457200"/>
          </a:xfrm>
        </p:spPr>
        <p:txBody>
          <a:bodyPr/>
          <a:lstStyle/>
          <a:p>
            <a:r>
              <a:rPr lang="en-US" dirty="0" err="1"/>
              <a:t>Ms</a:t>
            </a:r>
            <a:r>
              <a:rPr lang="en-US" dirty="0"/>
              <a:t> S Varsha, Assistant </a:t>
            </a:r>
            <a:r>
              <a:rPr lang="en-US" dirty="0" smtClean="0"/>
              <a:t>Professor,</a:t>
            </a:r>
            <a:endParaRPr lang="en-US" dirty="0"/>
          </a:p>
          <a:p>
            <a:r>
              <a:rPr lang="en-US" dirty="0"/>
              <a:t>A </a:t>
            </a:r>
            <a:r>
              <a:rPr lang="en-US" dirty="0" err="1" smtClean="0"/>
              <a:t>Muhilarasan</a:t>
            </a:r>
            <a:r>
              <a:rPr lang="en-US" dirty="0" smtClean="0"/>
              <a:t>,</a:t>
            </a:r>
            <a:endParaRPr lang="en-US" dirty="0"/>
          </a:p>
          <a:p>
            <a:r>
              <a:rPr lang="en-US" dirty="0"/>
              <a:t>D </a:t>
            </a:r>
            <a:r>
              <a:rPr lang="en-US" dirty="0" err="1" smtClean="0"/>
              <a:t>Bhuvaneshwar</a:t>
            </a:r>
            <a:r>
              <a:rPr lang="en-US" dirty="0" smtClean="0"/>
              <a:t>,</a:t>
            </a:r>
            <a:endParaRPr lang="en-US" dirty="0"/>
          </a:p>
          <a:p>
            <a:r>
              <a:rPr lang="en-US" dirty="0"/>
              <a:t> Department of Computer Science And </a:t>
            </a:r>
            <a:r>
              <a:rPr lang="en-US" dirty="0" smtClean="0"/>
              <a:t>Applications,</a:t>
            </a:r>
            <a:endParaRPr lang="en-US" dirty="0"/>
          </a:p>
          <a:p>
            <a:r>
              <a:rPr lang="en-US" dirty="0" err="1"/>
              <a:t>Jeppiaar</a:t>
            </a:r>
            <a:r>
              <a:rPr lang="en-US" dirty="0"/>
              <a:t> College of Arts and Science ,</a:t>
            </a:r>
            <a:r>
              <a:rPr lang="en-US" dirty="0" err="1"/>
              <a:t>Padur</a:t>
            </a:r>
            <a:r>
              <a:rPr lang="en-US" dirty="0"/>
              <a:t>, Chennai</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3B46-588C-3B96-A7B6-45E444D88142}"/>
              </a:ext>
            </a:extLst>
          </p:cNvPr>
          <p:cNvSpPr>
            <a:spLocks noGrp="1"/>
          </p:cNvSpPr>
          <p:nvPr>
            <p:ph type="title"/>
          </p:nvPr>
        </p:nvSpPr>
        <p:spPr/>
        <p:txBody>
          <a:bodyPr>
            <a:normAutofit/>
          </a:bodyPr>
          <a:lstStyle/>
          <a:p>
            <a:r>
              <a:rPr lang="en-IN" sz="4000" dirty="0">
                <a:solidFill>
                  <a:schemeClr val="accent1"/>
                </a:solidFill>
                <a:latin typeface="Times New Roman" panose="02020603050405020304" pitchFamily="18" charset="0"/>
                <a:cs typeface="Times New Roman" panose="02020603050405020304" pitchFamily="18" charset="0"/>
              </a:rPr>
              <a:t>REFERENCES</a:t>
            </a:r>
          </a:p>
        </p:txBody>
      </p:sp>
      <p:sp>
        <p:nvSpPr>
          <p:cNvPr id="7" name="Text Placeholder 6">
            <a:extLst>
              <a:ext uri="{FF2B5EF4-FFF2-40B4-BE49-F238E27FC236}">
                <a16:creationId xmlns:a16="http://schemas.microsoft.com/office/drawing/2014/main" id="{EEF82C02-56B8-F024-0C5E-073BCE6F774A}"/>
              </a:ext>
            </a:extLst>
          </p:cNvPr>
          <p:cNvSpPr>
            <a:spLocks noGrp="1"/>
          </p:cNvSpPr>
          <p:nvPr>
            <p:ph type="body" sz="quarter" idx="15"/>
          </p:nvPr>
        </p:nvSpPr>
        <p:spPr>
          <a:xfrm>
            <a:off x="841247" y="1801640"/>
            <a:ext cx="10264395" cy="4491273"/>
          </a:xfrm>
        </p:spPr>
        <p:txBody>
          <a:bodyPr/>
          <a:lstStyle/>
          <a:p>
            <a:pPr algn="just"/>
            <a:r>
              <a:rPr lang="en-IN" sz="1500" dirty="0">
                <a:latin typeface="Times New Roman" panose="02020603050405020304" pitchFamily="18" charset="0"/>
                <a:cs typeface="Times New Roman" panose="02020603050405020304" pitchFamily="18" charset="0"/>
              </a:rPr>
              <a:t>[1] Ashok, M., Madan, R., </a:t>
            </a:r>
            <a:r>
              <a:rPr lang="en-IN" sz="1500" dirty="0" err="1">
                <a:latin typeface="Times New Roman" panose="02020603050405020304" pitchFamily="18" charset="0"/>
                <a:cs typeface="Times New Roman" panose="02020603050405020304" pitchFamily="18" charset="0"/>
              </a:rPr>
              <a:t>Joha</a:t>
            </a:r>
            <a:r>
              <a:rPr lang="en-IN" sz="1500" dirty="0">
                <a:latin typeface="Times New Roman" panose="02020603050405020304" pitchFamily="18" charset="0"/>
                <a:cs typeface="Times New Roman" panose="02020603050405020304" pitchFamily="18" charset="0"/>
              </a:rPr>
              <a:t>, A. and Sivarajah, U., 2022. Ethical framework for Artificial Intelligence and Digital technologies. International Journal of Information Management, 62, p.102433.</a:t>
            </a:r>
          </a:p>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[2] </a:t>
            </a:r>
            <a:r>
              <a:rPr lang="en-IN" sz="1500" dirty="0" err="1">
                <a:latin typeface="Times New Roman" panose="02020603050405020304" pitchFamily="18" charset="0"/>
                <a:cs typeface="Times New Roman" panose="02020603050405020304" pitchFamily="18" charset="0"/>
              </a:rPr>
              <a:t>Dohale</a:t>
            </a:r>
            <a:r>
              <a:rPr lang="en-IN" sz="1500" dirty="0">
                <a:latin typeface="Times New Roman" panose="02020603050405020304" pitchFamily="18" charset="0"/>
                <a:cs typeface="Times New Roman" panose="02020603050405020304" pitchFamily="18" charset="0"/>
              </a:rPr>
              <a:t>, V., </a:t>
            </a:r>
            <a:r>
              <a:rPr lang="en-IN" sz="1500" dirty="0" err="1">
                <a:latin typeface="Times New Roman" panose="02020603050405020304" pitchFamily="18" charset="0"/>
                <a:cs typeface="Times New Roman" panose="02020603050405020304" pitchFamily="18" charset="0"/>
              </a:rPr>
              <a:t>Akarte</a:t>
            </a:r>
            <a:r>
              <a:rPr lang="en-IN" sz="1500" dirty="0">
                <a:latin typeface="Times New Roman" panose="02020603050405020304" pitchFamily="18" charset="0"/>
                <a:cs typeface="Times New Roman" panose="02020603050405020304" pitchFamily="18" charset="0"/>
              </a:rPr>
              <a:t>, M., Gunasekaran, A. and Verma, P., 2022. Exploring the role of artificial intelligence in building production resilience: learnings from the COVID-19 pandemic. International Journal of Production Research, pp.1-17.</a:t>
            </a:r>
          </a:p>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[3] </a:t>
            </a:r>
            <a:r>
              <a:rPr lang="en-IN" sz="1500" dirty="0" err="1">
                <a:latin typeface="Times New Roman" panose="02020603050405020304" pitchFamily="18" charset="0"/>
                <a:cs typeface="Times New Roman" panose="02020603050405020304" pitchFamily="18" charset="0"/>
              </a:rPr>
              <a:t>Vrontis</a:t>
            </a:r>
            <a:r>
              <a:rPr lang="en-IN" sz="1500" dirty="0">
                <a:latin typeface="Times New Roman" panose="02020603050405020304" pitchFamily="18" charset="0"/>
                <a:cs typeface="Times New Roman" panose="02020603050405020304" pitchFamily="18" charset="0"/>
              </a:rPr>
              <a:t>, D., </a:t>
            </a:r>
            <a:r>
              <a:rPr lang="en-IN" sz="1500" dirty="0" err="1">
                <a:latin typeface="Times New Roman" panose="02020603050405020304" pitchFamily="18" charset="0"/>
                <a:cs typeface="Times New Roman" panose="02020603050405020304" pitchFamily="18" charset="0"/>
              </a:rPr>
              <a:t>Christofi</a:t>
            </a:r>
            <a:r>
              <a:rPr lang="en-IN" sz="1500" dirty="0">
                <a:latin typeface="Times New Roman" panose="02020603050405020304" pitchFamily="18" charset="0"/>
                <a:cs typeface="Times New Roman" panose="02020603050405020304" pitchFamily="18" charset="0"/>
              </a:rPr>
              <a:t>, M., Pereira, V., </a:t>
            </a:r>
            <a:r>
              <a:rPr lang="en-IN" sz="1500" dirty="0" err="1">
                <a:latin typeface="Times New Roman" panose="02020603050405020304" pitchFamily="18" charset="0"/>
                <a:cs typeface="Times New Roman" panose="02020603050405020304" pitchFamily="18" charset="0"/>
              </a:rPr>
              <a:t>Tarba</a:t>
            </a:r>
            <a:r>
              <a:rPr lang="en-IN" sz="1500" dirty="0">
                <a:latin typeface="Times New Roman" panose="02020603050405020304" pitchFamily="18" charset="0"/>
                <a:cs typeface="Times New Roman" panose="02020603050405020304" pitchFamily="18" charset="0"/>
              </a:rPr>
              <a:t>, S., </a:t>
            </a:r>
            <a:r>
              <a:rPr lang="en-IN" sz="1500" dirty="0" err="1">
                <a:latin typeface="Times New Roman" panose="02020603050405020304" pitchFamily="18" charset="0"/>
                <a:cs typeface="Times New Roman" panose="02020603050405020304" pitchFamily="18" charset="0"/>
              </a:rPr>
              <a:t>Makrides</a:t>
            </a:r>
            <a:r>
              <a:rPr lang="en-IN" sz="1500" dirty="0">
                <a:latin typeface="Times New Roman" panose="02020603050405020304" pitchFamily="18" charset="0"/>
                <a:cs typeface="Times New Roman" panose="02020603050405020304" pitchFamily="18" charset="0"/>
              </a:rPr>
              <a:t>, A. and Trichina, E., 2022.The International Journal of Human Resource Management, 33(6), pp.1237-1266.</a:t>
            </a:r>
          </a:p>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[4] </a:t>
            </a:r>
            <a:r>
              <a:rPr lang="en-IN" sz="1500" dirty="0" err="1">
                <a:latin typeface="Times New Roman" panose="02020603050405020304" pitchFamily="18" charset="0"/>
                <a:cs typeface="Times New Roman" panose="02020603050405020304" pitchFamily="18" charset="0"/>
              </a:rPr>
              <a:t>Ghillani</a:t>
            </a:r>
            <a:r>
              <a:rPr lang="en-IN" sz="1500" dirty="0">
                <a:latin typeface="Times New Roman" panose="02020603050405020304" pitchFamily="18" charset="0"/>
                <a:cs typeface="Times New Roman" panose="02020603050405020304" pitchFamily="18" charset="0"/>
              </a:rPr>
              <a:t>, D., 2022. Deep Learning and Artificial Intelligence Framework to Improve the Cyber Security. </a:t>
            </a:r>
            <a:r>
              <a:rPr lang="en-IN" sz="1500" dirty="0" err="1">
                <a:latin typeface="Times New Roman" panose="02020603050405020304" pitchFamily="18" charset="0"/>
                <a:cs typeface="Times New Roman" panose="02020603050405020304" pitchFamily="18" charset="0"/>
              </a:rPr>
              <a:t>Authorea</a:t>
            </a:r>
            <a:r>
              <a:rPr lang="en-IN" sz="1500" dirty="0">
                <a:latin typeface="Times New Roman" panose="02020603050405020304" pitchFamily="18" charset="0"/>
                <a:cs typeface="Times New Roman" panose="02020603050405020304" pitchFamily="18" charset="0"/>
              </a:rPr>
              <a:t> Preprints.</a:t>
            </a:r>
          </a:p>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[5] Jaiswal, A., Arun, C.J. and Varma, A., 2022. Rebooting employees: Upskilling for artificial intelligence in multinational corporations. The International Journal of Human Resource Management, 33(6), pp.1179-1208.</a:t>
            </a:r>
          </a:p>
        </p:txBody>
      </p:sp>
    </p:spTree>
    <p:extLst>
      <p:ext uri="{BB962C8B-B14F-4D97-AF65-F5344CB8AC3E}">
        <p14:creationId xmlns:p14="http://schemas.microsoft.com/office/powerpoint/2010/main" val="1170545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E43A0C-4C88-E473-432C-B7FA498A9CBF}"/>
              </a:ext>
            </a:extLst>
          </p:cNvPr>
          <p:cNvSpPr>
            <a:spLocks noGrp="1"/>
          </p:cNvSpPr>
          <p:nvPr>
            <p:ph type="ftr" sz="quarter" idx="10"/>
          </p:nvPr>
        </p:nvSpPr>
        <p:spPr/>
        <p:txBody>
          <a:bodyPr/>
          <a:lstStyle/>
          <a:p>
            <a:r>
              <a:rPr lang="en-ZA"/>
              <a:t>Pitch deck title</a:t>
            </a:r>
            <a:endParaRPr lang="en-ZA" dirty="0"/>
          </a:p>
        </p:txBody>
      </p:sp>
      <p:sp>
        <p:nvSpPr>
          <p:cNvPr id="5" name="Slide Number Placeholder 4">
            <a:extLst>
              <a:ext uri="{FF2B5EF4-FFF2-40B4-BE49-F238E27FC236}">
                <a16:creationId xmlns:a16="http://schemas.microsoft.com/office/drawing/2014/main" id="{4778D8FB-71A7-E8DD-383F-024DE3366E6F}"/>
              </a:ext>
            </a:extLst>
          </p:cNvPr>
          <p:cNvSpPr>
            <a:spLocks noGrp="1"/>
          </p:cNvSpPr>
          <p:nvPr>
            <p:ph type="sldNum" sz="quarter" idx="11"/>
          </p:nvPr>
        </p:nvSpPr>
        <p:spPr/>
        <p:txBody>
          <a:bodyPr/>
          <a:lstStyle/>
          <a:p>
            <a:fld id="{19B51A1E-902D-48AF-9020-955120F399B6}" type="slidenum">
              <a:rPr lang="en-ZA" smtClean="0"/>
              <a:pPr/>
              <a:t>11</a:t>
            </a:fld>
            <a:endParaRPr lang="en-ZA" dirty="0"/>
          </a:p>
        </p:txBody>
      </p:sp>
      <p:sp>
        <p:nvSpPr>
          <p:cNvPr id="12" name="Date Placeholder 11">
            <a:extLst>
              <a:ext uri="{FF2B5EF4-FFF2-40B4-BE49-F238E27FC236}">
                <a16:creationId xmlns:a16="http://schemas.microsoft.com/office/drawing/2014/main" id="{727DCC9A-3DE6-9F05-B5BC-CEA9D959A940}"/>
              </a:ext>
            </a:extLst>
          </p:cNvPr>
          <p:cNvSpPr>
            <a:spLocks noGrp="1"/>
          </p:cNvSpPr>
          <p:nvPr>
            <p:ph type="dt" sz="half" idx="38"/>
          </p:nvPr>
        </p:nvSpPr>
        <p:spPr/>
        <p:txBody>
          <a:bodyPr/>
          <a:lstStyle/>
          <a:p>
            <a:r>
              <a:rPr lang="en-US"/>
              <a:t>7/14/20XX</a:t>
            </a:r>
            <a:endParaRPr lang="en-US" dirty="0"/>
          </a:p>
        </p:txBody>
      </p:sp>
      <p:pic>
        <p:nvPicPr>
          <p:cNvPr id="14" name="Picture Placeholder 16" descr="image of bar graphs&#10;">
            <a:extLst>
              <a:ext uri="{FF2B5EF4-FFF2-40B4-BE49-F238E27FC236}">
                <a16:creationId xmlns:a16="http://schemas.microsoft.com/office/drawing/2014/main" id="{96472931-E396-3D10-F7E4-F003EF13A3CF}"/>
              </a:ext>
            </a:extLst>
          </p:cNvPr>
          <p:cNvPicPr>
            <a:picLocks noGrp="1" noChangeAspect="1"/>
          </p:cNvPicPr>
          <p:nvPr>
            <p:ph type="pic" sz="quarter" idx="34"/>
          </p:nvPr>
        </p:nvPicPr>
        <p:blipFill rotWithShape="1">
          <a:blip r:embed="rId2" cstate="screen">
            <a:extLst>
              <a:ext uri="{28A0092B-C50C-407E-A947-70E740481C1C}">
                <a14:useLocalDpi xmlns:a14="http://schemas.microsoft.com/office/drawing/2010/main"/>
              </a:ext>
            </a:extLst>
          </a:blip>
          <a:srcRect l="6" r="6"/>
          <a:stretch/>
        </p:blipFill>
        <p:spPr>
          <a:xfrm>
            <a:off x="0" y="0"/>
            <a:ext cx="12188952" cy="6858000"/>
          </a:xfrm>
        </p:spPr>
      </p:pic>
      <p:sp>
        <p:nvSpPr>
          <p:cNvPr id="15" name="TextBox 14">
            <a:extLst>
              <a:ext uri="{FF2B5EF4-FFF2-40B4-BE49-F238E27FC236}">
                <a16:creationId xmlns:a16="http://schemas.microsoft.com/office/drawing/2014/main" id="{18521FF6-3055-0414-47BB-CDFBE9F29627}"/>
              </a:ext>
            </a:extLst>
          </p:cNvPr>
          <p:cNvSpPr txBox="1"/>
          <p:nvPr/>
        </p:nvSpPr>
        <p:spPr>
          <a:xfrm>
            <a:off x="3658354" y="2370680"/>
            <a:ext cx="4607460"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46738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274" y="520700"/>
            <a:ext cx="8562475" cy="1325563"/>
          </a:xfrm>
        </p:spPr>
        <p:txBody>
          <a:bodyPr>
            <a:normAutofit/>
          </a:bodyPr>
          <a:lstStyle/>
          <a:p>
            <a:r>
              <a:rPr lang="en-US" sz="4000" dirty="0">
                <a:latin typeface="Times New Roman" panose="02020603050405020304" pitchFamily="18" charset="0"/>
                <a:cs typeface="Times New Roman" panose="02020603050405020304" pitchFamily="18" charset="0"/>
              </a:rPr>
              <a:t>ABSTRACT</a:t>
            </a:r>
          </a:p>
        </p:txBody>
      </p:sp>
      <p:sp>
        <p:nvSpPr>
          <p:cNvPr id="47" name="Text Placeholder 46">
            <a:extLst>
              <a:ext uri="{FF2B5EF4-FFF2-40B4-BE49-F238E27FC236}">
                <a16:creationId xmlns:a16="http://schemas.microsoft.com/office/drawing/2014/main" id="{5B76A604-CBAD-4494-A846-E4C833A6092C}"/>
              </a:ext>
            </a:extLst>
          </p:cNvPr>
          <p:cNvSpPr>
            <a:spLocks noGrp="1"/>
          </p:cNvSpPr>
          <p:nvPr>
            <p:ph type="body" sz="quarter" idx="18"/>
          </p:nvPr>
        </p:nvSpPr>
        <p:spPr>
          <a:xfrm>
            <a:off x="5590801" y="1916113"/>
            <a:ext cx="3886200" cy="320040"/>
          </a:xfrm>
        </p:spPr>
        <p:txBody>
          <a:bodyPr/>
          <a:lstStyle/>
          <a:p>
            <a:r>
              <a:rPr lang="en-US" dirty="0"/>
              <a:t>COSTS</a:t>
            </a:r>
          </a:p>
        </p:txBody>
      </p:sp>
      <p:sp>
        <p:nvSpPr>
          <p:cNvPr id="48" name="Text Placeholder 47">
            <a:extLst>
              <a:ext uri="{FF2B5EF4-FFF2-40B4-BE49-F238E27FC236}">
                <a16:creationId xmlns:a16="http://schemas.microsoft.com/office/drawing/2014/main" id="{BF07FAC4-029F-4076-B784-683A1CCA6865}"/>
              </a:ext>
            </a:extLst>
          </p:cNvPr>
          <p:cNvSpPr>
            <a:spLocks noGrp="1"/>
          </p:cNvSpPr>
          <p:nvPr>
            <p:ph type="body" sz="quarter" idx="19"/>
          </p:nvPr>
        </p:nvSpPr>
        <p:spPr>
          <a:xfrm>
            <a:off x="5590675" y="2242336"/>
            <a:ext cx="3886200" cy="914400"/>
          </a:xfrm>
        </p:spPr>
        <p:txBody>
          <a:bodyPr>
            <a:normAutofit/>
          </a:bodyPr>
          <a:lstStyle/>
          <a:p>
            <a:r>
              <a:rPr lang="en-US" dirty="0"/>
              <a:t>Loss of potential income by not offering investment opportunities for businesses</a:t>
            </a:r>
          </a:p>
        </p:txBody>
      </p:sp>
      <p:sp>
        <p:nvSpPr>
          <p:cNvPr id="49" name="Text Placeholder 48">
            <a:extLst>
              <a:ext uri="{FF2B5EF4-FFF2-40B4-BE49-F238E27FC236}">
                <a16:creationId xmlns:a16="http://schemas.microsoft.com/office/drawing/2014/main" id="{BEEA5224-6F24-4134-84A4-4BB922BE15DE}"/>
              </a:ext>
            </a:extLst>
          </p:cNvPr>
          <p:cNvSpPr>
            <a:spLocks noGrp="1"/>
          </p:cNvSpPr>
          <p:nvPr>
            <p:ph type="body" sz="quarter" idx="20"/>
          </p:nvPr>
        </p:nvSpPr>
        <p:spPr>
          <a:xfrm>
            <a:off x="5590801" y="3218688"/>
            <a:ext cx="3886200" cy="320040"/>
          </a:xfrm>
        </p:spPr>
        <p:txBody>
          <a:bodyPr/>
          <a:lstStyle/>
          <a:p>
            <a:r>
              <a:rPr lang="en-US" dirty="0"/>
              <a:t>USABILITY</a:t>
            </a:r>
          </a:p>
        </p:txBody>
      </p:sp>
      <p:sp>
        <p:nvSpPr>
          <p:cNvPr id="50" name="Text Placeholder 49">
            <a:extLst>
              <a:ext uri="{FF2B5EF4-FFF2-40B4-BE49-F238E27FC236}">
                <a16:creationId xmlns:a16="http://schemas.microsoft.com/office/drawing/2014/main" id="{6DC9F3A7-D8E7-4ABC-8153-8AFB777CAC78}"/>
              </a:ext>
            </a:extLst>
          </p:cNvPr>
          <p:cNvSpPr>
            <a:spLocks noGrp="1"/>
          </p:cNvSpPr>
          <p:nvPr>
            <p:ph type="body" sz="quarter" idx="21"/>
          </p:nvPr>
        </p:nvSpPr>
        <p:spPr>
          <a:xfrm>
            <a:off x="5590675" y="3545967"/>
            <a:ext cx="3886200" cy="914400"/>
          </a:xfrm>
        </p:spPr>
        <p:txBody>
          <a:bodyPr>
            <a:normAutofit/>
          </a:bodyPr>
          <a:lstStyle/>
          <a:p>
            <a:r>
              <a:rPr lang="en-US" dirty="0"/>
              <a:t>Customers want something that’s easy to adopt and simple to use</a:t>
            </a:r>
          </a:p>
        </p:txBody>
      </p:sp>
      <p:sp>
        <p:nvSpPr>
          <p:cNvPr id="152" name="Text Placeholder 151">
            <a:extLst>
              <a:ext uri="{FF2B5EF4-FFF2-40B4-BE49-F238E27FC236}">
                <a16:creationId xmlns:a16="http://schemas.microsoft.com/office/drawing/2014/main" id="{3C4F874E-995C-4034-ACF3-1F09DDFD1EF2}"/>
              </a:ext>
            </a:extLst>
          </p:cNvPr>
          <p:cNvSpPr>
            <a:spLocks noGrp="1"/>
          </p:cNvSpPr>
          <p:nvPr>
            <p:ph type="body" sz="quarter" idx="24"/>
          </p:nvPr>
        </p:nvSpPr>
        <p:spPr>
          <a:xfrm>
            <a:off x="10734040" y="-68580"/>
            <a:ext cx="1737360" cy="6858000"/>
          </a:xfrm>
        </p:spPr>
        <p:txBody>
          <a:bodyPr/>
          <a:lstStyle/>
          <a:p>
            <a:r>
              <a:rPr lang="en-US" sz="10000" dirty="0"/>
              <a:t>Abstract</a:t>
            </a:r>
          </a:p>
        </p:txBody>
      </p:sp>
      <p:sp>
        <p:nvSpPr>
          <p:cNvPr id="11" name="Text Placeholder 10">
            <a:extLst>
              <a:ext uri="{FF2B5EF4-FFF2-40B4-BE49-F238E27FC236}">
                <a16:creationId xmlns:a16="http://schemas.microsoft.com/office/drawing/2014/main" id="{B042F522-95AF-1FE3-2905-FD548E456424}"/>
              </a:ext>
            </a:extLst>
          </p:cNvPr>
          <p:cNvSpPr>
            <a:spLocks noGrp="1"/>
          </p:cNvSpPr>
          <p:nvPr>
            <p:ph type="body" sz="quarter" idx="15"/>
          </p:nvPr>
        </p:nvSpPr>
        <p:spPr/>
        <p:txBody>
          <a:bodyPr/>
          <a:lstStyle/>
          <a:p>
            <a:endParaRPr lang="en-IN" dirty="0"/>
          </a:p>
        </p:txBody>
      </p:sp>
      <p:sp>
        <p:nvSpPr>
          <p:cNvPr id="13" name="Text Placeholder 12">
            <a:extLst>
              <a:ext uri="{FF2B5EF4-FFF2-40B4-BE49-F238E27FC236}">
                <a16:creationId xmlns:a16="http://schemas.microsoft.com/office/drawing/2014/main" id="{26413234-A0C3-A062-677E-9ADFB4195A7C}"/>
              </a:ext>
            </a:extLst>
          </p:cNvPr>
          <p:cNvSpPr>
            <a:spLocks noGrp="1"/>
          </p:cNvSpPr>
          <p:nvPr>
            <p:ph type="body" sz="quarter" idx="25"/>
          </p:nvPr>
        </p:nvSpPr>
        <p:spPr>
          <a:xfrm>
            <a:off x="-90931" y="1516063"/>
            <a:ext cx="10026650" cy="4754562"/>
          </a:xfrm>
        </p:spPr>
        <p:txBody>
          <a:bodyPr/>
          <a:lstStyle/>
          <a:p>
            <a:pPr algn="just">
              <a:lnSpc>
                <a:spcPct val="150000"/>
              </a:lnSpc>
            </a:pPr>
            <a:r>
              <a:rPr lang="en-US" sz="1600" cap="none" dirty="0">
                <a:latin typeface="Times New Roman" panose="02020603050405020304" pitchFamily="18" charset="0"/>
                <a:cs typeface="Times New Roman" panose="02020603050405020304" pitchFamily="18" charset="0"/>
              </a:rPr>
              <a:t>Online marketing has become a crucial tool for businesses striving to engage effectively with their audiences in the digital age. The vast amounts of data generated through online interactions present unprecedented opportunities to apply machine learning techniques for enhancing marketing strategies. This paper examines the integration of machine learning approaches to optimize key aspects of online marketing, including audience segmentation, personalized content delivery, and campaign performance prediction. By employing </a:t>
            </a:r>
            <a:r>
              <a:rPr lang="en-US" sz="1600" cap="none" dirty="0" err="1">
                <a:latin typeface="Times New Roman" panose="02020603050405020304" pitchFamily="18" charset="0"/>
                <a:cs typeface="Times New Roman" panose="02020603050405020304" pitchFamily="18" charset="0"/>
              </a:rPr>
              <a:t>acombination</a:t>
            </a:r>
            <a:r>
              <a:rPr lang="en-US" sz="1600" cap="none" dirty="0">
                <a:latin typeface="Times New Roman" panose="02020603050405020304" pitchFamily="18" charset="0"/>
                <a:cs typeface="Times New Roman" panose="02020603050405020304" pitchFamily="18" charset="0"/>
              </a:rPr>
              <a:t> of supervised and unsupervised learning models, the study uncovers patterns in consumer behavior, forecasts future trends, and improves decision-making processes. Furthermore, it addresses ethical considerations and challenges, particularly concerning data privacy and algorithmic fairness, associated with the use of machine learning in marketing. The findings provide actionable insights for marketers and contribute significantly to the</a:t>
            </a:r>
          </a:p>
          <a:p>
            <a:pPr algn="just">
              <a:lnSpc>
                <a:spcPct val="150000"/>
              </a:lnSpc>
            </a:pPr>
            <a:r>
              <a:rPr lang="en-US" sz="1600" cap="none" dirty="0">
                <a:latin typeface="Times New Roman" panose="02020603050405020304" pitchFamily="18" charset="0"/>
                <a:cs typeface="Times New Roman" panose="02020603050405020304" pitchFamily="18" charset="0"/>
              </a:rPr>
              <a:t>evolving domain of AI-driven marketing practices.</a:t>
            </a:r>
            <a:endParaRPr lang="en-IN" sz="1600" cap="none" dirty="0">
              <a:latin typeface="Times New Roman" panose="02020603050405020304" pitchFamily="18" charset="0"/>
              <a:cs typeface="Times New Roman" panose="02020603050405020304" pitchFamily="18" charset="0"/>
            </a:endParaRPr>
          </a:p>
          <a:p>
            <a:pPr algn="just">
              <a:lnSpc>
                <a:spcPct val="150000"/>
              </a:lnSpc>
            </a:pPr>
            <a:r>
              <a:rPr lang="en-US" sz="1600" cap="none" dirty="0">
                <a:solidFill>
                  <a:srgbClr val="090909"/>
                </a:solidFill>
                <a:latin typeface="Times New Roman" panose="02020603050405020304" pitchFamily="18" charset="0"/>
                <a:cs typeface="Times New Roman" panose="02020603050405020304" pitchFamily="18" charset="0"/>
              </a:rPr>
              <a:t>Keywords: </a:t>
            </a:r>
            <a:r>
              <a:rPr lang="en-US" sz="1600" i="1" cap="none" dirty="0">
                <a:latin typeface="Times New Roman" panose="02020603050405020304" pitchFamily="18" charset="0"/>
                <a:cs typeface="Times New Roman" panose="02020603050405020304" pitchFamily="18" charset="0"/>
              </a:rPr>
              <a:t>Online marketing, machine learning, Digital advertising.</a:t>
            </a:r>
            <a:endParaRPr lang="en-IN" sz="1600" i="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36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155363" y="365125"/>
            <a:ext cx="5103007" cy="1675153"/>
          </a:xfrm>
        </p:spPr>
        <p:txBody>
          <a:bodyPr>
            <a:norm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18" name="Text Placeholder 17">
            <a:extLst>
              <a:ext uri="{FF2B5EF4-FFF2-40B4-BE49-F238E27FC236}">
                <a16:creationId xmlns:a16="http://schemas.microsoft.com/office/drawing/2014/main" id="{3E0B00A9-A69C-3749-B7ED-C73644225B2F}"/>
              </a:ext>
            </a:extLst>
          </p:cNvPr>
          <p:cNvSpPr>
            <a:spLocks noGrp="1"/>
          </p:cNvSpPr>
          <p:nvPr>
            <p:ph type="body" sz="quarter" idx="21"/>
          </p:nvPr>
        </p:nvSpPr>
        <p:spPr>
          <a:xfrm>
            <a:off x="1189238" y="2275065"/>
            <a:ext cx="9266326" cy="3756279"/>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digital landscape has shifted towards data-driven strategies, leveraging consumer data for personalization, optimization, and engagement. Machine learning (ML) addresses challenges in extracting meaningful insights, improving customer engagement, and targeting strategies. By analyzing large datasets, uncovering trends, segmenting audiences, and personalizing content, ML predicts consumer actions, increasing engagement, conversions, and brand loyalty. However, ML raises ethical concerns, including data privacy, bias, and transparency, prompting businesses to adopt ethical practices and ensure fairness in decision-making processes. Furthermore, ML also enables businesses to automate repetitive tasks, enhancing efficiency and productivity. Additionally, ML-driven analytics provides real-time feedback, allowing businesses to refine their marketing strategies and stay competitive. ML also helps businesses to identify new opportunities and revenue streams. Moreover, ML enables personalized customer experiences across multiple touchpoints and devices.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191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0"/>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410052" y="1182807"/>
            <a:ext cx="6180932" cy="1325563"/>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LITERATURE REVIEW</a:t>
            </a:r>
            <a:endParaRPr lang="en-US" sz="4000" dirty="0">
              <a:latin typeface="Times New Roman" panose="02020603050405020304" pitchFamily="18" charset="0"/>
              <a:cs typeface="Times New Roman" panose="02020603050405020304" pitchFamily="18" charset="0"/>
            </a:endParaRPr>
          </a:p>
        </p:txBody>
      </p:sp>
      <p:sp>
        <p:nvSpPr>
          <p:cNvPr id="21" name="Text Placeholder 20">
            <a:extLst>
              <a:ext uri="{FF2B5EF4-FFF2-40B4-BE49-F238E27FC236}">
                <a16:creationId xmlns:a16="http://schemas.microsoft.com/office/drawing/2014/main" id="{59F3BF10-CB8A-4EBB-CA6E-4E07F0F149FD}"/>
              </a:ext>
            </a:extLst>
          </p:cNvPr>
          <p:cNvSpPr>
            <a:spLocks noGrp="1"/>
          </p:cNvSpPr>
          <p:nvPr>
            <p:ph type="body" sz="quarter" idx="18"/>
          </p:nvPr>
        </p:nvSpPr>
        <p:spPr>
          <a:xfrm>
            <a:off x="548640" y="2508370"/>
            <a:ext cx="11328399" cy="3846248"/>
          </a:xfrm>
        </p:spPr>
        <p:txBody>
          <a:bodyPr/>
          <a:lstStyle/>
          <a:p>
            <a:pPr marL="342900" indent="-342900" algn="just">
              <a:lnSpc>
                <a:spcPct val="150000"/>
              </a:lnSpc>
              <a:buAutoNum type="arabicPeriod"/>
            </a:pPr>
            <a:r>
              <a:rPr lang="en-US" sz="1600" cap="none" dirty="0" smtClean="0">
                <a:latin typeface="Times New Roman" panose="02020603050405020304" pitchFamily="18" charset="0"/>
                <a:cs typeface="Times New Roman" panose="02020603050405020304" pitchFamily="18" charset="0"/>
              </a:rPr>
              <a:t>Integration and Transformation- Machine learning (ML) transforms online marketing through data-driven insights.- ML recognizes patterns in large </a:t>
            </a:r>
            <a:r>
              <a:rPr lang="en-US" sz="1600" cap="none" dirty="0" err="1" smtClean="0">
                <a:latin typeface="Times New Roman" panose="02020603050405020304" pitchFamily="18" charset="0"/>
                <a:cs typeface="Times New Roman" panose="02020603050405020304" pitchFamily="18" charset="0"/>
              </a:rPr>
              <a:t>datasets,conversion</a:t>
            </a:r>
            <a:r>
              <a:rPr lang="en-US" sz="1600" cap="none" dirty="0" smtClean="0">
                <a:latin typeface="Times New Roman" panose="02020603050405020304" pitchFamily="18" charset="0"/>
                <a:cs typeface="Times New Roman" panose="02020603050405020304" pitchFamily="18" charset="0"/>
              </a:rPr>
              <a:t> rates, and predicts consumer behavior.- Improves marketing ROI by optimizing budget allocation.- Enables real-time marketing decision-making.</a:t>
            </a:r>
          </a:p>
          <a:p>
            <a:pPr marL="342900" indent="-342900" algn="just">
              <a:lnSpc>
                <a:spcPct val="150000"/>
              </a:lnSpc>
              <a:buAutoNum type="arabicPeriod"/>
            </a:pPr>
            <a:r>
              <a:rPr lang="en-US" sz="1600" cap="none" dirty="0" smtClean="0">
                <a:latin typeface="Times New Roman" panose="02020603050405020304" pitchFamily="18" charset="0"/>
                <a:cs typeface="Times New Roman" panose="02020603050405020304" pitchFamily="18" charset="0"/>
              </a:rPr>
              <a:t>Predictive Analytics- Predictive analytics forecasts consumer actions using historical </a:t>
            </a:r>
            <a:r>
              <a:rPr lang="en-US" sz="1600" cap="none" dirty="0" err="1" smtClean="0">
                <a:latin typeface="Times New Roman" panose="02020603050405020304" pitchFamily="18" charset="0"/>
                <a:cs typeface="Times New Roman" panose="02020603050405020304" pitchFamily="18" charset="0"/>
              </a:rPr>
              <a:t>dataAllocates</a:t>
            </a:r>
            <a:r>
              <a:rPr lang="en-US" sz="1600" cap="none" dirty="0" smtClean="0">
                <a:latin typeface="Times New Roman" panose="02020603050405020304" pitchFamily="18" charset="0"/>
                <a:cs typeface="Times New Roman" panose="02020603050405020304" pitchFamily="18" charset="0"/>
              </a:rPr>
              <a:t> marketing resources efficiently and develops targeted campaigns.- Identifies high-value customer segments and prioritizes marketing efforts.- Optimizes marketing channels and messaging for better results.</a:t>
            </a:r>
          </a:p>
          <a:p>
            <a:pPr marL="342900" indent="-342900" algn="just">
              <a:lnSpc>
                <a:spcPct val="150000"/>
              </a:lnSpc>
              <a:buAutoNum type="arabicPeriod"/>
            </a:pPr>
            <a:r>
              <a:rPr lang="en-US" sz="1600" cap="none" dirty="0" smtClean="0">
                <a:latin typeface="Times New Roman" panose="02020603050405020304" pitchFamily="18" charset="0"/>
                <a:cs typeface="Times New Roman" panose="02020603050405020304" pitchFamily="18" charset="0"/>
              </a:rPr>
              <a:t>Customer Segmentation and Personalization- ML revolutionizes segmentation, moving beyond demographics to behavior-driven segments.- Analyzes vast data to identify specific customer groups and offers personalized experiences.- Increases customer satisfaction, brand loyalty, and conversion rates.- Enables dynamic content optimization and product recommendations.- Enhances customer journey mapping and experience design.</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718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black and white image of bar graphs">
            <a:extLst>
              <a:ext uri="{FF2B5EF4-FFF2-40B4-BE49-F238E27FC236}">
                <a16:creationId xmlns:a16="http://schemas.microsoft.com/office/drawing/2014/main" id="{328A991A-37FB-44FF-88EA-33E50292CB5C}"/>
              </a:ext>
            </a:extLst>
          </p:cNvPr>
          <p:cNvPicPr>
            <a:picLocks noGrp="1" noChangeAspect="1"/>
          </p:cNvPicPr>
          <p:nvPr>
            <p:ph type="pic" sz="quarter" idx="34"/>
          </p:nvPr>
        </p:nvPicPr>
        <p:blipFill rotWithShape="1">
          <a:blip r:embed="rId2">
            <a:extLst>
              <a:ext uri="{28A0092B-C50C-407E-A947-70E740481C1C}">
                <a14:useLocalDpi xmlns:a14="http://schemas.microsoft.com/office/drawing/2010/main"/>
              </a:ext>
            </a:extLst>
          </a:blip>
          <a:srcRect/>
          <a:stretch/>
        </p:blipFill>
        <p:spPr>
          <a:xfrm>
            <a:off x="3048" y="0"/>
            <a:ext cx="12188952" cy="6858000"/>
          </a:xfrm>
        </p:spPr>
      </p:pic>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693344" y="998868"/>
            <a:ext cx="5517333" cy="1325563"/>
          </a:xfrm>
        </p:spPr>
        <p:txBody>
          <a:bodyPr>
            <a:normAutofit/>
          </a:bodyPr>
          <a:lstStyle/>
          <a:p>
            <a:r>
              <a:rPr lang="en-ZA" sz="4000" dirty="0">
                <a:latin typeface="Times New Roman" panose="02020603050405020304" pitchFamily="18" charset="0"/>
                <a:cs typeface="Times New Roman" panose="02020603050405020304" pitchFamily="18" charset="0"/>
              </a:rPr>
              <a:t>EXISTING SYSTEM</a:t>
            </a:r>
          </a:p>
        </p:txBody>
      </p:sp>
      <p:sp>
        <p:nvSpPr>
          <p:cNvPr id="18" name="Text Placeholder 17">
            <a:extLst>
              <a:ext uri="{FF2B5EF4-FFF2-40B4-BE49-F238E27FC236}">
                <a16:creationId xmlns:a16="http://schemas.microsoft.com/office/drawing/2014/main" id="{2FF04D30-F224-451C-9FFE-3930E78F7E5C}"/>
              </a:ext>
            </a:extLst>
          </p:cNvPr>
          <p:cNvSpPr>
            <a:spLocks noGrp="1"/>
          </p:cNvSpPr>
          <p:nvPr>
            <p:ph type="body" sz="quarter" idx="39"/>
          </p:nvPr>
        </p:nvSpPr>
        <p:spPr>
          <a:xfrm>
            <a:off x="0" y="2136619"/>
            <a:ext cx="12190476" cy="3413156"/>
          </a:xfrm>
        </p:spPr>
        <p:txBody>
          <a:bodyPr>
            <a:normAutofit/>
          </a:bodyPr>
          <a:lstStyle/>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Google Ads' machine learning platform optimizes advertising campaigns through personalized targeting, predictive analytics, and continuous evaluation. It collects vast user interaction data, employs machine learning for customer segmentation and targeting, and personalizes ad content. The platform utilizes predictive models like Smart Bidding for optimized bidding strategies and tracks KPIs like conversion rate, CTR, and ROAS. Additionally, it leverages automated bidding strategies, dynamic ad optimization, and audience insights to refine marketing efforts. With a strong emphasis on ethical considerations, Google Ads prioritizes data transparency, responsible data handling, and fairness, mirroring the goals of improving ad targeting, personalization, and predictive analytics. Furthermore, it ensures compliance with data protection regulations like GDPR and CCPA, and provides users with control over their data and ad preferences.</a:t>
            </a:r>
          </a:p>
        </p:txBody>
      </p:sp>
    </p:spTree>
    <p:extLst>
      <p:ext uri="{BB962C8B-B14F-4D97-AF65-F5344CB8AC3E}">
        <p14:creationId xmlns:p14="http://schemas.microsoft.com/office/powerpoint/2010/main" val="2821816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of bar graph">
            <a:extLst>
              <a:ext uri="{FF2B5EF4-FFF2-40B4-BE49-F238E27FC236}">
                <a16:creationId xmlns:a16="http://schemas.microsoft.com/office/drawing/2014/main" id="{6A057D43-F8BF-4DAD-A7AD-845A6D5B5A5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383280" y="365125"/>
            <a:ext cx="7894320" cy="1325563"/>
          </a:xfrm>
        </p:spPr>
        <p:txBody>
          <a:bodyPr>
            <a:normAutofit/>
          </a:bodyPr>
          <a:lstStyle/>
          <a:p>
            <a:r>
              <a:rPr lang="en-US" sz="4000" dirty="0">
                <a:latin typeface="Times New Roman" panose="02020603050405020304" pitchFamily="18" charset="0"/>
                <a:cs typeface="Times New Roman" panose="02020603050405020304" pitchFamily="18" charset="0"/>
              </a:rPr>
              <a:t>PROPOSED SYSTEM</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25"/>
          </p:nvPr>
        </p:nvSpPr>
        <p:spPr>
          <a:xfrm>
            <a:off x="3048000" y="1690688"/>
            <a:ext cx="9144000" cy="3886200"/>
          </a:xfrm>
        </p:spPr>
        <p:txBody>
          <a:bodyPr/>
          <a:lstStyle/>
          <a:p>
            <a:endParaRPr lang="en-ZA" dirty="0"/>
          </a:p>
        </p:txBody>
      </p:sp>
      <p:sp>
        <p:nvSpPr>
          <p:cNvPr id="2" name="Content Placeholder 1">
            <a:extLst>
              <a:ext uri="{FF2B5EF4-FFF2-40B4-BE49-F238E27FC236}">
                <a16:creationId xmlns:a16="http://schemas.microsoft.com/office/drawing/2014/main" id="{2972E633-D3D4-4B6D-909F-937FED844C4A}"/>
              </a:ext>
            </a:extLst>
          </p:cNvPr>
          <p:cNvSpPr>
            <a:spLocks noGrp="1"/>
          </p:cNvSpPr>
          <p:nvPr>
            <p:ph sz="quarter" idx="4"/>
          </p:nvPr>
        </p:nvSpPr>
        <p:spPr>
          <a:xfrm>
            <a:off x="3129178" y="1777208"/>
            <a:ext cx="8625941" cy="3446541"/>
          </a:xfrm>
        </p:spPr>
        <p:txBody>
          <a:bodyPr>
            <a:noAutofit/>
          </a:bodyPr>
          <a:lstStyle/>
          <a:p>
            <a:pPr algn="just">
              <a:lnSpc>
                <a:spcPct val="150000"/>
              </a:lnSpc>
            </a:pPr>
            <a:r>
              <a:rPr lang="en-US" sz="1600" cap="none" dirty="0">
                <a:latin typeface="Times New Roman" panose="02020603050405020304" pitchFamily="18" charset="0"/>
                <a:cs typeface="Times New Roman" panose="02020603050405020304" pitchFamily="18" charset="0"/>
              </a:rPr>
              <a:t>This research proposes a machine learning (ml)-powered system to optimize online marketing by improving customer engagement, personalizing content, and increasing conversion rates. The system integrates data from multiple digital touchpoints, adhering to privacy regulations, and uses unsupervised ML techniques for customer segmentation. Advanced ML models enable personalized content recommendations, while predictive modeling forecasts customer behavior. The system optimizes campaigns in real-time, ensuring efficient marketing strategies and maximized ROI. An integrated ethical framework addresses data privacy concerns, minimizes algorithmic biases, and maintains transparency, aligning with data protection regulations. The system's success is evaluated through key performance indicators (</a:t>
            </a:r>
            <a:r>
              <a:rPr lang="en-US" sz="1600" cap="none" dirty="0" err="1">
                <a:latin typeface="Times New Roman" panose="02020603050405020304" pitchFamily="18" charset="0"/>
                <a:cs typeface="Times New Roman" panose="02020603050405020304" pitchFamily="18" charset="0"/>
              </a:rPr>
              <a:t>kpis</a:t>
            </a:r>
            <a:r>
              <a:rPr lang="en-US" sz="1600" cap="none" dirty="0">
                <a:latin typeface="Times New Roman" panose="02020603050405020304" pitchFamily="18" charset="0"/>
                <a:cs typeface="Times New Roman" panose="02020603050405020304" pitchFamily="18" charset="0"/>
              </a:rPr>
              <a:t>), including conversion rates, customer engagement, ROI and satisfaction</a:t>
            </a:r>
            <a:endParaRPr lang="en-IN" sz="1600" cap="none" dirty="0">
              <a:latin typeface="Times New Roman" panose="02020603050405020304" pitchFamily="18" charset="0"/>
              <a:cs typeface="Times New Roman" panose="02020603050405020304" pitchFamily="18" charset="0"/>
            </a:endParaRPr>
          </a:p>
          <a:p>
            <a:endParaRPr lang="en-ZA" sz="1600" noProof="1"/>
          </a:p>
        </p:txBody>
      </p:sp>
      <p:sp>
        <p:nvSpPr>
          <p:cNvPr id="22" name="Date Placeholder 21">
            <a:extLst>
              <a:ext uri="{FF2B5EF4-FFF2-40B4-BE49-F238E27FC236}">
                <a16:creationId xmlns:a16="http://schemas.microsoft.com/office/drawing/2014/main" id="{0892EE2B-E8C5-4129-9850-04151ED0A218}"/>
              </a:ext>
            </a:extLst>
          </p:cNvPr>
          <p:cNvSpPr>
            <a:spLocks noGrp="1"/>
          </p:cNvSpPr>
          <p:nvPr>
            <p:ph type="dt" sz="half" idx="10"/>
          </p:nvPr>
        </p:nvSpPr>
        <p:spPr>
          <a:xfrm>
            <a:off x="838200" y="6356350"/>
            <a:ext cx="2743200" cy="365125"/>
          </a:xfrm>
        </p:spPr>
        <p:txBody>
          <a:bodyPr/>
          <a:lstStyle/>
          <a:p>
            <a:r>
              <a:rPr lang="en-US" dirty="0"/>
              <a:t>7/14/20XX</a:t>
            </a:r>
          </a:p>
        </p:txBody>
      </p:sp>
      <p:sp>
        <p:nvSpPr>
          <p:cNvPr id="23" name="Footer Placeholder 22">
            <a:extLst>
              <a:ext uri="{FF2B5EF4-FFF2-40B4-BE49-F238E27FC236}">
                <a16:creationId xmlns:a16="http://schemas.microsoft.com/office/drawing/2014/main" id="{B5D1873B-E191-492D-8A88-5BC543251AA4}"/>
              </a:ext>
            </a:extLst>
          </p:cNvPr>
          <p:cNvSpPr>
            <a:spLocks noGrp="1"/>
          </p:cNvSpPr>
          <p:nvPr>
            <p:ph type="ftr" sz="quarter" idx="11"/>
          </p:nvPr>
        </p:nvSpPr>
        <p:spPr>
          <a:xfrm>
            <a:off x="4038600" y="6356350"/>
            <a:ext cx="4114800" cy="365125"/>
          </a:xfrm>
        </p:spPr>
        <p:txBody>
          <a:bodyPr/>
          <a:lstStyle/>
          <a:p>
            <a:r>
              <a:rPr lang="en-US" dirty="0"/>
              <a:t>Pitch deck title</a:t>
            </a:r>
          </a:p>
        </p:txBody>
      </p:sp>
      <p:sp>
        <p:nvSpPr>
          <p:cNvPr id="24" name="Slide Number Placeholder 23">
            <a:extLst>
              <a:ext uri="{FF2B5EF4-FFF2-40B4-BE49-F238E27FC236}">
                <a16:creationId xmlns:a16="http://schemas.microsoft.com/office/drawing/2014/main" id="{4D55AB81-8A4D-4B4A-8B0F-A7407C695E3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5" name="Rectangle 14">
            <a:extLst>
              <a:ext uri="{FF2B5EF4-FFF2-40B4-BE49-F238E27FC236}">
                <a16:creationId xmlns:a16="http://schemas.microsoft.com/office/drawing/2014/main" id="{09B04A6B-B6E9-40E3-BFCB-8C1C17E0DB0C}"/>
              </a:ext>
              <a:ext uri="{C183D7F6-B498-43B3-948B-1728B52AA6E4}">
                <adec:decorative xmlns="" xmlns:adec="http://schemas.microsoft.com/office/drawing/2017/decorative" val="1"/>
              </a:ext>
            </a:extLst>
          </p:cNvPr>
          <p:cNvSpPr/>
          <p:nvPr/>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8293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image of bar graphs&#10;">
            <a:extLst>
              <a:ext uri="{FF2B5EF4-FFF2-40B4-BE49-F238E27FC236}">
                <a16:creationId xmlns:a16="http://schemas.microsoft.com/office/drawing/2014/main" id="{1D2A9476-0B6C-45AA-9858-11D33F36A0DA}"/>
              </a:ext>
            </a:extLst>
          </p:cNvPr>
          <p:cNvPicPr>
            <a:picLocks noGrp="1" noChangeAspect="1"/>
          </p:cNvPicPr>
          <p:nvPr>
            <p:ph type="pic" sz="quarter" idx="34"/>
          </p:nvPr>
        </p:nvPicPr>
        <p:blipFill rotWithShape="1">
          <a:blip r:embed="rId2" cstate="screen">
            <a:extLst>
              <a:ext uri="{28A0092B-C50C-407E-A947-70E740481C1C}">
                <a14:useLocalDpi xmlns:a14="http://schemas.microsoft.com/office/drawing/2010/main"/>
              </a:ext>
            </a:extLst>
          </a:blip>
          <a:srcRect l="6" r="6"/>
          <a:stretch/>
        </p:blipFill>
        <p:spPr>
          <a:xfrm>
            <a:off x="3048" y="0"/>
            <a:ext cx="12188952" cy="6858000"/>
          </a:xfrm>
        </p:spPr>
      </p:pic>
      <p:pic>
        <p:nvPicPr>
          <p:cNvPr id="24" name="Picture 23">
            <a:extLst>
              <a:ext uri="{FF2B5EF4-FFF2-40B4-BE49-F238E27FC236}">
                <a16:creationId xmlns:a16="http://schemas.microsoft.com/office/drawing/2014/main" id="{1E8AA54F-B2BD-2D4A-BED2-51B469B4B183}"/>
              </a:ext>
            </a:extLst>
          </p:cNvPr>
          <p:cNvPicPr>
            <a:picLocks noChangeAspect="1"/>
          </p:cNvPicPr>
          <p:nvPr/>
        </p:nvPicPr>
        <p:blipFill>
          <a:blip r:embed="rId3"/>
          <a:stretch>
            <a:fillRect/>
          </a:stretch>
        </p:blipFill>
        <p:spPr>
          <a:xfrm>
            <a:off x="300960" y="484903"/>
            <a:ext cx="6254222" cy="2430451"/>
          </a:xfrm>
          <a:prstGeom prst="rect">
            <a:avLst/>
          </a:prstGeom>
        </p:spPr>
      </p:pic>
      <p:pic>
        <p:nvPicPr>
          <p:cNvPr id="26" name="Picture 25">
            <a:extLst>
              <a:ext uri="{FF2B5EF4-FFF2-40B4-BE49-F238E27FC236}">
                <a16:creationId xmlns:a16="http://schemas.microsoft.com/office/drawing/2014/main" id="{7E0192C2-A4B2-802F-6025-9F3C651D3A1A}"/>
              </a:ext>
            </a:extLst>
          </p:cNvPr>
          <p:cNvPicPr>
            <a:picLocks noChangeAspect="1"/>
          </p:cNvPicPr>
          <p:nvPr/>
        </p:nvPicPr>
        <p:blipFill>
          <a:blip r:embed="rId4"/>
          <a:stretch>
            <a:fillRect/>
          </a:stretch>
        </p:blipFill>
        <p:spPr>
          <a:xfrm>
            <a:off x="5895041" y="3660858"/>
            <a:ext cx="5213561" cy="2902303"/>
          </a:xfrm>
          <a:prstGeom prst="rect">
            <a:avLst/>
          </a:prstGeom>
        </p:spPr>
      </p:pic>
      <p:sp>
        <p:nvSpPr>
          <p:cNvPr id="32" name="TextBox 31">
            <a:extLst>
              <a:ext uri="{FF2B5EF4-FFF2-40B4-BE49-F238E27FC236}">
                <a16:creationId xmlns:a16="http://schemas.microsoft.com/office/drawing/2014/main" id="{E48AE410-D25D-D509-96D5-35901C148A0E}"/>
              </a:ext>
            </a:extLst>
          </p:cNvPr>
          <p:cNvSpPr txBox="1"/>
          <p:nvPr/>
        </p:nvSpPr>
        <p:spPr>
          <a:xfrm>
            <a:off x="6675120" y="440767"/>
            <a:ext cx="5148707" cy="2677656"/>
          </a:xfrm>
          <a:prstGeom prst="rect">
            <a:avLst/>
          </a:prstGeom>
          <a:noFill/>
        </p:spPr>
        <p:txBody>
          <a:bodyPr wrap="square">
            <a:spAutoFit/>
          </a:bodyPr>
          <a:lstStyle/>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The image presents two pie charts displaying survey respondent data: one shows the distribution of respondents across three cities (City 1, City 2, and City 3) with each city represented by a distinct color, and the other shows the gender breakdown of the respondents (male and female, represented by blue and red respectively). Legends below each chart clarify the color coding for city and gender</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7BF5EAA-E2C8-EB35-0D6D-820E728B5A28}"/>
              </a:ext>
            </a:extLst>
          </p:cNvPr>
          <p:cNvSpPr txBox="1"/>
          <p:nvPr/>
        </p:nvSpPr>
        <p:spPr>
          <a:xfrm>
            <a:off x="1083398" y="3734417"/>
            <a:ext cx="4463274" cy="2633413"/>
          </a:xfrm>
          <a:prstGeom prst="rect">
            <a:avLst/>
          </a:prstGeom>
          <a:noFill/>
        </p:spPr>
        <p:txBody>
          <a:bodyPr wrap="square">
            <a:spAutoFit/>
          </a:bodyPr>
          <a:lstStyle/>
          <a:p>
            <a:pPr algn="just">
              <a:lnSpc>
                <a:spcPct val="150000"/>
              </a:lnSpc>
            </a:pPr>
            <a:r>
              <a:rPr lang="en-US" sz="1600" dirty="0">
                <a:solidFill>
                  <a:schemeClr val="bg1"/>
                </a:solidFill>
                <a:latin typeface="Times New Roman" panose="02020603050405020304" pitchFamily="18" charset="0"/>
                <a:cs typeface="Times New Roman" panose="02020603050405020304" pitchFamily="18" charset="0"/>
              </a:rPr>
              <a:t>This bar graph compares the conversion rates of different marketing channels (Display, Email, Search, and Social Media), with the height of each bar representing the percentage-based conversion rate achieved by that channel. The graph allows for a visual assessment of the relative effectiveness of each marketing strategy</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019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2FCDA-3785-4537-AFE8-AA4F93B008AE}"/>
              </a:ext>
            </a:extLst>
          </p:cNvPr>
          <p:cNvSpPr>
            <a:spLocks noGrp="1"/>
          </p:cNvSpPr>
          <p:nvPr>
            <p:ph type="body" sz="quarter" idx="14"/>
          </p:nvPr>
        </p:nvSpPr>
        <p:spPr>
          <a:xfrm>
            <a:off x="2260599" y="797649"/>
            <a:ext cx="7572470" cy="871809"/>
          </a:xfrm>
        </p:spPr>
        <p:txBody>
          <a:bodyPr/>
          <a:lstStyle/>
          <a:p>
            <a:r>
              <a:rPr lang="en-US" sz="4000" dirty="0">
                <a:latin typeface="Times New Roman" panose="02020603050405020304" pitchFamily="18" charset="0"/>
                <a:cs typeface="Times New Roman" panose="02020603050405020304" pitchFamily="18" charset="0"/>
              </a:rPr>
              <a:t>RESULTS AND DISCUSSION</a:t>
            </a:r>
          </a:p>
        </p:txBody>
      </p:sp>
      <p:sp>
        <p:nvSpPr>
          <p:cNvPr id="34" name="Text Placeholder 33">
            <a:extLst>
              <a:ext uri="{FF2B5EF4-FFF2-40B4-BE49-F238E27FC236}">
                <a16:creationId xmlns:a16="http://schemas.microsoft.com/office/drawing/2014/main" id="{1A50E173-D5B6-35E0-4596-EE213CA6BCD8}"/>
              </a:ext>
            </a:extLst>
          </p:cNvPr>
          <p:cNvSpPr>
            <a:spLocks noGrp="1"/>
          </p:cNvSpPr>
          <p:nvPr>
            <p:ph type="body" sz="quarter" idx="32"/>
          </p:nvPr>
        </p:nvSpPr>
        <p:spPr>
          <a:xfrm>
            <a:off x="1649743" y="1953938"/>
            <a:ext cx="8953877" cy="344937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proposed ML-powered system optimizes online marketing by enhancing customer engagement, personalizing content, and increasing conversion rates. It leverages techniques like unsupervised learning, collaborative filtering, and predictive modeling. ML-driven segmentation and personalization improve engagement and conversion rates, while predictive models optimize campaigns in real-time. The system prioritizes ethical considerations, including privacy compliance and data anonymization. Additionally, it enables real-time campaign optimization, improves return on investment (ROI), and enhances customer satisfaction. However, challenges remain, such as computational power, data quality, handling external factors, and mitigating algorithmic biases.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761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0371BA-FE5A-2C28-86E6-991DA429074D}"/>
              </a:ext>
            </a:extLst>
          </p:cNvPr>
          <p:cNvSpPr>
            <a:spLocks noGrp="1"/>
          </p:cNvSpPr>
          <p:nvPr>
            <p:ph type="title"/>
          </p:nvPr>
        </p:nvSpPr>
        <p:spPr>
          <a:xfrm>
            <a:off x="4544841" y="365125"/>
            <a:ext cx="6727984" cy="857093"/>
          </a:xfrm>
        </p:spPr>
        <p:txBody>
          <a:bodyPr>
            <a:normAutofit/>
          </a:bodyPr>
          <a:lstStyle/>
          <a:p>
            <a:r>
              <a:rPr lang="en-IN" sz="4000" dirty="0">
                <a:latin typeface="Times New Roman" panose="02020603050405020304" pitchFamily="18" charset="0"/>
                <a:cs typeface="Times New Roman" panose="02020603050405020304" pitchFamily="18" charset="0"/>
              </a:rPr>
              <a:t>CONCLUSION</a:t>
            </a:r>
          </a:p>
        </p:txBody>
      </p:sp>
      <p:sp>
        <p:nvSpPr>
          <p:cNvPr id="14" name="Text Placeholder 13">
            <a:extLst>
              <a:ext uri="{FF2B5EF4-FFF2-40B4-BE49-F238E27FC236}">
                <a16:creationId xmlns:a16="http://schemas.microsoft.com/office/drawing/2014/main" id="{CDAD184F-960F-8AE8-D952-118DDDFC06C6}"/>
              </a:ext>
            </a:extLst>
          </p:cNvPr>
          <p:cNvSpPr>
            <a:spLocks noGrp="1"/>
          </p:cNvSpPr>
          <p:nvPr>
            <p:ph type="body" sz="quarter" idx="21"/>
          </p:nvPr>
        </p:nvSpPr>
        <p:spPr>
          <a:xfrm>
            <a:off x="1475715" y="2254313"/>
            <a:ext cx="8682273" cy="361233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proposed ML-powered system offers a promising approach to optimizing online marketing by enhancing customer engagement, personalizing content, and improving conversion rates through advanced techniques like customer segmentation, predictive modeling, and real-time campaign optimization. However, successful implementation requires addressing challenges related to data privacy, algorithmic bias, and computational  resources. Ethical considerations, particularly around privacy and transparency, must be carefully managed to maintain consumer trust. As ML and AI technologies evolve, the capabilities will improve, enabling businesses to achieve even greater personalization and efficiency, but ongoing attention to ethical standards is crucial for success in the dynamic marketing landscape.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781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2.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AD7039-4680-4956-9542-B83D9E6314E4}">
  <ds:schemaRefs>
    <ds:schemaRef ds:uri="http://schemas.openxmlformats.org/package/2006/metadata/core-properties"/>
    <ds:schemaRef ds:uri="http://www.w3.org/XML/1998/namespace"/>
    <ds:schemaRef ds:uri="http://schemas.microsoft.com/sharepoint/v3"/>
    <ds:schemaRef ds:uri="http://purl.org/dc/terms/"/>
    <ds:schemaRef ds:uri="http://schemas.microsoft.com/office/2006/documentManagement/types"/>
    <ds:schemaRef ds:uri="http://purl.org/dc/elements/1.1/"/>
    <ds:schemaRef ds:uri="230e9df3-be65-4c73-a93b-d1236ebd677e"/>
    <ds:schemaRef ds:uri="71af3243-3dd4-4a8d-8c0d-dd76da1f02a5"/>
    <ds:schemaRef ds:uri="http://schemas.microsoft.com/office/infopath/2007/PartnerControls"/>
    <ds:schemaRef ds:uri="16c05727-aa75-4e4a-9b5f-8a80a1165891"/>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93</TotalTime>
  <Words>1306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Selawik Semibold</vt:lpstr>
      <vt:lpstr>Source Sans Pro</vt:lpstr>
      <vt:lpstr>Source Sans Pro ExtraLight</vt:lpstr>
      <vt:lpstr>Times New Roman</vt:lpstr>
      <vt:lpstr>Office Theme</vt:lpstr>
      <vt:lpstr>Machine Learning Applications in Online Marketing: Challenges and Opportunities</vt:lpstr>
      <vt:lpstr>ABSTRACT</vt:lpstr>
      <vt:lpstr>INTRODUCTION</vt:lpstr>
      <vt:lpstr>LITERATURE REVIEW</vt:lpstr>
      <vt:lpstr>EXISTING SYSTEM</vt:lpstr>
      <vt:lpstr>PROPOSED SYSTEM</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Applications in Online Marketing: Challenges and Opportunities</dc:title>
  <dc:creator>Muhilarasan A</dc:creator>
  <cp:lastModifiedBy>mnm</cp:lastModifiedBy>
  <cp:revision>9</cp:revision>
  <dcterms:created xsi:type="dcterms:W3CDTF">2025-02-25T13:24:08Z</dcterms:created>
  <dcterms:modified xsi:type="dcterms:W3CDTF">2025-02-26T15:13:50Z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