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786" autoAdjust="0"/>
    <p:restoredTop sz="94660"/>
  </p:normalViewPr>
  <p:slideViewPr>
    <p:cSldViewPr showGuides="1" snapToGrid="0">
      <p:cViewPr varScale="1">
        <p:scale>
          <a:sx n="69" d="100"/>
          <a:sy n="69" d="100"/>
        </p:scale>
        <p:origin x="7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8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8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8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8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85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8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8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8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83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8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85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8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86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6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8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86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8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7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876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7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8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84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84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8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A038-E384-4942-A84D-ABD2E29BE6B5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0939-B728-4AC0-B701-0E07872AB6D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egg.com/tips-and-tricks-powerpoint-templates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egg.com/tips-and-tricks-powerpoint-templates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egg.com/tips-and-tricks-powerpoint-templates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egg.com/tips-and-tricks-powerpoint-templates" TargetMode="External"/><Relationship Id="rId2" Type="http://schemas.openxmlformats.org/officeDocument/2006/relationships/image" Target="../media/image1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52" name="Picture 2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4679"/>
          <a:stretch>
            <a:fillRect/>
          </a:stretch>
        </p:blipFill>
        <p:spPr>
          <a:xfrm>
            <a:off x="20" y="641"/>
            <a:ext cx="12191980" cy="6856718"/>
          </a:xfrm>
          <a:prstGeom prst="rect"/>
        </p:spPr>
      </p:pic>
      <p:grpSp>
        <p:nvGrpSpPr>
          <p:cNvPr id="25" name="Group 5"/>
          <p:cNvGrpSpPr/>
          <p:nvPr/>
        </p:nvGrpSpPr>
        <p:grpSpPr>
          <a:xfrm>
            <a:off x="2832509" y="1858114"/>
            <a:ext cx="8123753" cy="3004571"/>
            <a:chOff x="3399931" y="3429000"/>
            <a:chExt cx="8123753" cy="3004571"/>
          </a:xfrm>
        </p:grpSpPr>
        <p:sp>
          <p:nvSpPr>
            <p:cNvPr id="1048585" name="TextBox 3"/>
            <p:cNvSpPr txBox="1"/>
            <p:nvPr/>
          </p:nvSpPr>
          <p:spPr>
            <a:xfrm>
              <a:off x="3399931" y="3429000"/>
              <a:ext cx="8123753" cy="993140"/>
            </a:xfrm>
            <a:prstGeom prst="rect"/>
            <a:noFill/>
          </p:spPr>
          <p:txBody>
            <a:bodyPr rtlCol="0" wrap="none">
              <a:spAutoFit/>
            </a:bodyPr>
            <a:p>
              <a:pPr algn="ctr"/>
              <a:r>
                <a:rPr altLang="zh-CN" b="1" dirty="0" sz="6000" lang="en-US"/>
                <a:t>DIABETES PREDICTION</a:t>
              </a:r>
              <a:endParaRPr b="1" dirty="0" sz="6000" lang="en-IN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048586" name="TextBox 4"/>
            <p:cNvSpPr txBox="1"/>
            <p:nvPr/>
          </p:nvSpPr>
          <p:spPr>
            <a:xfrm>
              <a:off x="4852656" y="4576830"/>
              <a:ext cx="4463359" cy="1856741"/>
            </a:xfrm>
            <a:prstGeom prst="rect"/>
            <a:noFill/>
          </p:spPr>
          <p:txBody>
            <a:bodyPr rtlCol="0" wrap="square">
              <a:spAutoFit/>
            </a:bodyPr>
            <a:p>
              <a:pPr algn="ctr"/>
              <a:r>
                <a:rPr dirty="0" sz="1600" i="0" lang="en-US">
                  <a:solidFill>
                    <a:srgbClr val="374151"/>
                  </a:solidFill>
                  <a:effectLst/>
                  <a:latin typeface="Lora" pitchFamily="2" charset="0"/>
                </a:rPr>
                <a:t>Presented by  </a:t>
              </a:r>
              <a:r>
                <a:rPr b="0" dirty="0" sz="1600" i="0" lang="en-US">
                  <a:solidFill>
                    <a:srgbClr val="424242"/>
                  </a:solidFill>
                  <a:effectLst/>
                  <a:latin typeface="arial" panose="020B0604020202020204" pitchFamily="34" charset="0"/>
                </a:rPr>
                <a:t>D.  </a:t>
              </a:r>
              <a:r>
                <a:rPr b="0" dirty="0" sz="1800" i="0" lang="en-US">
                  <a:solidFill>
                    <a:srgbClr val="424242"/>
                  </a:solidFill>
                  <a:effectLst/>
                  <a:latin typeface="arial" panose="020B0604020202020204" pitchFamily="34" charset="0"/>
                </a:rPr>
                <a:t>BHUVANESHWAR, S. DEEPAK and G. ANISHKUMAR of I BSC CS</a:t>
              </a:r>
            </a:p>
            <a:p>
              <a:pPr algn="ctr"/>
              <a:endParaRPr dirty="0" lang="en-US">
                <a:solidFill>
                  <a:srgbClr val="424242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dirty="0" sz="1600" i="0" lang="en-US">
                  <a:solidFill>
                    <a:srgbClr val="424242"/>
                  </a:solidFill>
                  <a:effectLst/>
                  <a:latin typeface="arial" panose="020B0604020202020204" pitchFamily="34" charset="0"/>
                </a:rPr>
                <a:t>Under the guidance of </a:t>
              </a:r>
            </a:p>
            <a:p>
              <a:pPr algn="ctr"/>
              <a:r>
                <a:rPr dirty="0" sz="1600" lang="en-US">
                  <a:solidFill>
                    <a:srgbClr val="424242"/>
                  </a:solidFill>
                  <a:latin typeface="arial" panose="020B0604020202020204" pitchFamily="34" charset="0"/>
                </a:rPr>
                <a:t>Dr Monika G </a:t>
              </a:r>
            </a:p>
            <a:p>
              <a:pPr algn="ctr"/>
              <a:r>
                <a:rPr dirty="0" sz="1600" lang="en-US">
                  <a:solidFill>
                    <a:srgbClr val="424242"/>
                  </a:solidFill>
                  <a:latin typeface="arial" panose="020B0604020202020204" pitchFamily="34" charset="0"/>
                </a:rPr>
                <a:t>Head &amp; Assistant Professor</a:t>
              </a:r>
            </a:p>
            <a:p>
              <a:pPr algn="ctr"/>
              <a:endParaRPr dirty="0" sz="1600" i="0" lang="en-US">
                <a:solidFill>
                  <a:srgbClr val="374151"/>
                </a:solidFill>
                <a:effectLst/>
                <a:latin typeface="Lora" pitchFamily="2" charset="0"/>
              </a:endParaRPr>
            </a:p>
          </p:txBody>
        </p:sp>
      </p:grpSp>
      <p:sp>
        <p:nvSpPr>
          <p:cNvPr id="1048587" name="TextBox 1"/>
          <p:cNvSpPr txBox="1"/>
          <p:nvPr/>
        </p:nvSpPr>
        <p:spPr>
          <a:xfrm>
            <a:off x="2677192" y="5323325"/>
            <a:ext cx="6730822" cy="1158241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b="1" dirty="0" sz="2400" lang="en-US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Department of Computer science &amp; Applications</a:t>
            </a:r>
          </a:p>
          <a:p>
            <a:pPr algn="ctr"/>
            <a:r>
              <a:rPr b="1" dirty="0" sz="2400"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Jeppiaar</a:t>
            </a:r>
            <a:r>
              <a:rPr b="1" dirty="0" sz="2400" lang="en-US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 College of arts and Science</a:t>
            </a:r>
          </a:p>
          <a:p>
            <a:pPr algn="ctr"/>
            <a:r>
              <a:rPr b="1" dirty="0" sz="2400" lang="en-US" err="1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Padur</a:t>
            </a:r>
            <a:r>
              <a:rPr b="1" dirty="0" sz="2400" lang="en-US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, Chennai</a:t>
            </a:r>
            <a:endParaRPr b="1" dirty="0" sz="2400" lang="en-IN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Google Shape;2857;p60"/>
          <p:cNvSpPr txBox="1"/>
          <p:nvPr/>
        </p:nvSpPr>
        <p:spPr>
          <a:xfrm>
            <a:off x="838200" y="365125"/>
            <a:ext cx="10515600" cy="553998"/>
          </a:xfrm>
          <a:prstGeom prst="rect"/>
        </p:spPr>
        <p:txBody>
          <a:bodyPr anchor="ctr" anchorCtr="0" bIns="0" lIns="0" rIns="0" rtlCol="0" spcFirstLastPara="1" tIns="0" vert="horz" wrap="square">
            <a:sp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b="1" dirty="0" sz="4000" lang="en-US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97" name="Group 5"/>
          <p:cNvGrpSpPr/>
          <p:nvPr/>
        </p:nvGrpSpPr>
        <p:grpSpPr>
          <a:xfrm>
            <a:off x="932958" y="1290638"/>
            <a:ext cx="10326087" cy="4905191"/>
            <a:chOff x="932957" y="1290638"/>
            <a:chExt cx="10326086" cy="4905190"/>
          </a:xfrm>
        </p:grpSpPr>
        <p:sp>
          <p:nvSpPr>
            <p:cNvPr id="1048828" name="Google Shape;2858;p60"/>
            <p:cNvSpPr txBox="1"/>
            <p:nvPr/>
          </p:nvSpPr>
          <p:spPr>
            <a:xfrm>
              <a:off x="932957" y="1290638"/>
              <a:ext cx="10325100" cy="800100"/>
            </a:xfrm>
            <a:prstGeom prst="rect"/>
            <a:noFill/>
          </p:spPr>
          <p:txBody>
            <a:bodyPr anchor="ctr" anchorCtr="0" bIns="0" lIns="0" rIns="0" rtlCol="0" spcFirstLastPara="1" tIns="0" vert="horz" wrap="square">
              <a:noAutofit/>
            </a:bodyPr>
            <a:lstStyle>
              <a:lvl1pPr algn="l" defTabSz="914400" eaLnBrk="1" hangingPunct="1" indent="-228600" latinLnBrk="0" marL="228600" rtl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indent="-228600" latinLnBrk="0" marL="6858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indent="-228600" latinLnBrk="0" marL="11430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indent="-228600" latinLnBrk="0" marL="16002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indent="-228600" latinLnBrk="0" marL="20574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indent="-228600" latinLnBrk="0" marL="25146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indent="-228600" latinLnBrk="0" marL="29718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indent="-228600" latinLnBrk="0" marL="34290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indent="-228600" latinLnBrk="0" marL="38862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marL="152392">
                <a:buNone/>
              </a:pPr>
              <a:r>
                <a:rPr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b="1"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1048829" name="Google Shape;2859;p60"/>
            <p:cNvSpPr txBox="1"/>
            <p:nvPr/>
          </p:nvSpPr>
          <p:spPr>
            <a:xfrm>
              <a:off x="932957" y="2286628"/>
              <a:ext cx="10326086" cy="3909200"/>
            </a:xfrm>
            <a:prstGeom prst="rect"/>
            <a:noFill/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1"/>
                </a:rPr>
                <a:t>Slideegg (Tips &amp; Tricks)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  <p:pic>
        <p:nvPicPr>
          <p:cNvPr id="2097167" name="Picture 4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4679"/>
          <a:stretch>
            <a:fillRect/>
          </a:stretch>
        </p:blipFill>
        <p:spPr>
          <a:xfrm>
            <a:off x="20" y="1282"/>
            <a:ext cx="12191980" cy="6856718"/>
          </a:xfrm>
          <a:prstGeom prst="rect"/>
        </p:spPr>
      </p:pic>
      <p:sp>
        <p:nvSpPr>
          <p:cNvPr id="1048830" name="TextBox 7"/>
          <p:cNvSpPr txBox="1"/>
          <p:nvPr/>
        </p:nvSpPr>
        <p:spPr>
          <a:xfrm>
            <a:off x="3429000" y="219560"/>
            <a:ext cx="7086600" cy="65556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3600" lang="en-IN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FUTURE WORK</a:t>
            </a:r>
          </a:p>
        </p:txBody>
      </p:sp>
      <p:sp>
        <p:nvSpPr>
          <p:cNvPr id="1048831" name="TextBox 8"/>
          <p:cNvSpPr txBox="1"/>
          <p:nvPr/>
        </p:nvSpPr>
        <p:spPr>
          <a:xfrm>
            <a:off x="3244618" y="2287061"/>
            <a:ext cx="5250873" cy="1424940"/>
          </a:xfrm>
          <a:prstGeom prst="rect"/>
          <a:noFill/>
        </p:spPr>
        <p:txBody>
          <a:bodyPr wrap="square">
            <a:spAutoFit/>
          </a:bodyPr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4D5156"/>
                </a:solidFill>
                <a:cs typeface="Times New Roman" panose="02020603050405020304" pitchFamily="18" charset="0"/>
              </a:rPr>
              <a:t>Here we have analysed the existing dataset so we can extend our project by adding more attributes and implement it in python or R studio with real time dataset from healthcare industry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83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8" name="Picture 3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4679"/>
          <a:stretch>
            <a:fillRect/>
          </a:stretch>
        </p:blipFill>
        <p:spPr>
          <a:xfrm>
            <a:off x="20" y="1282"/>
            <a:ext cx="12191980" cy="6856718"/>
          </a:xfrm>
          <a:prstGeom prst="rect"/>
        </p:spPr>
      </p:pic>
      <p:sp>
        <p:nvSpPr>
          <p:cNvPr id="1048839" name="TextBox 4"/>
          <p:cNvSpPr txBox="1"/>
          <p:nvPr/>
        </p:nvSpPr>
        <p:spPr>
          <a:xfrm>
            <a:off x="3429000" y="2173051"/>
            <a:ext cx="7086600" cy="65556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3600" lang="en-IN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8595" b="3186"/>
          <a:stretch>
            <a:fillRect/>
          </a:stretch>
        </p:blipFill>
        <p:spPr>
          <a:xfrm>
            <a:off x="20" y="1282"/>
            <a:ext cx="12191980" cy="6856718"/>
          </a:xfrm>
          <a:prstGeom prst="rect"/>
        </p:spPr>
      </p:pic>
      <p:sp>
        <p:nvSpPr>
          <p:cNvPr id="1048594" name="TextBox 7"/>
          <p:cNvSpPr txBox="1"/>
          <p:nvPr/>
        </p:nvSpPr>
        <p:spPr>
          <a:xfrm>
            <a:off x="1213164" y="1032097"/>
            <a:ext cx="4472412" cy="95410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Lora" pitchFamily="2" charset="0"/>
              </a:rPr>
              <a:t>"Diabetes is not a choice, but managing it is."</a:t>
            </a:r>
          </a:p>
        </p:txBody>
      </p:sp>
      <p:pic>
        <p:nvPicPr>
          <p:cNvPr id="2097154" name="Picture 1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4679"/>
          <a:stretch>
            <a:fillRect/>
          </a:stretch>
        </p:blipFill>
        <p:spPr>
          <a:xfrm>
            <a:off x="20" y="641"/>
            <a:ext cx="12191980" cy="6856718"/>
          </a:xfrm>
          <a:prstGeom prst="rect"/>
        </p:spPr>
      </p:pic>
      <p:sp>
        <p:nvSpPr>
          <p:cNvPr id="1048595" name="TextBox 3"/>
          <p:cNvSpPr txBox="1"/>
          <p:nvPr/>
        </p:nvSpPr>
        <p:spPr>
          <a:xfrm>
            <a:off x="3635829" y="1986204"/>
            <a:ext cx="6683828" cy="4892040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dirty="0" sz="2000" lang="en-IN"/>
              <a:t>Diabetes is a noncommunicable chronic disease that disrupts the body’s natural blood glucose concentration management with disorders of carbohydrate, fats, and protein metabolism due to imperfections in insulin secretion</a:t>
            </a:r>
          </a:p>
          <a:p>
            <a:pPr algn="just"/>
            <a:endParaRPr dirty="0" sz="2000" lang="en-IN"/>
          </a:p>
          <a:p>
            <a:pPr algn="just"/>
            <a:r>
              <a:rPr dirty="0" sz="2000" lang="en-US"/>
              <a:t>Diabetes can lead to heart disease, stroke, kidney failure, blindness, and lower-limb amputation.</a:t>
            </a:r>
          </a:p>
          <a:p>
            <a:pPr algn="just"/>
            <a:endParaRPr dirty="0" sz="2000" lang="en-US"/>
          </a:p>
          <a:p>
            <a:pPr algn="just"/>
            <a:r>
              <a:rPr dirty="0" sz="2000" lang="en-US"/>
              <a:t>There are about 422 million people worldwide have diabetes.</a:t>
            </a:r>
          </a:p>
          <a:p>
            <a:pPr algn="just"/>
            <a:r>
              <a:rPr dirty="0" sz="2000" lang="en-US"/>
              <a:t>In recent days type 1 diabetics is increasing because of the early introduction of cows milk, short duration of breastfeeding ,and perhaps even pollution.</a:t>
            </a:r>
          </a:p>
          <a:p>
            <a:endParaRPr dirty="0" lang="en-IN"/>
          </a:p>
          <a:p>
            <a:endParaRPr dirty="0" lang="en-IN"/>
          </a:p>
        </p:txBody>
      </p:sp>
      <p:sp>
        <p:nvSpPr>
          <p:cNvPr id="1048596" name="TextBox 4"/>
          <p:cNvSpPr txBox="1"/>
          <p:nvPr/>
        </p:nvSpPr>
        <p:spPr>
          <a:xfrm>
            <a:off x="4785004" y="1001319"/>
            <a:ext cx="4509016" cy="815340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altLang="zh-CN" b="1" dirty="0" sz="4800" lang="en-US"/>
              <a:t>INTRODUCTION</a:t>
            </a:r>
            <a:endParaRPr b="1" dirty="0" sz="4800" lang="en-IN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55" name="Picture 4" descr="A glucometer and a bowl of sugar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4679"/>
          <a:stretch>
            <a:fillRect/>
          </a:stretch>
        </p:blipFill>
        <p:spPr>
          <a:xfrm>
            <a:off x="20" y="1282"/>
            <a:ext cx="12191980" cy="6856718"/>
          </a:xfrm>
          <a:prstGeom prst="rect"/>
        </p:spPr>
      </p:pic>
      <p:sp>
        <p:nvSpPr>
          <p:cNvPr id="1048598" name="TextBox 5"/>
          <p:cNvSpPr txBox="1"/>
          <p:nvPr/>
        </p:nvSpPr>
        <p:spPr>
          <a:xfrm>
            <a:off x="6328370" y="2951946"/>
            <a:ext cx="4979407" cy="95410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i="0" lang="en-US">
                <a:solidFill>
                  <a:srgbClr val="374151"/>
                </a:solidFill>
                <a:effectLst/>
                <a:latin typeface="Lora" pitchFamily="2" charset="0"/>
              </a:rPr>
              <a:t>"Diabetes doesn't define me; I define how I manage it."</a:t>
            </a:r>
          </a:p>
        </p:txBody>
      </p:sp>
      <p:pic>
        <p:nvPicPr>
          <p:cNvPr id="2097156" name="Picture 1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4679"/>
          <a:stretch>
            <a:fillRect/>
          </a:stretch>
        </p:blipFill>
        <p:spPr>
          <a:xfrm>
            <a:off x="-1504" y="0"/>
            <a:ext cx="12191980" cy="6856718"/>
          </a:xfrm>
          <a:prstGeom prst="rect"/>
        </p:spPr>
      </p:pic>
      <p:sp>
        <p:nvSpPr>
          <p:cNvPr id="1048599" name="TextBox 3"/>
          <p:cNvSpPr txBox="1"/>
          <p:nvPr/>
        </p:nvSpPr>
        <p:spPr>
          <a:xfrm>
            <a:off x="3228046" y="2296050"/>
            <a:ext cx="6197600" cy="3825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Why it is high in India?</a:t>
            </a:r>
          </a:p>
          <a:p>
            <a:r>
              <a:rPr dirty="0" lang="en-US"/>
              <a:t> We are experiencing several environment and lifestyle changes because of industrialization , migration to urban areas, rising per capita spending, and a culture of eating out.</a:t>
            </a:r>
          </a:p>
          <a:p>
            <a:r>
              <a:rPr dirty="0" lang="en-US"/>
              <a:t>In India </a:t>
            </a:r>
            <a:r>
              <a:rPr dirty="0" lang="en-US" err="1"/>
              <a:t>tamilnadu</a:t>
            </a:r>
            <a:r>
              <a:rPr dirty="0" lang="en-US"/>
              <a:t> has the 6th highest diabetes rate at about 16%.</a:t>
            </a:r>
          </a:p>
          <a:p>
            <a:pPr algn="just"/>
            <a:r>
              <a:rPr dirty="0" lang="en-US"/>
              <a:t>Various prediction models have been developed and implemented by various researchers using variants of data mining techniques, machine learning algorithms. </a:t>
            </a:r>
          </a:p>
          <a:p>
            <a:pPr algn="just"/>
            <a:r>
              <a:rPr b="0" dirty="0" i="0" lang="en-US">
                <a:solidFill>
                  <a:srgbClr val="000000"/>
                </a:solidFill>
                <a:effectLst/>
                <a:latin typeface="STIXGeneral-Regular"/>
              </a:rPr>
              <a:t>Actually, machine learning techniques have been widely used in healthcare systems to make decisions based on clinical data . In this context, many researchers have used them for the diagnosis of diabetes.</a:t>
            </a:r>
            <a:endParaRPr dirty="0" lang="en-US"/>
          </a:p>
          <a:p>
            <a:pPr algn="just"/>
            <a:r>
              <a:rPr dirty="0" lang="en-US"/>
              <a:t> </a:t>
            </a:r>
            <a:endParaRPr dirty="0" lang="en-IN"/>
          </a:p>
        </p:txBody>
      </p:sp>
      <p:sp>
        <p:nvSpPr>
          <p:cNvPr id="1048600" name="TextBox 6"/>
          <p:cNvSpPr txBox="1"/>
          <p:nvPr/>
        </p:nvSpPr>
        <p:spPr>
          <a:xfrm>
            <a:off x="3566022" y="1001319"/>
            <a:ext cx="6012180" cy="815340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b="1" dirty="0" sz="4800" lang="en-US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EXISTING RESEARCH</a:t>
            </a:r>
            <a:endParaRPr b="1" dirty="0" sz="4800" lang="en-IN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57" name="Picture 2" descr="A picture containing computer, text, office supplies, computer keyboard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15746"/>
          <a:stretch>
            <a:fillRect/>
          </a:stretch>
        </p:blipFill>
        <p:spPr>
          <a:xfrm>
            <a:off x="20" y="-7771"/>
            <a:ext cx="12191980" cy="6856718"/>
          </a:xfrm>
          <a:prstGeom prst="rect"/>
        </p:spPr>
      </p:pic>
      <p:sp>
        <p:nvSpPr>
          <p:cNvPr id="1048602" name="TextBox 3"/>
          <p:cNvSpPr txBox="1"/>
          <p:nvPr/>
        </p:nvSpPr>
        <p:spPr>
          <a:xfrm>
            <a:off x="3060072" y="2828836"/>
            <a:ext cx="5857591" cy="8026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400" i="0" lang="en-US">
                <a:solidFill>
                  <a:schemeClr val="bg1"/>
                </a:solidFill>
                <a:effectLst/>
                <a:latin typeface="Lora" pitchFamily="2" charset="0"/>
              </a:rPr>
              <a:t>"Living with diabetes requires strength, resilience, and determination."</a:t>
            </a:r>
          </a:p>
        </p:txBody>
      </p:sp>
      <p:pic>
        <p:nvPicPr>
          <p:cNvPr id="2097158" name="Picture 1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4679"/>
          <a:stretch>
            <a:fillRect/>
          </a:stretch>
        </p:blipFill>
        <p:spPr>
          <a:xfrm>
            <a:off x="20" y="641"/>
            <a:ext cx="12191980" cy="6856718"/>
          </a:xfrm>
          <a:prstGeom prst="rect"/>
        </p:spPr>
      </p:pic>
      <p:sp>
        <p:nvSpPr>
          <p:cNvPr id="1048603" name="TextBox 4"/>
          <p:cNvSpPr txBox="1"/>
          <p:nvPr/>
        </p:nvSpPr>
        <p:spPr>
          <a:xfrm>
            <a:off x="3751973" y="1001319"/>
            <a:ext cx="5593329" cy="624840"/>
          </a:xfrm>
          <a:prstGeom prst="rect"/>
          <a:noFill/>
        </p:spPr>
        <p:txBody>
          <a:bodyPr rtlCol="0" wrap="none">
            <a:spAutoFit/>
          </a:bodyPr>
          <a:p>
            <a:pPr algn="ctr"/>
            <a:r>
              <a:rPr b="1" dirty="0" sz="3600" lang="en-IN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SOCIAL CAUSE /PROBLEM</a:t>
            </a:r>
          </a:p>
        </p:txBody>
      </p:sp>
      <p:sp>
        <p:nvSpPr>
          <p:cNvPr id="1048604" name="TextBox 6"/>
          <p:cNvSpPr txBox="1"/>
          <p:nvPr/>
        </p:nvSpPr>
        <p:spPr>
          <a:xfrm>
            <a:off x="3027218" y="2842598"/>
            <a:ext cx="6248400" cy="1958341"/>
          </a:xfrm>
          <a:prstGeom prst="rect"/>
          <a:noFill/>
        </p:spPr>
        <p:txBody>
          <a:bodyPr wrap="square">
            <a:spAutoFit/>
          </a:bodyPr>
          <a:p>
            <a:r>
              <a:rPr b="1" dirty="0" sz="1800" kern="0"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“OUR INDIA WILL BECOME A DIABETESSLESS COUNTRY” </a:t>
            </a:r>
          </a:p>
          <a:p>
            <a:r>
              <a:rPr dirty="0" kern="0" lang="en-IN">
                <a:latin typeface="Times New Roman" panose="02020603050405020304" pitchFamily="18" charset="0"/>
                <a:ea typeface="Calibri" panose="020F0502020204030204" pitchFamily="34" charset="0"/>
              </a:rPr>
              <a:t>To bring our country’s diabetes rate to nil, this project was done to analyse the causes for the diabetes. </a:t>
            </a:r>
          </a:p>
          <a:p>
            <a:r>
              <a:rPr dirty="0" kern="0" lang="en-IN">
                <a:latin typeface="Times New Roman" panose="02020603050405020304" pitchFamily="18" charset="0"/>
                <a:ea typeface="Calibri" panose="020F0502020204030204" pitchFamily="34" charset="0"/>
              </a:rPr>
              <a:t>There are many things that is being the cause of diabetes from that we are finding the critical and mostly strong cause for diabetes. 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17833"/>
          <p:cNvSpPr txBox="1"/>
          <p:nvPr/>
        </p:nvSpPr>
        <p:spPr>
          <a:xfrm>
            <a:off x="0" y="313639"/>
            <a:ext cx="12192000" cy="707886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pPr algn="ctr" defTabSz="914377"/>
            <a:r>
              <a:rPr b="1" dirty="0" sz="4000" lang="en-US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</a:rPr>
              <a:t>Icons</a:t>
            </a:r>
          </a:p>
        </p:txBody>
      </p:sp>
      <p:grpSp>
        <p:nvGrpSpPr>
          <p:cNvPr id="33" name="Group 2"/>
          <p:cNvGrpSpPr/>
          <p:nvPr/>
        </p:nvGrpSpPr>
        <p:grpSpPr>
          <a:xfrm>
            <a:off x="397192" y="1476393"/>
            <a:ext cx="11397616" cy="4614289"/>
            <a:chOff x="397192" y="1548962"/>
            <a:chExt cx="11397616" cy="4614289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4" name="Group 4"/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1048610" name="Google Shape;12426;p89"/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ah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35" name="Google Shape;12431;p89"/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1048611" name="Google Shape;12432;p89"/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ah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12" name="Google Shape;12433;p89"/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ah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6" name="Google Shape;12444;p89"/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1048613" name="Google Shape;12445;p89"/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ah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14" name="Google Shape;12446;p89"/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ah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15" name="Google Shape;12447;p89"/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ah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16" name="Google Shape;12448;p89"/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ah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17" name="Google Shape;12449;p89"/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ah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18" name="Google Shape;12450;p89"/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ah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19" name="Google Shape;12451;p89"/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ah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20" name="Google Shape;12452;p89"/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ah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7" name="Google Shape;12456;p89"/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1048621" name="Google Shape;12457;p89"/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ah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22" name="Google Shape;12458;p89"/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ah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23" name="Google Shape;12459;p89"/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ah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24" name="Google Shape;12460;p89"/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ah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8" name="Google Shape;12467;p89"/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1048625" name="Google Shape;12468;p89"/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ah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26" name="Google Shape;12469;p89"/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ah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27" name="Google Shape;12470;p89"/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ah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28" name="Google Shape;12471;p89"/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ah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29" name="Google Shape;12472;p89"/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ah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39" name="Google Shape;12485;p89"/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1048630" name="Google Shape;12486;p89"/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ah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31" name="Google Shape;12487;p89"/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ah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32" name="Google Shape;12488;p89"/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ah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0" name="Google Shape;12498;p89"/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1048633" name="Google Shape;12499;p89"/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ah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34" name="Google Shape;12500;p89"/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ah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35" name="Google Shape;12501;p89"/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ah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36" name="Google Shape;12502;p89"/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ah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37" name="Google Shape;12503;p89"/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ah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38" name="Google Shape;12504;p89"/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ah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39" name="Google Shape;12505;p89"/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ah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40" name="Google Shape;12506;p89"/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ah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41" name="Google Shape;12507;p89"/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ah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1" name="Google Shape;12515;p89"/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1048642" name="Google Shape;12516;p89"/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ah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43" name="Google Shape;12517;p89"/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ah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44" name="Google Shape;12518;p89"/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ah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645" name="Google Shape;12528;p89"/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ah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2" name="Google Shape;12540;p89"/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1048646" name="Google Shape;12541;p89"/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ah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47" name="Google Shape;12542;p89"/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ah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3" name="Google Shape;12549;p89"/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1048648" name="Google Shape;12550;p89"/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ah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49" name="Google Shape;12551;p89"/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ah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4" name="Google Shape;12554;p89"/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1048650" name="Google Shape;12555;p89"/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ah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51" name="Google Shape;12556;p89"/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ah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652" name="Google Shape;12566;p89"/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ah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5" name="Google Shape;12580;p89"/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1048653" name="Google Shape;12581;p89"/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ah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54" name="Google Shape;12582;p89"/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ah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55" name="Google Shape;12583;p89"/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ah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56" name="Google Shape;12584;p89"/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ah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46" name="Group 5"/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1048657" name="Google Shape;12422;p89"/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ah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7" name="Google Shape;12427;p89"/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1048658" name="Google Shape;12428;p89"/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ah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59" name="Google Shape;12429;p89"/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ahLst/>
                  <a:rect l="l" t="t" r="r" b="b"/>
                  <a:pathLst>
                    <a:path w="4884" h="3443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48" name="Google Shape;12434;p89"/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1048660" name="Google Shape;12435;p89"/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ah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61" name="Google Shape;12436;p89"/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ah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62" name="Google Shape;12437;p89"/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ah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663" name="Google Shape;12454;p89"/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ah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49" name="Google Shape;12461;p89"/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1048664" name="Google Shape;12462;p89"/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ah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65" name="Google Shape;12463;p89"/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ah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0" name="Google Shape;12473;p89"/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1048666" name="Google Shape;12474;p89"/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ah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67" name="Google Shape;12475;p89"/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ah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68" name="Google Shape;12476;p89"/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ah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1" name="Google Shape;12508;p89"/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1048669" name="Google Shape;12509;p89"/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ah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70" name="Google Shape;12510;p89"/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ah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671" name="Google Shape;12519;p89"/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ah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52" name="Google Shape;12532;p89"/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1048672" name="Google Shape;12533;p89"/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ah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73" name="Google Shape;12534;p89"/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ah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3" name="Google Shape;12543;p89"/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1048674" name="Google Shape;12544;p89"/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ah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75" name="Google Shape;12545;p89"/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ah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676" name="Google Shape;12552;p89"/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ah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54" name="Google Shape;12561;p89"/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1048677" name="Google Shape;12562;p89"/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ah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78" name="Google Shape;12563;p89"/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ahLst/>
                  <a:rect l="l" t="t" r="r" b="b"/>
                  <a:pathLst>
                    <a:path w="2048" h="1993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79" name="Google Shape;12564;p89"/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ah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5" name="Google Shape;12567;p89"/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1048680" name="Google Shape;12568;p89"/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ah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81" name="Google Shape;12569;p89"/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ah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82" name="Google Shape;12570;p89"/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ah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83" name="Google Shape;12571;p89"/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ah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84" name="Google Shape;12572;p89"/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ah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85" name="Google Shape;12573;p89"/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ah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86" name="Google Shape;12574;p89"/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ah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6" name="Google Shape;12602;p89"/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1048687" name="Google Shape;12603;p89"/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ah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88" name="Google Shape;12604;p89"/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ah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57" name="Group 6"/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58" name="Google Shape;12423;p89"/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1048689" name="Google Shape;12424;p89"/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ah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90" name="Google Shape;12425;p89"/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ah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691" name="Google Shape;12430;p89"/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ah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59" name="Google Shape;12438;p89"/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1048692" name="Google Shape;12439;p89"/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ah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93" name="Google Shape;12440;p89"/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ah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94" name="Google Shape;12441;p89"/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ah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95" name="Google Shape;12442;p89"/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ah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96" name="Google Shape;12443;p89"/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ah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697" name="Google Shape;12455;p89"/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ah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60" name="Google Shape;12464;p89"/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1048698" name="Google Shape;12465;p89"/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ah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699" name="Google Shape;12466;p89"/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ah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1" name="Google Shape;12477;p89"/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1048700" name="Google Shape;12478;p89"/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ah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01" name="Google Shape;12479;p89"/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ah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02" name="Google Shape;12480;p89"/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ah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03" name="Google Shape;12481;p89"/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ah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04" name="Google Shape;12482;p89"/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ah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05" name="Google Shape;12483;p89"/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ah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06" name="Google Shape;12484;p89"/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ah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2" name="Google Shape;12511;p89"/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1048707" name="Google Shape;12512;p89"/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ah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08" name="Google Shape;12513;p89"/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ah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09" name="Google Shape;12514;p89"/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ah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3" name="Google Shape;12520;p89"/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1048710" name="Google Shape;12521;p89"/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ah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11" name="Google Shape;12522;p89"/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ah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12" name="Google Shape;12523;p89"/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ah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13" name="Google Shape;12524;p89"/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ah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14" name="Google Shape;12525;p89"/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ah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15" name="Google Shape;12526;p89"/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ah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16" name="Google Shape;12527;p89"/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ah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4" name="Google Shape;12535;p89"/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1048717" name="Google Shape;12536;p89"/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ah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18" name="Google Shape;12537;p89"/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ah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19" name="Google Shape;12538;p89"/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ah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20" name="Google Shape;12539;p89"/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ah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5" name="Google Shape;12546;p89"/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1048721" name="Google Shape;12547;p89"/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ah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22" name="Google Shape;12548;p89"/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ah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723" name="Google Shape;12553;p89"/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ah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48724" name="Google Shape;12565;p89"/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ah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66" name="Google Shape;12575;p89"/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1048725" name="Google Shape;12576;p89"/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ah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26" name="Google Shape;12577;p89"/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ah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27" name="Google Shape;12578;p89"/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ah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28" name="Google Shape;12579;p89"/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ah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7" name="Google Shape;12605;p89"/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1048729" name="Google Shape;12606;p89"/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ah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30" name="Google Shape;12607;p89"/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ah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68" name="Group 17"/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69" name="Google Shape;12608;p89"/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1048731" name="Google Shape;12609;p89"/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ah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32" name="Google Shape;12610;p89"/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ah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33" name="Google Shape;12611;p89"/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ah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0" name="Google Shape;12612;p89"/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1048734" name="Google Shape;12613;p89"/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ah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35" name="Google Shape;12614;p89"/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ah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1" name="Google Shape;12615;p89"/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1048736" name="Google Shape;12616;p89"/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ah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37" name="Google Shape;12617;p89"/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ah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38" name="Google Shape;12618;p89"/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ahLst/>
                  <a:rect l="l" t="t" r="r" b="b"/>
                  <a:pathLst>
                    <a:path w="6490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39" name="Google Shape;12619;p89"/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ah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2" name="Google Shape;12620;p89"/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1048740" name="Google Shape;12621;p89"/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ah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41" name="Google Shape;12622;p89"/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ah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42" name="Google Shape;12623;p89"/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ah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3" name="Google Shape;12624;p89"/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1048743" name="Google Shape;12625;p89"/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ah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44" name="Google Shape;12626;p89"/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ah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45" name="Google Shape;12627;p89"/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ah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46" name="Google Shape;12628;p89"/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ah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47" name="Google Shape;12629;p89"/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ah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4" name="Google Shape;12633;p89"/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1048748" name="Google Shape;12634;p89"/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ah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49" name="Google Shape;12635;p89"/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ah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5" name="Google Shape;12636;p89"/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1048750" name="Google Shape;12637;p89"/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ah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51" name="Google Shape;12638;p89"/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ah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6" name="Google Shape;12639;p89"/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1048752" name="Google Shape;12640;p89"/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ah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53" name="Google Shape;12641;p89"/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ah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7" name="Google Shape;12642;p89"/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1048754" name="Google Shape;12643;p89"/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ah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55" name="Google Shape;12644;p89"/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ah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78" name="Group 18"/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1048756" name="Google Shape;12453;p89"/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ah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79" name="Google Shape;12489;p89"/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1048757" name="Google Shape;12490;p89"/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ah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58" name="Google Shape;12491;p89"/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ah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59" name="Google Shape;12492;p89"/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ah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60" name="Google Shape;12493;p89"/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ah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61" name="Google Shape;12494;p89"/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ah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62" name="Google Shape;12495;p89"/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ah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63" name="Google Shape;12496;p89"/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ah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64" name="Google Shape;12497;p89"/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ah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0" name="Google Shape;12529;p89"/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1048765" name="Google Shape;12530;p89"/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ah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66" name="Google Shape;12531;p89"/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ah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1" name="Google Shape;12557;p89"/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1048767" name="Google Shape;12558;p89"/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ah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68" name="Google Shape;12559;p89"/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ah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69" name="Google Shape;12560;p89"/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ah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2" name="Google Shape;12585;p89"/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1048770" name="Google Shape;12586;p89"/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ah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71" name="Google Shape;12587;p89"/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ah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72" name="Google Shape;12588;p89"/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ah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73" name="Google Shape;12589;p89"/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ah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774" name="Google Shape;12590;p89"/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ah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48775" name="Google Shape;12592;p89"/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ah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48776" name="Google Shape;12593;p89"/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ah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48777" name="Google Shape;12594;p89"/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ah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48778" name="Google Shape;12595;p89"/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ah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48779" name="Google Shape;12596;p89"/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ah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048780" name="Google Shape;12597;p89"/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ah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83" name="Google Shape;12598;p89"/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1048781" name="Google Shape;12599;p89"/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ah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82" name="Google Shape;12600;p89"/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ah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83" name="Google Shape;12601;p89"/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ah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4" name="Google Shape;12630;p89"/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1048784" name="Google Shape;12631;p89"/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ah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85" name="Google Shape;12632;p89"/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ah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786" name="Google Shape;12645;p89"/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ah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85" name="Google Shape;12646;p89"/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1048787" name="Google Shape;12647;p89"/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ah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88" name="Google Shape;12648;p89"/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ah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89" name="Google Shape;12649;p89"/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ah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90" name="Google Shape;12650;p89"/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ah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6" name="Google Shape;12651;p89"/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1048791" name="Google Shape;12652;p89"/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ahLst/>
                  <a:rect l="l" t="t" r="r" b="b"/>
                  <a:pathLst>
                    <a:path w="3514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92" name="Google Shape;12653;p89"/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ahLst/>
                  <a:rect l="l" t="t" r="r" b="b"/>
                  <a:pathLst>
                    <a:path w="3514" h="3514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93" name="Google Shape;12654;p89"/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ah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94" name="Google Shape;12655;p89"/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ah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1048795" name="Google Shape;12656;p89"/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ah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p>
                <a:pPr defTabSz="914377"/>
                <a:endParaRPr dirty="0" sz="240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87" name="Google Shape;12657;p89"/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1048796" name="Google Shape;12658;p89"/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ah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48797" name="Google Shape;12659;p89"/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ah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 anchorCtr="0" bIns="121900" lIns="121900" rIns="121900" spcFirstLastPara="1" tIns="121900" wrap="square">
                  <a:noAutofit/>
                </a:bodyPr>
                <a:p>
                  <a:pPr defTabSz="914377"/>
                  <a:endParaRPr dirty="0" sz="240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</p:grpSp>
        </p:grpSp>
      </p:grpSp>
      <p:pic>
        <p:nvPicPr>
          <p:cNvPr id="2097159" name="Picture 1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b="4679"/>
          <a:stretch>
            <a:fillRect/>
          </a:stretch>
        </p:blipFill>
        <p:spPr>
          <a:xfrm>
            <a:off x="20" y="641"/>
            <a:ext cx="12191980" cy="6856718"/>
          </a:xfrm>
          <a:prstGeom prst="rect"/>
        </p:spPr>
      </p:pic>
      <p:sp>
        <p:nvSpPr>
          <p:cNvPr id="1048798" name="TextBox 7"/>
          <p:cNvSpPr txBox="1"/>
          <p:nvPr/>
        </p:nvSpPr>
        <p:spPr>
          <a:xfrm>
            <a:off x="3600703" y="929308"/>
            <a:ext cx="6714259" cy="658129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3600" lang="en-IN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PROPOSED PROJECT WORK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99" name="TextBox 9"/>
          <p:cNvSpPr txBox="1"/>
          <p:nvPr/>
        </p:nvSpPr>
        <p:spPr>
          <a:xfrm>
            <a:off x="2999508" y="1957484"/>
            <a:ext cx="8272351" cy="249542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AI tools to be used in the project:</a:t>
            </a:r>
            <a:endParaRPr dirty="0" sz="1600" lang="en-IN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WEKA</a:t>
            </a:r>
            <a:endParaRPr dirty="0" sz="1600" lang="en-IN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WEKA is a software which has a collection of machine learning algorithms for certain data mining tasks.</a:t>
            </a:r>
            <a:endParaRPr dirty="0" lang="en-IN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dirty="0" sz="1800" kern="0" lang="en-IN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this project, random tree algorithm and Navies bayes algorithm is used. It is used for classification and regression problems in machine language.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kern="0" lang="en-IN" u="sng">
                <a:latin typeface="Times New Roman" panose="02020603050405020304" pitchFamily="18" charset="0"/>
                <a:ea typeface="Calibri" panose="020F0502020204030204" pitchFamily="34" charset="0"/>
              </a:rPr>
              <a:t>Flow chart of proposed work</a:t>
            </a:r>
            <a:r>
              <a:rPr b="1" dirty="0" kern="0" lang="en-IN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dirty="0" lang="en-IN"/>
          </a:p>
        </p:txBody>
      </p:sp>
      <p:grpSp>
        <p:nvGrpSpPr>
          <p:cNvPr id="88" name="Group 10"/>
          <p:cNvGrpSpPr/>
          <p:nvPr/>
        </p:nvGrpSpPr>
        <p:grpSpPr>
          <a:xfrm>
            <a:off x="3333690" y="4532725"/>
            <a:ext cx="4605596" cy="1994386"/>
            <a:chOff x="0" y="0"/>
            <a:chExt cx="3390900" cy="1752600"/>
          </a:xfrm>
        </p:grpSpPr>
        <p:sp>
          <p:nvSpPr>
            <p:cNvPr id="1048800" name="Cylinder 11"/>
            <p:cNvSpPr/>
            <p:nvPr/>
          </p:nvSpPr>
          <p:spPr>
            <a:xfrm>
              <a:off x="0" y="495300"/>
              <a:ext cx="942975" cy="838200"/>
            </a:xfrm>
            <a:prstGeom prst="can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lIns="91440" numCol="1" rIns="91440" rot="0" rtlCol="0" spcCol="0" spcFirstLastPara="0" tIns="45720" vert="horz" wrap="square">
              <a:prstTxWarp prst="textNoShape"/>
              <a:noAutofit/>
            </a:bodyPr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sz="1100" kern="100" lang="en-US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Diabetes Dataset</a:t>
              </a:r>
              <a:endParaRPr sz="1100" kern="100" lang="en-IN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45728" name="Straight Arrow Connector 12"/>
            <p:cNvCxnSpPr>
              <a:cxnSpLocks/>
            </p:cNvCxnSpPr>
            <p:nvPr/>
          </p:nvCxnSpPr>
          <p:spPr>
            <a:xfrm flipV="1">
              <a:off x="952500" y="847725"/>
              <a:ext cx="733425" cy="45719"/>
            </a:xfrm>
            <a:prstGeom prst="straightConnector1"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8801" name="Rectangle 13"/>
            <p:cNvSpPr/>
            <p:nvPr/>
          </p:nvSpPr>
          <p:spPr>
            <a:xfrm>
              <a:off x="1695450" y="0"/>
              <a:ext cx="1695450" cy="1752600"/>
            </a:xfrm>
            <a:prstGeom prst="rect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lIns="91440" numCol="1" rIns="91440" rot="0" rtlCol="0" spcCol="0" spcFirstLastPara="0" tIns="45720" vert="horz" wrap="square">
              <a:prstTxWarp prst="textNoShape"/>
              <a:noAutofit/>
            </a:bodyPr>
            <a:p>
              <a:endParaRPr lang="en-IN"/>
            </a:p>
          </p:txBody>
        </p:sp>
        <p:sp>
          <p:nvSpPr>
            <p:cNvPr id="1048802" name="Rectangle 14"/>
            <p:cNvSpPr/>
            <p:nvPr/>
          </p:nvSpPr>
          <p:spPr>
            <a:xfrm>
              <a:off x="1952625" y="247650"/>
              <a:ext cx="1133475" cy="295275"/>
            </a:xfrm>
            <a:prstGeom prst="rect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lIns="91440" numCol="1" rIns="91440" rot="0" rtlCol="0" spcCol="0" spcFirstLastPara="0" tIns="45720" vert="horz" wrap="square">
              <a:prstTxWarp prst="textNoShape"/>
              <a:noAutofit/>
            </a:bodyPr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dirty="0" sz="1100" kern="100" lang="en-US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Preprocessing</a:t>
              </a:r>
              <a:endParaRPr dirty="0" sz="1100" kern="100" lang="en-IN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48803" name="Rectangle 15"/>
            <p:cNvSpPr/>
            <p:nvPr/>
          </p:nvSpPr>
          <p:spPr>
            <a:xfrm>
              <a:off x="1971675" y="695325"/>
              <a:ext cx="1133475" cy="476250"/>
            </a:xfrm>
            <a:prstGeom prst="rect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lIns="91440" numCol="1" rIns="91440" rot="0" rtlCol="0" spcCol="0" spcFirstLastPara="0" tIns="45720" vert="horz" wrap="square">
              <a:prstTxWarp prst="textNoShape"/>
              <a:noAutofit/>
            </a:bodyPr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sz="1100" kern="100" lang="en-US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Classiification Algorithm</a:t>
              </a:r>
              <a:endParaRPr sz="1100" kern="100" lang="en-IN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45729" name="Straight Arrow Connector 16"/>
            <p:cNvCxnSpPr>
              <a:cxnSpLocks/>
            </p:cNvCxnSpPr>
            <p:nvPr/>
          </p:nvCxnSpPr>
          <p:spPr>
            <a:xfrm>
              <a:off x="2495550" y="561975"/>
              <a:ext cx="0" cy="142875"/>
            </a:xfrm>
            <a:prstGeom prst="straightConnector1"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8804" name="Rectangle 25"/>
            <p:cNvSpPr/>
            <p:nvPr/>
          </p:nvSpPr>
          <p:spPr>
            <a:xfrm>
              <a:off x="1981200" y="1333500"/>
              <a:ext cx="1143000" cy="266700"/>
            </a:xfrm>
            <a:prstGeom prst="rect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lIns="91440" numCol="1" rIns="91440" rot="0" rtlCol="0" spcCol="0" spcFirstLastPara="0" tIns="45720" vert="horz" wrap="square">
              <a:prstTxWarp prst="textNoShape"/>
              <a:noAutofit/>
            </a:bodyPr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sz="1100" kern="100" lang="en-US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Results</a:t>
              </a:r>
              <a:endParaRPr sz="1100" kern="100" lang="en-IN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45730" name="Straight Arrow Connector 26"/>
            <p:cNvCxnSpPr>
              <a:cxnSpLocks/>
            </p:cNvCxnSpPr>
            <p:nvPr/>
          </p:nvCxnSpPr>
          <p:spPr>
            <a:xfrm>
              <a:off x="2486025" y="1209675"/>
              <a:ext cx="0" cy="142875"/>
            </a:xfrm>
            <a:prstGeom prst="straightConnector1"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1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Rectangle 7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97160" name="Picture 2" descr="A picture containing fruit, natural foods, produce, vegetabl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10375"/>
          <a:stretch>
            <a:fillRect/>
          </a:stretch>
        </p:blipFill>
        <p:spPr>
          <a:xfrm>
            <a:off x="20" y="1282"/>
            <a:ext cx="12191980" cy="6856718"/>
          </a:xfrm>
          <a:prstGeom prst="rect"/>
        </p:spPr>
      </p:pic>
      <p:sp>
        <p:nvSpPr>
          <p:cNvPr id="1048806" name="TextBox 3"/>
          <p:cNvSpPr txBox="1"/>
          <p:nvPr/>
        </p:nvSpPr>
        <p:spPr>
          <a:xfrm>
            <a:off x="1158843" y="1348967"/>
            <a:ext cx="4547857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0" lang="en-US">
                <a:solidFill>
                  <a:srgbClr val="374151"/>
                </a:solidFill>
                <a:effectLst/>
                <a:latin typeface="Lora" pitchFamily="2" charset="0"/>
              </a:rPr>
              <a:t>"Diabetes is a challenge, but I won't let it hold me back."</a:t>
            </a:r>
          </a:p>
        </p:txBody>
      </p:sp>
      <p:pic>
        <p:nvPicPr>
          <p:cNvPr id="2097161" name="Picture 1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4679"/>
          <a:stretch>
            <a:fillRect/>
          </a:stretch>
        </p:blipFill>
        <p:spPr>
          <a:xfrm>
            <a:off x="20" y="641"/>
            <a:ext cx="12191980" cy="6856718"/>
          </a:xfrm>
          <a:prstGeom prst="rect"/>
        </p:spPr>
      </p:pic>
      <p:sp>
        <p:nvSpPr>
          <p:cNvPr id="1048807" name="TextBox 4"/>
          <p:cNvSpPr txBox="1"/>
          <p:nvPr/>
        </p:nvSpPr>
        <p:spPr>
          <a:xfrm>
            <a:off x="3027218" y="954837"/>
            <a:ext cx="5980331" cy="662177"/>
          </a:xfrm>
          <a:prstGeom prst="rect"/>
          <a:noFill/>
        </p:spPr>
        <p:txBody>
          <a:bodyPr rtlCol="0" wrap="non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3600" lang="en-IN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PROPOSED PROJECT WORK</a:t>
            </a:r>
          </a:p>
        </p:txBody>
      </p:sp>
      <p:sp>
        <p:nvSpPr>
          <p:cNvPr id="1048808" name="TextBox 5"/>
          <p:cNvSpPr txBox="1"/>
          <p:nvPr/>
        </p:nvSpPr>
        <p:spPr>
          <a:xfrm>
            <a:off x="3027218" y="2122159"/>
            <a:ext cx="6248400" cy="35585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Data are collected from the open source website. The dataset is taken from the Kaggle website.</a:t>
            </a:r>
          </a:p>
          <a:p>
            <a:pPr algn="just"/>
            <a:r>
              <a:rPr b="1"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KAGGLE </a:t>
            </a:r>
            <a:r>
              <a:rPr dirty="0" sz="1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open source data website to collect a set of Data and Information. It is based on data science and artificial intelligence platform. </a:t>
            </a:r>
          </a:p>
          <a:p>
            <a:pPr algn="just"/>
            <a:r>
              <a:rPr dirty="0" lang="en-I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data consists of 9 attributes and consists of over 3000 + data. We have taken only 750 data from that for our analysis part. </a:t>
            </a:r>
          </a:p>
          <a:p>
            <a:pPr algn="just"/>
            <a:r>
              <a:rPr dirty="0" lang="en-US"/>
              <a:t>Our Data set contains about diabetic history of people who are all having which is based on the gender age hypertension, heart disease ,smoking habit, BMI and blood glucose level.</a:t>
            </a:r>
          </a:p>
          <a:p>
            <a:pPr algn="just"/>
            <a:endParaRPr dirty="0" lang="en-IN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Google Shape;2857;p60"/>
          <p:cNvSpPr txBox="1"/>
          <p:nvPr/>
        </p:nvSpPr>
        <p:spPr>
          <a:xfrm>
            <a:off x="838200" y="365125"/>
            <a:ext cx="10515600" cy="553998"/>
          </a:xfrm>
          <a:prstGeom prst="rect"/>
        </p:spPr>
        <p:txBody>
          <a:bodyPr anchor="ctr" anchorCtr="0" bIns="0" lIns="0" rIns="0" rtlCol="0" spcFirstLastPara="1" tIns="0" vert="horz" wrap="square">
            <a:sp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b="1" dirty="0" sz="4000" lang="en-US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91" name="Group 5"/>
          <p:cNvGrpSpPr/>
          <p:nvPr/>
        </p:nvGrpSpPr>
        <p:grpSpPr>
          <a:xfrm>
            <a:off x="932958" y="1290638"/>
            <a:ext cx="10326087" cy="4905191"/>
            <a:chOff x="932957" y="1290638"/>
            <a:chExt cx="10326086" cy="4905190"/>
          </a:xfrm>
        </p:grpSpPr>
        <p:sp>
          <p:nvSpPr>
            <p:cNvPr id="1048810" name="Google Shape;2858;p60"/>
            <p:cNvSpPr txBox="1"/>
            <p:nvPr/>
          </p:nvSpPr>
          <p:spPr>
            <a:xfrm>
              <a:off x="932957" y="1290638"/>
              <a:ext cx="10325100" cy="800100"/>
            </a:xfrm>
            <a:prstGeom prst="rect"/>
            <a:noFill/>
          </p:spPr>
          <p:txBody>
            <a:bodyPr anchor="ctr" anchorCtr="0" bIns="0" lIns="0" rIns="0" rtlCol="0" spcFirstLastPara="1" tIns="0" vert="horz" wrap="square">
              <a:noAutofit/>
            </a:bodyPr>
            <a:lstStyle>
              <a:lvl1pPr algn="l" defTabSz="914400" eaLnBrk="1" hangingPunct="1" indent="-228600" latinLnBrk="0" marL="228600" rtl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indent="-228600" latinLnBrk="0" marL="6858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indent="-228600" latinLnBrk="0" marL="11430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indent="-228600" latinLnBrk="0" marL="16002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indent="-228600" latinLnBrk="0" marL="20574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indent="-228600" latinLnBrk="0" marL="25146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indent="-228600" latinLnBrk="0" marL="29718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indent="-228600" latinLnBrk="0" marL="34290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indent="-228600" latinLnBrk="0" marL="38862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marL="152392">
                <a:buNone/>
              </a:pPr>
              <a:r>
                <a:rPr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b="1"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1048811" name="Google Shape;2859;p60"/>
            <p:cNvSpPr txBox="1"/>
            <p:nvPr/>
          </p:nvSpPr>
          <p:spPr>
            <a:xfrm>
              <a:off x="932957" y="2286628"/>
              <a:ext cx="10326086" cy="3909200"/>
            </a:xfrm>
            <a:prstGeom prst="rect"/>
            <a:noFill/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1"/>
                </a:rPr>
                <a:t>Slideegg (Tips &amp; Tricks)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  <p:pic>
        <p:nvPicPr>
          <p:cNvPr id="2097162" name="Picture 4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4679"/>
          <a:stretch>
            <a:fillRect/>
          </a:stretch>
        </p:blipFill>
        <p:spPr>
          <a:xfrm>
            <a:off x="20" y="641"/>
            <a:ext cx="12191980" cy="6856718"/>
          </a:xfrm>
          <a:prstGeom prst="rect"/>
        </p:spPr>
      </p:pic>
      <p:sp>
        <p:nvSpPr>
          <p:cNvPr id="1048812" name="TextBox 7"/>
          <p:cNvSpPr txBox="1"/>
          <p:nvPr/>
        </p:nvSpPr>
        <p:spPr>
          <a:xfrm>
            <a:off x="3664527" y="829485"/>
            <a:ext cx="7086600" cy="65556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3600" lang="en-IN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PROPOSED PROJECT WORK</a:t>
            </a:r>
          </a:p>
        </p:txBody>
      </p:sp>
      <p:sp>
        <p:nvSpPr>
          <p:cNvPr id="1048813" name="TextBox 8"/>
          <p:cNvSpPr txBox="1"/>
          <p:nvPr/>
        </p:nvSpPr>
        <p:spPr>
          <a:xfrm>
            <a:off x="3027218" y="2122159"/>
            <a:ext cx="6248400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The diabetes dataset was applied in the Weka tool. 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Then dataset is checked for null values and removed.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Then numeric data is converted to Nominal data using preprocessing phase in the </a:t>
            </a:r>
            <a:r>
              <a:rPr dirty="0" lang="en-US" err="1"/>
              <a:t>weka</a:t>
            </a:r>
            <a:r>
              <a:rPr dirty="0" lang="en-US"/>
              <a:t> tool.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Then the classification phase comes- Random forest algorithm and Navies bayes algorithm was applied.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Then the results are noted. Some of the results are in visualized form as graphs. 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Google Shape;2857;p60"/>
          <p:cNvSpPr txBox="1"/>
          <p:nvPr/>
        </p:nvSpPr>
        <p:spPr>
          <a:xfrm>
            <a:off x="838200" y="365125"/>
            <a:ext cx="10515600" cy="553998"/>
          </a:xfrm>
          <a:prstGeom prst="rect"/>
        </p:spPr>
        <p:txBody>
          <a:bodyPr anchor="ctr" anchorCtr="0" bIns="0" lIns="0" rIns="0" rtlCol="0" spcFirstLastPara="1" tIns="0" vert="horz" wrap="square">
            <a:sp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b="1" dirty="0" sz="4000" lang="en-US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93" name="Group 5"/>
          <p:cNvGrpSpPr/>
          <p:nvPr/>
        </p:nvGrpSpPr>
        <p:grpSpPr>
          <a:xfrm>
            <a:off x="932958" y="1290638"/>
            <a:ext cx="10326087" cy="4905191"/>
            <a:chOff x="932957" y="1290638"/>
            <a:chExt cx="10326086" cy="4905190"/>
          </a:xfrm>
        </p:grpSpPr>
        <p:sp>
          <p:nvSpPr>
            <p:cNvPr id="1048815" name="Google Shape;2858;p60"/>
            <p:cNvSpPr txBox="1"/>
            <p:nvPr/>
          </p:nvSpPr>
          <p:spPr>
            <a:xfrm>
              <a:off x="932957" y="1290638"/>
              <a:ext cx="10325100" cy="800100"/>
            </a:xfrm>
            <a:prstGeom prst="rect"/>
            <a:noFill/>
          </p:spPr>
          <p:txBody>
            <a:bodyPr anchor="ctr" anchorCtr="0" bIns="0" lIns="0" rIns="0" rtlCol="0" spcFirstLastPara="1" tIns="0" vert="horz" wrap="square">
              <a:noAutofit/>
            </a:bodyPr>
            <a:lstStyle>
              <a:lvl1pPr algn="l" defTabSz="914400" eaLnBrk="1" hangingPunct="1" indent="-228600" latinLnBrk="0" marL="228600" rtl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indent="-228600" latinLnBrk="0" marL="6858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indent="-228600" latinLnBrk="0" marL="11430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indent="-228600" latinLnBrk="0" marL="16002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indent="-228600" latinLnBrk="0" marL="20574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indent="-228600" latinLnBrk="0" marL="25146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indent="-228600" latinLnBrk="0" marL="29718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indent="-228600" latinLnBrk="0" marL="34290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indent="-228600" latinLnBrk="0" marL="38862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marL="152392">
                <a:buNone/>
              </a:pPr>
              <a:r>
                <a:rPr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b="1"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1048816" name="Google Shape;2859;p60"/>
            <p:cNvSpPr txBox="1"/>
            <p:nvPr/>
          </p:nvSpPr>
          <p:spPr>
            <a:xfrm>
              <a:off x="932957" y="2286628"/>
              <a:ext cx="10326086" cy="3909200"/>
            </a:xfrm>
            <a:prstGeom prst="rect"/>
            <a:noFill/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1"/>
                </a:rPr>
                <a:t>Slideegg (Tips &amp; Tricks)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  <p:pic>
        <p:nvPicPr>
          <p:cNvPr id="2097163" name="Picture 4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4679"/>
          <a:stretch>
            <a:fillRect/>
          </a:stretch>
        </p:blipFill>
        <p:spPr>
          <a:xfrm>
            <a:off x="55428" y="1282"/>
            <a:ext cx="12191980" cy="6856718"/>
          </a:xfrm>
          <a:prstGeom prst="rect"/>
        </p:spPr>
      </p:pic>
      <p:sp>
        <p:nvSpPr>
          <p:cNvPr id="1048817" name="TextBox 7"/>
          <p:cNvSpPr txBox="1"/>
          <p:nvPr/>
        </p:nvSpPr>
        <p:spPr>
          <a:xfrm>
            <a:off x="3664527" y="829485"/>
            <a:ext cx="7086600" cy="65556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3600" lang="en-IN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Results Discussion</a:t>
            </a:r>
          </a:p>
        </p:txBody>
      </p:sp>
      <p:graphicFrame>
        <p:nvGraphicFramePr>
          <p:cNvPr id="4194304" name="Table 10"/>
          <p:cNvGraphicFramePr>
            <a:graphicFrameLocks noGrp="1"/>
          </p:cNvGraphicFramePr>
          <p:nvPr/>
        </p:nvGraphicFramePr>
        <p:xfrm>
          <a:off x="6837218" y="4791300"/>
          <a:ext cx="4876800" cy="172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p>
                      <a:r>
                        <a:rPr dirty="0" lang="en-IN"/>
                        <a:t>Evaluation metrics/ Classifier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PRECISION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ACCURACY</a:t>
                      </a:r>
                    </a:p>
                  </a:txBody>
                </a:tc>
              </a:tr>
              <a:tr h="435590">
                <a:tc>
                  <a:txBody>
                    <a:bodyPr/>
                    <a:p>
                      <a:r>
                        <a:rPr dirty="0" lang="en-IN"/>
                        <a:t>Random forest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65%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63%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Navies bayes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85%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85%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048818" name="TextBox 10"/>
          <p:cNvSpPr txBox="1"/>
          <p:nvPr/>
        </p:nvSpPr>
        <p:spPr>
          <a:xfrm>
            <a:off x="3027218" y="1383483"/>
            <a:ext cx="6248400" cy="3228340"/>
          </a:xfrm>
          <a:prstGeom prst="rect"/>
          <a:noFill/>
        </p:spPr>
        <p:txBody>
          <a:bodyPr wrap="square">
            <a:spAutoFit/>
          </a:bodyPr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US">
                <a:cs typeface="Times New Roman" panose="02020603050405020304" pitchFamily="18" charset="0"/>
              </a:rPr>
              <a:t>Random Forest Algorithm: </a:t>
            </a:r>
            <a:r>
              <a:rPr b="1" dirty="0" sz="1600" i="0" lang="en-US">
                <a:solidFill>
                  <a:srgbClr val="5F6368"/>
                </a:solidFill>
                <a:effectLst/>
                <a:cs typeface="Times New Roman" panose="02020603050405020304" pitchFamily="18" charset="0"/>
              </a:rPr>
              <a:t>Random Forest</a:t>
            </a:r>
            <a:r>
              <a:rPr b="0" dirty="0" sz="1600" i="0" lang="en-US">
                <a:solidFill>
                  <a:srgbClr val="4D5156"/>
                </a:solidFill>
                <a:effectLst/>
                <a:cs typeface="Times New Roman" panose="02020603050405020304" pitchFamily="18" charset="0"/>
              </a:rPr>
              <a:t> is a popular machine learning </a:t>
            </a:r>
            <a:r>
              <a:rPr b="1" dirty="0" sz="1600" i="0" lang="en-US">
                <a:solidFill>
                  <a:srgbClr val="5F6368"/>
                </a:solidFill>
                <a:effectLst/>
                <a:cs typeface="Times New Roman" panose="02020603050405020304" pitchFamily="18" charset="0"/>
              </a:rPr>
              <a:t>algorithm</a:t>
            </a:r>
            <a:r>
              <a:rPr b="0" dirty="0" sz="1600" i="0" lang="en-US">
                <a:solidFill>
                  <a:srgbClr val="4D5156"/>
                </a:solidFill>
                <a:effectLst/>
                <a:cs typeface="Times New Roman" panose="02020603050405020304" pitchFamily="18" charset="0"/>
              </a:rPr>
              <a:t> that belongs to the supervised learning technique. It can be used for both Classification and Regression</a:t>
            </a:r>
          </a:p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b="1" dirty="0" sz="1600" i="0" lang="en-US">
                <a:solidFill>
                  <a:srgbClr val="5F6368"/>
                </a:solidFill>
                <a:effectLst/>
                <a:cs typeface="Times New Roman" panose="02020603050405020304" pitchFamily="18" charset="0"/>
              </a:rPr>
              <a:t>Naïve Bayes algorithm</a:t>
            </a:r>
            <a:r>
              <a:rPr b="0" dirty="0" sz="1600" i="0" lang="en-US">
                <a:solidFill>
                  <a:srgbClr val="4D5156"/>
                </a:solidFill>
                <a:effectLst/>
                <a:cs typeface="Times New Roman" panose="02020603050405020304" pitchFamily="18" charset="0"/>
              </a:rPr>
              <a:t> is a supervised learning algorithm, which is based on Bayes theorem and used for solving classification problems.</a:t>
            </a:r>
          </a:p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b="1" dirty="0" sz="1600" lang="en-US">
                <a:solidFill>
                  <a:srgbClr val="4D5156"/>
                </a:solidFill>
                <a:cs typeface="Times New Roman" panose="02020603050405020304" pitchFamily="18" charset="0"/>
              </a:rPr>
              <a:t>Evaluation metrics: </a:t>
            </a:r>
            <a:r>
              <a:rPr b="1" dirty="0" sz="1600" lang="en-US" err="1">
                <a:solidFill>
                  <a:srgbClr val="4D5156"/>
                </a:solidFill>
                <a:cs typeface="Times New Roman" panose="02020603050405020304" pitchFamily="18" charset="0"/>
              </a:rPr>
              <a:t>Accuracy</a:t>
            </a:r>
            <a:r>
              <a:rPr b="0" dirty="0" sz="1600" i="0" lang="en-US" err="1">
                <a:solidFill>
                  <a:srgbClr val="242424"/>
                </a:solidFill>
                <a:effectLst/>
                <a:cs typeface="Times New Roman" panose="02020603050405020304" pitchFamily="18" charset="0"/>
              </a:rPr>
              <a:t>It</a:t>
            </a:r>
            <a:r>
              <a:rPr b="0" dirty="0" sz="1600" i="0" lang="en-US">
                <a:solidFill>
                  <a:srgbClr val="242424"/>
                </a:solidFill>
                <a:effectLst/>
                <a:cs typeface="Times New Roman" panose="02020603050405020304" pitchFamily="18" charset="0"/>
              </a:rPr>
              <a:t> is the ratio of the number of correct predictions to the total number of predictions made for a dataset.</a:t>
            </a:r>
            <a:r>
              <a:rPr b="1" dirty="0" sz="1600" lang="en-US">
                <a:solidFill>
                  <a:srgbClr val="4D5156"/>
                </a:solidFill>
                <a:cs typeface="Times New Roman" panose="02020603050405020304" pitchFamily="18" charset="0"/>
              </a:rPr>
              <a:t>,</a:t>
            </a:r>
          </a:p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US">
                <a:solidFill>
                  <a:srgbClr val="4D5156"/>
                </a:solidFill>
                <a:cs typeface="Times New Roman" panose="02020603050405020304" pitchFamily="18" charset="0"/>
              </a:rPr>
              <a:t>Accuracy= TP+TN/  TP+FP+TN+FN</a:t>
            </a:r>
          </a:p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b="1" dirty="0" sz="1600" lang="en-US">
                <a:solidFill>
                  <a:srgbClr val="4D5156"/>
                </a:solidFill>
                <a:cs typeface="Times New Roman" panose="02020603050405020304" pitchFamily="18" charset="0"/>
              </a:rPr>
              <a:t> </a:t>
            </a:r>
            <a:r>
              <a:rPr b="1" dirty="0" sz="1600" lang="en-US" err="1">
                <a:solidFill>
                  <a:srgbClr val="4D5156"/>
                </a:solidFill>
                <a:cs typeface="Times New Roman" panose="02020603050405020304" pitchFamily="18" charset="0"/>
              </a:rPr>
              <a:t>PRECISION:</a:t>
            </a:r>
            <a:r>
              <a:rPr b="0" dirty="0" sz="1600" i="0" lang="en-US" err="1">
                <a:solidFill>
                  <a:srgbClr val="242424"/>
                </a:solidFill>
                <a:effectLst/>
                <a:cs typeface="Times New Roman" panose="02020603050405020304" pitchFamily="18" charset="0"/>
              </a:rPr>
              <a:t>It</a:t>
            </a:r>
            <a:r>
              <a:rPr b="0" dirty="0" sz="1600" i="0" lang="en-US">
                <a:solidFill>
                  <a:srgbClr val="242424"/>
                </a:solidFill>
                <a:effectLst/>
                <a:cs typeface="Times New Roman" panose="02020603050405020304" pitchFamily="18" charset="0"/>
              </a:rPr>
              <a:t> is the ratio of True Positives to all the positives predicted by the model</a:t>
            </a:r>
          </a:p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US">
                <a:solidFill>
                  <a:srgbClr val="242424"/>
                </a:solidFill>
                <a:cs typeface="Times New Roman" panose="02020603050405020304" pitchFamily="18" charset="0"/>
              </a:rPr>
              <a:t>Precision=TP/TP+FP</a:t>
            </a:r>
            <a:endParaRPr dirty="0" lang="en-US"/>
          </a:p>
        </p:txBody>
      </p:sp>
      <p:sp>
        <p:nvSpPr>
          <p:cNvPr id="1048819" name="TextBox 13"/>
          <p:cNvSpPr txBox="1"/>
          <p:nvPr/>
        </p:nvSpPr>
        <p:spPr>
          <a:xfrm>
            <a:off x="1391771" y="5474517"/>
            <a:ext cx="5250873" cy="1077218"/>
          </a:xfrm>
          <a:prstGeom prst="rect"/>
          <a:noFill/>
        </p:spPr>
        <p:txBody>
          <a:bodyPr wrap="square">
            <a:spAutoFit/>
          </a:bodyPr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IN">
                <a:solidFill>
                  <a:srgbClr val="4D5156"/>
                </a:solidFill>
                <a:cs typeface="Times New Roman" panose="02020603050405020304" pitchFamily="18" charset="0"/>
              </a:rPr>
              <a:t>According to the above results the Navies bayes shows good results and precision value compared to the Random forest values. So diabetes prediction is more accurate by Navies bayes algorithm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Google Shape;2857;p60"/>
          <p:cNvSpPr txBox="1"/>
          <p:nvPr/>
        </p:nvSpPr>
        <p:spPr>
          <a:xfrm>
            <a:off x="838200" y="365125"/>
            <a:ext cx="10515600" cy="553998"/>
          </a:xfrm>
          <a:prstGeom prst="rect"/>
        </p:spPr>
        <p:txBody>
          <a:bodyPr anchor="ctr" anchorCtr="0" bIns="0" lIns="0" rIns="0" rtlCol="0" spcFirstLastPara="1" tIns="0" vert="horz" wrap="square">
            <a:sp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b="1" dirty="0" sz="4000" lang="en-US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95" name="Group 5"/>
          <p:cNvGrpSpPr/>
          <p:nvPr/>
        </p:nvGrpSpPr>
        <p:grpSpPr>
          <a:xfrm>
            <a:off x="932958" y="1290638"/>
            <a:ext cx="10326087" cy="4905191"/>
            <a:chOff x="932957" y="1290638"/>
            <a:chExt cx="10326086" cy="4905190"/>
          </a:xfrm>
        </p:grpSpPr>
        <p:sp>
          <p:nvSpPr>
            <p:cNvPr id="1048821" name="Google Shape;2858;p60"/>
            <p:cNvSpPr txBox="1"/>
            <p:nvPr/>
          </p:nvSpPr>
          <p:spPr>
            <a:xfrm>
              <a:off x="932957" y="1290638"/>
              <a:ext cx="10325100" cy="800100"/>
            </a:xfrm>
            <a:prstGeom prst="rect"/>
            <a:noFill/>
          </p:spPr>
          <p:txBody>
            <a:bodyPr anchor="ctr" anchorCtr="0" bIns="0" lIns="0" rIns="0" rtlCol="0" spcFirstLastPara="1" tIns="0" vert="horz" wrap="square">
              <a:noAutofit/>
            </a:bodyPr>
            <a:lstStyle>
              <a:lvl1pPr algn="l" defTabSz="914400" eaLnBrk="1" hangingPunct="1" indent="-228600" latinLnBrk="0" marL="228600" rtl="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indent="-228600" latinLnBrk="0" marL="6858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indent="-228600" latinLnBrk="0" marL="11430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indent="-228600" latinLnBrk="0" marL="16002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indent="-228600" latinLnBrk="0" marL="20574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indent="-228600" latinLnBrk="0" marL="25146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indent="-228600" latinLnBrk="0" marL="29718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indent="-228600" latinLnBrk="0" marL="34290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indent="-228600" latinLnBrk="0" marL="3886200" rtl="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marL="152392">
                <a:buNone/>
              </a:pPr>
              <a:r>
                <a:rPr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b="1"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dirty="0" sz="1800" 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1048822" name="Google Shape;2859;p60"/>
            <p:cNvSpPr txBox="1"/>
            <p:nvPr/>
          </p:nvSpPr>
          <p:spPr>
            <a:xfrm>
              <a:off x="932957" y="2286628"/>
              <a:ext cx="10326086" cy="3909200"/>
            </a:xfrm>
            <a:prstGeom prst="rect"/>
            <a:noFill/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defTabSz="1219140" indent="-285744" marL="497400">
                <a:lnSpc>
                  <a:spcPct val="115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b="1"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1"/>
                </a:rPr>
                <a:t>Slideegg (Tips &amp; Tricks)</a:t>
              </a:r>
              <a:r>
                <a:rPr dirty="0" kern="0" lang="en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dirty="0" kern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  <p:pic>
        <p:nvPicPr>
          <p:cNvPr id="2097164" name="Picture 4" descr="A stethoscope and a device  Description automatically generated with low confidence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b="4679"/>
          <a:stretch>
            <a:fillRect/>
          </a:stretch>
        </p:blipFill>
        <p:spPr>
          <a:xfrm>
            <a:off x="20" y="1282"/>
            <a:ext cx="12191980" cy="6856718"/>
          </a:xfrm>
          <a:prstGeom prst="rect"/>
        </p:spPr>
      </p:pic>
      <p:sp>
        <p:nvSpPr>
          <p:cNvPr id="1048823" name="TextBox 7"/>
          <p:cNvSpPr txBox="1"/>
          <p:nvPr/>
        </p:nvSpPr>
        <p:spPr>
          <a:xfrm>
            <a:off x="3429000" y="219560"/>
            <a:ext cx="7086600" cy="655564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r>
              <a:rPr b="1" dirty="0" sz="3600" lang="en-IN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Results Discussion</a:t>
            </a:r>
          </a:p>
        </p:txBody>
      </p:sp>
      <p:pic>
        <p:nvPicPr>
          <p:cNvPr id="209716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10836" y="2533055"/>
            <a:ext cx="5416699" cy="3879892"/>
          </a:xfrm>
          <a:prstGeom prst="rect"/>
        </p:spPr>
      </p:pic>
      <p:pic>
        <p:nvPicPr>
          <p:cNvPr id="2097166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196231" y="2489962"/>
            <a:ext cx="5731510" cy="3901757"/>
          </a:xfrm>
          <a:prstGeom prst="rect"/>
        </p:spPr>
      </p:pic>
      <p:sp>
        <p:nvSpPr>
          <p:cNvPr id="1048824" name="TextBox 10"/>
          <p:cNvSpPr txBox="1"/>
          <p:nvPr/>
        </p:nvSpPr>
        <p:spPr>
          <a:xfrm>
            <a:off x="3216909" y="870458"/>
            <a:ext cx="5250873" cy="1539240"/>
          </a:xfrm>
          <a:prstGeom prst="rect"/>
          <a:noFill/>
        </p:spPr>
        <p:txBody>
          <a:bodyPr wrap="square">
            <a:spAutoFit/>
          </a:bodyPr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IN">
                <a:solidFill>
                  <a:srgbClr val="4D5156"/>
                </a:solidFill>
                <a:cs typeface="Times New Roman" panose="02020603050405020304" pitchFamily="18" charset="0"/>
              </a:rPr>
              <a:t>In the below graph we have Random forest result and navies bayes result x: smoking history y: diabetes</a:t>
            </a:r>
          </a:p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IN">
                <a:solidFill>
                  <a:srgbClr val="4D5156"/>
                </a:solidFill>
                <a:cs typeface="Times New Roman" panose="02020603050405020304" pitchFamily="18" charset="0"/>
              </a:rPr>
              <a:t>Red </a:t>
            </a:r>
            <a:r>
              <a:rPr dirty="0" sz="1600" lang="en-IN" err="1">
                <a:solidFill>
                  <a:srgbClr val="4D5156"/>
                </a:solidFill>
                <a:cs typeface="Times New Roman" panose="02020603050405020304" pitchFamily="18" charset="0"/>
              </a:rPr>
              <a:t>color</a:t>
            </a:r>
            <a:r>
              <a:rPr dirty="0" sz="1600" lang="en-IN">
                <a:solidFill>
                  <a:srgbClr val="4D5156"/>
                </a:solidFill>
                <a:cs typeface="Times New Roman" panose="02020603050405020304" pitchFamily="18" charset="0"/>
              </a:rPr>
              <a:t>: diabetes</a:t>
            </a:r>
          </a:p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IN">
                <a:solidFill>
                  <a:srgbClr val="4D5156"/>
                </a:solidFill>
                <a:cs typeface="Times New Roman" panose="02020603050405020304" pitchFamily="18" charset="0"/>
              </a:rPr>
              <a:t>Blue </a:t>
            </a:r>
            <a:r>
              <a:rPr dirty="0" sz="1600" lang="en-IN" err="1">
                <a:solidFill>
                  <a:srgbClr val="4D5156"/>
                </a:solidFill>
                <a:cs typeface="Times New Roman" panose="02020603050405020304" pitchFamily="18" charset="0"/>
              </a:rPr>
              <a:t>color</a:t>
            </a:r>
            <a:r>
              <a:rPr dirty="0" sz="1600" lang="en-IN">
                <a:solidFill>
                  <a:srgbClr val="4D5156"/>
                </a:solidFill>
                <a:cs typeface="Times New Roman" panose="02020603050405020304" pitchFamily="18" charset="0"/>
              </a:rPr>
              <a:t>: no diabetes</a:t>
            </a:r>
          </a:p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IN">
                <a:solidFill>
                  <a:srgbClr val="4D5156"/>
                </a:solidFill>
                <a:cs typeface="Times New Roman" panose="02020603050405020304" pitchFamily="18" charset="0"/>
              </a:rPr>
              <a:t>This shows the smoking history of a person also one of the strong cause to get diabetes soon</a:t>
            </a:r>
          </a:p>
        </p:txBody>
      </p:sp>
      <p:sp>
        <p:nvSpPr>
          <p:cNvPr id="1048825" name="TextBox 11"/>
          <p:cNvSpPr txBox="1"/>
          <p:nvPr/>
        </p:nvSpPr>
        <p:spPr>
          <a:xfrm>
            <a:off x="7723299" y="6323598"/>
            <a:ext cx="5250873" cy="338554"/>
          </a:xfrm>
          <a:prstGeom prst="rect"/>
          <a:noFill/>
        </p:spPr>
        <p:txBody>
          <a:bodyPr wrap="square">
            <a:spAutoFit/>
          </a:bodyPr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IN">
                <a:solidFill>
                  <a:srgbClr val="4D5156"/>
                </a:solidFill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048826" name="TextBox 12"/>
          <p:cNvSpPr txBox="1"/>
          <p:nvPr/>
        </p:nvSpPr>
        <p:spPr>
          <a:xfrm>
            <a:off x="1419476" y="6403031"/>
            <a:ext cx="5250873" cy="338554"/>
          </a:xfrm>
          <a:prstGeom prst="rect"/>
          <a:noFill/>
        </p:spPr>
        <p:txBody>
          <a:bodyPr wrap="square">
            <a:spAutoFit/>
          </a:bodyPr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1600" lang="en-IN">
                <a:solidFill>
                  <a:srgbClr val="4D5156"/>
                </a:solidFill>
                <a:cs typeface="Times New Roman" panose="02020603050405020304" pitchFamily="18" charset="0"/>
              </a:rPr>
              <a:t>Navies bayes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Template Egg</dc:creator>
  <cp:lastModifiedBy>Monika G</cp:lastModifiedBy>
  <dcterms:created xsi:type="dcterms:W3CDTF">2023-05-15T22:38:05Z</dcterms:created>
  <dcterms:modified xsi:type="dcterms:W3CDTF">2024-01-12T01:24:40Z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91395826ea9645d1a0a69bb9afe6e5e6</vt:lpwstr>
  </property>
</Properties>
</file>