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18"/>
  </p:notesMasterIdLst>
  <p:handoutMasterIdLst>
    <p:handoutMasterId r:id="rId19"/>
  </p:handoutMasterIdLst>
  <p:sldIdLst>
    <p:sldId id="294" r:id="rId3"/>
    <p:sldId id="314" r:id="rId4"/>
    <p:sldId id="292" r:id="rId5"/>
    <p:sldId id="262" r:id="rId6"/>
    <p:sldId id="293" r:id="rId7"/>
    <p:sldId id="286" r:id="rId8"/>
    <p:sldId id="266" r:id="rId9"/>
    <p:sldId id="265" r:id="rId10"/>
    <p:sldId id="320" r:id="rId11"/>
    <p:sldId id="276" r:id="rId12"/>
    <p:sldId id="321" r:id="rId13"/>
    <p:sldId id="318" r:id="rId14"/>
    <p:sldId id="317" r:id="rId15"/>
    <p:sldId id="273" r:id="rId16"/>
    <p:sldId id="319" r:id="rId17"/>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be'r" initials="A" lastIdx="4"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42B6"/>
    <a:srgbClr val="EFC2EB"/>
    <a:srgbClr val="D0C3FB"/>
    <a:srgbClr val="F8A434"/>
    <a:srgbClr val="3F78BB"/>
    <a:srgbClr val="469480"/>
    <a:srgbClr val="98C4AE"/>
    <a:srgbClr val="588D80"/>
    <a:srgbClr val="447B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235" autoAdjust="0"/>
  </p:normalViewPr>
  <p:slideViewPr>
    <p:cSldViewPr snapToGrid="0" showGuides="1">
      <p:cViewPr varScale="1">
        <p:scale>
          <a:sx n="55" d="100"/>
          <a:sy n="55" d="100"/>
        </p:scale>
        <p:origin x="1096" y="28"/>
      </p:cViewPr>
      <p:guideLst>
        <p:guide orient="horz" pos="2160"/>
        <p:guide pos="3838"/>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2025/2/25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231537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650703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600087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718292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C1714F4-185F-48AE-BBAF-42FA4B3801F2}" type="datetimeFigureOut">
              <a:rPr lang="zh-CN" altLang="en-US" smtClean="0"/>
              <a:t>2025/2/25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F279E83-801C-44AF-BF8D-F32B213453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2025/2/25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2025/2/25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49"/>
            <a:ext cx="4011084" cy="1162051"/>
          </a:xfrm>
        </p:spPr>
        <p:txBody>
          <a:bodyPr anchor="b"/>
          <a:lstStyle>
            <a:lvl1pPr algn="l">
              <a:defRPr sz="2665" b="1"/>
            </a:lvl1pPr>
          </a:lstStyle>
          <a:p>
            <a:r>
              <a:rPr lang="zh-CN" altLang="en-US"/>
              <a:t>单击此处编辑母版标题样式</a:t>
            </a:r>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2025/2/25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9"/>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2025/2/25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0"/>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0"/>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8401050" y="1905000"/>
            <a:ext cx="2552700" cy="3028950"/>
          </a:xfrm>
          <a:prstGeom prst="rect">
            <a:avLst/>
          </a:prstGeom>
          <a:solidFill>
            <a:schemeClr val="bg1">
              <a:lumMod val="85000"/>
            </a:schemeClr>
          </a:solidFill>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168432" y="1871003"/>
            <a:ext cx="3635924" cy="4471743"/>
          </a:xfrm>
          <a:custGeom>
            <a:avLst/>
            <a:gdLst>
              <a:gd name="connsiteX0" fmla="*/ 0 w 3635829"/>
              <a:gd name="connsiteY0" fmla="*/ 0 h 4471743"/>
              <a:gd name="connsiteX1" fmla="*/ 3635829 w 3635829"/>
              <a:gd name="connsiteY1" fmla="*/ 0 h 4471743"/>
              <a:gd name="connsiteX2" fmla="*/ 3635829 w 3635829"/>
              <a:gd name="connsiteY2" fmla="*/ 4471743 h 4471743"/>
              <a:gd name="connsiteX3" fmla="*/ 0 w 3635829"/>
              <a:gd name="connsiteY3" fmla="*/ 4471743 h 4471743"/>
            </a:gdLst>
            <a:ahLst/>
            <a:cxnLst>
              <a:cxn ang="0">
                <a:pos x="connsiteX0" y="connsiteY0"/>
              </a:cxn>
              <a:cxn ang="0">
                <a:pos x="connsiteX1" y="connsiteY1"/>
              </a:cxn>
              <a:cxn ang="0">
                <a:pos x="connsiteX2" y="connsiteY2"/>
              </a:cxn>
              <a:cxn ang="0">
                <a:pos x="connsiteX3" y="connsiteY3"/>
              </a:cxn>
            </a:cxnLst>
            <a:rect l="l" t="t" r="r" b="b"/>
            <a:pathLst>
              <a:path w="3635829" h="4471743">
                <a:moveTo>
                  <a:pt x="0" y="0"/>
                </a:moveTo>
                <a:lnTo>
                  <a:pt x="3635829" y="0"/>
                </a:lnTo>
                <a:lnTo>
                  <a:pt x="3635829" y="4471743"/>
                </a:lnTo>
                <a:lnTo>
                  <a:pt x="0" y="4471743"/>
                </a:lnTo>
                <a:close/>
              </a:path>
            </a:pathLst>
          </a:custGeom>
          <a:solidFill>
            <a:schemeClr val="bg1"/>
          </a:solidFill>
          <a:ln w="28575" cap="sq">
            <a:solidFill>
              <a:schemeClr val="bg1"/>
            </a:solidFill>
            <a:miter lim="800000"/>
          </a:ln>
          <a:effectLst>
            <a:outerShdw blurRad="139700" dist="38100" dir="2700000" algn="tl" rotWithShape="0">
              <a:prstClr val="black">
                <a:alpha val="38000"/>
              </a:prstClr>
            </a:outerShdw>
          </a:effectLst>
        </p:spPr>
        <p:txBody>
          <a:bodyPr wrap="square">
            <a:noAutofit/>
          </a:bodyPr>
          <a:lstStyle>
            <a:lvl1pPr>
              <a:defRPr lang="zh-CN" altLang="en-US"/>
            </a:lvl1pPr>
          </a:lstStyle>
          <a:p>
            <a:pPr lvl="0"/>
            <a:endParaRPr lang="zh-CN" altLang="en-US"/>
          </a:p>
        </p:txBody>
      </p:sp>
      <p:sp>
        <p:nvSpPr>
          <p:cNvPr id="11" name="图片占位符 10"/>
          <p:cNvSpPr>
            <a:spLocks noGrp="1"/>
          </p:cNvSpPr>
          <p:nvPr>
            <p:ph type="pic" sz="quarter" idx="11"/>
          </p:nvPr>
        </p:nvSpPr>
        <p:spPr>
          <a:xfrm>
            <a:off x="4991233" y="667658"/>
            <a:ext cx="6032657" cy="2818492"/>
          </a:xfrm>
          <a:custGeom>
            <a:avLst/>
            <a:gdLst>
              <a:gd name="connsiteX0" fmla="*/ 0 w 6032499"/>
              <a:gd name="connsiteY0" fmla="*/ 0 h 2818492"/>
              <a:gd name="connsiteX1" fmla="*/ 6032499 w 6032499"/>
              <a:gd name="connsiteY1" fmla="*/ 0 h 2818492"/>
              <a:gd name="connsiteX2" fmla="*/ 6032499 w 6032499"/>
              <a:gd name="connsiteY2" fmla="*/ 2818492 h 2818492"/>
              <a:gd name="connsiteX3" fmla="*/ 0 w 6032499"/>
              <a:gd name="connsiteY3" fmla="*/ 2818492 h 2818492"/>
            </a:gdLst>
            <a:ahLst/>
            <a:cxnLst>
              <a:cxn ang="0">
                <a:pos x="connsiteX0" y="connsiteY0"/>
              </a:cxn>
              <a:cxn ang="0">
                <a:pos x="connsiteX1" y="connsiteY1"/>
              </a:cxn>
              <a:cxn ang="0">
                <a:pos x="connsiteX2" y="connsiteY2"/>
              </a:cxn>
              <a:cxn ang="0">
                <a:pos x="connsiteX3" y="connsiteY3"/>
              </a:cxn>
            </a:cxnLst>
            <a:rect l="l" t="t" r="r" b="b"/>
            <a:pathLst>
              <a:path w="6032499" h="2818492">
                <a:moveTo>
                  <a:pt x="0" y="0"/>
                </a:moveTo>
                <a:lnTo>
                  <a:pt x="6032499" y="0"/>
                </a:lnTo>
                <a:lnTo>
                  <a:pt x="6032499" y="2818492"/>
                </a:lnTo>
                <a:lnTo>
                  <a:pt x="0" y="2818492"/>
                </a:lnTo>
                <a:close/>
              </a:path>
            </a:pathLst>
          </a:custGeom>
          <a:solidFill>
            <a:schemeClr val="bg1"/>
          </a:solidFill>
          <a:ln w="28575" cap="sq">
            <a:solidFill>
              <a:schemeClr val="bg1"/>
            </a:solidFill>
            <a:miter lim="800000"/>
          </a:ln>
          <a:effectLst>
            <a:outerShdw blurRad="139700" dist="38100" dir="2700000" algn="tl" rotWithShape="0">
              <a:prstClr val="black">
                <a:alpha val="38000"/>
              </a:prstClr>
            </a:outerShdw>
          </a:effectLst>
        </p:spPr>
        <p:txBody>
          <a:bodyPr wrap="square">
            <a:noAutofit/>
          </a:bodyPr>
          <a:lstStyle>
            <a:lvl1pPr>
              <a:defRPr lang="zh-CN" altLang="en-US"/>
            </a:lvl1pPr>
          </a:lstStyle>
          <a:p>
            <a:pPr lvl="0"/>
            <a:endParaRPr lang="zh-CN" altLang="en-US"/>
          </a:p>
        </p:txBody>
      </p:sp>
      <p:sp>
        <p:nvSpPr>
          <p:cNvPr id="12" name="图片占位符 11"/>
          <p:cNvSpPr>
            <a:spLocks noGrp="1"/>
          </p:cNvSpPr>
          <p:nvPr>
            <p:ph type="pic" sz="quarter" idx="12"/>
          </p:nvPr>
        </p:nvSpPr>
        <p:spPr>
          <a:xfrm>
            <a:off x="6096159" y="3657605"/>
            <a:ext cx="4927729" cy="2685141"/>
          </a:xfrm>
          <a:custGeom>
            <a:avLst/>
            <a:gdLst>
              <a:gd name="connsiteX0" fmla="*/ 0 w 4927600"/>
              <a:gd name="connsiteY0" fmla="*/ 0 h 2685141"/>
              <a:gd name="connsiteX1" fmla="*/ 4927600 w 4927600"/>
              <a:gd name="connsiteY1" fmla="*/ 0 h 2685141"/>
              <a:gd name="connsiteX2" fmla="*/ 4927600 w 4927600"/>
              <a:gd name="connsiteY2" fmla="*/ 2685141 h 2685141"/>
              <a:gd name="connsiteX3" fmla="*/ 0 w 4927600"/>
              <a:gd name="connsiteY3" fmla="*/ 2685141 h 2685141"/>
            </a:gdLst>
            <a:ahLst/>
            <a:cxnLst>
              <a:cxn ang="0">
                <a:pos x="connsiteX0" y="connsiteY0"/>
              </a:cxn>
              <a:cxn ang="0">
                <a:pos x="connsiteX1" y="connsiteY1"/>
              </a:cxn>
              <a:cxn ang="0">
                <a:pos x="connsiteX2" y="connsiteY2"/>
              </a:cxn>
              <a:cxn ang="0">
                <a:pos x="connsiteX3" y="connsiteY3"/>
              </a:cxn>
            </a:cxnLst>
            <a:rect l="l" t="t" r="r" b="b"/>
            <a:pathLst>
              <a:path w="4927600" h="2685141">
                <a:moveTo>
                  <a:pt x="0" y="0"/>
                </a:moveTo>
                <a:lnTo>
                  <a:pt x="4927600" y="0"/>
                </a:lnTo>
                <a:lnTo>
                  <a:pt x="4927600" y="2685141"/>
                </a:lnTo>
                <a:lnTo>
                  <a:pt x="0" y="2685141"/>
                </a:lnTo>
                <a:close/>
              </a:path>
            </a:pathLst>
          </a:custGeom>
          <a:solidFill>
            <a:schemeClr val="bg1"/>
          </a:solidFill>
          <a:ln w="28575" cap="sq">
            <a:solidFill>
              <a:schemeClr val="bg1"/>
            </a:solidFill>
            <a:miter lim="800000"/>
          </a:ln>
          <a:effectLst>
            <a:outerShdw blurRad="139700" dist="38100" dir="2700000" algn="tl" rotWithShape="0">
              <a:prstClr val="black">
                <a:alpha val="38000"/>
              </a:prstClr>
            </a:outerShdw>
          </a:effectLst>
        </p:spPr>
        <p:txBody>
          <a:bodyPr wrap="square">
            <a:noAutofit/>
          </a:bodyPr>
          <a:lstStyle>
            <a:lvl1pPr>
              <a:defRPr lang="zh-CN" altLang="en-US"/>
            </a:lvl1pPr>
          </a:lstStyle>
          <a:p>
            <a:pPr lvl="0"/>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FC1714F4-185F-48AE-BBAF-42FA4B3801F2}" type="datetimeFigureOut">
              <a:rPr lang="zh-CN" altLang="en-US" smtClean="0"/>
              <a:t>2025/2/25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AF279E83-801C-44AF-BF8D-F32B21345385}"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a:prstGeom prst="rect">
            <a:avLst/>
          </a:prstGeom>
          <a:pattFill prst="pct5">
            <a:fgClr>
              <a:schemeClr val="accent1"/>
            </a:fgClr>
            <a:bgClr>
              <a:schemeClr val="bg1"/>
            </a:bgClr>
          </a:pattFill>
        </p:spPr>
        <p:txBody>
          <a:bodyPr/>
          <a:lstStyle>
            <a:lvl1pPr>
              <a:defRPr sz="1000"/>
            </a:lvl1p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3" name="Freeform: Shape 2"/>
          <p:cNvSpPr/>
          <p:nvPr userDrawn="1"/>
        </p:nvSpPr>
        <p:spPr>
          <a:xfrm>
            <a:off x="1" y="-176981"/>
            <a:ext cx="12191999" cy="4291740"/>
          </a:xfrm>
          <a:custGeom>
            <a:avLst/>
            <a:gdLst>
              <a:gd name="connsiteX0" fmla="*/ 0 w 12191999"/>
              <a:gd name="connsiteY0" fmla="*/ 0 h 4291740"/>
              <a:gd name="connsiteX1" fmla="*/ 12191999 w 12191999"/>
              <a:gd name="connsiteY1" fmla="*/ 0 h 4291740"/>
              <a:gd name="connsiteX2" fmla="*/ 12191999 w 12191999"/>
              <a:gd name="connsiteY2" fmla="*/ 1244082 h 4291740"/>
              <a:gd name="connsiteX3" fmla="*/ 12191998 w 12191999"/>
              <a:gd name="connsiteY3" fmla="*/ 1244082 h 4291740"/>
              <a:gd name="connsiteX4" fmla="*/ 12191998 w 12191999"/>
              <a:gd name="connsiteY4" fmla="*/ 3713545 h 4291740"/>
              <a:gd name="connsiteX5" fmla="*/ 9905998 w 12191999"/>
              <a:gd name="connsiteY5" fmla="*/ 4122524 h 4291740"/>
              <a:gd name="connsiteX6" fmla="*/ 9905998 w 12191999"/>
              <a:gd name="connsiteY6" fmla="*/ 4125232 h 4291740"/>
              <a:gd name="connsiteX7" fmla="*/ 9857087 w 12191999"/>
              <a:gd name="connsiteY7" fmla="*/ 4136195 h 4291740"/>
              <a:gd name="connsiteX8" fmla="*/ 9690569 w 12191999"/>
              <a:gd name="connsiteY8" fmla="*/ 4182739 h 4291740"/>
              <a:gd name="connsiteX9" fmla="*/ 8839877 w 12191999"/>
              <a:gd name="connsiteY9" fmla="*/ 4291723 h 4291740"/>
              <a:gd name="connsiteX10" fmla="*/ 8765196 w 12191999"/>
              <a:gd name="connsiteY10" fmla="*/ 4290006 h 4291740"/>
              <a:gd name="connsiteX11" fmla="*/ 8717158 w 12191999"/>
              <a:gd name="connsiteY11" fmla="*/ 4291490 h 4291740"/>
              <a:gd name="connsiteX12" fmla="*/ 7673594 w 12191999"/>
              <a:gd name="connsiteY12" fmla="*/ 4138313 h 4291740"/>
              <a:gd name="connsiteX13" fmla="*/ 7659974 w 12191999"/>
              <a:gd name="connsiteY13" fmla="*/ 4134175 h 4291740"/>
              <a:gd name="connsiteX14" fmla="*/ 7619998 w 12191999"/>
              <a:gd name="connsiteY14" fmla="*/ 4125232 h 4291740"/>
              <a:gd name="connsiteX15" fmla="*/ 7619998 w 12191999"/>
              <a:gd name="connsiteY15" fmla="*/ 4122032 h 4291740"/>
              <a:gd name="connsiteX16" fmla="*/ 7465547 w 12191999"/>
              <a:gd name="connsiteY16" fmla="*/ 4075115 h 4291740"/>
              <a:gd name="connsiteX17" fmla="*/ 5541753 w 12191999"/>
              <a:gd name="connsiteY17" fmla="*/ 3716264 h 4291740"/>
              <a:gd name="connsiteX18" fmla="*/ 5333999 w 12191999"/>
              <a:gd name="connsiteY18" fmla="*/ 3713545 h 4291740"/>
              <a:gd name="connsiteX19" fmla="*/ 5091621 w 12191999"/>
              <a:gd name="connsiteY19" fmla="*/ 3716264 h 4291740"/>
              <a:gd name="connsiteX20" fmla="*/ 235032 w 12191999"/>
              <a:gd name="connsiteY20" fmla="*/ 4170386 h 4291740"/>
              <a:gd name="connsiteX21" fmla="*/ 0 w 12191999"/>
              <a:gd name="connsiteY21" fmla="*/ 4125232 h 429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1999" h="4291740">
                <a:moveTo>
                  <a:pt x="0" y="0"/>
                </a:moveTo>
                <a:lnTo>
                  <a:pt x="12191999" y="0"/>
                </a:lnTo>
                <a:lnTo>
                  <a:pt x="12191999" y="1244082"/>
                </a:lnTo>
                <a:lnTo>
                  <a:pt x="12191998" y="1244082"/>
                </a:lnTo>
                <a:lnTo>
                  <a:pt x="12191998" y="3713545"/>
                </a:lnTo>
                <a:cubicBezTo>
                  <a:pt x="11048998" y="3713545"/>
                  <a:pt x="10477498" y="3951890"/>
                  <a:pt x="9905998" y="4122524"/>
                </a:cubicBezTo>
                <a:lnTo>
                  <a:pt x="9905998" y="4125232"/>
                </a:lnTo>
                <a:lnTo>
                  <a:pt x="9857087" y="4136195"/>
                </a:lnTo>
                <a:lnTo>
                  <a:pt x="9690569" y="4182739"/>
                </a:lnTo>
                <a:cubicBezTo>
                  <a:pt x="9436631" y="4247894"/>
                  <a:pt x="9169020" y="4292764"/>
                  <a:pt x="8839877" y="4291723"/>
                </a:cubicBezTo>
                <a:lnTo>
                  <a:pt x="8765196" y="4290006"/>
                </a:lnTo>
                <a:lnTo>
                  <a:pt x="8717158" y="4291490"/>
                </a:lnTo>
                <a:cubicBezTo>
                  <a:pt x="8302351" y="4296392"/>
                  <a:pt x="7985321" y="4228826"/>
                  <a:pt x="7673594" y="4138313"/>
                </a:cubicBezTo>
                <a:lnTo>
                  <a:pt x="7659974" y="4134175"/>
                </a:lnTo>
                <a:lnTo>
                  <a:pt x="7619998" y="4125232"/>
                </a:lnTo>
                <a:lnTo>
                  <a:pt x="7619998" y="4122032"/>
                </a:lnTo>
                <a:lnTo>
                  <a:pt x="7465547" y="4075115"/>
                </a:lnTo>
                <a:cubicBezTo>
                  <a:pt x="6977201" y="3922257"/>
                  <a:pt x="6451962" y="3740504"/>
                  <a:pt x="5541753" y="3716264"/>
                </a:cubicBezTo>
                <a:lnTo>
                  <a:pt x="5333999" y="3713545"/>
                </a:lnTo>
                <a:lnTo>
                  <a:pt x="5091621" y="3716264"/>
                </a:lnTo>
                <a:cubicBezTo>
                  <a:pt x="2740246" y="3769940"/>
                  <a:pt x="2590994" y="4595906"/>
                  <a:pt x="235032" y="4170386"/>
                </a:cubicBezTo>
                <a:lnTo>
                  <a:pt x="0" y="4125232"/>
                </a:lnTo>
                <a:close/>
              </a:path>
            </a:pathLst>
          </a:custGeom>
          <a:solidFill>
            <a:srgbClr val="9D4D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681" y="1156519"/>
            <a:ext cx="9199044" cy="5146631"/>
          </a:xfrm>
          <a:prstGeom prst="rect">
            <a:avLst/>
          </a:prstGeom>
        </p:spPr>
      </p:pic>
      <p:sp>
        <p:nvSpPr>
          <p:cNvPr id="8" name="Picture Placeholder 7"/>
          <p:cNvSpPr>
            <a:spLocks noGrp="1"/>
          </p:cNvSpPr>
          <p:nvPr>
            <p:ph type="pic" sz="quarter" idx="10"/>
          </p:nvPr>
        </p:nvSpPr>
        <p:spPr>
          <a:xfrm>
            <a:off x="4930140" y="1410612"/>
            <a:ext cx="5801591" cy="3627203"/>
          </a:xfrm>
          <a:custGeom>
            <a:avLst/>
            <a:gdLst>
              <a:gd name="connsiteX0" fmla="*/ 0 w 5778698"/>
              <a:gd name="connsiteY0" fmla="*/ 0 h 3627202"/>
              <a:gd name="connsiteX1" fmla="*/ 5778698 w 5778698"/>
              <a:gd name="connsiteY1" fmla="*/ 0 h 3627202"/>
              <a:gd name="connsiteX2" fmla="*/ 5778698 w 5778698"/>
              <a:gd name="connsiteY2" fmla="*/ 3627202 h 3627202"/>
              <a:gd name="connsiteX3" fmla="*/ 0 w 5778698"/>
              <a:gd name="connsiteY3" fmla="*/ 3627202 h 3627202"/>
            </a:gdLst>
            <a:ahLst/>
            <a:cxnLst>
              <a:cxn ang="0">
                <a:pos x="connsiteX0" y="connsiteY0"/>
              </a:cxn>
              <a:cxn ang="0">
                <a:pos x="connsiteX1" y="connsiteY1"/>
              </a:cxn>
              <a:cxn ang="0">
                <a:pos x="connsiteX2" y="connsiteY2"/>
              </a:cxn>
              <a:cxn ang="0">
                <a:pos x="connsiteX3" y="connsiteY3"/>
              </a:cxn>
            </a:cxnLst>
            <a:rect l="l" t="t" r="r" b="b"/>
            <a:pathLst>
              <a:path w="5778698" h="3627202">
                <a:moveTo>
                  <a:pt x="0" y="0"/>
                </a:moveTo>
                <a:lnTo>
                  <a:pt x="5778698" y="0"/>
                </a:lnTo>
                <a:lnTo>
                  <a:pt x="5778698" y="3627202"/>
                </a:lnTo>
                <a:lnTo>
                  <a:pt x="0" y="3627202"/>
                </a:lnTo>
                <a:close/>
              </a:path>
            </a:pathLst>
          </a:custGeom>
          <a:pattFill prst="ltUpDiag">
            <a:fgClr>
              <a:schemeClr val="bg1">
                <a:lumMod val="75000"/>
              </a:schemeClr>
            </a:fgClr>
            <a:bgClr>
              <a:schemeClr val="bg1">
                <a:lumMod val="95000"/>
              </a:schemeClr>
            </a:bgClr>
          </a:pattFill>
        </p:spPr>
        <p:txBody>
          <a:bodyPr wrap="square">
            <a:noAutofit/>
          </a:bodyPr>
          <a:lstStyle>
            <a:lvl1pPr>
              <a:defRPr lang="en-US" sz="1400" b="1" i="1" dirty="0"/>
            </a:lvl1pPr>
          </a:lstStyle>
          <a:p>
            <a:pPr marL="0" lvl="0" indent="0">
              <a:buNone/>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1+#ppt_w/2"/>
                                          </p:val>
                                        </p:tav>
                                        <p:tav tm="100000">
                                          <p:val>
                                            <p:strVal val="#ppt_x"/>
                                          </p:val>
                                        </p:tav>
                                      </p:tavLst>
                                    </p:anim>
                                    <p:anim calcmode="lin" valueType="num">
                                      <p:cBhvr additive="base">
                                        <p:cTn id="8" dur="7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1+#ppt_w/2"/>
                                          </p:val>
                                        </p:tav>
                                        <p:tav tm="100000">
                                          <p:val>
                                            <p:strVal val="#ppt_x"/>
                                          </p:val>
                                        </p:tav>
                                      </p:tavLst>
                                    </p:anim>
                                    <p:anim calcmode="lin" valueType="num">
                                      <p:cBhvr additive="base">
                                        <p:cTn id="12"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空白">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片占位符 5"/>
          <p:cNvSpPr>
            <a:spLocks noGrp="1"/>
          </p:cNvSpPr>
          <p:nvPr>
            <p:ph type="pic" sz="quarter" idx="10"/>
          </p:nvPr>
        </p:nvSpPr>
        <p:spPr>
          <a:xfrm>
            <a:off x="535808" y="449028"/>
            <a:ext cx="11120386" cy="5959944"/>
          </a:xfrm>
          <a:custGeom>
            <a:avLst/>
            <a:gdLst>
              <a:gd name="connsiteX0" fmla="*/ 0 w 11120386"/>
              <a:gd name="connsiteY0" fmla="*/ 0 h 5959944"/>
              <a:gd name="connsiteX1" fmla="*/ 11120386 w 11120386"/>
              <a:gd name="connsiteY1" fmla="*/ 0 h 5959944"/>
              <a:gd name="connsiteX2" fmla="*/ 11120386 w 11120386"/>
              <a:gd name="connsiteY2" fmla="*/ 5959944 h 5959944"/>
              <a:gd name="connsiteX3" fmla="*/ 0 w 11120386"/>
              <a:gd name="connsiteY3" fmla="*/ 5959944 h 5959944"/>
            </a:gdLst>
            <a:ahLst/>
            <a:cxnLst>
              <a:cxn ang="0">
                <a:pos x="connsiteX0" y="connsiteY0"/>
              </a:cxn>
              <a:cxn ang="0">
                <a:pos x="connsiteX1" y="connsiteY1"/>
              </a:cxn>
              <a:cxn ang="0">
                <a:pos x="connsiteX2" y="connsiteY2"/>
              </a:cxn>
              <a:cxn ang="0">
                <a:pos x="connsiteX3" y="connsiteY3"/>
              </a:cxn>
            </a:cxnLst>
            <a:rect l="l" t="t" r="r" b="b"/>
            <a:pathLst>
              <a:path w="11120386" h="5959944">
                <a:moveTo>
                  <a:pt x="0" y="0"/>
                </a:moveTo>
                <a:lnTo>
                  <a:pt x="11120386" y="0"/>
                </a:lnTo>
                <a:lnTo>
                  <a:pt x="11120386" y="5959944"/>
                </a:lnTo>
                <a:lnTo>
                  <a:pt x="0" y="5959944"/>
                </a:lnTo>
                <a:close/>
              </a:path>
            </a:pathLst>
          </a:custGeom>
          <a:solidFill>
            <a:schemeClr val="accent1"/>
          </a:solidFill>
          <a:effectLst>
            <a:outerShdw blurRad="241300" sx="102000" sy="102000" algn="ctr" rotWithShape="0">
              <a:prstClr val="black">
                <a:alpha val="40000"/>
              </a:prstClr>
            </a:outerShdw>
          </a:effectLst>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1" y="0"/>
            <a:ext cx="12191999" cy="6858000"/>
          </a:xfrm>
          <a:prstGeom prst="rect">
            <a:avLst/>
          </a:prstGeom>
        </p:spPr>
        <p:txBody>
          <a:bodyPr anchor="ctr"/>
          <a:lstStyle>
            <a:lvl1pPr>
              <a:defRPr sz="400"/>
            </a:lvl1pPr>
          </a:lstStyle>
          <a:p>
            <a:r>
              <a:rPr lang="en-US" dirty="0"/>
              <a:t>+</a:t>
            </a:r>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ppt_x"/>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2631663" y="620487"/>
            <a:ext cx="3947887" cy="5617029"/>
          </a:xfrm>
          <a:custGeom>
            <a:avLst/>
            <a:gdLst>
              <a:gd name="connsiteX0" fmla="*/ 0 w 3947886"/>
              <a:gd name="connsiteY0" fmla="*/ 0 h 5617029"/>
              <a:gd name="connsiteX1" fmla="*/ 3947886 w 3947886"/>
              <a:gd name="connsiteY1" fmla="*/ 0 h 5617029"/>
              <a:gd name="connsiteX2" fmla="*/ 3947886 w 3947886"/>
              <a:gd name="connsiteY2" fmla="*/ 5617029 h 5617029"/>
              <a:gd name="connsiteX3" fmla="*/ 0 w 3947886"/>
              <a:gd name="connsiteY3" fmla="*/ 5617029 h 5617029"/>
            </a:gdLst>
            <a:ahLst/>
            <a:cxnLst>
              <a:cxn ang="0">
                <a:pos x="connsiteX0" y="connsiteY0"/>
              </a:cxn>
              <a:cxn ang="0">
                <a:pos x="connsiteX1" y="connsiteY1"/>
              </a:cxn>
              <a:cxn ang="0">
                <a:pos x="connsiteX2" y="connsiteY2"/>
              </a:cxn>
              <a:cxn ang="0">
                <a:pos x="connsiteX3" y="connsiteY3"/>
              </a:cxn>
            </a:cxnLst>
            <a:rect l="l" t="t" r="r" b="b"/>
            <a:pathLst>
              <a:path w="3947886" h="5617029">
                <a:moveTo>
                  <a:pt x="0" y="0"/>
                </a:moveTo>
                <a:lnTo>
                  <a:pt x="3947886" y="0"/>
                </a:lnTo>
                <a:lnTo>
                  <a:pt x="3947886" y="5617029"/>
                </a:lnTo>
                <a:lnTo>
                  <a:pt x="0" y="5617029"/>
                </a:lnTo>
                <a:close/>
              </a:path>
            </a:pathLst>
          </a:custGeom>
        </p:spPr>
        <p:txBody>
          <a:bodyPr wrap="square">
            <a:noAutofit/>
          </a:bodyPr>
          <a:lstStyle/>
          <a:p>
            <a:endParaRPr lang="id-ID"/>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7"/>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2025/2/25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1"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p>
        </p:txBody>
      </p:sp>
      <p:sp>
        <p:nvSpPr>
          <p:cNvPr id="6" name="内容占位符 5"/>
          <p:cNvSpPr>
            <a:spLocks noGrp="1"/>
          </p:cNvSpPr>
          <p:nvPr>
            <p:ph sz="quarter" idx="4"/>
          </p:nvPr>
        </p:nvSpPr>
        <p:spPr>
          <a:xfrm>
            <a:off x="6193371"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2025/2/25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6"/>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7"/>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600">
                <a:solidFill>
                  <a:schemeClr val="tx1">
                    <a:tint val="75000"/>
                  </a:schemeClr>
                </a:solidFill>
                <a:ea typeface="思源黑体 CN Bold" panose="020B0800000000000000" charset="-122"/>
                <a:cs typeface="字魂59号-创粗黑" panose="00000500000000000000" charset="-122"/>
              </a:defRPr>
            </a:lvl1pPr>
          </a:lstStyle>
          <a:p>
            <a:fld id="{530820CF-B880-4189-942D-D702A7CBA730}" type="datetimeFigureOut">
              <a:rPr lang="zh-CN" altLang="en-US" smtClean="0"/>
              <a:t>2025/2/25</a:t>
            </a:fld>
            <a:endParaRPr lang="zh-CN" altLang="en-US"/>
          </a:p>
        </p:txBody>
      </p:sp>
      <p:sp>
        <p:nvSpPr>
          <p:cNvPr id="5" name="页脚占位符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ea typeface="思源黑体 CN Bold" panose="020B0800000000000000" charset="-122"/>
                <a:cs typeface="字魂59号-创粗黑" panose="00000500000000000000" charset="-122"/>
              </a:defRPr>
            </a:lvl1pPr>
          </a:lstStyle>
          <a:p>
            <a:endParaRPr lang="zh-CN" altLang="en-US"/>
          </a:p>
        </p:txBody>
      </p:sp>
      <p:sp>
        <p:nvSpPr>
          <p:cNvPr id="6" name="灯片编号占位符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ea typeface="思源黑体 CN Bold" panose="020B0800000000000000" charset="-122"/>
                <a:cs typeface="字魂59号-创粗黑" panose="00000500000000000000" charset="-122"/>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Lst>
  <mc:AlternateContent xmlns:mc="http://schemas.openxmlformats.org/markup-compatibility/2006" xmlns:p14="http://schemas.microsoft.com/office/powerpoint/2010/main">
    <mc:Choice Requires="p14">
      <p:transition spd="slow" p14:dur="2000" advTm="3000">
        <p:random/>
      </p:transition>
    </mc:Choice>
    <mc:Fallback xmlns="">
      <p:transition spd="slow" advTm="3000">
        <p:random/>
      </p:transition>
    </mc:Fallback>
  </mc:AlternateContent>
  <p:txStyles>
    <p:titleStyle>
      <a:lvl1pPr algn="ctr" defTabSz="1219200" rtl="0" eaLnBrk="1" latinLnBrk="0" hangingPunct="1">
        <a:spcBef>
          <a:spcPct val="0"/>
        </a:spcBef>
        <a:buNone/>
        <a:defRPr sz="5865" kern="1200">
          <a:solidFill>
            <a:schemeClr val="tx1"/>
          </a:solidFill>
          <a:latin typeface="+mj-lt"/>
          <a:ea typeface="思源黑体 CN Bold" panose="020B0800000000000000" charset="-122"/>
          <a:cs typeface="字魂59号-创粗黑" panose="00000500000000000000" charset="-122"/>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思源黑体 CN Bold" panose="020B0800000000000000" charset="-122"/>
          <a:cs typeface="字魂59号-创粗黑" panose="00000500000000000000" charset="-122"/>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思源黑体 CN Bold" panose="020B0800000000000000" charset="-122"/>
          <a:cs typeface="字魂59号-创粗黑" panose="00000500000000000000" charset="-122"/>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思源黑体 CN Bold" panose="020B0800000000000000" charset="-122"/>
          <a:cs typeface="字魂59号-创粗黑" panose="00000500000000000000" charset="-122"/>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思源黑体 CN Bold" panose="020B0800000000000000" charset="-122"/>
          <a:cs typeface="字魂59号-创粗黑" panose="00000500000000000000" charset="-122"/>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思源黑体 CN Bold" panose="020B0800000000000000" charset="-122"/>
          <a:cs typeface="字魂59号-创粗黑" panose="00000500000000000000" charset="-122"/>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6.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a:spLocks noChangeAspect="1"/>
          </p:cNvSpPr>
          <p:nvPr/>
        </p:nvSpPr>
        <p:spPr>
          <a:xfrm>
            <a:off x="1092835" y="590310"/>
            <a:ext cx="10088309" cy="567159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380127" y="2332058"/>
            <a:ext cx="3543300" cy="584775"/>
          </a:xfrm>
          <a:prstGeom prst="rect">
            <a:avLst/>
          </a:prstGeom>
          <a:noFill/>
          <a:scene3d>
            <a:camera prst="orthographicFront"/>
            <a:lightRig rig="threePt" dir="t"/>
          </a:scene3d>
          <a:sp3d>
            <a:bevelT prst="angle"/>
          </a:sp3d>
        </p:spPr>
        <p:txBody>
          <a:bodyPr wrap="square" rtlCol="0">
            <a:spAutoFit/>
          </a:bodyPr>
          <a:lstStyle/>
          <a:p>
            <a:endParaRPr/>
          </a:p>
        </p:txBody>
      </p:sp>
      <p:sp>
        <p:nvSpPr>
          <p:cNvPr id="10" name="文本框 9"/>
          <p:cNvSpPr txBox="1"/>
          <p:nvPr/>
        </p:nvSpPr>
        <p:spPr>
          <a:xfrm>
            <a:off x="3380127" y="3398858"/>
            <a:ext cx="3804285" cy="584835"/>
          </a:xfrm>
          <a:prstGeom prst="rect">
            <a:avLst/>
          </a:prstGeom>
          <a:noFill/>
          <a:scene3d>
            <a:camera prst="orthographicFront"/>
            <a:lightRig rig="threePt" dir="t"/>
          </a:scene3d>
          <a:sp3d>
            <a:bevelT prst="angle"/>
          </a:sp3d>
        </p:spPr>
        <p:txBody>
          <a:bodyPr wrap="square" rtlCol="0">
            <a:spAutoFit/>
          </a:bodyPr>
          <a:lstStyle/>
          <a:p>
            <a:endParaRPr/>
          </a:p>
        </p:txBody>
      </p:sp>
      <p:sp>
        <p:nvSpPr>
          <p:cNvPr id="11" name="文本框 10"/>
          <p:cNvSpPr txBox="1"/>
          <p:nvPr/>
        </p:nvSpPr>
        <p:spPr>
          <a:xfrm>
            <a:off x="3420767" y="4466293"/>
            <a:ext cx="3543300" cy="584835"/>
          </a:xfrm>
          <a:prstGeom prst="rect">
            <a:avLst/>
          </a:prstGeom>
          <a:noFill/>
          <a:scene3d>
            <a:camera prst="orthographicFront"/>
            <a:lightRig rig="threePt" dir="t"/>
          </a:scene3d>
          <a:sp3d>
            <a:bevelT prst="angle"/>
          </a:sp3d>
        </p:spPr>
        <p:txBody>
          <a:bodyPr wrap="square" rtlCol="0">
            <a:spAutoFit/>
          </a:bodyPr>
          <a:lstStyle/>
          <a:p>
            <a:endParaRPr/>
          </a:p>
        </p:txBody>
      </p:sp>
      <p:pic>
        <p:nvPicPr>
          <p:cNvPr id="5" name="图片 4" descr="13"/>
          <p:cNvPicPr>
            <a:picLocks noChangeAspect="1"/>
          </p:cNvPicPr>
          <p:nvPr/>
        </p:nvPicPr>
        <p:blipFill>
          <a:blip r:embed="rId3"/>
          <a:srcRect r="68328" b="78049"/>
          <a:stretch>
            <a:fillRect/>
          </a:stretch>
        </p:blipFill>
        <p:spPr>
          <a:xfrm>
            <a:off x="0" y="0"/>
            <a:ext cx="2212340" cy="2726055"/>
          </a:xfrm>
          <a:prstGeom prst="rect">
            <a:avLst/>
          </a:prstGeom>
        </p:spPr>
      </p:pic>
      <p:pic>
        <p:nvPicPr>
          <p:cNvPr id="7" name="图片 6" descr="13"/>
          <p:cNvPicPr>
            <a:picLocks noChangeAspect="1"/>
          </p:cNvPicPr>
          <p:nvPr/>
        </p:nvPicPr>
        <p:blipFill>
          <a:blip r:embed="rId3"/>
          <a:srcRect l="60505" r="338" b="73617"/>
          <a:stretch>
            <a:fillRect/>
          </a:stretch>
        </p:blipFill>
        <p:spPr>
          <a:xfrm>
            <a:off x="9480550" y="0"/>
            <a:ext cx="2711450" cy="3247390"/>
          </a:xfrm>
          <a:prstGeom prst="rect">
            <a:avLst/>
          </a:prstGeom>
        </p:spPr>
      </p:pic>
      <p:pic>
        <p:nvPicPr>
          <p:cNvPr id="8" name="图片 7" descr="11"/>
          <p:cNvPicPr>
            <a:picLocks noChangeAspect="1"/>
          </p:cNvPicPr>
          <p:nvPr/>
        </p:nvPicPr>
        <p:blipFill>
          <a:blip r:embed="rId4"/>
          <a:srcRect b="36619"/>
          <a:stretch>
            <a:fillRect/>
          </a:stretch>
        </p:blipFill>
        <p:spPr>
          <a:xfrm flipH="1">
            <a:off x="166370" y="1524635"/>
            <a:ext cx="3213735" cy="5333365"/>
          </a:xfrm>
          <a:prstGeom prst="rect">
            <a:avLst/>
          </a:prstGeom>
          <a:effectLst>
            <a:outerShdw blurRad="50800" dist="38100" dir="5400000" algn="t" rotWithShape="0">
              <a:prstClr val="black">
                <a:alpha val="40000"/>
              </a:prstClr>
            </a:outerShdw>
          </a:effectLst>
        </p:spPr>
      </p:pic>
      <p:sp>
        <p:nvSpPr>
          <p:cNvPr id="2" name="TextBox 1"/>
          <p:cNvSpPr txBox="1"/>
          <p:nvPr/>
        </p:nvSpPr>
        <p:spPr>
          <a:xfrm>
            <a:off x="2575958" y="1083100"/>
            <a:ext cx="7708739" cy="4770537"/>
          </a:xfrm>
          <a:prstGeom prst="rect">
            <a:avLst/>
          </a:prstGeom>
          <a:noFill/>
        </p:spPr>
        <p:txBody>
          <a:bodyPr wrap="square" rtlCol="0">
            <a:spAutoFit/>
          </a:bodyPr>
          <a:lstStyle/>
          <a:p>
            <a:pPr algn="ctr"/>
            <a:r>
              <a:rPr lang="en-US" sz="2800" b="1" dirty="0">
                <a:latin typeface="Times New Roman" pitchFamily="18" charset="0"/>
                <a:cs typeface="Times New Roman" pitchFamily="18" charset="0"/>
              </a:rPr>
              <a:t>Vision Transformers vs. Convolutional Neural Networks </a:t>
            </a:r>
            <a:r>
              <a:rPr lang="en-US" sz="2800" b="1" dirty="0" smtClean="0">
                <a:latin typeface="Times New Roman" pitchFamily="18" charset="0"/>
                <a:cs typeface="Times New Roman" pitchFamily="18" charset="0"/>
              </a:rPr>
              <a:t>in </a:t>
            </a:r>
            <a:r>
              <a:rPr lang="en-US" sz="2800" b="1" dirty="0">
                <a:latin typeface="Times New Roman" pitchFamily="18" charset="0"/>
                <a:cs typeface="Times New Roman" pitchFamily="18" charset="0"/>
              </a:rPr>
              <a:t>Tuberculosis Detection: A Comparative Study of Learning </a:t>
            </a:r>
            <a:r>
              <a:rPr lang="en-US" sz="2800" b="1" dirty="0" smtClean="0">
                <a:latin typeface="Times New Roman" pitchFamily="18" charset="0"/>
                <a:cs typeface="Times New Roman" pitchFamily="18" charset="0"/>
              </a:rPr>
              <a:t>Paradigms</a:t>
            </a:r>
          </a:p>
          <a:p>
            <a:pPr algn="ctr"/>
            <a:endParaRPr lang="en-US" sz="2400" dirty="0" smtClean="0">
              <a:latin typeface="Times New Roman" pitchFamily="18" charset="0"/>
              <a:cs typeface="Times New Roman" pitchFamily="18" charset="0"/>
            </a:endParaRPr>
          </a:p>
          <a:p>
            <a:pPr algn="ctr"/>
            <a:r>
              <a:rPr lang="en-US" sz="2400" dirty="0" smtClean="0">
                <a:latin typeface="Times New Roman" pitchFamily="18" charset="0"/>
                <a:cs typeface="Times New Roman" pitchFamily="18" charset="0"/>
              </a:rPr>
              <a:t>Presented </a:t>
            </a:r>
            <a:r>
              <a:rPr lang="en-US" sz="2400" dirty="0">
                <a:latin typeface="Times New Roman" pitchFamily="18" charset="0"/>
                <a:cs typeface="Times New Roman" pitchFamily="18" charset="0"/>
              </a:rPr>
              <a:t>by   </a:t>
            </a:r>
          </a:p>
          <a:p>
            <a:pPr algn="ct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D. </a:t>
            </a:r>
            <a:r>
              <a:rPr lang="en-US" sz="2000" dirty="0" err="1">
                <a:latin typeface="Times New Roman" pitchFamily="18" charset="0"/>
                <a:cs typeface="Times New Roman" pitchFamily="18" charset="0"/>
              </a:rPr>
              <a:t>Bhuvaneshwar</a:t>
            </a:r>
            <a:r>
              <a:rPr lang="en-US" sz="2000" dirty="0">
                <a:latin typeface="Times New Roman" pitchFamily="18" charset="0"/>
                <a:cs typeface="Times New Roman" pitchFamily="18" charset="0"/>
              </a:rPr>
              <a:t>, </a:t>
            </a:r>
          </a:p>
          <a:p>
            <a:pPr algn="ctr"/>
            <a:r>
              <a:rPr lang="en-US" sz="2000" dirty="0">
                <a:latin typeface="Times New Roman" pitchFamily="18" charset="0"/>
                <a:cs typeface="Times New Roman" pitchFamily="18" charset="0"/>
              </a:rPr>
              <a:t>J. </a:t>
            </a:r>
            <a:r>
              <a:rPr lang="en-US" sz="2000" dirty="0" err="1">
                <a:latin typeface="Times New Roman" pitchFamily="18" charset="0"/>
                <a:cs typeface="Times New Roman" pitchFamily="18" charset="0"/>
              </a:rPr>
              <a:t>Deepika</a:t>
            </a:r>
            <a:r>
              <a:rPr lang="en-US" sz="2000" dirty="0">
                <a:latin typeface="Times New Roman" pitchFamily="18" charset="0"/>
                <a:cs typeface="Times New Roman" pitchFamily="18" charset="0"/>
              </a:rPr>
              <a:t> ,</a:t>
            </a:r>
          </a:p>
          <a:p>
            <a:pPr algn="ctr"/>
            <a:r>
              <a:rPr lang="en-US" sz="2000" dirty="0">
                <a:latin typeface="Times New Roman" pitchFamily="18" charset="0"/>
                <a:cs typeface="Times New Roman" pitchFamily="18" charset="0"/>
              </a:rPr>
              <a:t> S. </a:t>
            </a:r>
            <a:r>
              <a:rPr lang="en-US" sz="2000" dirty="0" err="1">
                <a:latin typeface="Times New Roman" pitchFamily="18" charset="0"/>
                <a:cs typeface="Times New Roman" pitchFamily="18" charset="0"/>
              </a:rPr>
              <a:t>Shalini</a:t>
            </a:r>
            <a:r>
              <a:rPr lang="en-US" sz="2000" dirty="0">
                <a:latin typeface="Times New Roman" pitchFamily="18" charset="0"/>
                <a:cs typeface="Times New Roman" pitchFamily="18" charset="0"/>
              </a:rPr>
              <a:t> and </a:t>
            </a:r>
          </a:p>
          <a:p>
            <a:pPr algn="ctr"/>
            <a:r>
              <a:rPr lang="en-US" sz="2000" dirty="0">
                <a:latin typeface="Times New Roman" pitchFamily="18" charset="0"/>
                <a:cs typeface="Times New Roman" pitchFamily="18" charset="0"/>
              </a:rPr>
              <a:t>S. </a:t>
            </a:r>
            <a:r>
              <a:rPr lang="en-US" sz="2000" dirty="0" err="1">
                <a:latin typeface="Times New Roman" pitchFamily="18" charset="0"/>
                <a:cs typeface="Times New Roman" pitchFamily="18" charset="0"/>
              </a:rPr>
              <a:t>Varalakshmi</a:t>
            </a:r>
            <a:r>
              <a:rPr lang="en-US" sz="2000" dirty="0">
                <a:latin typeface="Times New Roman" pitchFamily="18" charset="0"/>
                <a:cs typeface="Times New Roman" pitchFamily="18" charset="0"/>
              </a:rPr>
              <a:t> of II </a:t>
            </a:r>
            <a:r>
              <a:rPr lang="en-US" sz="2000" dirty="0" err="1">
                <a:latin typeface="Times New Roman" pitchFamily="18" charset="0"/>
                <a:cs typeface="Times New Roman" pitchFamily="18" charset="0"/>
              </a:rPr>
              <a:t>B.Sc</a:t>
            </a:r>
            <a:r>
              <a:rPr lang="en-US" sz="2000" dirty="0">
                <a:latin typeface="Times New Roman" pitchFamily="18" charset="0"/>
                <a:cs typeface="Times New Roman" pitchFamily="18" charset="0"/>
              </a:rPr>
              <a:t> CS</a:t>
            </a:r>
          </a:p>
          <a:p>
            <a:pPr algn="ctr"/>
            <a:r>
              <a:rPr lang="en-US" sz="2000" dirty="0" err="1" smtClean="0">
                <a:latin typeface="Times New Roman" pitchFamily="18" charset="0"/>
                <a:cs typeface="Times New Roman" pitchFamily="18" charset="0"/>
              </a:rPr>
              <a:t>Jeppiaar</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College of Arts and Science</a:t>
            </a:r>
          </a:p>
          <a:p>
            <a:pPr algn="ctr"/>
            <a:r>
              <a:rPr lang="en-US" sz="2000" dirty="0" err="1">
                <a:latin typeface="Times New Roman" pitchFamily="18" charset="0"/>
                <a:cs typeface="Times New Roman" pitchFamily="18" charset="0"/>
              </a:rPr>
              <a:t>Padur</a:t>
            </a:r>
            <a:r>
              <a:rPr lang="en-US" sz="2000" dirty="0">
                <a:latin typeface="Times New Roman" pitchFamily="18" charset="0"/>
                <a:cs typeface="Times New Roman" pitchFamily="18" charset="0"/>
              </a:rPr>
              <a:t>, Chennai</a:t>
            </a:r>
            <a:endParaRPr lang="en-IN" sz="2000" dirty="0">
              <a:latin typeface="Times New Roman" pitchFamily="18" charset="0"/>
              <a:cs typeface="Times New Roman" pitchFamily="18" charset="0"/>
            </a:endParaRPr>
          </a:p>
          <a:p>
            <a:pPr algn="ctr"/>
            <a:endParaRPr lang="en-IN" sz="2400" b="1" dirty="0">
              <a:solidFill>
                <a:schemeClr val="tx1">
                  <a:lumMod val="85000"/>
                  <a:lumOff val="15000"/>
                </a:schemeClr>
              </a:solidFill>
              <a:latin typeface="Times New Roman" pitchFamily="18" charset="0"/>
              <a:cs typeface="Times New Roman" pitchFamily="18" charset="0"/>
            </a:endParaRPr>
          </a:p>
          <a:p>
            <a:endParaRPr lang="en-IN"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3000">
        <p15:prstTrans prst="crush"/>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1000" fill="hold"/>
                                        <p:tgtEl>
                                          <p:spTgt spid="3"/>
                                        </p:tgtEl>
                                        <p:attrNameLst>
                                          <p:attrName>ppt_w</p:attrName>
                                        </p:attrNameLst>
                                      </p:cBhvr>
                                      <p:tavLst>
                                        <p:tav tm="0">
                                          <p:val>
                                            <p:strVal val="#ppt_w*0.70"/>
                                          </p:val>
                                        </p:tav>
                                        <p:tav tm="100000">
                                          <p:val>
                                            <p:strVal val="#ppt_w"/>
                                          </p:val>
                                        </p:tav>
                                      </p:tavLst>
                                    </p:anim>
                                    <p:anim calcmode="lin" valueType="num">
                                      <p:cBhvr>
                                        <p:cTn id="13" dur="1000" fill="hold"/>
                                        <p:tgtEl>
                                          <p:spTgt spid="3"/>
                                        </p:tgtEl>
                                        <p:attrNameLst>
                                          <p:attrName>ppt_h</p:attrName>
                                        </p:attrNameLst>
                                      </p:cBhvr>
                                      <p:tavLst>
                                        <p:tav tm="0">
                                          <p:val>
                                            <p:strVal val="#ppt_h"/>
                                          </p:val>
                                        </p:tav>
                                        <p:tav tm="100000">
                                          <p:val>
                                            <p:strVal val="#ppt_h"/>
                                          </p:val>
                                        </p:tav>
                                      </p:tavLst>
                                    </p:anim>
                                    <p:animEffect transition="in" filter="fade">
                                      <p:cBhvr>
                                        <p:cTn id="14" dur="1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3540" y="275068"/>
            <a:ext cx="11424920" cy="6122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720850" y="2268855"/>
            <a:ext cx="4822825" cy="1198880"/>
          </a:xfrm>
          <a:prstGeom prst="rect">
            <a:avLst/>
          </a:prstGeom>
          <a:noFill/>
        </p:spPr>
        <p:txBody>
          <a:bodyPr wrap="square">
            <a:spAutoFit/>
          </a:bodyPr>
          <a:lstStyle/>
          <a:p>
            <a:pPr fontAlgn="auto">
              <a:lnSpc>
                <a:spcPct val="150000"/>
              </a:lnSpc>
            </a:pPr>
            <a:endParaRPr/>
          </a:p>
        </p:txBody>
      </p:sp>
      <p:sp>
        <p:nvSpPr>
          <p:cNvPr id="4" name="文本框 3"/>
          <p:cNvSpPr txBox="1"/>
          <p:nvPr/>
        </p:nvSpPr>
        <p:spPr>
          <a:xfrm>
            <a:off x="1720850" y="4215548"/>
            <a:ext cx="9250045" cy="1198880"/>
          </a:xfrm>
          <a:prstGeom prst="rect">
            <a:avLst/>
          </a:prstGeom>
          <a:noFill/>
        </p:spPr>
        <p:txBody>
          <a:bodyPr wrap="square">
            <a:spAutoFit/>
          </a:bodyPr>
          <a:lstStyle/>
          <a:p>
            <a:pPr fontAlgn="auto">
              <a:lnSpc>
                <a:spcPct val="150000"/>
              </a:lnSpc>
            </a:pPr>
            <a:endParaRPr/>
          </a:p>
        </p:txBody>
      </p:sp>
      <p:sp>
        <p:nvSpPr>
          <p:cNvPr id="5" name="TextBox 4"/>
          <p:cNvSpPr txBox="1"/>
          <p:nvPr/>
        </p:nvSpPr>
        <p:spPr>
          <a:xfrm>
            <a:off x="490674" y="1117814"/>
            <a:ext cx="6326815" cy="5108339"/>
          </a:xfrm>
          <a:prstGeom prst="rect">
            <a:avLst/>
          </a:prstGeom>
          <a:noFill/>
        </p:spPr>
        <p:txBody>
          <a:bodyPr wrap="square" rtlCol="0">
            <a:spAutoFit/>
          </a:bodyPr>
          <a:lstStyle/>
          <a:p>
            <a:pPr algn="just">
              <a:lnSpc>
                <a:spcPct val="150000"/>
              </a:lnSpc>
            </a:pPr>
            <a:r>
              <a:rPr lang="en-GB" sz="1900" dirty="0">
                <a:latin typeface="Times New Roman" panose="02020603050405020304" pitchFamily="18" charset="0"/>
                <a:cs typeface="Times New Roman" panose="02020603050405020304" pitchFamily="18" charset="0"/>
              </a:rPr>
              <a:t>3. Model Training &amp; Optimization: The system is trained on </a:t>
            </a:r>
            <a:r>
              <a:rPr lang="en-GB" sz="1900" dirty="0" err="1">
                <a:latin typeface="Times New Roman" panose="02020603050405020304" pitchFamily="18" charset="0"/>
                <a:cs typeface="Times New Roman" panose="02020603050405020304" pitchFamily="18" charset="0"/>
              </a:rPr>
              <a:t>labeled</a:t>
            </a:r>
            <a:r>
              <a:rPr lang="en-GB" sz="1900" dirty="0">
                <a:latin typeface="Times New Roman" panose="02020603050405020304" pitchFamily="18" charset="0"/>
                <a:cs typeface="Times New Roman" panose="02020603050405020304" pitchFamily="18" charset="0"/>
              </a:rPr>
              <a:t> data (TB positive and TB-negative cases) with an adaptive learning rate scheduler and cross entropy loss function to enhance classification </a:t>
            </a:r>
            <a:r>
              <a:rPr lang="en-GB" sz="1900" dirty="0" smtClean="0">
                <a:latin typeface="Times New Roman" panose="02020603050405020304" pitchFamily="18" charset="0"/>
                <a:cs typeface="Times New Roman" panose="02020603050405020304" pitchFamily="18" charset="0"/>
              </a:rPr>
              <a:t>accuracy</a:t>
            </a:r>
          </a:p>
          <a:p>
            <a:pPr algn="just">
              <a:lnSpc>
                <a:spcPct val="150000"/>
              </a:lnSpc>
            </a:pPr>
            <a:r>
              <a:rPr lang="en-GB" sz="1900" dirty="0" smtClean="0">
                <a:latin typeface="Times New Roman" panose="02020603050405020304" pitchFamily="18" charset="0"/>
                <a:cs typeface="Times New Roman" panose="02020603050405020304" pitchFamily="18" charset="0"/>
              </a:rPr>
              <a:t>4</a:t>
            </a:r>
            <a:r>
              <a:rPr lang="en-GB" sz="1900" dirty="0">
                <a:latin typeface="Times New Roman" panose="02020603050405020304" pitchFamily="18" charset="0"/>
                <a:cs typeface="Times New Roman" panose="02020603050405020304" pitchFamily="18" charset="0"/>
              </a:rPr>
              <a:t>. Prediction &amp; Evaluation: The model predicts TB presence based on chest X-ray patterns and smoking-related risk factors. Performance metrics like accuracy, precision, recall, and F1-score validate system effectiveness</a:t>
            </a:r>
            <a:r>
              <a:rPr lang="en-GB" sz="1900" dirty="0" smtClean="0">
                <a:latin typeface="Times New Roman" panose="02020603050405020304" pitchFamily="18" charset="0"/>
                <a:cs typeface="Times New Roman" panose="02020603050405020304" pitchFamily="18" charset="0"/>
              </a:rPr>
              <a:t>.</a:t>
            </a:r>
          </a:p>
          <a:p>
            <a:pPr algn="just">
              <a:lnSpc>
                <a:spcPct val="150000"/>
              </a:lnSpc>
            </a:pPr>
            <a:r>
              <a:rPr lang="en-GB" sz="1900" dirty="0" smtClean="0">
                <a:latin typeface="Times New Roman" panose="02020603050405020304" pitchFamily="18" charset="0"/>
                <a:cs typeface="Times New Roman" panose="02020603050405020304" pitchFamily="18" charset="0"/>
              </a:rPr>
              <a:t> </a:t>
            </a:r>
            <a:r>
              <a:rPr lang="en-GB" sz="1900" dirty="0">
                <a:latin typeface="Times New Roman" panose="02020603050405020304" pitchFamily="18" charset="0"/>
                <a:cs typeface="Times New Roman" panose="02020603050405020304" pitchFamily="18" charset="0"/>
              </a:rPr>
              <a:t>5. Deployment &amp; Clinical Integration: The system is integrated into Weka with </a:t>
            </a:r>
            <a:r>
              <a:rPr lang="en-GB" sz="1900" dirty="0" err="1">
                <a:latin typeface="Times New Roman" panose="02020603050405020304" pitchFamily="18" charset="0"/>
                <a:cs typeface="Times New Roman" panose="02020603050405020304" pitchFamily="18" charset="0"/>
              </a:rPr>
              <a:t>TensorFlow</a:t>
            </a:r>
            <a:r>
              <a:rPr lang="en-GB" sz="1900" dirty="0">
                <a:latin typeface="Times New Roman" panose="02020603050405020304" pitchFamily="18" charset="0"/>
                <a:cs typeface="Times New Roman" panose="02020603050405020304" pitchFamily="18" charset="0"/>
              </a:rPr>
              <a:t>/</a:t>
            </a:r>
            <a:r>
              <a:rPr lang="en-GB" sz="1900" dirty="0" err="1">
                <a:latin typeface="Times New Roman" panose="02020603050405020304" pitchFamily="18" charset="0"/>
                <a:cs typeface="Times New Roman" panose="02020603050405020304" pitchFamily="18" charset="0"/>
              </a:rPr>
              <a:t>PyTorch</a:t>
            </a:r>
            <a:r>
              <a:rPr lang="en-GB" sz="1900" dirty="0">
                <a:latin typeface="Times New Roman" panose="02020603050405020304" pitchFamily="18" charset="0"/>
                <a:cs typeface="Times New Roman" panose="02020603050405020304" pitchFamily="18" charset="0"/>
              </a:rPr>
              <a:t> backend to allow easy usage by medical </a:t>
            </a:r>
            <a:r>
              <a:rPr lang="en-GB" sz="1900" dirty="0" smtClean="0">
                <a:latin typeface="Times New Roman" panose="02020603050405020304" pitchFamily="18" charset="0"/>
                <a:cs typeface="Times New Roman" panose="02020603050405020304" pitchFamily="18" charset="0"/>
              </a:rPr>
              <a:t>professionals</a:t>
            </a:r>
            <a:endParaRPr lang="en-IN" sz="19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750198" y="434831"/>
            <a:ext cx="4340506"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PROPOSED SYSTEM</a:t>
            </a:r>
            <a:endParaRPr lang="en-IN" sz="2800" b="1" dirty="0">
              <a:latin typeface="Times New Roman" panose="02020603050405020304" pitchFamily="18" charset="0"/>
              <a:cs typeface="Times New Roman" panose="02020603050405020304" pitchFamily="18" charset="0"/>
            </a:endParaRPr>
          </a:p>
        </p:txBody>
      </p:sp>
      <p:grpSp>
        <p:nvGrpSpPr>
          <p:cNvPr id="18" name="Group 17"/>
          <p:cNvGrpSpPr/>
          <p:nvPr/>
        </p:nvGrpSpPr>
        <p:grpSpPr>
          <a:xfrm>
            <a:off x="6970320" y="1864092"/>
            <a:ext cx="4419358" cy="2950896"/>
            <a:chOff x="0" y="0"/>
            <a:chExt cx="3390900" cy="1752600"/>
          </a:xfrm>
        </p:grpSpPr>
        <p:sp>
          <p:nvSpPr>
            <p:cNvPr id="19" name="Cylinder 1"/>
            <p:cNvSpPr/>
            <p:nvPr/>
          </p:nvSpPr>
          <p:spPr>
            <a:xfrm>
              <a:off x="0" y="495300"/>
              <a:ext cx="942975" cy="83820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smtClean="0">
                  <a:ea typeface="Calibri" panose="020F0502020204030204" pitchFamily="34" charset="0"/>
                  <a:cs typeface="Times New Roman" panose="02020603050405020304" pitchFamily="18" charset="0"/>
                </a:rPr>
                <a:t>Tuberculosis</a:t>
              </a:r>
              <a:r>
                <a:rPr lang="en-US" sz="1100" kern="100" dirty="0" smtClean="0">
                  <a:effectLst/>
                  <a:ea typeface="Calibri" panose="020F0502020204030204" pitchFamily="34" charset="0"/>
                  <a:cs typeface="Times New Roman" panose="02020603050405020304" pitchFamily="18" charset="0"/>
                </a:rPr>
                <a:t> </a:t>
              </a:r>
              <a:r>
                <a:rPr lang="en-US" sz="1100" kern="100" dirty="0">
                  <a:effectLst/>
                  <a:ea typeface="Calibri" panose="020F0502020204030204" pitchFamily="34" charset="0"/>
                  <a:cs typeface="Times New Roman" panose="02020603050405020304" pitchFamily="18" charset="0"/>
                </a:rPr>
                <a:t>Dataset</a:t>
              </a:r>
              <a:endParaRPr lang="en-IN" sz="1100" kern="100" dirty="0">
                <a:effectLst/>
                <a:ea typeface="Calibri" panose="020F0502020204030204" pitchFamily="34" charset="0"/>
                <a:cs typeface="Times New Roman" panose="02020603050405020304" pitchFamily="18" charset="0"/>
              </a:endParaRPr>
            </a:p>
          </p:txBody>
        </p:sp>
        <p:cxnSp>
          <p:nvCxnSpPr>
            <p:cNvPr id="21" name="Straight Arrow Connector 20"/>
            <p:cNvCxnSpPr/>
            <p:nvPr/>
          </p:nvCxnSpPr>
          <p:spPr>
            <a:xfrm flipV="1">
              <a:off x="952500" y="847725"/>
              <a:ext cx="733425" cy="45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21"/>
            <p:cNvSpPr/>
            <p:nvPr/>
          </p:nvSpPr>
          <p:spPr>
            <a:xfrm>
              <a:off x="1695450" y="0"/>
              <a:ext cx="1695450" cy="1752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3" name="Rectangle 22"/>
            <p:cNvSpPr/>
            <p:nvPr/>
          </p:nvSpPr>
          <p:spPr>
            <a:xfrm>
              <a:off x="1952625" y="247650"/>
              <a:ext cx="1133475" cy="2952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dirty="0">
                  <a:effectLst/>
                  <a:ea typeface="Calibri" panose="020F0502020204030204" pitchFamily="34" charset="0"/>
                  <a:cs typeface="Times New Roman" panose="02020603050405020304" pitchFamily="18" charset="0"/>
                </a:rPr>
                <a:t>Preprocessing</a:t>
              </a:r>
              <a:endParaRPr lang="en-IN" sz="1100" kern="100" dirty="0">
                <a:effectLst/>
                <a:ea typeface="Calibri" panose="020F0502020204030204" pitchFamily="34" charset="0"/>
                <a:cs typeface="Times New Roman" panose="02020603050405020304" pitchFamily="18" charset="0"/>
              </a:endParaRPr>
            </a:p>
          </p:txBody>
        </p:sp>
        <p:sp>
          <p:nvSpPr>
            <p:cNvPr id="24" name="Rectangle 23"/>
            <p:cNvSpPr/>
            <p:nvPr/>
          </p:nvSpPr>
          <p:spPr>
            <a:xfrm>
              <a:off x="1971675" y="695325"/>
              <a:ext cx="1133475" cy="4762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Classiification Algorithm</a:t>
              </a:r>
              <a:endParaRPr lang="en-IN" sz="1100" kern="100">
                <a:effectLst/>
                <a:ea typeface="Calibri" panose="020F0502020204030204" pitchFamily="34" charset="0"/>
                <a:cs typeface="Times New Roman" panose="02020603050405020304" pitchFamily="18" charset="0"/>
              </a:endParaRPr>
            </a:p>
          </p:txBody>
        </p:sp>
        <p:cxnSp>
          <p:nvCxnSpPr>
            <p:cNvPr id="25" name="Straight Arrow Connector 24"/>
            <p:cNvCxnSpPr/>
            <p:nvPr/>
          </p:nvCxnSpPr>
          <p:spPr>
            <a:xfrm>
              <a:off x="2495550" y="561975"/>
              <a:ext cx="0" cy="142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p:cNvSpPr/>
            <p:nvPr/>
          </p:nvSpPr>
          <p:spPr>
            <a:xfrm>
              <a:off x="1981200" y="1333500"/>
              <a:ext cx="1143000" cy="266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US" sz="1100" kern="100">
                  <a:effectLst/>
                  <a:ea typeface="Calibri" panose="020F0502020204030204" pitchFamily="34" charset="0"/>
                  <a:cs typeface="Times New Roman" panose="02020603050405020304" pitchFamily="18" charset="0"/>
                </a:rPr>
                <a:t>Results</a:t>
              </a:r>
              <a:endParaRPr lang="en-IN" sz="1100" kern="100">
                <a:effectLst/>
                <a:ea typeface="Calibri" panose="020F0502020204030204" pitchFamily="34" charset="0"/>
                <a:cs typeface="Times New Roman" panose="02020603050405020304" pitchFamily="18" charset="0"/>
              </a:endParaRPr>
            </a:p>
          </p:txBody>
        </p:sp>
        <p:cxnSp>
          <p:nvCxnSpPr>
            <p:cNvPr id="27" name="Straight Arrow Connector 26"/>
            <p:cNvCxnSpPr/>
            <p:nvPr/>
          </p:nvCxnSpPr>
          <p:spPr>
            <a:xfrm>
              <a:off x="2486025" y="1209675"/>
              <a:ext cx="0" cy="142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3000">
        <p15:prstTrans prst="crush"/>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3540" y="228769"/>
            <a:ext cx="11424920" cy="6122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720850" y="2292005"/>
            <a:ext cx="4822825" cy="1198880"/>
          </a:xfrm>
          <a:prstGeom prst="rect">
            <a:avLst/>
          </a:prstGeom>
          <a:noFill/>
        </p:spPr>
        <p:txBody>
          <a:bodyPr wrap="square">
            <a:spAutoFit/>
          </a:bodyPr>
          <a:lstStyle/>
          <a:p>
            <a:pPr fontAlgn="auto">
              <a:lnSpc>
                <a:spcPct val="150000"/>
              </a:lnSpc>
            </a:pPr>
            <a:endParaRPr/>
          </a:p>
        </p:txBody>
      </p:sp>
      <p:sp>
        <p:nvSpPr>
          <p:cNvPr id="4" name="文本框 3"/>
          <p:cNvSpPr txBox="1"/>
          <p:nvPr/>
        </p:nvSpPr>
        <p:spPr>
          <a:xfrm>
            <a:off x="1720850" y="4215548"/>
            <a:ext cx="9250045" cy="1198880"/>
          </a:xfrm>
          <a:prstGeom prst="rect">
            <a:avLst/>
          </a:prstGeom>
          <a:noFill/>
        </p:spPr>
        <p:txBody>
          <a:bodyPr wrap="square">
            <a:spAutoFit/>
          </a:bodyPr>
          <a:lstStyle/>
          <a:p>
            <a:pPr fontAlgn="auto">
              <a:lnSpc>
                <a:spcPct val="150000"/>
              </a:lnSpc>
            </a:pPr>
            <a:endParaRPr/>
          </a:p>
        </p:txBody>
      </p:sp>
      <p:sp>
        <p:nvSpPr>
          <p:cNvPr id="7" name="TextBox 6"/>
          <p:cNvSpPr txBox="1"/>
          <p:nvPr/>
        </p:nvSpPr>
        <p:spPr>
          <a:xfrm>
            <a:off x="4791918" y="487132"/>
            <a:ext cx="5648446"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CNN VS  </a:t>
            </a:r>
            <a:r>
              <a:rPr lang="en-IN" sz="2800" b="1" dirty="0" err="1" smtClean="0">
                <a:latin typeface="Times New Roman" panose="02020603050405020304" pitchFamily="18" charset="0"/>
                <a:cs typeface="Times New Roman" panose="02020603050405020304" pitchFamily="18" charset="0"/>
              </a:rPr>
              <a:t>ViT</a:t>
            </a:r>
            <a:endParaRPr lang="en-IN" sz="2800" b="1" dirty="0">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stretch>
            <a:fillRect/>
          </a:stretch>
        </p:blipFill>
        <p:spPr>
          <a:xfrm>
            <a:off x="6359672" y="1355932"/>
            <a:ext cx="5030005" cy="3216196"/>
          </a:xfrm>
          <a:prstGeom prst="rect">
            <a:avLst/>
          </a:prstGeom>
        </p:spPr>
      </p:pic>
      <p:pic>
        <p:nvPicPr>
          <p:cNvPr id="8" name="Picture 7"/>
          <p:cNvPicPr>
            <a:picLocks noChangeAspect="1"/>
          </p:cNvPicPr>
          <p:nvPr/>
        </p:nvPicPr>
        <p:blipFill>
          <a:blip r:embed="rId4"/>
          <a:stretch>
            <a:fillRect/>
          </a:stretch>
        </p:blipFill>
        <p:spPr>
          <a:xfrm>
            <a:off x="591674" y="1355932"/>
            <a:ext cx="5114436" cy="3216196"/>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3748569370"/>
              </p:ext>
            </p:extLst>
          </p:nvPr>
        </p:nvGraphicFramePr>
        <p:xfrm>
          <a:off x="2147747" y="4853111"/>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621290256"/>
                    </a:ext>
                  </a:extLst>
                </a:gridCol>
                <a:gridCol w="2709333">
                  <a:extLst>
                    <a:ext uri="{9D8B030D-6E8A-4147-A177-3AD203B41FA5}">
                      <a16:colId xmlns:a16="http://schemas.microsoft.com/office/drawing/2014/main" val="2497776809"/>
                    </a:ext>
                  </a:extLst>
                </a:gridCol>
                <a:gridCol w="2709333">
                  <a:extLst>
                    <a:ext uri="{9D8B030D-6E8A-4147-A177-3AD203B41FA5}">
                      <a16:colId xmlns:a16="http://schemas.microsoft.com/office/drawing/2014/main" val="1402418639"/>
                    </a:ext>
                  </a:extLst>
                </a:gridCol>
              </a:tblGrid>
              <a:tr h="370840">
                <a:tc>
                  <a:txBody>
                    <a:bodyPr/>
                    <a:lstStyle/>
                    <a:p>
                      <a:pPr algn="ctr"/>
                      <a:r>
                        <a:rPr lang="en-IN" dirty="0" smtClean="0"/>
                        <a:t>Evaluation</a:t>
                      </a:r>
                      <a:r>
                        <a:rPr lang="en-IN" baseline="0" dirty="0" smtClean="0"/>
                        <a:t> </a:t>
                      </a:r>
                      <a:r>
                        <a:rPr lang="en-IN" baseline="0" dirty="0" err="1" smtClean="0"/>
                        <a:t>Metrices</a:t>
                      </a:r>
                      <a:endParaRPr lang="en-IN" dirty="0"/>
                    </a:p>
                  </a:txBody>
                  <a:tcPr/>
                </a:tc>
                <a:tc>
                  <a:txBody>
                    <a:bodyPr/>
                    <a:lstStyle/>
                    <a:p>
                      <a:pPr algn="ctr"/>
                      <a:r>
                        <a:rPr lang="en-IN" dirty="0" smtClean="0"/>
                        <a:t>CNN</a:t>
                      </a:r>
                      <a:endParaRPr lang="en-IN" dirty="0"/>
                    </a:p>
                  </a:txBody>
                  <a:tcPr/>
                </a:tc>
                <a:tc>
                  <a:txBody>
                    <a:bodyPr/>
                    <a:lstStyle/>
                    <a:p>
                      <a:pPr algn="ctr"/>
                      <a:r>
                        <a:rPr lang="en-IN" dirty="0" err="1" smtClean="0"/>
                        <a:t>ViT</a:t>
                      </a:r>
                      <a:endParaRPr lang="en-IN" dirty="0"/>
                    </a:p>
                  </a:txBody>
                  <a:tcPr/>
                </a:tc>
                <a:extLst>
                  <a:ext uri="{0D108BD9-81ED-4DB2-BD59-A6C34878D82A}">
                    <a16:rowId xmlns:a16="http://schemas.microsoft.com/office/drawing/2014/main" val="2671837805"/>
                  </a:ext>
                </a:extLst>
              </a:tr>
              <a:tr h="370840">
                <a:tc>
                  <a:txBody>
                    <a:bodyPr/>
                    <a:lstStyle/>
                    <a:p>
                      <a:pPr algn="ctr"/>
                      <a:r>
                        <a:rPr lang="en-IN" dirty="0" smtClean="0"/>
                        <a:t>Precision</a:t>
                      </a:r>
                      <a:endParaRPr lang="en-IN" dirty="0"/>
                    </a:p>
                  </a:txBody>
                  <a:tcPr/>
                </a:tc>
                <a:tc>
                  <a:txBody>
                    <a:bodyPr/>
                    <a:lstStyle/>
                    <a:p>
                      <a:pPr algn="ctr"/>
                      <a:r>
                        <a:rPr lang="en-IN" dirty="0" smtClean="0"/>
                        <a:t>0.631</a:t>
                      </a:r>
                      <a:endParaRPr lang="en-IN" dirty="0"/>
                    </a:p>
                  </a:txBody>
                  <a:tcPr/>
                </a:tc>
                <a:tc>
                  <a:txBody>
                    <a:bodyPr/>
                    <a:lstStyle/>
                    <a:p>
                      <a:pPr algn="ctr"/>
                      <a:r>
                        <a:rPr lang="en-IN" dirty="0" smtClean="0"/>
                        <a:t>0.896</a:t>
                      </a:r>
                      <a:endParaRPr lang="en-IN" dirty="0"/>
                    </a:p>
                  </a:txBody>
                  <a:tcPr/>
                </a:tc>
                <a:extLst>
                  <a:ext uri="{0D108BD9-81ED-4DB2-BD59-A6C34878D82A}">
                    <a16:rowId xmlns:a16="http://schemas.microsoft.com/office/drawing/2014/main" val="639681071"/>
                  </a:ext>
                </a:extLst>
              </a:tr>
              <a:tr h="370840">
                <a:tc>
                  <a:txBody>
                    <a:bodyPr/>
                    <a:lstStyle/>
                    <a:p>
                      <a:pPr algn="ctr"/>
                      <a:r>
                        <a:rPr lang="en-IN" dirty="0" smtClean="0"/>
                        <a:t>Accuracy</a:t>
                      </a:r>
                      <a:endParaRPr lang="en-IN" dirty="0"/>
                    </a:p>
                  </a:txBody>
                  <a:tcPr/>
                </a:tc>
                <a:tc>
                  <a:txBody>
                    <a:bodyPr/>
                    <a:lstStyle/>
                    <a:p>
                      <a:pPr algn="ctr"/>
                      <a:r>
                        <a:rPr lang="en-IN" dirty="0" smtClean="0"/>
                        <a:t>0.655</a:t>
                      </a:r>
                      <a:endParaRPr lang="en-IN" dirty="0"/>
                    </a:p>
                  </a:txBody>
                  <a:tcPr/>
                </a:tc>
                <a:tc>
                  <a:txBody>
                    <a:bodyPr/>
                    <a:lstStyle/>
                    <a:p>
                      <a:pPr algn="ctr"/>
                      <a:r>
                        <a:rPr lang="en-IN" dirty="0" smtClean="0"/>
                        <a:t>0.898</a:t>
                      </a:r>
                      <a:endParaRPr lang="en-IN" dirty="0"/>
                    </a:p>
                  </a:txBody>
                  <a:tcPr/>
                </a:tc>
                <a:extLst>
                  <a:ext uri="{0D108BD9-81ED-4DB2-BD59-A6C34878D82A}">
                    <a16:rowId xmlns:a16="http://schemas.microsoft.com/office/drawing/2014/main" val="3080825940"/>
                  </a:ext>
                </a:extLst>
              </a:tr>
            </a:tbl>
          </a:graphicData>
        </a:graphic>
      </p:graphicFrame>
    </p:spTree>
    <p:extLst>
      <p:ext uri="{BB962C8B-B14F-4D97-AF65-F5344CB8AC3E}">
        <p14:creationId xmlns:p14="http://schemas.microsoft.com/office/powerpoint/2010/main" val="17814011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3000">
        <p15:prstTrans prst="crush"/>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539134" y="3949065"/>
            <a:ext cx="10984228" cy="4039567"/>
          </a:xfrm>
          <a:prstGeom prst="rect">
            <a:avLst/>
          </a:prstGeom>
          <a:noFill/>
        </p:spPr>
        <p:txBody>
          <a:bodyPr wrap="square" lIns="91440" tIns="45720" rIns="91440" bIns="45720" rtlCol="0">
            <a:spAutoFit/>
          </a:bodyPr>
          <a:lstStyle/>
          <a:p>
            <a:pPr algn="ctr">
              <a:lnSpc>
                <a:spcPct val="150000"/>
              </a:lnSpc>
            </a:pPr>
            <a:endParaRPr sz="1900" dirty="0">
              <a:latin typeface="Times New Roman" panose="02020603050405020304" pitchFamily="18" charset="0"/>
              <a:cs typeface="Times New Roman" panose="02020603050405020304" pitchFamily="18" charset="0"/>
            </a:endParaRPr>
          </a:p>
          <a:p>
            <a:pPr algn="just">
              <a:lnSpc>
                <a:spcPct val="150000"/>
              </a:lnSpc>
            </a:pPr>
            <a:endParaRPr lang="zh-CN" altLang="en-US" sz="1900" dirty="0">
              <a:solidFill>
                <a:srgbClr val="0083E6"/>
              </a:solidFill>
              <a:latin typeface="Times New Roman" panose="02020603050405020304" pitchFamily="18" charset="0"/>
              <a:ea typeface="字魂36号-正文宋楷" panose="00000500000000000000" pitchFamily="2" charset="-122"/>
              <a:cs typeface="Times New Roman" panose="02020603050405020304" pitchFamily="18" charset="0"/>
            </a:endParaRPr>
          </a:p>
          <a:p>
            <a:pPr algn="just">
              <a:lnSpc>
                <a:spcPct val="150000"/>
              </a:lnSpc>
            </a:pPr>
            <a:r>
              <a:rPr lang="en-GB" sz="1900" dirty="0">
                <a:latin typeface="Times New Roman" panose="02020603050405020304" pitchFamily="18" charset="0"/>
                <a:cs typeface="Times New Roman" panose="02020603050405020304" pitchFamily="18" charset="0"/>
              </a:rPr>
              <a:t>According to the above results the CNN shows good results and precision value compared to the </a:t>
            </a:r>
            <a:r>
              <a:rPr lang="en-GB" sz="1900" dirty="0" err="1">
                <a:latin typeface="Times New Roman" panose="02020603050405020304" pitchFamily="18" charset="0"/>
                <a:cs typeface="Times New Roman" panose="02020603050405020304" pitchFamily="18" charset="0"/>
              </a:rPr>
              <a:t>ViT</a:t>
            </a:r>
            <a:r>
              <a:rPr lang="en-GB" sz="1900" dirty="0">
                <a:latin typeface="Times New Roman" panose="02020603050405020304" pitchFamily="18" charset="0"/>
                <a:cs typeface="Times New Roman" panose="02020603050405020304" pitchFamily="18" charset="0"/>
              </a:rPr>
              <a:t> values. So Tuberculosis prediction is more accurate by </a:t>
            </a:r>
            <a:r>
              <a:rPr lang="en-GB" sz="1900" dirty="0" err="1">
                <a:latin typeface="Times New Roman" panose="02020603050405020304" pitchFamily="18" charset="0"/>
                <a:cs typeface="Times New Roman" panose="02020603050405020304" pitchFamily="18" charset="0"/>
              </a:rPr>
              <a:t>ViT</a:t>
            </a:r>
            <a:r>
              <a:rPr lang="en-GB" sz="1900" dirty="0">
                <a:latin typeface="Times New Roman" panose="02020603050405020304" pitchFamily="18" charset="0"/>
                <a:cs typeface="Times New Roman" panose="02020603050405020304" pitchFamily="18" charset="0"/>
              </a:rPr>
              <a:t> technique </a:t>
            </a:r>
            <a:r>
              <a:rPr lang="en-GB" sz="1900" dirty="0" smtClean="0">
                <a:latin typeface="Times New Roman" panose="02020603050405020304" pitchFamily="18" charset="0"/>
                <a:cs typeface="Times New Roman" panose="02020603050405020304" pitchFamily="18" charset="0"/>
              </a:rPr>
              <a:t>which focuses on 89% of the given data than the </a:t>
            </a:r>
            <a:r>
              <a:rPr lang="en-GB" sz="1900" dirty="0" err="1" smtClean="0">
                <a:latin typeface="Times New Roman" panose="02020603050405020304" pitchFamily="18" charset="0"/>
                <a:cs typeface="Times New Roman" panose="02020603050405020304" pitchFamily="18" charset="0"/>
              </a:rPr>
              <a:t>Convulational</a:t>
            </a:r>
            <a:r>
              <a:rPr lang="en-GB" sz="1900" dirty="0" smtClean="0">
                <a:latin typeface="Times New Roman" panose="02020603050405020304" pitchFamily="18" charset="0"/>
                <a:cs typeface="Times New Roman" panose="02020603050405020304" pitchFamily="18" charset="0"/>
              </a:rPr>
              <a:t> Neural Networks.</a:t>
            </a:r>
            <a:endParaRPr lang="en-US" altLang="zh-CN" sz="1900" dirty="0">
              <a:solidFill>
                <a:srgbClr val="0083E6"/>
              </a:solidFill>
              <a:latin typeface="Times New Roman" panose="02020603050405020304" pitchFamily="18" charset="0"/>
              <a:ea typeface="字魂36号-正文宋楷" panose="00000500000000000000" pitchFamily="2" charset="-122"/>
              <a:cs typeface="Times New Roman" panose="02020603050405020304" pitchFamily="18" charset="0"/>
            </a:endParaRPr>
          </a:p>
          <a:p>
            <a:pPr algn="just">
              <a:lnSpc>
                <a:spcPct val="150000"/>
              </a:lnSpc>
            </a:pPr>
            <a:endParaRPr lang="zh-CN" altLang="en-US" sz="1900" dirty="0">
              <a:solidFill>
                <a:srgbClr val="0083E6"/>
              </a:solidFill>
              <a:latin typeface="Times New Roman" panose="02020603050405020304" pitchFamily="18" charset="0"/>
              <a:ea typeface="字魂36号-正文宋楷" panose="00000500000000000000" pitchFamily="2" charset="-122"/>
              <a:cs typeface="Times New Roman" panose="02020603050405020304" pitchFamily="18" charset="0"/>
            </a:endParaRPr>
          </a:p>
          <a:p>
            <a:pPr algn="just">
              <a:lnSpc>
                <a:spcPct val="150000"/>
              </a:lnSpc>
            </a:pPr>
            <a:endParaRPr lang="zh-CN" altLang="en-US" sz="1900" dirty="0">
              <a:solidFill>
                <a:srgbClr val="0083E6"/>
              </a:solidFill>
              <a:latin typeface="Times New Roman" panose="02020603050405020304" pitchFamily="18" charset="0"/>
              <a:ea typeface="字魂36号-正文宋楷" panose="00000500000000000000" pitchFamily="2" charset="-122"/>
              <a:cs typeface="Times New Roman" panose="02020603050405020304" pitchFamily="18" charset="0"/>
            </a:endParaRPr>
          </a:p>
          <a:p>
            <a:pPr algn="just">
              <a:lnSpc>
                <a:spcPct val="150000"/>
              </a:lnSpc>
            </a:pPr>
            <a:endParaRPr lang="en-US" altLang="zh-CN" sz="1900" dirty="0">
              <a:solidFill>
                <a:srgbClr val="0083E6"/>
              </a:solidFill>
              <a:latin typeface="Times New Roman" panose="02020603050405020304" pitchFamily="18" charset="0"/>
              <a:ea typeface="字魂36号-正文宋楷" panose="00000500000000000000" pitchFamily="2" charset="-122"/>
              <a:cs typeface="Times New Roman" panose="02020603050405020304" pitchFamily="18" charset="0"/>
            </a:endParaRPr>
          </a:p>
          <a:p>
            <a:pPr algn="just">
              <a:lnSpc>
                <a:spcPct val="150000"/>
              </a:lnSpc>
            </a:pPr>
            <a:endParaRPr lang="zh-CN" altLang="en-US" sz="1900" dirty="0">
              <a:solidFill>
                <a:srgbClr val="0083E6"/>
              </a:solidFill>
              <a:latin typeface="Times New Roman" panose="02020603050405020304" pitchFamily="18" charset="0"/>
              <a:ea typeface="微软雅黑" panose="020B0503020204020204" charset="-122"/>
              <a:cs typeface="Times New Roman" panose="02020603050405020304" pitchFamily="18" charset="0"/>
            </a:endParaRPr>
          </a:p>
        </p:txBody>
      </p:sp>
      <p:sp>
        <p:nvSpPr>
          <p:cNvPr id="9" name="文本框 8"/>
          <p:cNvSpPr txBox="1"/>
          <p:nvPr/>
        </p:nvSpPr>
        <p:spPr>
          <a:xfrm>
            <a:off x="1571934" y="6030151"/>
            <a:ext cx="7297081" cy="46037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lIns="91440" tIns="45720" rIns="91440" bIns="45720" rtlCol="0">
            <a:spAutoFit/>
          </a:bodyPr>
          <a:lstStyle/>
          <a:p>
            <a:pPr algn="just"/>
            <a:endParaRPr lang="zh-CN" altLang="en-US" sz="2400" b="1" dirty="0">
              <a:solidFill>
                <a:srgbClr val="0083E6"/>
              </a:solidFill>
              <a:latin typeface="字魂36号-正文宋楷" panose="00000500000000000000" pitchFamily="2" charset="-122"/>
              <a:ea typeface="字魂36号-正文宋楷" panose="00000500000000000000" pitchFamily="2" charset="-122"/>
              <a:cs typeface="微软雅黑" panose="020B0503020204020204" charset="-122"/>
            </a:endParaRPr>
          </a:p>
        </p:txBody>
      </p:sp>
      <p:sp>
        <p:nvSpPr>
          <p:cNvPr id="2" name="TextBox 1"/>
          <p:cNvSpPr txBox="1"/>
          <p:nvPr/>
        </p:nvSpPr>
        <p:spPr>
          <a:xfrm>
            <a:off x="3078866" y="520860"/>
            <a:ext cx="5871172"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RESULTS AND DISCUSSION </a:t>
            </a:r>
            <a:endParaRPr lang="en-IN" sz="28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stretch>
            <a:fillRect/>
          </a:stretch>
        </p:blipFill>
        <p:spPr>
          <a:xfrm>
            <a:off x="6849522" y="1427351"/>
            <a:ext cx="4673840" cy="3216196"/>
          </a:xfrm>
          <a:prstGeom prst="rect">
            <a:avLst/>
          </a:prstGeom>
        </p:spPr>
      </p:pic>
      <p:pic>
        <p:nvPicPr>
          <p:cNvPr id="8" name="Picture 7"/>
          <p:cNvPicPr>
            <a:picLocks noChangeAspect="1"/>
          </p:cNvPicPr>
          <p:nvPr/>
        </p:nvPicPr>
        <p:blipFill>
          <a:blip r:embed="rId5"/>
          <a:stretch>
            <a:fillRect/>
          </a:stretch>
        </p:blipFill>
        <p:spPr>
          <a:xfrm>
            <a:off x="539134" y="1427351"/>
            <a:ext cx="5734345" cy="3216196"/>
          </a:xfrm>
          <a:prstGeom prst="rect">
            <a:avLst/>
          </a:prstGeom>
        </p:spPr>
      </p:pic>
    </p:spTree>
    <p:custDataLst>
      <p:tags r:id="rId1"/>
    </p:custData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3000">
        <p15:prstTrans prst="crush"/>
      </p:transition>
    </mc:Choice>
    <mc:Fallback>
      <p:transition spd="slow"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3"/>
          <p:cNvPicPr>
            <a:picLocks noChangeAspect="1"/>
          </p:cNvPicPr>
          <p:nvPr/>
        </p:nvPicPr>
        <p:blipFill>
          <a:blip r:embed="rId3"/>
          <a:srcRect r="68328" b="78049"/>
          <a:stretch>
            <a:fillRect/>
          </a:stretch>
        </p:blipFill>
        <p:spPr>
          <a:xfrm>
            <a:off x="0" y="0"/>
            <a:ext cx="2212340" cy="2726055"/>
          </a:xfrm>
          <a:prstGeom prst="rect">
            <a:avLst/>
          </a:prstGeom>
        </p:spPr>
      </p:pic>
      <p:pic>
        <p:nvPicPr>
          <p:cNvPr id="5" name="图片 4" descr="13"/>
          <p:cNvPicPr>
            <a:picLocks noChangeAspect="1"/>
          </p:cNvPicPr>
          <p:nvPr/>
        </p:nvPicPr>
        <p:blipFill>
          <a:blip r:embed="rId3"/>
          <a:srcRect l="60505" r="338" b="73617"/>
          <a:stretch>
            <a:fillRect/>
          </a:stretch>
        </p:blipFill>
        <p:spPr>
          <a:xfrm>
            <a:off x="9480550" y="0"/>
            <a:ext cx="2711450" cy="3247390"/>
          </a:xfrm>
          <a:prstGeom prst="rect">
            <a:avLst/>
          </a:prstGeom>
        </p:spPr>
      </p:pic>
      <p:sp>
        <p:nvSpPr>
          <p:cNvPr id="6" name="圆角矩形 5"/>
          <p:cNvSpPr/>
          <p:nvPr/>
        </p:nvSpPr>
        <p:spPr>
          <a:xfrm>
            <a:off x="0" y="855980"/>
            <a:ext cx="10538461" cy="5417497"/>
          </a:xfrm>
          <a:prstGeom prst="roundRect">
            <a:avLst>
              <a:gd name="adj" fmla="val 1735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11"/>
          <p:cNvPicPr>
            <a:picLocks noChangeAspect="1"/>
          </p:cNvPicPr>
          <p:nvPr/>
        </p:nvPicPr>
        <p:blipFill>
          <a:blip r:embed="rId4"/>
          <a:srcRect b="36619"/>
          <a:stretch>
            <a:fillRect/>
          </a:stretch>
        </p:blipFill>
        <p:spPr>
          <a:xfrm>
            <a:off x="7646670" y="855980"/>
            <a:ext cx="3604260" cy="5981065"/>
          </a:xfrm>
          <a:prstGeom prst="rect">
            <a:avLst/>
          </a:prstGeom>
          <a:effectLst>
            <a:outerShdw blurRad="50800" dist="38100" dir="5400000" algn="t" rotWithShape="0">
              <a:prstClr val="black">
                <a:alpha val="40000"/>
              </a:prstClr>
            </a:outerShdw>
          </a:effectLst>
        </p:spPr>
      </p:pic>
      <p:pic>
        <p:nvPicPr>
          <p:cNvPr id="8" name="图片 7" descr="13"/>
          <p:cNvPicPr>
            <a:picLocks noChangeAspect="1"/>
          </p:cNvPicPr>
          <p:nvPr/>
        </p:nvPicPr>
        <p:blipFill>
          <a:blip r:embed="rId3"/>
          <a:srcRect r="68328" b="78049"/>
          <a:stretch>
            <a:fillRect/>
          </a:stretch>
        </p:blipFill>
        <p:spPr>
          <a:xfrm flipV="1">
            <a:off x="0" y="5124450"/>
            <a:ext cx="1406525" cy="1733550"/>
          </a:xfrm>
          <a:prstGeom prst="rect">
            <a:avLst/>
          </a:prstGeom>
        </p:spPr>
      </p:pic>
      <p:sp>
        <p:nvSpPr>
          <p:cNvPr id="28" name="文本框 27"/>
          <p:cNvSpPr txBox="1"/>
          <p:nvPr/>
        </p:nvSpPr>
        <p:spPr>
          <a:xfrm>
            <a:off x="2262973" y="4584107"/>
            <a:ext cx="4930176" cy="369332"/>
          </a:xfrm>
          <a:prstGeom prst="rect">
            <a:avLst/>
          </a:prstGeom>
          <a:noFill/>
        </p:spPr>
        <p:txBody>
          <a:bodyPr wrap="square" rtlCol="0">
            <a:spAutoFit/>
          </a:bodyPr>
          <a:lstStyle/>
          <a:p>
            <a:pPr algn="dist"/>
            <a:r>
              <a:rPr lang="en-IN" dirty="0" smtClean="0"/>
              <a:t>”</a:t>
            </a:r>
            <a:endParaRPr dirty="0"/>
          </a:p>
        </p:txBody>
      </p:sp>
      <p:sp>
        <p:nvSpPr>
          <p:cNvPr id="2" name="TextBox 1"/>
          <p:cNvSpPr txBox="1"/>
          <p:nvPr/>
        </p:nvSpPr>
        <p:spPr>
          <a:xfrm>
            <a:off x="2769024" y="1010575"/>
            <a:ext cx="4832350" cy="461665"/>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CONCLUSION </a:t>
            </a:r>
            <a:endParaRPr lang="en-IN"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03262" y="1619619"/>
            <a:ext cx="7338349" cy="369332"/>
          </a:xfrm>
          <a:prstGeom prst="rect">
            <a:avLst/>
          </a:prstGeom>
          <a:noFill/>
        </p:spPr>
        <p:txBody>
          <a:bodyPr wrap="square" rtlCol="0">
            <a:spAutoFit/>
          </a:bodyPr>
          <a:lstStyle/>
          <a:p>
            <a:pPr algn="ctr"/>
            <a:r>
              <a:rPr lang="en-IN" b="1" dirty="0" smtClean="0"/>
              <a:t>“OUR INDIA WILL BECOME A TUBERCULOSIS LESS COUNTRY”</a:t>
            </a:r>
            <a:endParaRPr lang="en-IN" b="1" dirty="0"/>
          </a:p>
        </p:txBody>
      </p:sp>
      <p:sp>
        <p:nvSpPr>
          <p:cNvPr id="9" name="TextBox 8"/>
          <p:cNvSpPr txBox="1"/>
          <p:nvPr/>
        </p:nvSpPr>
        <p:spPr>
          <a:xfrm>
            <a:off x="730158" y="2069139"/>
            <a:ext cx="6944810" cy="4039567"/>
          </a:xfrm>
          <a:prstGeom prst="rect">
            <a:avLst/>
          </a:prstGeom>
          <a:noFill/>
        </p:spPr>
        <p:txBody>
          <a:bodyPr wrap="square" rtlCol="0">
            <a:spAutoFit/>
          </a:bodyPr>
          <a:lstStyle/>
          <a:p>
            <a:pPr algn="just">
              <a:lnSpc>
                <a:spcPct val="150000"/>
              </a:lnSpc>
            </a:pPr>
            <a:r>
              <a:rPr lang="en-US" sz="1900" dirty="0">
                <a:latin typeface="Times New Roman" pitchFamily="18" charset="0"/>
                <a:cs typeface="Times New Roman" pitchFamily="18" charset="0"/>
              </a:rPr>
              <a:t>In conclusion, our findings using Vision Transformers (</a:t>
            </a:r>
            <a:r>
              <a:rPr lang="en-US" sz="1900" dirty="0" err="1">
                <a:latin typeface="Times New Roman" pitchFamily="18" charset="0"/>
                <a:cs typeface="Times New Roman" pitchFamily="18" charset="0"/>
              </a:rPr>
              <a:t>ViTs</a:t>
            </a:r>
            <a:r>
              <a:rPr lang="en-US" sz="1900" dirty="0">
                <a:latin typeface="Times New Roman" pitchFamily="18" charset="0"/>
                <a:cs typeface="Times New Roman" pitchFamily="18" charset="0"/>
              </a:rPr>
              <a:t>) confirm that smoking significantly contributes to tuberculosis (TB). </a:t>
            </a:r>
            <a:r>
              <a:rPr lang="en-US" sz="1900" dirty="0" err="1">
                <a:latin typeface="Times New Roman" pitchFamily="18" charset="0"/>
                <a:cs typeface="Times New Roman" pitchFamily="18" charset="0"/>
              </a:rPr>
              <a:t>ViTs</a:t>
            </a:r>
            <a:r>
              <a:rPr lang="en-US" sz="1900" dirty="0">
                <a:latin typeface="Times New Roman" pitchFamily="18" charset="0"/>
                <a:cs typeface="Times New Roman" pitchFamily="18" charset="0"/>
              </a:rPr>
              <a:t> effectively </a:t>
            </a:r>
            <a:r>
              <a:rPr lang="en-US" dirty="0"/>
              <a:t>analyze</a:t>
            </a:r>
            <a:r>
              <a:rPr lang="en-US" sz="1900" dirty="0">
                <a:latin typeface="Times New Roman" pitchFamily="18" charset="0"/>
                <a:cs typeface="Times New Roman" pitchFamily="18" charset="0"/>
              </a:rPr>
              <a:t> chest X-ray images and patient data to identify patterns of lung damage linked to smoking and </a:t>
            </a:r>
            <a:r>
              <a:rPr lang="en-US" sz="1900" dirty="0" smtClean="0">
                <a:latin typeface="Times New Roman" pitchFamily="18" charset="0"/>
                <a:cs typeface="Times New Roman" pitchFamily="18" charset="0"/>
              </a:rPr>
              <a:t>TB.</a:t>
            </a:r>
            <a:r>
              <a:rPr lang="en-US" sz="1900" dirty="0">
                <a:latin typeface="Times New Roman" pitchFamily="18" charset="0"/>
                <a:cs typeface="Times New Roman" pitchFamily="18" charset="0"/>
              </a:rPr>
              <a:t> The model’s self-attention mechanism reveals a strong correlation between smoking and an increased risk of TB, with smokers experiencing more severe disease progression. Passive smoking is also found to contribute to TB transmission, highlighting the importance of early detection and prevention.</a:t>
            </a:r>
            <a:endParaRPr lang="en-IN" sz="19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3000">
        <p15:prstTrans prst="crush"/>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3540" y="332942"/>
            <a:ext cx="11424920" cy="6122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738630" y="2205355"/>
            <a:ext cx="9298305" cy="1198880"/>
          </a:xfrm>
          <a:prstGeom prst="rect">
            <a:avLst/>
          </a:prstGeom>
          <a:noFill/>
        </p:spPr>
        <p:txBody>
          <a:bodyPr wrap="square">
            <a:spAutoFit/>
          </a:bodyPr>
          <a:lstStyle/>
          <a:p>
            <a:pPr fontAlgn="auto">
              <a:lnSpc>
                <a:spcPct val="150000"/>
              </a:lnSpc>
            </a:pPr>
            <a:endParaRPr/>
          </a:p>
        </p:txBody>
      </p:sp>
      <p:sp>
        <p:nvSpPr>
          <p:cNvPr id="20" name="文本框 19"/>
          <p:cNvSpPr txBox="1"/>
          <p:nvPr/>
        </p:nvSpPr>
        <p:spPr>
          <a:xfrm>
            <a:off x="4728210" y="760095"/>
            <a:ext cx="2729865" cy="521970"/>
          </a:xfrm>
          <a:prstGeom prst="rect">
            <a:avLst/>
          </a:prstGeom>
          <a:noFill/>
        </p:spPr>
        <p:txBody>
          <a:bodyPr wrap="square" rtlCol="0">
            <a:spAutoFit/>
          </a:bodyPr>
          <a:lstStyle/>
          <a:p>
            <a:pPr algn="dist"/>
            <a:endParaRPr/>
          </a:p>
        </p:txBody>
      </p:sp>
      <p:pic>
        <p:nvPicPr>
          <p:cNvPr id="4" name="图片 3" descr="C:\Users\Am'be'r\Desktop\千库网_矢量扁平医疗医生诊断看病_元素编号13019046.png千库网_矢量扁平医疗医生诊断看病_元素编号13019046"/>
          <p:cNvPicPr>
            <a:picLocks noChangeAspect="1"/>
          </p:cNvPicPr>
          <p:nvPr/>
        </p:nvPicPr>
        <p:blipFill>
          <a:blip r:embed="rId3"/>
          <a:srcRect/>
          <a:stretch>
            <a:fillRect/>
          </a:stretch>
        </p:blipFill>
        <p:spPr>
          <a:xfrm>
            <a:off x="6481823" y="1571625"/>
            <a:ext cx="5217734" cy="3153410"/>
          </a:xfrm>
          <a:prstGeom prst="rect">
            <a:avLst/>
          </a:prstGeom>
        </p:spPr>
      </p:pic>
      <p:sp>
        <p:nvSpPr>
          <p:cNvPr id="5" name="TextBox 4"/>
          <p:cNvSpPr txBox="1"/>
          <p:nvPr/>
        </p:nvSpPr>
        <p:spPr>
          <a:xfrm>
            <a:off x="1343876" y="732487"/>
            <a:ext cx="4847365"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FUTURE ENHANCEMENT</a:t>
            </a:r>
            <a:endParaRPr lang="en-IN"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56527" y="1674495"/>
            <a:ext cx="5822065" cy="4478149"/>
          </a:xfrm>
          <a:prstGeom prst="rect">
            <a:avLst/>
          </a:prstGeom>
          <a:noFill/>
        </p:spPr>
        <p:txBody>
          <a:bodyPr wrap="square" rtlCol="0">
            <a:spAutoFit/>
          </a:bodyPr>
          <a:lstStyle/>
          <a:p>
            <a:pPr algn="just">
              <a:lnSpc>
                <a:spcPct val="150000"/>
              </a:lnSpc>
            </a:pPr>
            <a:r>
              <a:rPr lang="en-IN" sz="1900" dirty="0">
                <a:latin typeface="Times New Roman" pitchFamily="18" charset="0"/>
                <a:cs typeface="Times New Roman" pitchFamily="18" charset="0"/>
              </a:rPr>
              <a:t>Future studies should focus on refining these architectures, exploring hybrid models that integrate the strengths of both CNNs and </a:t>
            </a:r>
            <a:r>
              <a:rPr lang="en-IN" sz="1900" dirty="0" err="1">
                <a:latin typeface="Times New Roman" pitchFamily="18" charset="0"/>
                <a:cs typeface="Times New Roman" pitchFamily="18" charset="0"/>
              </a:rPr>
              <a:t>ViTs</a:t>
            </a:r>
            <a:r>
              <a:rPr lang="en-IN" sz="1900" dirty="0">
                <a:latin typeface="Times New Roman" pitchFamily="18" charset="0"/>
                <a:cs typeface="Times New Roman" pitchFamily="18" charset="0"/>
              </a:rPr>
              <a:t>, and expanding evaluations across diverse medical imaging tasks. By addressing these areas, we can move toward more robust AI-driven diagnostic solutions, ultimately improving accuracy, efficiency, and patient outcomes in tuberculosis detection and beyond.</a:t>
            </a:r>
            <a:endParaRPr lang="en-US" sz="1900" dirty="0">
              <a:latin typeface="Times New Roman" pitchFamily="18" charset="0"/>
              <a:cs typeface="Times New Roman" pitchFamily="18" charset="0"/>
            </a:endParaRPr>
          </a:p>
          <a:p>
            <a:pPr marL="285750" indent="-285750" algn="just">
              <a:lnSpc>
                <a:spcPct val="150000"/>
              </a:lnSpc>
              <a:buFont typeface="Wingdings" panose="05000000000000000000" pitchFamily="2" charset="2"/>
              <a:buChar char="§"/>
            </a:pPr>
            <a:endParaRPr lang="en-IN" sz="1900" dirty="0">
              <a:solidFill>
                <a:srgbClr val="4D5156"/>
              </a:solidFill>
              <a:latin typeface="Times New Roman" pitchFamily="18" charset="0"/>
              <a:cs typeface="Times New Roman" pitchFamily="18" charset="0"/>
            </a:endParaRPr>
          </a:p>
          <a:p>
            <a:pPr>
              <a:lnSpc>
                <a:spcPct val="150000"/>
              </a:lnSpc>
            </a:pPr>
            <a:endParaRPr lang="en-IN" sz="19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3000">
        <p15:prstTrans prst="crush"/>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3540" y="275067"/>
            <a:ext cx="11424920" cy="6122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占位符 6" descr="C:\Users\Am'be'r\Desktop\千库网_飞沫咳嗽_元素编号12814615.png千库网_飞沫咳嗽_元素编号12814615"/>
          <p:cNvPicPr>
            <a:picLocks noChangeAspect="1"/>
          </p:cNvPicPr>
          <p:nvPr/>
        </p:nvPicPr>
        <p:blipFill rotWithShape="1">
          <a:blip r:embed="rId3"/>
          <a:srcRect r="40660"/>
          <a:stretch/>
        </p:blipFill>
        <p:spPr>
          <a:xfrm>
            <a:off x="786942" y="1501984"/>
            <a:ext cx="2106729" cy="3550285"/>
          </a:xfrm>
          <a:prstGeom prst="rect">
            <a:avLst/>
          </a:prstGeom>
        </p:spPr>
      </p:pic>
      <p:sp>
        <p:nvSpPr>
          <p:cNvPr id="20" name="文本框 19"/>
          <p:cNvSpPr txBox="1"/>
          <p:nvPr/>
        </p:nvSpPr>
        <p:spPr>
          <a:xfrm>
            <a:off x="4728210" y="760095"/>
            <a:ext cx="2729865" cy="521970"/>
          </a:xfrm>
          <a:prstGeom prst="rect">
            <a:avLst/>
          </a:prstGeom>
          <a:noFill/>
        </p:spPr>
        <p:txBody>
          <a:bodyPr wrap="square" rtlCol="0">
            <a:spAutoFit/>
          </a:bodyPr>
          <a:lstStyle/>
          <a:p>
            <a:pPr algn="dist"/>
            <a:endParaRPr/>
          </a:p>
        </p:txBody>
      </p:sp>
      <p:sp>
        <p:nvSpPr>
          <p:cNvPr id="3" name="文本框 2"/>
          <p:cNvSpPr txBox="1"/>
          <p:nvPr/>
        </p:nvSpPr>
        <p:spPr>
          <a:xfrm>
            <a:off x="1720850" y="2268855"/>
            <a:ext cx="4822825" cy="1198880"/>
          </a:xfrm>
          <a:prstGeom prst="rect">
            <a:avLst/>
          </a:prstGeom>
          <a:noFill/>
        </p:spPr>
        <p:txBody>
          <a:bodyPr wrap="square">
            <a:spAutoFit/>
          </a:bodyPr>
          <a:lstStyle/>
          <a:p>
            <a:pPr fontAlgn="auto">
              <a:lnSpc>
                <a:spcPct val="150000"/>
              </a:lnSpc>
            </a:pPr>
            <a:endParaRPr/>
          </a:p>
        </p:txBody>
      </p:sp>
      <p:sp>
        <p:nvSpPr>
          <p:cNvPr id="5" name="TextBox 4"/>
          <p:cNvSpPr txBox="1"/>
          <p:nvPr/>
        </p:nvSpPr>
        <p:spPr>
          <a:xfrm>
            <a:off x="3600348" y="2791039"/>
            <a:ext cx="5555849" cy="923330"/>
          </a:xfrm>
          <a:prstGeom prst="rect">
            <a:avLst/>
          </a:prstGeom>
          <a:noFill/>
        </p:spPr>
        <p:txBody>
          <a:bodyPr wrap="square" rtlCol="0">
            <a:spAutoFit/>
          </a:bodyPr>
          <a:lstStyle/>
          <a:p>
            <a:r>
              <a:rPr lang="en-IN" sz="5400" dirty="0" smtClean="0">
                <a:latin typeface="Times New Roman" panose="02020603050405020304" pitchFamily="18" charset="0"/>
                <a:cs typeface="Times New Roman" panose="02020603050405020304" pitchFamily="18" charset="0"/>
              </a:rPr>
              <a:t>THANK YOU..!</a:t>
            </a:r>
            <a:endParaRPr lang="en-IN" sz="5400" dirty="0">
              <a:latin typeface="Times New Roman" panose="02020603050405020304" pitchFamily="18" charset="0"/>
              <a:cs typeface="Times New Roman" panose="02020603050405020304" pitchFamily="18" charset="0"/>
            </a:endParaRPr>
          </a:p>
        </p:txBody>
      </p:sp>
      <p:pic>
        <p:nvPicPr>
          <p:cNvPr id="8" name="图片占位符 6" descr="C:\Users\Am'be'r\Desktop\千库网_飞沫咳嗽_元素编号12814615.png千库网_飞沫咳嗽_元素编号12814615"/>
          <p:cNvPicPr>
            <a:picLocks noChangeAspect="1"/>
          </p:cNvPicPr>
          <p:nvPr/>
        </p:nvPicPr>
        <p:blipFill rotWithShape="1">
          <a:blip r:embed="rId3"/>
          <a:srcRect l="60318"/>
          <a:stretch/>
        </p:blipFill>
        <p:spPr>
          <a:xfrm>
            <a:off x="9156197" y="1520311"/>
            <a:ext cx="1408832" cy="3550285"/>
          </a:xfrm>
          <a:prstGeom prst="rect">
            <a:avLst/>
          </a:prstGeom>
        </p:spPr>
      </p:pic>
    </p:spTree>
    <p:extLst>
      <p:ext uri="{BB962C8B-B14F-4D97-AF65-F5344CB8AC3E}">
        <p14:creationId xmlns:p14="http://schemas.microsoft.com/office/powerpoint/2010/main" val="18034999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3000">
        <p15:prstTrans prst="crush"/>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31"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 calcmode="lin" valueType="num">
                                      <p:cBhvr>
                                        <p:cTn id="13" dur="1000" fill="hold"/>
                                        <p:tgtEl>
                                          <p:spTgt spid="3"/>
                                        </p:tgtEl>
                                        <p:attrNameLst>
                                          <p:attrName>style.rotation</p:attrName>
                                        </p:attrNameLst>
                                      </p:cBhvr>
                                      <p:tavLst>
                                        <p:tav tm="0">
                                          <p:val>
                                            <p:fltVal val="90"/>
                                          </p:val>
                                        </p:tav>
                                        <p:tav tm="100000">
                                          <p:val>
                                            <p:fltVal val="0"/>
                                          </p:val>
                                        </p:tav>
                                      </p:tavLst>
                                    </p:anim>
                                    <p:animEffect transition="in" filter="fade">
                                      <p:cBhvr>
                                        <p:cTn id="14" dur="1000"/>
                                        <p:tgtEl>
                                          <p:spTgt spid="3"/>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3"/>
          <p:cNvPicPr>
            <a:picLocks noChangeAspect="1"/>
          </p:cNvPicPr>
          <p:nvPr/>
        </p:nvPicPr>
        <p:blipFill>
          <a:blip r:embed="rId2"/>
          <a:srcRect r="68328" b="78049"/>
          <a:stretch>
            <a:fillRect/>
          </a:stretch>
        </p:blipFill>
        <p:spPr>
          <a:xfrm>
            <a:off x="0" y="0"/>
            <a:ext cx="2212340" cy="2726055"/>
          </a:xfrm>
          <a:prstGeom prst="rect">
            <a:avLst/>
          </a:prstGeom>
        </p:spPr>
      </p:pic>
      <p:pic>
        <p:nvPicPr>
          <p:cNvPr id="5" name="图片 4" descr="13"/>
          <p:cNvPicPr>
            <a:picLocks noChangeAspect="1"/>
          </p:cNvPicPr>
          <p:nvPr/>
        </p:nvPicPr>
        <p:blipFill>
          <a:blip r:embed="rId2"/>
          <a:srcRect l="60505" r="338" b="73617"/>
          <a:stretch>
            <a:fillRect/>
          </a:stretch>
        </p:blipFill>
        <p:spPr>
          <a:xfrm>
            <a:off x="9480550" y="0"/>
            <a:ext cx="2711450" cy="3247390"/>
          </a:xfrm>
          <a:prstGeom prst="rect">
            <a:avLst/>
          </a:prstGeom>
        </p:spPr>
      </p:pic>
      <p:sp>
        <p:nvSpPr>
          <p:cNvPr id="6" name="圆角矩形 5"/>
          <p:cNvSpPr/>
          <p:nvPr/>
        </p:nvSpPr>
        <p:spPr>
          <a:xfrm>
            <a:off x="226536" y="547741"/>
            <a:ext cx="10272242" cy="563687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11"/>
          <p:cNvPicPr>
            <a:picLocks noChangeAspect="1"/>
          </p:cNvPicPr>
          <p:nvPr/>
        </p:nvPicPr>
        <p:blipFill>
          <a:blip r:embed="rId3"/>
          <a:srcRect b="36619"/>
          <a:stretch>
            <a:fillRect/>
          </a:stretch>
        </p:blipFill>
        <p:spPr>
          <a:xfrm>
            <a:off x="7646670" y="855980"/>
            <a:ext cx="3604260" cy="5981065"/>
          </a:xfrm>
          <a:prstGeom prst="rect">
            <a:avLst/>
          </a:prstGeom>
          <a:effectLst>
            <a:outerShdw blurRad="50800" dist="38100" dir="5400000" algn="t" rotWithShape="0">
              <a:prstClr val="black">
                <a:alpha val="40000"/>
              </a:prstClr>
            </a:outerShdw>
          </a:effectLst>
        </p:spPr>
      </p:pic>
      <p:pic>
        <p:nvPicPr>
          <p:cNvPr id="8" name="图片 7" descr="13"/>
          <p:cNvPicPr>
            <a:picLocks noChangeAspect="1"/>
          </p:cNvPicPr>
          <p:nvPr/>
        </p:nvPicPr>
        <p:blipFill>
          <a:blip r:embed="rId2"/>
          <a:srcRect r="68328" b="78049"/>
          <a:stretch>
            <a:fillRect/>
          </a:stretch>
        </p:blipFill>
        <p:spPr>
          <a:xfrm flipV="1">
            <a:off x="0" y="5124450"/>
            <a:ext cx="1406525" cy="1733550"/>
          </a:xfrm>
          <a:prstGeom prst="rect">
            <a:avLst/>
          </a:prstGeom>
        </p:spPr>
      </p:pic>
      <p:grpSp>
        <p:nvGrpSpPr>
          <p:cNvPr id="25" name="组合 24"/>
          <p:cNvGrpSpPr/>
          <p:nvPr/>
        </p:nvGrpSpPr>
        <p:grpSpPr>
          <a:xfrm>
            <a:off x="2163657" y="2414312"/>
            <a:ext cx="6064250" cy="2150745"/>
            <a:chOff x="1666" y="1992"/>
            <a:chExt cx="9550" cy="3387"/>
          </a:xfrm>
        </p:grpSpPr>
        <p:sp>
          <p:nvSpPr>
            <p:cNvPr id="26" name="文本框 25"/>
            <p:cNvSpPr txBox="1"/>
            <p:nvPr/>
          </p:nvSpPr>
          <p:spPr>
            <a:xfrm>
              <a:off x="1666" y="3491"/>
              <a:ext cx="9550" cy="1888"/>
            </a:xfrm>
            <a:prstGeom prst="rect">
              <a:avLst/>
            </a:prstGeom>
            <a:noFill/>
          </p:spPr>
          <p:txBody>
            <a:bodyPr wrap="square" rtlCol="0">
              <a:spAutoFit/>
            </a:bodyPr>
            <a:lstStyle/>
            <a:p>
              <a:endParaRPr/>
            </a:p>
          </p:txBody>
        </p:sp>
        <p:sp>
          <p:nvSpPr>
            <p:cNvPr id="27" name="文本框 26"/>
            <p:cNvSpPr txBox="1"/>
            <p:nvPr/>
          </p:nvSpPr>
          <p:spPr>
            <a:xfrm>
              <a:off x="1666" y="1992"/>
              <a:ext cx="4656" cy="1888"/>
            </a:xfrm>
            <a:prstGeom prst="rect">
              <a:avLst/>
            </a:prstGeom>
            <a:noFill/>
          </p:spPr>
          <p:txBody>
            <a:bodyPr wrap="square" rtlCol="0">
              <a:spAutoFit/>
            </a:bodyPr>
            <a:lstStyle/>
            <a:p>
              <a:endParaRPr/>
            </a:p>
          </p:txBody>
        </p:sp>
      </p:grpSp>
      <p:sp>
        <p:nvSpPr>
          <p:cNvPr id="28" name="文本框 27"/>
          <p:cNvSpPr txBox="1"/>
          <p:nvPr/>
        </p:nvSpPr>
        <p:spPr>
          <a:xfrm>
            <a:off x="2262973" y="4584107"/>
            <a:ext cx="4930176" cy="460375"/>
          </a:xfrm>
          <a:prstGeom prst="rect">
            <a:avLst/>
          </a:prstGeom>
          <a:noFill/>
        </p:spPr>
        <p:txBody>
          <a:bodyPr wrap="square" rtlCol="0">
            <a:spAutoFit/>
          </a:bodyPr>
          <a:lstStyle/>
          <a:p>
            <a:pPr algn="dist"/>
            <a:endParaRPr/>
          </a:p>
        </p:txBody>
      </p:sp>
      <p:sp>
        <p:nvSpPr>
          <p:cNvPr id="2" name="TextBox 1"/>
          <p:cNvSpPr txBox="1"/>
          <p:nvPr/>
        </p:nvSpPr>
        <p:spPr>
          <a:xfrm>
            <a:off x="3078644" y="855980"/>
            <a:ext cx="4795616" cy="6119945"/>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AGENDA</a:t>
            </a:r>
          </a:p>
          <a:p>
            <a:pPr marL="285750" indent="-285750">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Abstract</a:t>
            </a:r>
          </a:p>
          <a:p>
            <a:pPr marL="285750" indent="-285750">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Problem Statement</a:t>
            </a:r>
          </a:p>
          <a:p>
            <a:pPr marL="285750" indent="-285750">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Existing System</a:t>
            </a:r>
          </a:p>
          <a:p>
            <a:pPr marL="285750" indent="-285750">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Proposed System</a:t>
            </a:r>
          </a:p>
          <a:p>
            <a:pPr marL="285750" indent="-285750">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Results and Discussion</a:t>
            </a:r>
          </a:p>
          <a:p>
            <a:pPr marL="285750" indent="-285750">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Conclusion</a:t>
            </a:r>
          </a:p>
          <a:p>
            <a:pPr marL="285750" indent="-285750">
              <a:lnSpc>
                <a:spcPct val="150000"/>
              </a:lnSpc>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Future Enhancement </a:t>
            </a:r>
          </a:p>
          <a:p>
            <a:pPr>
              <a:lnSpc>
                <a:spcPct val="150000"/>
              </a:lnSpc>
            </a:pPr>
            <a:endParaRPr lang="en-IN"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3000">
        <p15:prstTrans prst="crush"/>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1000" fill="hold"/>
                                        <p:tgtEl>
                                          <p:spTgt spid="25"/>
                                        </p:tgtEl>
                                        <p:attrNameLst>
                                          <p:attrName>ppt_w</p:attrName>
                                        </p:attrNameLst>
                                      </p:cBhvr>
                                      <p:tavLst>
                                        <p:tav tm="0">
                                          <p:val>
                                            <p:strVal val="#ppt_w*0.70"/>
                                          </p:val>
                                        </p:tav>
                                        <p:tav tm="100000">
                                          <p:val>
                                            <p:strVal val="#ppt_w"/>
                                          </p:val>
                                        </p:tav>
                                      </p:tavLst>
                                    </p:anim>
                                    <p:anim calcmode="lin" valueType="num">
                                      <p:cBhvr>
                                        <p:cTn id="13" dur="1000" fill="hold"/>
                                        <p:tgtEl>
                                          <p:spTgt spid="25"/>
                                        </p:tgtEl>
                                        <p:attrNameLst>
                                          <p:attrName>ppt_h</p:attrName>
                                        </p:attrNameLst>
                                      </p:cBhvr>
                                      <p:tavLst>
                                        <p:tav tm="0">
                                          <p:val>
                                            <p:strVal val="#ppt_h"/>
                                          </p:val>
                                        </p:tav>
                                        <p:tav tm="100000">
                                          <p:val>
                                            <p:strVal val="#ppt_h"/>
                                          </p:val>
                                        </p:tav>
                                      </p:tavLst>
                                    </p:anim>
                                    <p:animEffect transition="in" filter="fade">
                                      <p:cBhvr>
                                        <p:cTn id="14" dur="1000"/>
                                        <p:tgtEl>
                                          <p:spTgt spid="25"/>
                                        </p:tgtEl>
                                      </p:cBhvr>
                                    </p:animEffec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3540" y="344516"/>
            <a:ext cx="11424920" cy="6122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435898" y="1938986"/>
            <a:ext cx="4698722" cy="584775"/>
          </a:xfrm>
          <a:prstGeom prst="rect">
            <a:avLst/>
          </a:prstGeom>
          <a:noFill/>
        </p:spPr>
        <p:txBody>
          <a:bodyPr wrap="none" rtlCol="0">
            <a:spAutoFit/>
          </a:bodyPr>
          <a:lstStyle/>
          <a:p>
            <a:endParaRPr/>
          </a:p>
        </p:txBody>
      </p:sp>
      <p:sp>
        <p:nvSpPr>
          <p:cNvPr id="13" name="文本框 12"/>
          <p:cNvSpPr txBox="1"/>
          <p:nvPr/>
        </p:nvSpPr>
        <p:spPr>
          <a:xfrm>
            <a:off x="4733838" y="2940635"/>
            <a:ext cx="3877985" cy="584775"/>
          </a:xfrm>
          <a:prstGeom prst="rect">
            <a:avLst/>
          </a:prstGeom>
          <a:noFill/>
        </p:spPr>
        <p:txBody>
          <a:bodyPr wrap="none" rtlCol="0">
            <a:spAutoFit/>
          </a:bodyPr>
          <a:lstStyle/>
          <a:p>
            <a:endParaRPr/>
          </a:p>
        </p:txBody>
      </p:sp>
      <p:sp>
        <p:nvSpPr>
          <p:cNvPr id="14" name="文本框 13"/>
          <p:cNvSpPr txBox="1"/>
          <p:nvPr/>
        </p:nvSpPr>
        <p:spPr>
          <a:xfrm>
            <a:off x="5553975" y="4122152"/>
            <a:ext cx="6387465" cy="583565"/>
          </a:xfrm>
          <a:prstGeom prst="rect">
            <a:avLst/>
          </a:prstGeom>
          <a:noFill/>
        </p:spPr>
        <p:txBody>
          <a:bodyPr wrap="square" rtlCol="0">
            <a:spAutoFit/>
          </a:bodyPr>
          <a:lstStyle/>
          <a:p>
            <a:endParaRPr/>
          </a:p>
        </p:txBody>
      </p:sp>
      <p:pic>
        <p:nvPicPr>
          <p:cNvPr id="15" name="图片占位符14" descr="C:\Users\Am'be'r\Desktop\千库网_矢量扁平女护士女医生_元素编号12898504.png千库网_矢量扁平女护士女医生_元素编号12898504"/>
          <p:cNvPicPr>
            <a:picLocks noChangeAspect="1"/>
          </p:cNvPicPr>
          <p:nvPr/>
        </p:nvPicPr>
        <p:blipFill>
          <a:blip r:embed="rId3"/>
          <a:srcRect/>
          <a:stretch>
            <a:fillRect/>
          </a:stretch>
        </p:blipFill>
        <p:spPr>
          <a:xfrm flipH="1">
            <a:off x="178522" y="1407337"/>
            <a:ext cx="2458720" cy="4660900"/>
          </a:xfrm>
          <a:prstGeom prst="rect">
            <a:avLst/>
          </a:prstGeom>
          <a:effectLst>
            <a:outerShdw blurRad="50800" dist="38100" dir="5400000" algn="t" rotWithShape="0">
              <a:prstClr val="black">
                <a:alpha val="40000"/>
              </a:prstClr>
            </a:outerShdw>
          </a:effectLst>
        </p:spPr>
      </p:pic>
      <p:sp>
        <p:nvSpPr>
          <p:cNvPr id="3" name="TextBox 2"/>
          <p:cNvSpPr txBox="1"/>
          <p:nvPr/>
        </p:nvSpPr>
        <p:spPr>
          <a:xfrm>
            <a:off x="2048744" y="1323084"/>
            <a:ext cx="9248172" cy="5302798"/>
          </a:xfrm>
          <a:prstGeom prst="rect">
            <a:avLst/>
          </a:prstGeom>
          <a:noFill/>
        </p:spPr>
        <p:txBody>
          <a:bodyPr wrap="square" rtlCol="0">
            <a:spAutoFit/>
          </a:bodyPr>
          <a:lstStyle/>
          <a:p>
            <a:pPr algn="just">
              <a:lnSpc>
                <a:spcPct val="150000"/>
              </a:lnSpc>
            </a:pPr>
            <a:r>
              <a:rPr lang="en-US" sz="1900" dirty="0">
                <a:latin typeface="Times New Roman" pitchFamily="18" charset="0"/>
                <a:cs typeface="Times New Roman" pitchFamily="18" charset="0"/>
              </a:rPr>
              <a:t>Tuberculosis (TB) remains a significant global health challenge, necessitating efficient and accurate diagnostic techniques. Deep learning based medical image analysis has shown promising results, with Convolutional Neural Networks (CNNs) being the dominant approach due to their ability to extract spatial hierarchies of features. However, the recent advancement of Vision Transformers (</a:t>
            </a:r>
            <a:r>
              <a:rPr lang="en-US" sz="1900" dirty="0" err="1">
                <a:latin typeface="Times New Roman" pitchFamily="18" charset="0"/>
                <a:cs typeface="Times New Roman" pitchFamily="18" charset="0"/>
              </a:rPr>
              <a:t>ViTs</a:t>
            </a:r>
            <a:r>
              <a:rPr lang="en-US" sz="1900" dirty="0">
                <a:latin typeface="Times New Roman" pitchFamily="18" charset="0"/>
                <a:cs typeface="Times New Roman" pitchFamily="18" charset="0"/>
              </a:rPr>
              <a:t>) has introduced a novel paradigm that relies on self-attention mechanisms to capture global contextual information. This study presents a comparative analysis of </a:t>
            </a:r>
            <a:r>
              <a:rPr lang="en-US" sz="1900" dirty="0" err="1">
                <a:latin typeface="Times New Roman" pitchFamily="18" charset="0"/>
                <a:cs typeface="Times New Roman" pitchFamily="18" charset="0"/>
              </a:rPr>
              <a:t>ViT</a:t>
            </a:r>
            <a:r>
              <a:rPr lang="en-US" sz="1900" dirty="0">
                <a:latin typeface="Times New Roman" pitchFamily="18" charset="0"/>
                <a:cs typeface="Times New Roman" pitchFamily="18" charset="0"/>
              </a:rPr>
              <a:t> and CNN architectures for tuberculosis detection using chest X-ray images. The evaluation considers key factors such as accuracy, computational efficiency, robustness to noise, and data requirements. While CNNs demonstrate superior performance on small datasets due to their inductive biases, </a:t>
            </a:r>
            <a:r>
              <a:rPr lang="en-US" sz="1900" dirty="0" err="1">
                <a:latin typeface="Times New Roman" pitchFamily="18" charset="0"/>
                <a:cs typeface="Times New Roman" pitchFamily="18" charset="0"/>
              </a:rPr>
              <a:t>ViTs</a:t>
            </a:r>
            <a:r>
              <a:rPr lang="en-US" sz="1900" dirty="0">
                <a:latin typeface="Times New Roman" pitchFamily="18" charset="0"/>
                <a:cs typeface="Times New Roman" pitchFamily="18" charset="0"/>
              </a:rPr>
              <a:t> outperform CNNs when trained on large-scale data by leveraging long-range dependencies. </a:t>
            </a:r>
            <a:endParaRPr lang="en-IN" sz="1900" dirty="0">
              <a:latin typeface="Times New Roman" pitchFamily="18" charset="0"/>
              <a:cs typeface="Times New Roman" pitchFamily="18" charset="0"/>
            </a:endParaRPr>
          </a:p>
          <a:p>
            <a:pPr algn="just">
              <a:lnSpc>
                <a:spcPct val="150000"/>
              </a:lnSpc>
            </a:pPr>
            <a:endParaRPr lang="en-IN" sz="1900" dirty="0">
              <a:latin typeface="Times New Roman" pitchFamily="18" charset="0"/>
              <a:cs typeface="Times New Roman" pitchFamily="18" charset="0"/>
            </a:endParaRPr>
          </a:p>
        </p:txBody>
      </p:sp>
      <p:sp>
        <p:nvSpPr>
          <p:cNvPr id="4" name="TextBox 3"/>
          <p:cNvSpPr txBox="1"/>
          <p:nvPr/>
        </p:nvSpPr>
        <p:spPr>
          <a:xfrm>
            <a:off x="5202845" y="686508"/>
            <a:ext cx="2939969" cy="954107"/>
          </a:xfrm>
          <a:prstGeom prst="rect">
            <a:avLst/>
          </a:prstGeom>
          <a:noFill/>
        </p:spPr>
        <p:txBody>
          <a:bodyPr wrap="square" rtlCol="0">
            <a:spAutoFit/>
          </a:bodyPr>
          <a:lstStyle/>
          <a:p>
            <a:r>
              <a:rPr lang="en-IN" sz="2800" b="1" dirty="0">
                <a:solidFill>
                  <a:schemeClr val="tx1">
                    <a:lumMod val="85000"/>
                    <a:lumOff val="15000"/>
                  </a:schemeClr>
                </a:solidFill>
                <a:latin typeface="Times New Roman" pitchFamily="18" charset="0"/>
                <a:cs typeface="Times New Roman" pitchFamily="18" charset="0"/>
              </a:rPr>
              <a:t>ABSTRACT</a:t>
            </a:r>
          </a:p>
          <a:p>
            <a:endParaRPr lang="en-IN" sz="28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3000">
        <p15:prstTrans prst="crush"/>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80">
                                          <p:stCondLst>
                                            <p:cond delay="0"/>
                                          </p:stCondLst>
                                        </p:cTn>
                                        <p:tgtEl>
                                          <p:spTgt spid="12"/>
                                        </p:tgtEl>
                                      </p:cBhvr>
                                    </p:animEffect>
                                    <p:anim calcmode="lin" valueType="num">
                                      <p:cBhvr>
                                        <p:cTn id="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3" dur="26">
                                          <p:stCondLst>
                                            <p:cond delay="650"/>
                                          </p:stCondLst>
                                        </p:cTn>
                                        <p:tgtEl>
                                          <p:spTgt spid="12"/>
                                        </p:tgtEl>
                                      </p:cBhvr>
                                      <p:to x="100000" y="60000"/>
                                    </p:animScale>
                                    <p:animScale>
                                      <p:cBhvr>
                                        <p:cTn id="14" dur="166" decel="50000">
                                          <p:stCondLst>
                                            <p:cond delay="676"/>
                                          </p:stCondLst>
                                        </p:cTn>
                                        <p:tgtEl>
                                          <p:spTgt spid="12"/>
                                        </p:tgtEl>
                                      </p:cBhvr>
                                      <p:to x="100000" y="100000"/>
                                    </p:animScale>
                                    <p:animScale>
                                      <p:cBhvr>
                                        <p:cTn id="15" dur="26">
                                          <p:stCondLst>
                                            <p:cond delay="1312"/>
                                          </p:stCondLst>
                                        </p:cTn>
                                        <p:tgtEl>
                                          <p:spTgt spid="12"/>
                                        </p:tgtEl>
                                      </p:cBhvr>
                                      <p:to x="100000" y="80000"/>
                                    </p:animScale>
                                    <p:animScale>
                                      <p:cBhvr>
                                        <p:cTn id="16" dur="166" decel="50000">
                                          <p:stCondLst>
                                            <p:cond delay="1338"/>
                                          </p:stCondLst>
                                        </p:cTn>
                                        <p:tgtEl>
                                          <p:spTgt spid="12"/>
                                        </p:tgtEl>
                                      </p:cBhvr>
                                      <p:to x="100000" y="100000"/>
                                    </p:animScale>
                                    <p:animScale>
                                      <p:cBhvr>
                                        <p:cTn id="17" dur="26">
                                          <p:stCondLst>
                                            <p:cond delay="1642"/>
                                          </p:stCondLst>
                                        </p:cTn>
                                        <p:tgtEl>
                                          <p:spTgt spid="12"/>
                                        </p:tgtEl>
                                      </p:cBhvr>
                                      <p:to x="100000" y="90000"/>
                                    </p:animScale>
                                    <p:animScale>
                                      <p:cBhvr>
                                        <p:cTn id="18" dur="166" decel="50000">
                                          <p:stCondLst>
                                            <p:cond delay="1668"/>
                                          </p:stCondLst>
                                        </p:cTn>
                                        <p:tgtEl>
                                          <p:spTgt spid="12"/>
                                        </p:tgtEl>
                                      </p:cBhvr>
                                      <p:to x="100000" y="100000"/>
                                    </p:animScale>
                                    <p:animScale>
                                      <p:cBhvr>
                                        <p:cTn id="19" dur="26">
                                          <p:stCondLst>
                                            <p:cond delay="1808"/>
                                          </p:stCondLst>
                                        </p:cTn>
                                        <p:tgtEl>
                                          <p:spTgt spid="12"/>
                                        </p:tgtEl>
                                      </p:cBhvr>
                                      <p:to x="100000" y="95000"/>
                                    </p:animScale>
                                    <p:animScale>
                                      <p:cBhvr>
                                        <p:cTn id="20" dur="166" decel="50000">
                                          <p:stCondLst>
                                            <p:cond delay="1834"/>
                                          </p:stCondLst>
                                        </p:cTn>
                                        <p:tgtEl>
                                          <p:spTgt spid="12"/>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80">
                                          <p:stCondLst>
                                            <p:cond delay="0"/>
                                          </p:stCondLst>
                                        </p:cTn>
                                        <p:tgtEl>
                                          <p:spTgt spid="13"/>
                                        </p:tgtEl>
                                      </p:cBhvr>
                                    </p:animEffect>
                                    <p:anim calcmode="lin" valueType="num">
                                      <p:cBhvr>
                                        <p:cTn id="25"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30" dur="26">
                                          <p:stCondLst>
                                            <p:cond delay="650"/>
                                          </p:stCondLst>
                                        </p:cTn>
                                        <p:tgtEl>
                                          <p:spTgt spid="13"/>
                                        </p:tgtEl>
                                      </p:cBhvr>
                                      <p:to x="100000" y="60000"/>
                                    </p:animScale>
                                    <p:animScale>
                                      <p:cBhvr>
                                        <p:cTn id="31" dur="166" decel="50000">
                                          <p:stCondLst>
                                            <p:cond delay="676"/>
                                          </p:stCondLst>
                                        </p:cTn>
                                        <p:tgtEl>
                                          <p:spTgt spid="13"/>
                                        </p:tgtEl>
                                      </p:cBhvr>
                                      <p:to x="100000" y="100000"/>
                                    </p:animScale>
                                    <p:animScale>
                                      <p:cBhvr>
                                        <p:cTn id="32" dur="26">
                                          <p:stCondLst>
                                            <p:cond delay="1312"/>
                                          </p:stCondLst>
                                        </p:cTn>
                                        <p:tgtEl>
                                          <p:spTgt spid="13"/>
                                        </p:tgtEl>
                                      </p:cBhvr>
                                      <p:to x="100000" y="80000"/>
                                    </p:animScale>
                                    <p:animScale>
                                      <p:cBhvr>
                                        <p:cTn id="33" dur="166" decel="50000">
                                          <p:stCondLst>
                                            <p:cond delay="1338"/>
                                          </p:stCondLst>
                                        </p:cTn>
                                        <p:tgtEl>
                                          <p:spTgt spid="13"/>
                                        </p:tgtEl>
                                      </p:cBhvr>
                                      <p:to x="100000" y="100000"/>
                                    </p:animScale>
                                    <p:animScale>
                                      <p:cBhvr>
                                        <p:cTn id="34" dur="26">
                                          <p:stCondLst>
                                            <p:cond delay="1642"/>
                                          </p:stCondLst>
                                        </p:cTn>
                                        <p:tgtEl>
                                          <p:spTgt spid="13"/>
                                        </p:tgtEl>
                                      </p:cBhvr>
                                      <p:to x="100000" y="90000"/>
                                    </p:animScale>
                                    <p:animScale>
                                      <p:cBhvr>
                                        <p:cTn id="35" dur="166" decel="50000">
                                          <p:stCondLst>
                                            <p:cond delay="1668"/>
                                          </p:stCondLst>
                                        </p:cTn>
                                        <p:tgtEl>
                                          <p:spTgt spid="13"/>
                                        </p:tgtEl>
                                      </p:cBhvr>
                                      <p:to x="100000" y="100000"/>
                                    </p:animScale>
                                    <p:animScale>
                                      <p:cBhvr>
                                        <p:cTn id="36" dur="26">
                                          <p:stCondLst>
                                            <p:cond delay="1808"/>
                                          </p:stCondLst>
                                        </p:cTn>
                                        <p:tgtEl>
                                          <p:spTgt spid="13"/>
                                        </p:tgtEl>
                                      </p:cBhvr>
                                      <p:to x="100000" y="95000"/>
                                    </p:animScale>
                                    <p:animScale>
                                      <p:cBhvr>
                                        <p:cTn id="37" dur="166" decel="50000">
                                          <p:stCondLst>
                                            <p:cond delay="1834"/>
                                          </p:stCondLst>
                                        </p:cTn>
                                        <p:tgtEl>
                                          <p:spTgt spid="13"/>
                                        </p:tgtEl>
                                      </p:cBhvr>
                                      <p:to x="100000" y="100000"/>
                                    </p:animScale>
                                  </p:childTnLst>
                                </p:cTn>
                              </p:par>
                            </p:childTnLst>
                          </p:cTn>
                        </p:par>
                        <p:par>
                          <p:cTn id="38" fill="hold">
                            <p:stCondLst>
                              <p:cond delay="4000"/>
                            </p:stCondLst>
                            <p:childTnLst>
                              <p:par>
                                <p:cTn id="39" presetID="26"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580">
                                          <p:stCondLst>
                                            <p:cond delay="0"/>
                                          </p:stCondLst>
                                        </p:cTn>
                                        <p:tgtEl>
                                          <p:spTgt spid="14"/>
                                        </p:tgtEl>
                                      </p:cBhvr>
                                    </p:animEffect>
                                    <p:anim calcmode="lin" valueType="num">
                                      <p:cBhvr>
                                        <p:cTn id="42"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47" dur="26">
                                          <p:stCondLst>
                                            <p:cond delay="650"/>
                                          </p:stCondLst>
                                        </p:cTn>
                                        <p:tgtEl>
                                          <p:spTgt spid="14"/>
                                        </p:tgtEl>
                                      </p:cBhvr>
                                      <p:to x="100000" y="60000"/>
                                    </p:animScale>
                                    <p:animScale>
                                      <p:cBhvr>
                                        <p:cTn id="48" dur="166" decel="50000">
                                          <p:stCondLst>
                                            <p:cond delay="676"/>
                                          </p:stCondLst>
                                        </p:cTn>
                                        <p:tgtEl>
                                          <p:spTgt spid="14"/>
                                        </p:tgtEl>
                                      </p:cBhvr>
                                      <p:to x="100000" y="100000"/>
                                    </p:animScale>
                                    <p:animScale>
                                      <p:cBhvr>
                                        <p:cTn id="49" dur="26">
                                          <p:stCondLst>
                                            <p:cond delay="1312"/>
                                          </p:stCondLst>
                                        </p:cTn>
                                        <p:tgtEl>
                                          <p:spTgt spid="14"/>
                                        </p:tgtEl>
                                      </p:cBhvr>
                                      <p:to x="100000" y="80000"/>
                                    </p:animScale>
                                    <p:animScale>
                                      <p:cBhvr>
                                        <p:cTn id="50" dur="166" decel="50000">
                                          <p:stCondLst>
                                            <p:cond delay="1338"/>
                                          </p:stCondLst>
                                        </p:cTn>
                                        <p:tgtEl>
                                          <p:spTgt spid="14"/>
                                        </p:tgtEl>
                                      </p:cBhvr>
                                      <p:to x="100000" y="100000"/>
                                    </p:animScale>
                                    <p:animScale>
                                      <p:cBhvr>
                                        <p:cTn id="51" dur="26">
                                          <p:stCondLst>
                                            <p:cond delay="1642"/>
                                          </p:stCondLst>
                                        </p:cTn>
                                        <p:tgtEl>
                                          <p:spTgt spid="14"/>
                                        </p:tgtEl>
                                      </p:cBhvr>
                                      <p:to x="100000" y="90000"/>
                                    </p:animScale>
                                    <p:animScale>
                                      <p:cBhvr>
                                        <p:cTn id="52" dur="166" decel="50000">
                                          <p:stCondLst>
                                            <p:cond delay="1668"/>
                                          </p:stCondLst>
                                        </p:cTn>
                                        <p:tgtEl>
                                          <p:spTgt spid="14"/>
                                        </p:tgtEl>
                                      </p:cBhvr>
                                      <p:to x="100000" y="100000"/>
                                    </p:animScale>
                                    <p:animScale>
                                      <p:cBhvr>
                                        <p:cTn id="53" dur="26">
                                          <p:stCondLst>
                                            <p:cond delay="1808"/>
                                          </p:stCondLst>
                                        </p:cTn>
                                        <p:tgtEl>
                                          <p:spTgt spid="14"/>
                                        </p:tgtEl>
                                      </p:cBhvr>
                                      <p:to x="100000" y="95000"/>
                                    </p:animScale>
                                    <p:animScale>
                                      <p:cBhvr>
                                        <p:cTn id="54" dur="166" decel="50000">
                                          <p:stCondLst>
                                            <p:cond delay="1834"/>
                                          </p:stCondLst>
                                        </p:cTn>
                                        <p:tgtEl>
                                          <p:spTgt spid="1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83540" y="367665"/>
            <a:ext cx="11424920" cy="6122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728210" y="760095"/>
            <a:ext cx="2729865" cy="521970"/>
          </a:xfrm>
          <a:prstGeom prst="rect">
            <a:avLst/>
          </a:prstGeom>
          <a:noFill/>
        </p:spPr>
        <p:txBody>
          <a:bodyPr wrap="square" rtlCol="0">
            <a:spAutoFit/>
          </a:bodyPr>
          <a:lstStyle/>
          <a:p>
            <a:pPr algn="dist"/>
            <a:endParaRPr/>
          </a:p>
        </p:txBody>
      </p:sp>
      <p:sp>
        <p:nvSpPr>
          <p:cNvPr id="11" name="文本框 10"/>
          <p:cNvSpPr txBox="1"/>
          <p:nvPr/>
        </p:nvSpPr>
        <p:spPr>
          <a:xfrm>
            <a:off x="2614705" y="1282065"/>
            <a:ext cx="8959979" cy="5302798"/>
          </a:xfrm>
          <a:prstGeom prst="rect">
            <a:avLst/>
          </a:prstGeom>
          <a:noFill/>
        </p:spPr>
        <p:txBody>
          <a:bodyPr wrap="square">
            <a:spAutoFit/>
          </a:bodyPr>
          <a:lstStyle/>
          <a:p>
            <a:pPr algn="just">
              <a:lnSpc>
                <a:spcPct val="150000"/>
              </a:lnSpc>
              <a:buFont typeface="Wingdings" pitchFamily="2" charset="2"/>
              <a:buChar char="Ø"/>
            </a:pPr>
            <a:r>
              <a:rPr lang="en-US" sz="1900" dirty="0" smtClean="0">
                <a:latin typeface="Times New Roman" pitchFamily="18" charset="0"/>
                <a:cs typeface="Times New Roman" pitchFamily="18" charset="0"/>
              </a:rPr>
              <a:t>This study compares Convolutional Neural Networks (CNNs) and Vision Transformers (</a:t>
            </a:r>
            <a:r>
              <a:rPr lang="en-US" sz="1900" dirty="0" err="1" smtClean="0">
                <a:latin typeface="Times New Roman" pitchFamily="18" charset="0"/>
                <a:cs typeface="Times New Roman" pitchFamily="18" charset="0"/>
              </a:rPr>
              <a:t>ViTs</a:t>
            </a:r>
            <a:r>
              <a:rPr lang="en-US" sz="1900" dirty="0" smtClean="0">
                <a:latin typeface="Times New Roman" pitchFamily="18" charset="0"/>
                <a:cs typeface="Times New Roman" pitchFamily="18" charset="0"/>
              </a:rPr>
              <a:t>) for tuberculosis (TB) detection using chest X-ray (CXR) images. Traditional TB diagnostics, like sputum tests and GeneXpert assays, are time-consuming and costly, making CXR a valuable tool, particularly in low-resource settings. </a:t>
            </a:r>
          </a:p>
          <a:p>
            <a:pPr algn="just">
              <a:lnSpc>
                <a:spcPct val="150000"/>
              </a:lnSpc>
              <a:buFont typeface="Wingdings" pitchFamily="2" charset="2"/>
              <a:buChar char="Ø"/>
            </a:pPr>
            <a:r>
              <a:rPr lang="en-US" sz="1900" dirty="0" smtClean="0">
                <a:latin typeface="Times New Roman" pitchFamily="18" charset="0"/>
                <a:cs typeface="Times New Roman" pitchFamily="18" charset="0"/>
              </a:rPr>
              <a:t>CNNs are effective for smaller datasets and computationally efficient, but they struggle with capturing long-range dependencies in images. </a:t>
            </a:r>
            <a:r>
              <a:rPr lang="en-US" sz="1900" dirty="0" err="1" smtClean="0">
                <a:latin typeface="Times New Roman" pitchFamily="18" charset="0"/>
                <a:cs typeface="Times New Roman" pitchFamily="18" charset="0"/>
              </a:rPr>
              <a:t>ViTs</a:t>
            </a:r>
            <a:r>
              <a:rPr lang="en-US" sz="1900" dirty="0" smtClean="0">
                <a:latin typeface="Times New Roman" pitchFamily="18" charset="0"/>
                <a:cs typeface="Times New Roman" pitchFamily="18" charset="0"/>
              </a:rPr>
              <a:t>, which use self-attention to process images in patches, excel at capturing global context and can perform well with large datasets. However, they require more data and computational resources</a:t>
            </a:r>
          </a:p>
          <a:p>
            <a:pPr algn="just">
              <a:lnSpc>
                <a:spcPct val="150000"/>
              </a:lnSpc>
              <a:buFont typeface="Wingdings" pitchFamily="2" charset="2"/>
              <a:buChar char="Ø"/>
            </a:pPr>
            <a:r>
              <a:rPr lang="en-US" sz="1900" dirty="0" smtClean="0">
                <a:latin typeface="Times New Roman" pitchFamily="18" charset="0"/>
                <a:cs typeface="Times New Roman" pitchFamily="18" charset="0"/>
              </a:rPr>
              <a:t>This research aims to highlight the strengths and limitations of each approach, helping to develop more accurate, efficient, and accessible AI-driven TB detection tools to improve early diagnosis and patient outcomes globally.</a:t>
            </a:r>
          </a:p>
          <a:p>
            <a:pPr algn="just">
              <a:lnSpc>
                <a:spcPct val="150000"/>
              </a:lnSpc>
              <a:buFont typeface="Wingdings" pitchFamily="2" charset="2"/>
              <a:buChar char="Ø"/>
            </a:pPr>
            <a:endParaRPr lang="en-IN" sz="1900" dirty="0">
              <a:latin typeface="Times New Roman" pitchFamily="18" charset="0"/>
              <a:cs typeface="Times New Roman" pitchFamily="18" charset="0"/>
            </a:endParaRPr>
          </a:p>
        </p:txBody>
      </p:sp>
      <p:pic>
        <p:nvPicPr>
          <p:cNvPr id="6" name="图片 5" descr="千库网_蓝色肺结核病毒_元素编号13026581"/>
          <p:cNvPicPr>
            <a:picLocks noChangeAspect="1"/>
          </p:cNvPicPr>
          <p:nvPr/>
        </p:nvPicPr>
        <p:blipFill>
          <a:blip r:embed="rId3"/>
          <a:stretch>
            <a:fillRect/>
          </a:stretch>
        </p:blipFill>
        <p:spPr>
          <a:xfrm>
            <a:off x="383540" y="2476981"/>
            <a:ext cx="2407357" cy="2383091"/>
          </a:xfrm>
          <a:prstGeom prst="rect">
            <a:avLst/>
          </a:prstGeom>
        </p:spPr>
      </p:pic>
      <p:sp>
        <p:nvSpPr>
          <p:cNvPr id="2" name="TextBox 1"/>
          <p:cNvSpPr txBox="1"/>
          <p:nvPr/>
        </p:nvSpPr>
        <p:spPr>
          <a:xfrm>
            <a:off x="4728210" y="635211"/>
            <a:ext cx="4433104"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3000">
        <p15:prstTrans prst="crush"/>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59104" y="277792"/>
            <a:ext cx="11732896" cy="6759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839158" y="746896"/>
            <a:ext cx="9878060"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PROBLEM STATEMENT</a:t>
            </a:r>
            <a:endParaRPr sz="2800" b="1" dirty="0">
              <a:latin typeface="Times New Roman" panose="02020603050405020304" pitchFamily="18" charset="0"/>
              <a:cs typeface="Times New Roman" panose="02020603050405020304" pitchFamily="18" charset="0"/>
            </a:endParaRPr>
          </a:p>
        </p:txBody>
      </p:sp>
      <p:sp>
        <p:nvSpPr>
          <p:cNvPr id="10" name="文本框10"/>
          <p:cNvSpPr txBox="1"/>
          <p:nvPr/>
        </p:nvSpPr>
        <p:spPr>
          <a:xfrm>
            <a:off x="8552180" y="1197610"/>
            <a:ext cx="1948180" cy="768350"/>
          </a:xfrm>
          <a:prstGeom prst="rect">
            <a:avLst/>
          </a:prstGeom>
          <a:noFill/>
        </p:spPr>
        <p:txBody>
          <a:bodyPr wrap="square" rtlCol="0" anchor="b">
            <a:spAutoFit/>
          </a:bodyPr>
          <a:lstStyle/>
          <a:p>
            <a:pPr marL="0" marR="0" lvl="0" indent="0" algn="dist" defTabSz="914400" rtl="0" eaLnBrk="1" fontAlgn="auto" latinLnBrk="0" hangingPunct="1">
              <a:lnSpc>
                <a:spcPct val="100000"/>
              </a:lnSpc>
              <a:spcBef>
                <a:spcPts val="0"/>
              </a:spcBef>
              <a:spcAft>
                <a:spcPts val="0"/>
              </a:spcAft>
              <a:buClrTx/>
              <a:buSzTx/>
              <a:buFontTx/>
              <a:buNone/>
              <a:defRPr/>
            </a:pPr>
            <a:endParaRPr/>
          </a:p>
        </p:txBody>
      </p:sp>
      <p:sp>
        <p:nvSpPr>
          <p:cNvPr id="2" name="TextBox 1"/>
          <p:cNvSpPr txBox="1"/>
          <p:nvPr/>
        </p:nvSpPr>
        <p:spPr>
          <a:xfrm>
            <a:off x="1380702" y="1720830"/>
            <a:ext cx="7485506" cy="4478149"/>
          </a:xfrm>
          <a:prstGeom prst="rect">
            <a:avLst/>
          </a:prstGeom>
          <a:noFill/>
        </p:spPr>
        <p:txBody>
          <a:bodyPr wrap="square" rtlCol="0">
            <a:spAutoFit/>
          </a:bodyPr>
          <a:lstStyle/>
          <a:p>
            <a:pPr algn="just">
              <a:lnSpc>
                <a:spcPct val="150000"/>
              </a:lnSpc>
            </a:pPr>
            <a:r>
              <a:rPr lang="en-GB" sz="1900" dirty="0">
                <a:latin typeface="Times New Roman" panose="02020603050405020304" pitchFamily="18" charset="0"/>
                <a:cs typeface="Times New Roman" panose="02020603050405020304" pitchFamily="18" charset="0"/>
              </a:rPr>
              <a:t>Tuberculosis (TB) is one of the world’s deadliest infectious diseases, causing over 10.6 million cases and 1.3 million deaths in </a:t>
            </a:r>
            <a:r>
              <a:rPr lang="en-GB" sz="1900" dirty="0" smtClean="0">
                <a:latin typeface="Times New Roman" panose="02020603050405020304" pitchFamily="18" charset="0"/>
                <a:cs typeface="Times New Roman" panose="02020603050405020304" pitchFamily="18" charset="0"/>
              </a:rPr>
              <a:t>2024, </a:t>
            </a:r>
            <a:r>
              <a:rPr lang="en-GB" sz="1900" dirty="0">
                <a:latin typeface="Times New Roman" panose="02020603050405020304" pitchFamily="18" charset="0"/>
                <a:cs typeface="Times New Roman" panose="02020603050405020304" pitchFamily="18" charset="0"/>
              </a:rPr>
              <a:t>according to the World Health Organization (WHO). Despite global efforts, nearly 4 million cases remain undiagnosed or unreported each year, contributing to ongoing transmission. The traditional diagnostic methods, such as sputum smear microscopy (50-60% sensitivity) and culture tests (6-8 weeks for results), are slow, resource-intensive, and inaccessible in many low-income regions. The objective is to enhance early detection, improve diagnostic accuracy, and facilitate timely treatment, ultimately reducing the burden of tuberculosis and saving lives.</a:t>
            </a:r>
            <a:endParaRPr lang="en-IN" sz="1900" dirty="0">
              <a:latin typeface="Times New Roman" panose="02020603050405020304" pitchFamily="18" charset="0"/>
              <a:cs typeface="Times New Roman" panose="02020603050405020304" pitchFamily="18" charset="0"/>
            </a:endParaRPr>
          </a:p>
        </p:txBody>
      </p:sp>
      <p:pic>
        <p:nvPicPr>
          <p:cNvPr id="13" name="图片占位符 1" descr="C:\Users\Am'be'r\Desktop\千库网_医疗医生看片矢量图_元素编号11144785.png千库网_医疗医生看片矢量图_元素编号11144785"/>
          <p:cNvPicPr>
            <a:picLocks noChangeAspect="1"/>
          </p:cNvPicPr>
          <p:nvPr/>
        </p:nvPicPr>
        <p:blipFill>
          <a:blip r:embed="rId3"/>
          <a:srcRect/>
          <a:stretch>
            <a:fillRect/>
          </a:stretch>
        </p:blipFill>
        <p:spPr>
          <a:xfrm>
            <a:off x="8125429" y="723452"/>
            <a:ext cx="4509424" cy="6313956"/>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3000">
        <p15:prstTrans prst="crush"/>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randombar(horizontal)">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0682" y="845269"/>
            <a:ext cx="11424920" cy="50999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文本框3" descr="D:\个人文件夹\2020年\办公室相关\ppt专用\素材图片\元素\84C58PICGb6d7SMcfZ872_PIC2018.png84C58PICGb6d7SMcfZ872_PIC2018"/>
          <p:cNvPicPr>
            <a:picLocks noChangeAspect="1"/>
          </p:cNvPicPr>
          <p:nvPr/>
        </p:nvPicPr>
        <p:blipFill>
          <a:blip r:embed="rId3"/>
          <a:srcRect/>
          <a:stretch>
            <a:fillRect/>
          </a:stretch>
        </p:blipFill>
        <p:spPr>
          <a:xfrm flipH="1">
            <a:off x="4871711" y="3472445"/>
            <a:ext cx="2044700" cy="1390028"/>
          </a:xfrm>
          <a:prstGeom prst="rect">
            <a:avLst/>
          </a:prstGeom>
        </p:spPr>
      </p:pic>
      <p:pic>
        <p:nvPicPr>
          <p:cNvPr id="58" name="文本框7" descr="D:\个人文件夹\2020年\办公室相关\ppt专用\素材图片\元素\84C58PICGb6d7SMcfZ872_PIC2018.png84C58PICGb6d7SMcfZ872_PIC2018"/>
          <p:cNvPicPr>
            <a:picLocks noChangeAspect="1"/>
          </p:cNvPicPr>
          <p:nvPr/>
        </p:nvPicPr>
        <p:blipFill>
          <a:blip r:embed="rId4"/>
          <a:srcRect/>
          <a:stretch>
            <a:fillRect/>
          </a:stretch>
        </p:blipFill>
        <p:spPr>
          <a:xfrm>
            <a:off x="3338759" y="1622399"/>
            <a:ext cx="2527935" cy="1048868"/>
          </a:xfrm>
          <a:prstGeom prst="flowChartProcess">
            <a:avLst/>
          </a:prstGeom>
        </p:spPr>
      </p:pic>
      <p:pic>
        <p:nvPicPr>
          <p:cNvPr id="6" name="文本框 5" descr="D:\个人文件夹\2020年\办公室相关\ppt专用\素材图片\元素\84C58PICGb6d7SMcfZ872_PIC2018.png84C58PICGb6d7SMcfZ872_PIC2018"/>
          <p:cNvPicPr>
            <a:picLocks noChangeAspect="1"/>
          </p:cNvPicPr>
          <p:nvPr/>
        </p:nvPicPr>
        <p:blipFill>
          <a:blip r:embed="rId5"/>
          <a:srcRect l="-656"/>
          <a:stretch>
            <a:fillRect/>
          </a:stretch>
        </p:blipFill>
        <p:spPr>
          <a:xfrm rot="1500000" flipH="1">
            <a:off x="2792156" y="2925048"/>
            <a:ext cx="2587625" cy="1586261"/>
          </a:xfrm>
          <a:prstGeom prst="rect">
            <a:avLst/>
          </a:prstGeom>
        </p:spPr>
      </p:pic>
      <p:sp>
        <p:nvSpPr>
          <p:cNvPr id="7" name="文本框 6"/>
          <p:cNvSpPr txBox="1"/>
          <p:nvPr/>
        </p:nvSpPr>
        <p:spPr>
          <a:xfrm>
            <a:off x="1875996" y="5071983"/>
            <a:ext cx="4254301" cy="842538"/>
          </a:xfrm>
          <a:prstGeom prst="rect">
            <a:avLst/>
          </a:prstGeom>
          <a:noFill/>
        </p:spPr>
        <p:txBody>
          <a:bodyPr wrap="square" rtlCol="0">
            <a:spAutoFit/>
          </a:bodyPr>
          <a:lstStyle/>
          <a:p>
            <a:pPr algn="ctr">
              <a:lnSpc>
                <a:spcPct val="150000"/>
              </a:lnSpc>
            </a:pPr>
            <a:endParaRPr/>
          </a:p>
        </p:txBody>
      </p:sp>
      <p:grpSp>
        <p:nvGrpSpPr>
          <p:cNvPr id="19" name="组合 18"/>
          <p:cNvGrpSpPr/>
          <p:nvPr/>
        </p:nvGrpSpPr>
        <p:grpSpPr>
          <a:xfrm>
            <a:off x="1097597" y="1556643"/>
            <a:ext cx="2044700" cy="1390028"/>
            <a:chOff x="3606" y="2792"/>
            <a:chExt cx="3220" cy="2628"/>
          </a:xfrm>
        </p:grpSpPr>
        <p:pic>
          <p:nvPicPr>
            <p:cNvPr id="12" name="文本框" descr="D:\个人文件夹\2020年\办公室相关\ppt专用\素材图片\元素\84C58PICGb6d7SMcfZ872_PIC2018.png84C58PICGb6d7SMcfZ872_PIC2018"/>
            <p:cNvPicPr>
              <a:picLocks noChangeAspect="1"/>
            </p:cNvPicPr>
            <p:nvPr/>
          </p:nvPicPr>
          <p:blipFill>
            <a:blip r:embed="rId3"/>
            <a:srcRect/>
            <a:stretch>
              <a:fillRect/>
            </a:stretch>
          </p:blipFill>
          <p:spPr>
            <a:xfrm>
              <a:off x="3606" y="2792"/>
              <a:ext cx="3220" cy="2628"/>
            </a:xfrm>
            <a:prstGeom prst="rect">
              <a:avLst/>
            </a:prstGeom>
          </p:spPr>
        </p:pic>
        <p:sp>
          <p:nvSpPr>
            <p:cNvPr id="11" name="矩形: 圆角 9"/>
            <p:cNvSpPr/>
            <p:nvPr/>
          </p:nvSpPr>
          <p:spPr>
            <a:xfrm>
              <a:off x="3643" y="3795"/>
              <a:ext cx="2497" cy="693"/>
            </a:xfrm>
            <a:prstGeom prst="round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a:p>
          </p:txBody>
        </p:sp>
      </p:grpSp>
      <p:sp>
        <p:nvSpPr>
          <p:cNvPr id="16" name="矩形: 圆角 15"/>
          <p:cNvSpPr/>
          <p:nvPr/>
        </p:nvSpPr>
        <p:spPr>
          <a:xfrm>
            <a:off x="3707801" y="2005366"/>
            <a:ext cx="1585732" cy="366368"/>
          </a:xfrm>
          <a:prstGeom prst="round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a:p>
        </p:txBody>
      </p:sp>
      <p:grpSp>
        <p:nvGrpSpPr>
          <p:cNvPr id="18" name="组合 17"/>
          <p:cNvGrpSpPr/>
          <p:nvPr/>
        </p:nvGrpSpPr>
        <p:grpSpPr>
          <a:xfrm>
            <a:off x="1072197" y="3758188"/>
            <a:ext cx="2586990" cy="1585732"/>
            <a:chOff x="2308" y="5682"/>
            <a:chExt cx="4074" cy="2998"/>
          </a:xfrm>
        </p:grpSpPr>
        <p:pic>
          <p:nvPicPr>
            <p:cNvPr id="5" name="文本框 4" descr="D:\个人文件夹\2020年\办公室相关\ppt专用\素材图片\元素\84C58PICGb6d7SMcfZ872_PIC2018.png84C58PICGb6d7SMcfZ872_PIC2018"/>
            <p:cNvPicPr>
              <a:picLocks noChangeAspect="1"/>
            </p:cNvPicPr>
            <p:nvPr/>
          </p:nvPicPr>
          <p:blipFill>
            <a:blip r:embed="rId5"/>
            <a:srcRect l="-656"/>
            <a:stretch>
              <a:fillRect/>
            </a:stretch>
          </p:blipFill>
          <p:spPr>
            <a:xfrm rot="20100000">
              <a:off x="2308" y="5682"/>
              <a:ext cx="4075" cy="2999"/>
            </a:xfrm>
            <a:prstGeom prst="rect">
              <a:avLst/>
            </a:prstGeom>
          </p:spPr>
        </p:pic>
        <p:sp>
          <p:nvSpPr>
            <p:cNvPr id="13" name="矩形: 圆角 11"/>
            <p:cNvSpPr/>
            <p:nvPr/>
          </p:nvSpPr>
          <p:spPr>
            <a:xfrm>
              <a:off x="2841" y="6520"/>
              <a:ext cx="2497" cy="693"/>
            </a:xfrm>
            <a:prstGeom prst="round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a:p>
          </p:txBody>
        </p:sp>
      </p:grpSp>
      <p:sp>
        <p:nvSpPr>
          <p:cNvPr id="14" name="矩形: 圆角 11"/>
          <p:cNvSpPr/>
          <p:nvPr/>
        </p:nvSpPr>
        <p:spPr>
          <a:xfrm>
            <a:off x="5330584" y="4086814"/>
            <a:ext cx="1585732" cy="366368"/>
          </a:xfrm>
          <a:prstGeom prst="round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a:p>
        </p:txBody>
      </p:sp>
      <p:sp>
        <p:nvSpPr>
          <p:cNvPr id="15" name="矩形: 圆角 11"/>
          <p:cNvSpPr/>
          <p:nvPr/>
        </p:nvSpPr>
        <p:spPr>
          <a:xfrm>
            <a:off x="3441622" y="3472445"/>
            <a:ext cx="1585732" cy="366368"/>
          </a:xfrm>
          <a:prstGeom prst="round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a:p>
        </p:txBody>
      </p:sp>
      <p:sp>
        <p:nvSpPr>
          <p:cNvPr id="20" name="文本框 19"/>
          <p:cNvSpPr txBox="1"/>
          <p:nvPr/>
        </p:nvSpPr>
        <p:spPr>
          <a:xfrm>
            <a:off x="4728210" y="760095"/>
            <a:ext cx="2729865" cy="521970"/>
          </a:xfrm>
          <a:prstGeom prst="rect">
            <a:avLst/>
          </a:prstGeom>
          <a:noFill/>
        </p:spPr>
        <p:txBody>
          <a:bodyPr wrap="square" rtlCol="0">
            <a:spAutoFit/>
          </a:bodyPr>
          <a:lstStyle/>
          <a:p>
            <a:pPr algn="dist"/>
            <a:endParaRPr/>
          </a:p>
        </p:txBody>
      </p:sp>
      <p:pic>
        <p:nvPicPr>
          <p:cNvPr id="2" name="图片 1" descr="C:\Users\Am'be'r\Desktop\千库网_医疗专家医生_元素编号12558625.png千库网_医疗专家医生_元素编号12558625"/>
          <p:cNvPicPr>
            <a:picLocks noChangeAspect="1"/>
          </p:cNvPicPr>
          <p:nvPr/>
        </p:nvPicPr>
        <p:blipFill>
          <a:blip r:embed="rId6"/>
          <a:srcRect/>
          <a:stretch>
            <a:fillRect/>
          </a:stretch>
        </p:blipFill>
        <p:spPr>
          <a:xfrm flipH="1">
            <a:off x="7375189" y="1708942"/>
            <a:ext cx="3967480" cy="3304226"/>
          </a:xfrm>
          <a:prstGeom prst="rect">
            <a:avLst/>
          </a:prstGeom>
        </p:spPr>
      </p:pic>
      <p:sp>
        <p:nvSpPr>
          <p:cNvPr id="8" name="TextBox 7"/>
          <p:cNvSpPr txBox="1"/>
          <p:nvPr/>
        </p:nvSpPr>
        <p:spPr>
          <a:xfrm>
            <a:off x="3142297" y="982321"/>
            <a:ext cx="5503991"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CAUSES FOR TUBERCULOSIS</a:t>
            </a:r>
            <a:endParaRPr lang="en-IN"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980503" y="1869755"/>
            <a:ext cx="1244446" cy="400110"/>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Smoking</a:t>
            </a:r>
            <a:endParaRPr lang="en-IN" sz="20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5553138" y="3868455"/>
            <a:ext cx="1140624" cy="707886"/>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Having Diabetes</a:t>
            </a:r>
            <a:endParaRPr lang="en-IN" sz="2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3441622" y="3395241"/>
            <a:ext cx="1635350" cy="400110"/>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Tuberculosis</a:t>
            </a:r>
            <a:endParaRPr lang="en-IN" sz="20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1554364" y="1940314"/>
            <a:ext cx="1030147" cy="707886"/>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Using Alcohol</a:t>
            </a:r>
            <a:endParaRPr lang="en-IN" sz="20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1554364" y="4124648"/>
            <a:ext cx="1535912" cy="707886"/>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Injection of </a:t>
            </a:r>
          </a:p>
          <a:p>
            <a:r>
              <a:rPr lang="en-IN" sz="2000" dirty="0" smtClean="0">
                <a:latin typeface="Times New Roman" panose="02020603050405020304" pitchFamily="18" charset="0"/>
                <a:cs typeface="Times New Roman" panose="02020603050405020304" pitchFamily="18" charset="0"/>
              </a:rPr>
              <a:t>Drugs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3000">
        <p15:prstTrans prst="crush"/>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par>
                                <p:cTn id="8" presetID="24"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 to="" calcmode="lin" valueType="num">
                                      <p:cBhvr>
                                        <p:cTn id="10" dur="1" fill="hold"/>
                                        <p:tgtEl>
                                          <p:spTgt spid="58"/>
                                        </p:tgtEl>
                                      </p:cBhvr>
                                    </p:anim>
                                  </p:childTnLst>
                                </p:cTn>
                              </p:par>
                              <p:par>
                                <p:cTn id="11" presetID="24"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 to="" calcmode="lin" valueType="num">
                                      <p:cBhvr>
                                        <p:cTn id="13" dur="1" fill="hold"/>
                                        <p:tgtEl>
                                          <p:spTgt spid="6"/>
                                        </p:tgtEl>
                                      </p:cBhvr>
                                    </p:anim>
                                  </p:childTnLst>
                                </p:cTn>
                              </p:par>
                            </p:childTnLst>
                          </p:cTn>
                        </p:par>
                        <p:par>
                          <p:cTn id="14" fill="hold">
                            <p:stCondLst>
                              <p:cond delay="0"/>
                            </p:stCondLst>
                            <p:childTnLst>
                              <p:par>
                                <p:cTn id="15" presetID="26" presetClass="entr" presetSubtype="0"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580">
                                          <p:stCondLst>
                                            <p:cond delay="0"/>
                                          </p:stCondLst>
                                        </p:cTn>
                                        <p:tgtEl>
                                          <p:spTgt spid="16"/>
                                        </p:tgtEl>
                                      </p:cBhvr>
                                    </p:animEffect>
                                    <p:anim calcmode="lin" valueType="num">
                                      <p:cBhvr>
                                        <p:cTn id="1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23" dur="26">
                                          <p:stCondLst>
                                            <p:cond delay="650"/>
                                          </p:stCondLst>
                                        </p:cTn>
                                        <p:tgtEl>
                                          <p:spTgt spid="16"/>
                                        </p:tgtEl>
                                      </p:cBhvr>
                                      <p:to x="100000" y="60000"/>
                                    </p:animScale>
                                    <p:animScale>
                                      <p:cBhvr>
                                        <p:cTn id="24" dur="166" decel="50000">
                                          <p:stCondLst>
                                            <p:cond delay="676"/>
                                          </p:stCondLst>
                                        </p:cTn>
                                        <p:tgtEl>
                                          <p:spTgt spid="16"/>
                                        </p:tgtEl>
                                      </p:cBhvr>
                                      <p:to x="100000" y="100000"/>
                                    </p:animScale>
                                    <p:animScale>
                                      <p:cBhvr>
                                        <p:cTn id="25" dur="26">
                                          <p:stCondLst>
                                            <p:cond delay="1312"/>
                                          </p:stCondLst>
                                        </p:cTn>
                                        <p:tgtEl>
                                          <p:spTgt spid="16"/>
                                        </p:tgtEl>
                                      </p:cBhvr>
                                      <p:to x="100000" y="80000"/>
                                    </p:animScale>
                                    <p:animScale>
                                      <p:cBhvr>
                                        <p:cTn id="26" dur="166" decel="50000">
                                          <p:stCondLst>
                                            <p:cond delay="1338"/>
                                          </p:stCondLst>
                                        </p:cTn>
                                        <p:tgtEl>
                                          <p:spTgt spid="16"/>
                                        </p:tgtEl>
                                      </p:cBhvr>
                                      <p:to x="100000" y="100000"/>
                                    </p:animScale>
                                    <p:animScale>
                                      <p:cBhvr>
                                        <p:cTn id="27" dur="26">
                                          <p:stCondLst>
                                            <p:cond delay="1642"/>
                                          </p:stCondLst>
                                        </p:cTn>
                                        <p:tgtEl>
                                          <p:spTgt spid="16"/>
                                        </p:tgtEl>
                                      </p:cBhvr>
                                      <p:to x="100000" y="90000"/>
                                    </p:animScale>
                                    <p:animScale>
                                      <p:cBhvr>
                                        <p:cTn id="28" dur="166" decel="50000">
                                          <p:stCondLst>
                                            <p:cond delay="1668"/>
                                          </p:stCondLst>
                                        </p:cTn>
                                        <p:tgtEl>
                                          <p:spTgt spid="16"/>
                                        </p:tgtEl>
                                      </p:cBhvr>
                                      <p:to x="100000" y="100000"/>
                                    </p:animScale>
                                    <p:animScale>
                                      <p:cBhvr>
                                        <p:cTn id="29" dur="26">
                                          <p:stCondLst>
                                            <p:cond delay="1808"/>
                                          </p:stCondLst>
                                        </p:cTn>
                                        <p:tgtEl>
                                          <p:spTgt spid="16"/>
                                        </p:tgtEl>
                                      </p:cBhvr>
                                      <p:to x="100000" y="95000"/>
                                    </p:animScale>
                                    <p:animScale>
                                      <p:cBhvr>
                                        <p:cTn id="30" dur="166" decel="50000">
                                          <p:stCondLst>
                                            <p:cond delay="1834"/>
                                          </p:stCondLst>
                                        </p:cTn>
                                        <p:tgtEl>
                                          <p:spTgt spid="16"/>
                                        </p:tgtEl>
                                      </p:cBhvr>
                                      <p:to x="100000" y="100000"/>
                                    </p:animScale>
                                  </p:childTnLst>
                                </p:cTn>
                              </p:par>
                            </p:childTnLst>
                          </p:cTn>
                        </p:par>
                        <p:par>
                          <p:cTn id="31" fill="hold">
                            <p:stCondLst>
                              <p:cond delay="2000"/>
                            </p:stCondLst>
                            <p:childTnLst>
                              <p:par>
                                <p:cTn id="32" presetID="26"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down)">
                                      <p:cBhvr>
                                        <p:cTn id="34" dur="580">
                                          <p:stCondLst>
                                            <p:cond delay="0"/>
                                          </p:stCondLst>
                                        </p:cTn>
                                        <p:tgtEl>
                                          <p:spTgt spid="14"/>
                                        </p:tgtEl>
                                      </p:cBhvr>
                                    </p:animEffect>
                                    <p:anim calcmode="lin" valueType="num">
                                      <p:cBhvr>
                                        <p:cTn id="35"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40" dur="26">
                                          <p:stCondLst>
                                            <p:cond delay="650"/>
                                          </p:stCondLst>
                                        </p:cTn>
                                        <p:tgtEl>
                                          <p:spTgt spid="14"/>
                                        </p:tgtEl>
                                      </p:cBhvr>
                                      <p:to x="100000" y="60000"/>
                                    </p:animScale>
                                    <p:animScale>
                                      <p:cBhvr>
                                        <p:cTn id="41" dur="166" decel="50000">
                                          <p:stCondLst>
                                            <p:cond delay="676"/>
                                          </p:stCondLst>
                                        </p:cTn>
                                        <p:tgtEl>
                                          <p:spTgt spid="14"/>
                                        </p:tgtEl>
                                      </p:cBhvr>
                                      <p:to x="100000" y="100000"/>
                                    </p:animScale>
                                    <p:animScale>
                                      <p:cBhvr>
                                        <p:cTn id="42" dur="26">
                                          <p:stCondLst>
                                            <p:cond delay="1312"/>
                                          </p:stCondLst>
                                        </p:cTn>
                                        <p:tgtEl>
                                          <p:spTgt spid="14"/>
                                        </p:tgtEl>
                                      </p:cBhvr>
                                      <p:to x="100000" y="80000"/>
                                    </p:animScale>
                                    <p:animScale>
                                      <p:cBhvr>
                                        <p:cTn id="43" dur="166" decel="50000">
                                          <p:stCondLst>
                                            <p:cond delay="1338"/>
                                          </p:stCondLst>
                                        </p:cTn>
                                        <p:tgtEl>
                                          <p:spTgt spid="14"/>
                                        </p:tgtEl>
                                      </p:cBhvr>
                                      <p:to x="100000" y="100000"/>
                                    </p:animScale>
                                    <p:animScale>
                                      <p:cBhvr>
                                        <p:cTn id="44" dur="26">
                                          <p:stCondLst>
                                            <p:cond delay="1642"/>
                                          </p:stCondLst>
                                        </p:cTn>
                                        <p:tgtEl>
                                          <p:spTgt spid="14"/>
                                        </p:tgtEl>
                                      </p:cBhvr>
                                      <p:to x="100000" y="90000"/>
                                    </p:animScale>
                                    <p:animScale>
                                      <p:cBhvr>
                                        <p:cTn id="45" dur="166" decel="50000">
                                          <p:stCondLst>
                                            <p:cond delay="1668"/>
                                          </p:stCondLst>
                                        </p:cTn>
                                        <p:tgtEl>
                                          <p:spTgt spid="14"/>
                                        </p:tgtEl>
                                      </p:cBhvr>
                                      <p:to x="100000" y="100000"/>
                                    </p:animScale>
                                    <p:animScale>
                                      <p:cBhvr>
                                        <p:cTn id="46" dur="26">
                                          <p:stCondLst>
                                            <p:cond delay="1808"/>
                                          </p:stCondLst>
                                        </p:cTn>
                                        <p:tgtEl>
                                          <p:spTgt spid="14"/>
                                        </p:tgtEl>
                                      </p:cBhvr>
                                      <p:to x="100000" y="95000"/>
                                    </p:animScale>
                                    <p:animScale>
                                      <p:cBhvr>
                                        <p:cTn id="47" dur="166" decel="50000">
                                          <p:stCondLst>
                                            <p:cond delay="1834"/>
                                          </p:stCondLst>
                                        </p:cTn>
                                        <p:tgtEl>
                                          <p:spTgt spid="14"/>
                                        </p:tgtEl>
                                      </p:cBhvr>
                                      <p:to x="100000" y="100000"/>
                                    </p:animScale>
                                  </p:childTnLst>
                                </p:cTn>
                              </p:par>
                            </p:childTnLst>
                          </p:cTn>
                        </p:par>
                        <p:par>
                          <p:cTn id="48" fill="hold">
                            <p:stCondLst>
                              <p:cond delay="4000"/>
                            </p:stCondLst>
                            <p:childTnLst>
                              <p:par>
                                <p:cTn id="49" presetID="26"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wipe(down)">
                                      <p:cBhvr>
                                        <p:cTn id="51" dur="580">
                                          <p:stCondLst>
                                            <p:cond delay="0"/>
                                          </p:stCondLst>
                                        </p:cTn>
                                        <p:tgtEl>
                                          <p:spTgt spid="15"/>
                                        </p:tgtEl>
                                      </p:cBhvr>
                                    </p:animEffect>
                                    <p:anim calcmode="lin" valueType="num">
                                      <p:cBhvr>
                                        <p:cTn id="52"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57" dur="26">
                                          <p:stCondLst>
                                            <p:cond delay="650"/>
                                          </p:stCondLst>
                                        </p:cTn>
                                        <p:tgtEl>
                                          <p:spTgt spid="15"/>
                                        </p:tgtEl>
                                      </p:cBhvr>
                                      <p:to x="100000" y="60000"/>
                                    </p:animScale>
                                    <p:animScale>
                                      <p:cBhvr>
                                        <p:cTn id="58" dur="166" decel="50000">
                                          <p:stCondLst>
                                            <p:cond delay="676"/>
                                          </p:stCondLst>
                                        </p:cTn>
                                        <p:tgtEl>
                                          <p:spTgt spid="15"/>
                                        </p:tgtEl>
                                      </p:cBhvr>
                                      <p:to x="100000" y="100000"/>
                                    </p:animScale>
                                    <p:animScale>
                                      <p:cBhvr>
                                        <p:cTn id="59" dur="26">
                                          <p:stCondLst>
                                            <p:cond delay="1312"/>
                                          </p:stCondLst>
                                        </p:cTn>
                                        <p:tgtEl>
                                          <p:spTgt spid="15"/>
                                        </p:tgtEl>
                                      </p:cBhvr>
                                      <p:to x="100000" y="80000"/>
                                    </p:animScale>
                                    <p:animScale>
                                      <p:cBhvr>
                                        <p:cTn id="60" dur="166" decel="50000">
                                          <p:stCondLst>
                                            <p:cond delay="1338"/>
                                          </p:stCondLst>
                                        </p:cTn>
                                        <p:tgtEl>
                                          <p:spTgt spid="15"/>
                                        </p:tgtEl>
                                      </p:cBhvr>
                                      <p:to x="100000" y="100000"/>
                                    </p:animScale>
                                    <p:animScale>
                                      <p:cBhvr>
                                        <p:cTn id="61" dur="26">
                                          <p:stCondLst>
                                            <p:cond delay="1642"/>
                                          </p:stCondLst>
                                        </p:cTn>
                                        <p:tgtEl>
                                          <p:spTgt spid="15"/>
                                        </p:tgtEl>
                                      </p:cBhvr>
                                      <p:to x="100000" y="90000"/>
                                    </p:animScale>
                                    <p:animScale>
                                      <p:cBhvr>
                                        <p:cTn id="62" dur="166" decel="50000">
                                          <p:stCondLst>
                                            <p:cond delay="1668"/>
                                          </p:stCondLst>
                                        </p:cTn>
                                        <p:tgtEl>
                                          <p:spTgt spid="15"/>
                                        </p:tgtEl>
                                      </p:cBhvr>
                                      <p:to x="100000" y="100000"/>
                                    </p:animScale>
                                    <p:animScale>
                                      <p:cBhvr>
                                        <p:cTn id="63" dur="26">
                                          <p:stCondLst>
                                            <p:cond delay="1808"/>
                                          </p:stCondLst>
                                        </p:cTn>
                                        <p:tgtEl>
                                          <p:spTgt spid="15"/>
                                        </p:tgtEl>
                                      </p:cBhvr>
                                      <p:to x="100000" y="95000"/>
                                    </p:animScale>
                                    <p:animScale>
                                      <p:cBhvr>
                                        <p:cTn id="64"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4" grpId="0" bldLvl="0" animBg="1"/>
      <p:bldP spid="1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64563" y="240344"/>
            <a:ext cx="11424920" cy="6122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zh-CN" dirty="0" smtClean="0"/>
              <a:t>S</a:t>
            </a:r>
            <a:endParaRPr lang="zh-CN" altLang="en-US" dirty="0"/>
          </a:p>
        </p:txBody>
      </p:sp>
      <p:sp>
        <p:nvSpPr>
          <p:cNvPr id="7" name="文本框 6"/>
          <p:cNvSpPr/>
          <p:nvPr/>
        </p:nvSpPr>
        <p:spPr>
          <a:xfrm>
            <a:off x="1773555" y="1653540"/>
            <a:ext cx="3444875" cy="521970"/>
          </a:xfrm>
          <a:prstGeom prst="rect">
            <a:avLst/>
          </a:prstGeom>
        </p:spPr>
        <p:txBody>
          <a:bodyPr wrap="square">
            <a:spAutoFit/>
          </a:bodyPr>
          <a:lstStyle/>
          <a:p>
            <a:pPr algn="dist"/>
            <a:endParaRPr/>
          </a:p>
        </p:txBody>
      </p:sp>
      <p:sp>
        <p:nvSpPr>
          <p:cNvPr id="20" name="文本框 19"/>
          <p:cNvSpPr txBox="1"/>
          <p:nvPr/>
        </p:nvSpPr>
        <p:spPr>
          <a:xfrm>
            <a:off x="4728210" y="760095"/>
            <a:ext cx="2729865" cy="521970"/>
          </a:xfrm>
          <a:prstGeom prst="rect">
            <a:avLst/>
          </a:prstGeom>
          <a:noFill/>
        </p:spPr>
        <p:txBody>
          <a:bodyPr wrap="square" rtlCol="0">
            <a:spAutoFit/>
          </a:bodyPr>
          <a:lstStyle/>
          <a:p>
            <a:pPr algn="dist"/>
            <a:endParaRPr/>
          </a:p>
        </p:txBody>
      </p:sp>
      <p:sp>
        <p:nvSpPr>
          <p:cNvPr id="3" name="文本框 2"/>
          <p:cNvSpPr txBox="1"/>
          <p:nvPr/>
        </p:nvSpPr>
        <p:spPr>
          <a:xfrm>
            <a:off x="1238491" y="1163176"/>
            <a:ext cx="10160917" cy="5355312"/>
          </a:xfrm>
          <a:prstGeom prst="rect">
            <a:avLst/>
          </a:prstGeom>
          <a:noFill/>
        </p:spPr>
        <p:txBody>
          <a:bodyPr wrap="square">
            <a:spAutoFit/>
          </a:bodyPr>
          <a:lstStyle/>
          <a:p>
            <a:pPr algn="ctr">
              <a:lnSpc>
                <a:spcPct val="150000"/>
              </a:lnSpc>
            </a:pPr>
            <a:r>
              <a:rPr lang="en-US" sz="1900" b="1" dirty="0">
                <a:latin typeface="Times New Roman" pitchFamily="18" charset="0"/>
                <a:cs typeface="Times New Roman" pitchFamily="18" charset="0"/>
              </a:rPr>
              <a:t>Early AI Models in TB Detection (CNN-Based </a:t>
            </a:r>
            <a:r>
              <a:rPr lang="en-US" sz="1900" b="1" dirty="0" smtClean="0">
                <a:latin typeface="Times New Roman" pitchFamily="18" charset="0"/>
                <a:cs typeface="Times New Roman" pitchFamily="18" charset="0"/>
              </a:rPr>
              <a:t>Approaches)</a:t>
            </a:r>
            <a:endParaRPr lang="en-US" sz="1900" dirty="0" smtClean="0">
              <a:latin typeface="Times New Roman" pitchFamily="18" charset="0"/>
              <a:cs typeface="Times New Roman" pitchFamily="18" charset="0"/>
            </a:endParaRPr>
          </a:p>
          <a:p>
            <a:pPr algn="just">
              <a:lnSpc>
                <a:spcPct val="150000"/>
              </a:lnSpc>
            </a:pPr>
            <a:r>
              <a:rPr lang="en-US" sz="1900" dirty="0" smtClean="0">
                <a:latin typeface="Times New Roman" pitchFamily="18" charset="0"/>
                <a:cs typeface="Times New Roman" pitchFamily="18" charset="0"/>
              </a:rPr>
              <a:t>CNNs have been used for TB detection since the early 2000s, effectively classifying chest X-rays by extracting features automatically. Notable studies, like Lakhani et al. (2017), showed CNNs' ability to accurately distinguish TB from other lung diseases, while </a:t>
            </a:r>
            <a:r>
              <a:rPr lang="en-US" sz="1900" dirty="0" err="1" smtClean="0">
                <a:latin typeface="Times New Roman" pitchFamily="18" charset="0"/>
                <a:cs typeface="Times New Roman" pitchFamily="18" charset="0"/>
              </a:rPr>
              <a:t>Rajpurkar</a:t>
            </a:r>
            <a:r>
              <a:rPr lang="en-US" sz="1900" dirty="0" smtClean="0">
                <a:latin typeface="Times New Roman" pitchFamily="18" charset="0"/>
                <a:cs typeface="Times New Roman" pitchFamily="18" charset="0"/>
              </a:rPr>
              <a:t> et al. (2018) developed </a:t>
            </a:r>
            <a:r>
              <a:rPr lang="en-US" sz="1900" dirty="0" err="1" smtClean="0">
                <a:latin typeface="Times New Roman" pitchFamily="18" charset="0"/>
                <a:cs typeface="Times New Roman" pitchFamily="18" charset="0"/>
              </a:rPr>
              <a:t>CheXNet</a:t>
            </a:r>
            <a:r>
              <a:rPr lang="en-US" sz="1900" dirty="0" smtClean="0">
                <a:latin typeface="Times New Roman" pitchFamily="18" charset="0"/>
                <a:cs typeface="Times New Roman" pitchFamily="18" charset="0"/>
              </a:rPr>
              <a:t>, which also proved effective for detecting TB.</a:t>
            </a:r>
          </a:p>
          <a:p>
            <a:pPr>
              <a:lnSpc>
                <a:spcPct val="150000"/>
              </a:lnSpc>
            </a:pPr>
            <a:endParaRPr lang="en-US" sz="1900" dirty="0">
              <a:latin typeface="Times New Roman" pitchFamily="18" charset="0"/>
              <a:cs typeface="Times New Roman" pitchFamily="18" charset="0"/>
            </a:endParaRPr>
          </a:p>
          <a:p>
            <a:pPr algn="ctr">
              <a:lnSpc>
                <a:spcPct val="150000"/>
              </a:lnSpc>
            </a:pPr>
            <a:r>
              <a:rPr lang="en-US" sz="1900" b="1" dirty="0">
                <a:latin typeface="Times New Roman" pitchFamily="18" charset="0"/>
                <a:cs typeface="Times New Roman" pitchFamily="18" charset="0"/>
              </a:rPr>
              <a:t>Vision Transformers (</a:t>
            </a:r>
            <a:r>
              <a:rPr lang="en-US" sz="1900" b="1" dirty="0" err="1">
                <a:latin typeface="Times New Roman" pitchFamily="18" charset="0"/>
                <a:cs typeface="Times New Roman" pitchFamily="18" charset="0"/>
              </a:rPr>
              <a:t>ViTs</a:t>
            </a:r>
            <a:r>
              <a:rPr lang="en-US" sz="1900" b="1" dirty="0">
                <a:latin typeface="Times New Roman" pitchFamily="18" charset="0"/>
                <a:cs typeface="Times New Roman" pitchFamily="18" charset="0"/>
              </a:rPr>
              <a:t>) in Medical </a:t>
            </a:r>
            <a:r>
              <a:rPr lang="en-US" sz="1900" b="1" dirty="0" smtClean="0">
                <a:latin typeface="Times New Roman" pitchFamily="18" charset="0"/>
                <a:cs typeface="Times New Roman" pitchFamily="18" charset="0"/>
              </a:rPr>
              <a:t>Imaging</a:t>
            </a:r>
            <a:endParaRPr lang="en-US" sz="1900" dirty="0">
              <a:latin typeface="Times New Roman" pitchFamily="18" charset="0"/>
              <a:cs typeface="Times New Roman" pitchFamily="18" charset="0"/>
            </a:endParaRPr>
          </a:p>
          <a:p>
            <a:pPr algn="just">
              <a:lnSpc>
                <a:spcPct val="150000"/>
              </a:lnSpc>
            </a:pPr>
            <a:r>
              <a:rPr lang="en-US" sz="1900" dirty="0" err="1" smtClean="0">
                <a:latin typeface="Times New Roman" pitchFamily="18" charset="0"/>
                <a:cs typeface="Times New Roman" pitchFamily="18" charset="0"/>
              </a:rPr>
              <a:t>ViTs</a:t>
            </a:r>
            <a:r>
              <a:rPr lang="en-US" sz="1900" dirty="0" smtClean="0">
                <a:latin typeface="Times New Roman" pitchFamily="18" charset="0"/>
                <a:cs typeface="Times New Roman" pitchFamily="18" charset="0"/>
              </a:rPr>
              <a:t>, which process images as patches and use self-attention, have shown promise for TB detection. Studies like those by </a:t>
            </a:r>
            <a:r>
              <a:rPr lang="en-US" sz="1900" dirty="0" err="1" smtClean="0">
                <a:latin typeface="Times New Roman" pitchFamily="18" charset="0"/>
                <a:cs typeface="Times New Roman" pitchFamily="18" charset="0"/>
              </a:rPr>
              <a:t>Dosovitskiy</a:t>
            </a:r>
            <a:r>
              <a:rPr lang="en-US" sz="1900" dirty="0" smtClean="0">
                <a:latin typeface="Times New Roman" pitchFamily="18" charset="0"/>
                <a:cs typeface="Times New Roman" pitchFamily="18" charset="0"/>
              </a:rPr>
              <a:t> et al. (2020) and Tung et al. (2021) suggest </a:t>
            </a:r>
            <a:r>
              <a:rPr lang="en-US" sz="1900" dirty="0" err="1" smtClean="0">
                <a:latin typeface="Times New Roman" pitchFamily="18" charset="0"/>
                <a:cs typeface="Times New Roman" pitchFamily="18" charset="0"/>
              </a:rPr>
              <a:t>ViTs</a:t>
            </a:r>
            <a:r>
              <a:rPr lang="en-US" sz="1900" dirty="0" smtClean="0">
                <a:latin typeface="Times New Roman" pitchFamily="18" charset="0"/>
                <a:cs typeface="Times New Roman" pitchFamily="18" charset="0"/>
              </a:rPr>
              <a:t> can outperform CNNs, especially with large datasets, due to their ability to model global context and long-range dependencies, which is crucial for detecting TB lesions across the lungs.</a:t>
            </a:r>
          </a:p>
          <a:p>
            <a:pPr>
              <a:lnSpc>
                <a:spcPct val="150000"/>
              </a:lnSpc>
            </a:pPr>
            <a:endParaRPr lang="en-IN" sz="1900" dirty="0">
              <a:latin typeface="Times New Roman" pitchFamily="18" charset="0"/>
              <a:cs typeface="Times New Roman" pitchFamily="18" charset="0"/>
            </a:endParaRPr>
          </a:p>
        </p:txBody>
      </p:sp>
      <p:sp>
        <p:nvSpPr>
          <p:cNvPr id="5" name="TextBox 4"/>
          <p:cNvSpPr txBox="1"/>
          <p:nvPr/>
        </p:nvSpPr>
        <p:spPr>
          <a:xfrm>
            <a:off x="4021275" y="395818"/>
            <a:ext cx="5341765"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LITERATURE REVIEW</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3000">
        <p15:prstTrans prst="crush"/>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3540" y="367665"/>
            <a:ext cx="11424920" cy="6122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p:nvPr/>
        </p:nvSpPr>
        <p:spPr>
          <a:xfrm>
            <a:off x="1721227" y="1811977"/>
            <a:ext cx="4446787" cy="523220"/>
          </a:xfrm>
          <a:prstGeom prst="rect">
            <a:avLst/>
          </a:prstGeom>
        </p:spPr>
        <p:txBody>
          <a:bodyPr wrap="square">
            <a:spAutoFit/>
          </a:bodyPr>
          <a:lstStyle/>
          <a:p>
            <a:endParaRPr/>
          </a:p>
        </p:txBody>
      </p:sp>
      <p:sp>
        <p:nvSpPr>
          <p:cNvPr id="17" name="文本框 16"/>
          <p:cNvSpPr txBox="1"/>
          <p:nvPr/>
        </p:nvSpPr>
        <p:spPr>
          <a:xfrm>
            <a:off x="1092515" y="1262883"/>
            <a:ext cx="10150998" cy="5302798"/>
          </a:xfrm>
          <a:prstGeom prst="rect">
            <a:avLst/>
          </a:prstGeom>
          <a:noFill/>
        </p:spPr>
        <p:txBody>
          <a:bodyPr wrap="square">
            <a:spAutoFit/>
          </a:bodyPr>
          <a:lstStyle/>
          <a:p>
            <a:pPr algn="just">
              <a:lnSpc>
                <a:spcPct val="150000"/>
              </a:lnSpc>
            </a:pPr>
            <a:r>
              <a:rPr lang="en-US" sz="1900" dirty="0">
                <a:latin typeface="Times New Roman" pitchFamily="18" charset="0"/>
                <a:cs typeface="Times New Roman" pitchFamily="18" charset="0"/>
              </a:rPr>
              <a:t>Several systems have used CNNs within the Weka platform to predict tuberculosis (TB) from chest X-ray images. One such system integrates the WekaDeeplearning4j package, allowing users to train CNN models within Weka. The dataset, containing TB-positive and TB-negative X-rays (e.g., from </a:t>
            </a:r>
            <a:r>
              <a:rPr lang="en-US" sz="1900" dirty="0" err="1">
                <a:latin typeface="Times New Roman" pitchFamily="18" charset="0"/>
                <a:cs typeface="Times New Roman" pitchFamily="18" charset="0"/>
              </a:rPr>
              <a:t>Kaggle</a:t>
            </a:r>
            <a:r>
              <a:rPr lang="en-US" sz="1900" dirty="0">
                <a:latin typeface="Times New Roman" pitchFamily="18" charset="0"/>
                <a:cs typeface="Times New Roman" pitchFamily="18" charset="0"/>
              </a:rPr>
              <a:t> or </a:t>
            </a:r>
            <a:r>
              <a:rPr lang="en-US" sz="1900" dirty="0" err="1">
                <a:latin typeface="Times New Roman" pitchFamily="18" charset="0"/>
                <a:cs typeface="Times New Roman" pitchFamily="18" charset="0"/>
              </a:rPr>
              <a:t>Mendeley</a:t>
            </a:r>
            <a:r>
              <a:rPr lang="en-US" sz="1900" dirty="0">
                <a:latin typeface="Times New Roman" pitchFamily="18" charset="0"/>
                <a:cs typeface="Times New Roman" pitchFamily="18" charset="0"/>
              </a:rPr>
              <a:t> Data), is preprocessed into Weka-compatible formats (ARFF or CSV) and converted into numerical data via feature extraction. A CNN classifier is trained using the Dl4jMlpClassifier, with layers like convolutional, pooling, and fully connected, while </a:t>
            </a:r>
            <a:r>
              <a:rPr lang="en-US" sz="1900" dirty="0" err="1">
                <a:latin typeface="Times New Roman" pitchFamily="18" charset="0"/>
                <a:cs typeface="Times New Roman" pitchFamily="18" charset="0"/>
              </a:rPr>
              <a:t>hyperparameters</a:t>
            </a:r>
            <a:r>
              <a:rPr lang="en-US" sz="1900" dirty="0">
                <a:latin typeface="Times New Roman" pitchFamily="18" charset="0"/>
                <a:cs typeface="Times New Roman" pitchFamily="18" charset="0"/>
              </a:rPr>
              <a:t> such as learning rate and batch size are fine-tuned.</a:t>
            </a:r>
          </a:p>
          <a:p>
            <a:pPr algn="just">
              <a:lnSpc>
                <a:spcPct val="150000"/>
              </a:lnSpc>
            </a:pPr>
            <a:r>
              <a:rPr lang="en-US" sz="1900" dirty="0">
                <a:latin typeface="Times New Roman" pitchFamily="18" charset="0"/>
                <a:cs typeface="Times New Roman" pitchFamily="18" charset="0"/>
              </a:rPr>
              <a:t>After training, the model achieves 63.1% accuracy, with evaluation metrics like precision, recall, and F1-score confirming its reliability in TB detection. This demonstrates how deep learning integrated into Weka can enhance automated TB diagnosis, improving early detection and medical decision-making.</a:t>
            </a:r>
          </a:p>
          <a:p>
            <a:pPr algn="just">
              <a:lnSpc>
                <a:spcPct val="150000"/>
              </a:lnSpc>
              <a:spcAft>
                <a:spcPts val="800"/>
              </a:spcAft>
            </a:pPr>
            <a:endParaRPr lang="en-IN" sz="1900" dirty="0">
              <a:latin typeface="Times New Roman" pitchFamily="18" charset="0"/>
              <a:cs typeface="Times New Roman" pitchFamily="18" charset="0"/>
            </a:endParaRPr>
          </a:p>
        </p:txBody>
      </p:sp>
      <p:sp>
        <p:nvSpPr>
          <p:cNvPr id="20" name="文本框 19"/>
          <p:cNvSpPr txBox="1"/>
          <p:nvPr/>
        </p:nvSpPr>
        <p:spPr>
          <a:xfrm>
            <a:off x="4728210" y="760095"/>
            <a:ext cx="2729865" cy="521970"/>
          </a:xfrm>
          <a:prstGeom prst="rect">
            <a:avLst/>
          </a:prstGeom>
          <a:noFill/>
        </p:spPr>
        <p:txBody>
          <a:bodyPr wrap="square" rtlCol="0">
            <a:spAutoFit/>
          </a:bodyPr>
          <a:lstStyle/>
          <a:p>
            <a:pPr algn="dist"/>
            <a:endParaRPr/>
          </a:p>
        </p:txBody>
      </p:sp>
      <p:sp>
        <p:nvSpPr>
          <p:cNvPr id="2" name="TextBox 1"/>
          <p:cNvSpPr txBox="1"/>
          <p:nvPr/>
        </p:nvSpPr>
        <p:spPr>
          <a:xfrm>
            <a:off x="4067210" y="556172"/>
            <a:ext cx="4548850"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EXISTING SYSTEM</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3000">
        <p15:prstTrans prst="crush"/>
      </p:transition>
    </mc:Choice>
    <mc:Fallback>
      <p:transition spd="slow" advTm="3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80682" y="406400"/>
            <a:ext cx="11424920" cy="6122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4728210" y="760095"/>
            <a:ext cx="2729865" cy="521970"/>
          </a:xfrm>
          <a:prstGeom prst="rect">
            <a:avLst/>
          </a:prstGeom>
          <a:noFill/>
        </p:spPr>
        <p:txBody>
          <a:bodyPr wrap="square" rtlCol="0">
            <a:spAutoFit/>
          </a:bodyPr>
          <a:lstStyle/>
          <a:p>
            <a:pPr algn="dist"/>
            <a:endParaRPr/>
          </a:p>
        </p:txBody>
      </p:sp>
      <p:sp>
        <p:nvSpPr>
          <p:cNvPr id="3" name="文本框 2"/>
          <p:cNvSpPr txBox="1"/>
          <p:nvPr/>
        </p:nvSpPr>
        <p:spPr>
          <a:xfrm>
            <a:off x="1720850" y="2268855"/>
            <a:ext cx="4822825" cy="1198880"/>
          </a:xfrm>
          <a:prstGeom prst="rect">
            <a:avLst/>
          </a:prstGeom>
          <a:noFill/>
        </p:spPr>
        <p:txBody>
          <a:bodyPr wrap="square">
            <a:spAutoFit/>
          </a:bodyPr>
          <a:lstStyle/>
          <a:p>
            <a:pPr fontAlgn="auto">
              <a:lnSpc>
                <a:spcPct val="150000"/>
              </a:lnSpc>
            </a:pPr>
            <a:endParaRPr/>
          </a:p>
        </p:txBody>
      </p:sp>
      <p:sp>
        <p:nvSpPr>
          <p:cNvPr id="4" name="文本框 3"/>
          <p:cNvSpPr txBox="1"/>
          <p:nvPr/>
        </p:nvSpPr>
        <p:spPr>
          <a:xfrm>
            <a:off x="1720850" y="4223385"/>
            <a:ext cx="9250045" cy="1198880"/>
          </a:xfrm>
          <a:prstGeom prst="rect">
            <a:avLst/>
          </a:prstGeom>
          <a:noFill/>
        </p:spPr>
        <p:txBody>
          <a:bodyPr wrap="square">
            <a:spAutoFit/>
          </a:bodyPr>
          <a:lstStyle/>
          <a:p>
            <a:pPr fontAlgn="auto">
              <a:lnSpc>
                <a:spcPct val="150000"/>
              </a:lnSpc>
            </a:pPr>
            <a:endParaRPr/>
          </a:p>
        </p:txBody>
      </p:sp>
      <p:sp>
        <p:nvSpPr>
          <p:cNvPr id="5" name="TextBox 4"/>
          <p:cNvSpPr txBox="1"/>
          <p:nvPr/>
        </p:nvSpPr>
        <p:spPr>
          <a:xfrm>
            <a:off x="3588151" y="636434"/>
            <a:ext cx="6423949" cy="584775"/>
          </a:xfrm>
          <a:prstGeom prst="rect">
            <a:avLst/>
          </a:prstGeom>
          <a:noFill/>
        </p:spPr>
        <p:txBody>
          <a:bodyPr wrap="square" rtlCol="0">
            <a:spAutoFit/>
          </a:bodyPr>
          <a:lstStyle/>
          <a:p>
            <a:r>
              <a:rPr lang="en-IN" sz="3200"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052367" y="1405726"/>
            <a:ext cx="10081550" cy="4864217"/>
          </a:xfrm>
          <a:prstGeom prst="rect">
            <a:avLst/>
          </a:prstGeom>
          <a:noFill/>
        </p:spPr>
        <p:txBody>
          <a:bodyPr wrap="square" rtlCol="0">
            <a:spAutoFit/>
          </a:bodyPr>
          <a:lstStyle/>
          <a:p>
            <a:pPr algn="just">
              <a:lnSpc>
                <a:spcPct val="150000"/>
              </a:lnSpc>
            </a:pPr>
            <a:r>
              <a:rPr lang="en-GB" sz="1900" dirty="0">
                <a:latin typeface="Times New Roman" panose="02020603050405020304" pitchFamily="18" charset="0"/>
                <a:cs typeface="Times New Roman" panose="02020603050405020304" pitchFamily="18" charset="0"/>
              </a:rPr>
              <a:t>A proposed system for detecting tuberculosis (TB) caused by smoking utilizes Vision Transformers (</a:t>
            </a:r>
            <a:r>
              <a:rPr lang="en-GB" sz="1900" dirty="0" err="1">
                <a:latin typeface="Times New Roman" panose="02020603050405020304" pitchFamily="18" charset="0"/>
                <a:cs typeface="Times New Roman" panose="02020603050405020304" pitchFamily="18" charset="0"/>
              </a:rPr>
              <a:t>ViTs</a:t>
            </a:r>
            <a:r>
              <a:rPr lang="en-GB" sz="1900" dirty="0">
                <a:latin typeface="Times New Roman" panose="02020603050405020304" pitchFamily="18" charset="0"/>
                <a:cs typeface="Times New Roman" panose="02020603050405020304" pitchFamily="18" charset="0"/>
              </a:rPr>
              <a:t>) for enhanced image analysis and pattern recognition. Unlike traditional convolutional neural networks (CNNs), </a:t>
            </a:r>
            <a:r>
              <a:rPr lang="en-GB" sz="1900" dirty="0" err="1">
                <a:latin typeface="Times New Roman" panose="02020603050405020304" pitchFamily="18" charset="0"/>
                <a:cs typeface="Times New Roman" panose="02020603050405020304" pitchFamily="18" charset="0"/>
              </a:rPr>
              <a:t>ViTs</a:t>
            </a:r>
            <a:r>
              <a:rPr lang="en-GB" sz="1900" dirty="0">
                <a:latin typeface="Times New Roman" panose="02020603050405020304" pitchFamily="18" charset="0"/>
                <a:cs typeface="Times New Roman" panose="02020603050405020304" pitchFamily="18" charset="0"/>
              </a:rPr>
              <a:t> process chest X-ray images using self-attention mechanisms, capturing global dependencies within the image to detect TB-related abnormalities linked to smoking. The system follows a structured approach: </a:t>
            </a:r>
            <a:endParaRPr lang="en-GB" sz="1900" dirty="0" smtClean="0">
              <a:latin typeface="Times New Roman" panose="02020603050405020304" pitchFamily="18" charset="0"/>
              <a:cs typeface="Times New Roman" panose="02020603050405020304" pitchFamily="18" charset="0"/>
            </a:endParaRPr>
          </a:p>
          <a:p>
            <a:pPr algn="just">
              <a:lnSpc>
                <a:spcPct val="150000"/>
              </a:lnSpc>
            </a:pPr>
            <a:r>
              <a:rPr lang="en-GB" sz="1900" dirty="0">
                <a:latin typeface="Times New Roman" panose="02020603050405020304" pitchFamily="18" charset="0"/>
                <a:cs typeface="Times New Roman" panose="02020603050405020304" pitchFamily="18" charset="0"/>
              </a:rPr>
              <a:t>1. Data Collection &amp; </a:t>
            </a:r>
            <a:r>
              <a:rPr lang="en-GB" sz="1900" dirty="0" err="1">
                <a:latin typeface="Times New Roman" panose="02020603050405020304" pitchFamily="18" charset="0"/>
                <a:cs typeface="Times New Roman" panose="02020603050405020304" pitchFamily="18" charset="0"/>
              </a:rPr>
              <a:t>Preprocessing</a:t>
            </a:r>
            <a:r>
              <a:rPr lang="en-GB" sz="1900" dirty="0">
                <a:latin typeface="Times New Roman" panose="02020603050405020304" pitchFamily="18" charset="0"/>
                <a:cs typeface="Times New Roman" panose="02020603050405020304" pitchFamily="18" charset="0"/>
              </a:rPr>
              <a:t>: Chest X ray images and patient history, including smoking habits, are gathered from medical datasets (e.g., NIH, </a:t>
            </a:r>
            <a:r>
              <a:rPr lang="en-GB" sz="1900" dirty="0" err="1">
                <a:latin typeface="Times New Roman" panose="02020603050405020304" pitchFamily="18" charset="0"/>
                <a:cs typeface="Times New Roman" panose="02020603050405020304" pitchFamily="18" charset="0"/>
              </a:rPr>
              <a:t>Mendeley</a:t>
            </a:r>
            <a:r>
              <a:rPr lang="en-GB" sz="1900" dirty="0">
                <a:latin typeface="Times New Roman" panose="02020603050405020304" pitchFamily="18" charset="0"/>
                <a:cs typeface="Times New Roman" panose="02020603050405020304" pitchFamily="18" charset="0"/>
              </a:rPr>
              <a:t>, or </a:t>
            </a:r>
            <a:r>
              <a:rPr lang="en-GB" sz="1900" dirty="0" err="1">
                <a:latin typeface="Times New Roman" panose="02020603050405020304" pitchFamily="18" charset="0"/>
                <a:cs typeface="Times New Roman" panose="02020603050405020304" pitchFamily="18" charset="0"/>
              </a:rPr>
              <a:t>Kaggle</a:t>
            </a:r>
            <a:r>
              <a:rPr lang="en-GB" sz="1900" dirty="0">
                <a:latin typeface="Times New Roman" panose="02020603050405020304" pitchFamily="18" charset="0"/>
                <a:cs typeface="Times New Roman" panose="02020603050405020304" pitchFamily="18" charset="0"/>
              </a:rPr>
              <a:t>). Images are resized, normalized, and augmented to generalization. 2. Feature Extraction enhance using model Vision Transformers: The </a:t>
            </a:r>
            <a:r>
              <a:rPr lang="en-GB" sz="1900" dirty="0" err="1">
                <a:latin typeface="Times New Roman" panose="02020603050405020304" pitchFamily="18" charset="0"/>
                <a:cs typeface="Times New Roman" panose="02020603050405020304" pitchFamily="18" charset="0"/>
              </a:rPr>
              <a:t>ViT</a:t>
            </a:r>
            <a:r>
              <a:rPr lang="en-GB" sz="1900" dirty="0">
                <a:latin typeface="Times New Roman" panose="02020603050405020304" pitchFamily="18" charset="0"/>
                <a:cs typeface="Times New Roman" panose="02020603050405020304" pitchFamily="18" charset="0"/>
              </a:rPr>
              <a:t> model divides images into patches, processes them through a transformer encoder, and learns complex relationships between visual patterns. Additional patient metadata, such as smoking history and duration, is incorporated into the model for better predictive performance. </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9373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3000">
        <p15:prstTrans prst="crush"/>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1000" fill="hold"/>
                                        <p:tgtEl>
                                          <p:spTgt spid="4"/>
                                        </p:tgtEl>
                                        <p:attrNameLst>
                                          <p:attrName>ppt_w</p:attrName>
                                        </p:attrNameLst>
                                      </p:cBhvr>
                                      <p:tavLst>
                                        <p:tav tm="0">
                                          <p:val>
                                            <p:fltVal val="0"/>
                                          </p:val>
                                        </p:tav>
                                        <p:tav tm="100000">
                                          <p:val>
                                            <p:strVal val="#ppt_w"/>
                                          </p:val>
                                        </p:tav>
                                      </p:tavLst>
                                    </p:anim>
                                    <p:anim calcmode="lin" valueType="num">
                                      <p:cBhvr>
                                        <p:cTn id="15" dur="1000" fill="hold"/>
                                        <p:tgtEl>
                                          <p:spTgt spid="4"/>
                                        </p:tgtEl>
                                        <p:attrNameLst>
                                          <p:attrName>ppt_h</p:attrName>
                                        </p:attrNameLst>
                                      </p:cBhvr>
                                      <p:tavLst>
                                        <p:tav tm="0">
                                          <p:val>
                                            <p:fltVal val="0"/>
                                          </p:val>
                                        </p:tav>
                                        <p:tav tm="100000">
                                          <p:val>
                                            <p:strVal val="#ppt_h"/>
                                          </p:val>
                                        </p:tav>
                                      </p:tavLst>
                                    </p:anim>
                                    <p:anim calcmode="lin" valueType="num">
                                      <p:cBhvr>
                                        <p:cTn id="16" dur="1000" fill="hold"/>
                                        <p:tgtEl>
                                          <p:spTgt spid="4"/>
                                        </p:tgtEl>
                                        <p:attrNameLst>
                                          <p:attrName>style.rotation</p:attrName>
                                        </p:attrNameLst>
                                      </p:cBhvr>
                                      <p:tavLst>
                                        <p:tav tm="0">
                                          <p:val>
                                            <p:fltVal val="90"/>
                                          </p:val>
                                        </p:tav>
                                        <p:tav tm="100000">
                                          <p:val>
                                            <p:fltVal val="0"/>
                                          </p:val>
                                        </p:tav>
                                      </p:tavLst>
                                    </p:anim>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Tk4MzhiYmY2YTFiY2VjYzlkMmI5Yzg1OTdjN2I5YmYifQ=="/>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4caeejgt">
      <a:majorFont>
        <a:latin typeface="字魂131号-酷乐潮玩体"/>
        <a:ea typeface="字魂131号-酷乐潮玩体"/>
        <a:cs typeface=""/>
      </a:majorFont>
      <a:minorFont>
        <a:latin typeface="字魂131号-酷乐潮玩体"/>
        <a:ea typeface="字魂131号-酷乐潮玩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思源黑体 CN Bold"/>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思源黑体 CN Bold"/>
        <a:font script="Hant" typeface="新細明體"/>
        <a:font script="Arab" typeface="字魂59号-创粗黑"/>
        <a:font script="Hebr" typeface="字魂59号-创粗黑"/>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字魂59号-创粗黑"/>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1275</Words>
  <Application>Microsoft Office PowerPoint</Application>
  <PresentationFormat>Widescreen</PresentationFormat>
  <Paragraphs>91</Paragraphs>
  <Slides>15</Slides>
  <Notes>14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15</vt:i4>
      </vt:variant>
    </vt:vector>
  </HeadingPairs>
  <TitlesOfParts>
    <vt:vector size="27" baseType="lpstr">
      <vt:lpstr>微软雅黑</vt:lpstr>
      <vt:lpstr>宋体</vt:lpstr>
      <vt:lpstr>Arial</vt:lpstr>
      <vt:lpstr>Calibri</vt:lpstr>
      <vt:lpstr>Times New Roman</vt:lpstr>
      <vt:lpstr>Wingdings</vt:lpstr>
      <vt:lpstr>字魂131号-酷乐潮玩体</vt:lpstr>
      <vt:lpstr>字魂36号-正文宋楷</vt:lpstr>
      <vt:lpstr>字魂59号-创粗黑</vt:lpstr>
      <vt:lpstr>思源黑体 CN Bold</vt:lpstr>
      <vt:lpstr>Office 主题​​</vt:lpstr>
      <vt:lpstr>1_Office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Am'be'r</dc:creator>
  <cp:lastModifiedBy>mnm</cp:lastModifiedBy>
  <cp:revision>159</cp:revision>
  <dcterms:created xsi:type="dcterms:W3CDTF">2021-04-22T08:01:00Z</dcterms:created>
  <dcterms:modified xsi:type="dcterms:W3CDTF">2025-02-26T03:43:05Z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FF88D7DB7D25412384F01D3B711679FC</vt:lpwstr>
  </property>
  <property fmtid="{D5CDD505-2E9C-101B-9397-08002B2CF9AE}" pid="3" name="KSOProductBuildVer">
    <vt:lpwstr>2052-11.1.0.9914</vt:lpwstr>
  </property>
  <property fmtid="{D5CDD505-2E9C-101B-9397-08002B2CF9AE}" pid="4" name="KSOTemplateUUID">
    <vt:lpwstr>v1.0_mb_mEnZIXriXREIJxZLpGdXWA==</vt:lpwstr>
  </property>
</Properties>
</file>