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7" d="100"/>
          <a:sy n="47" d="100"/>
        </p:scale>
        <p:origin x="1027"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Notes Placeholder 1048610"/>
          <p:cNvSpPr>
            <a:spLocks noGrp="1"/>
          </p:cNvSpPr>
          <p:nvPr>
            <p:ph type="body"/>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4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64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4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4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104864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8" name="Holder 3"/>
          <p:cNvSpPr>
            <a:spLocks noGrp="1"/>
          </p:cNvSpPr>
          <p:nvPr>
            <p:ph type="body" idx="1"/>
          </p:nvPr>
        </p:nvSpPr>
        <p:spPr/>
        <p:txBody>
          <a:bodyPr lIns="0" tIns="0" rIns="0" bIns="0"/>
          <a:lstStyle/>
          <a:p>
            <a:endParaRPr/>
          </a:p>
        </p:txBody>
      </p:sp>
      <p:sp>
        <p:nvSpPr>
          <p:cNvPr id="1048689"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0"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1048691"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3"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4"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104869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8"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1048700"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1048590"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42950" y="1104900"/>
            <a:ext cx="1743075" cy="1333500"/>
            <a:chOff x="742950" y="1104900"/>
            <a:chExt cx="1743075" cy="1333500"/>
          </a:xfrm>
        </p:grpSpPr>
        <p:sp>
          <p:nvSpPr>
            <p:cNvPr id="1048647"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48"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49"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50"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51"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BOOBEASH.M</a:t>
            </a:r>
            <a:endParaRPr sz="3200" dirty="0">
              <a:latin typeface="Trebuchet MS"/>
              <a:cs typeface="Trebuchet MS"/>
            </a:endParaRPr>
          </a:p>
        </p:txBody>
      </p:sp>
      <p:pic>
        <p:nvPicPr>
          <p:cNvPr id="2097161" name="object 9"/>
          <p:cNvPicPr>
            <a:picLocks/>
          </p:cNvPicPr>
          <p:nvPr/>
        </p:nvPicPr>
        <p:blipFill>
          <a:blip r:embed="rId2" cstate="print"/>
          <a:stretch>
            <a:fillRect/>
          </a:stretch>
        </p:blipFill>
        <p:spPr>
          <a:xfrm>
            <a:off x="676275" y="6467475"/>
            <a:ext cx="2143125" cy="200025"/>
          </a:xfrm>
          <a:prstGeom prst="rect">
            <a:avLst/>
          </a:prstGeom>
        </p:spPr>
      </p:pic>
      <p:sp>
        <p:nvSpPr>
          <p:cNvPr id="1048652"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53"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48654" name="object 8"/>
          <p:cNvSpPr txBox="1"/>
          <p:nvPr/>
        </p:nvSpPr>
        <p:spPr>
          <a:xfrm>
            <a:off x="5638800" y="2821622"/>
            <a:ext cx="4648200" cy="751488"/>
          </a:xfrm>
          <a:prstGeom prst="rect">
            <a:avLst/>
          </a:prstGeom>
        </p:spPr>
        <p:txBody>
          <a:bodyPr vert="horz" wrap="square" lIns="0" tIns="12700" rIns="0" bIns="0" rtlCol="0">
            <a:spAutoFit/>
          </a:bodyPr>
          <a:lstStyle>
            <a:defPPr>
              <a:defRPr kern="0"/>
            </a:defPPr>
          </a:lstStyle>
          <a:p>
            <a:pPr marL="12700" algn="l">
              <a:lnSpc>
                <a:spcPct val="100000"/>
              </a:lnSpc>
              <a:spcBef>
                <a:spcPts val="100"/>
              </a:spcBef>
            </a:pPr>
            <a:r>
              <a:rPr lang="en-US" sz="2400" b="1" dirty="0">
                <a:solidFill>
                  <a:srgbClr val="2D936B"/>
                </a:solidFill>
                <a:latin typeface="Trebuchet MS"/>
                <a:cs typeface="Trebuchet MS"/>
              </a:rPr>
              <a:t>  SATELLITE   IMAGE            	STEGANOGRAPHY</a:t>
            </a:r>
            <a:endParaRPr sz="24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object 2"/>
          <p:cNvSpPr txBox="1"/>
          <p:nvPr/>
        </p:nvSpPr>
        <p:spPr>
          <a:xfrm>
            <a:off x="673482" y="6581922"/>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81" name="object 3"/>
          <p:cNvSpPr/>
          <p:nvPr/>
        </p:nvSpPr>
        <p:spPr>
          <a:xfrm>
            <a:off x="9388747" y="535957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2" name="object 4"/>
          <p:cNvSpPr/>
          <p:nvPr/>
        </p:nvSpPr>
        <p:spPr>
          <a:xfrm>
            <a:off x="8077200" y="2373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4" name="object 7"/>
          <p:cNvSpPr txBox="1">
            <a:spLocks noGrp="1"/>
          </p:cNvSpPr>
          <p:nvPr>
            <p:ph type="title"/>
          </p:nvPr>
        </p:nvSpPr>
        <p:spPr>
          <a:xfrm>
            <a:off x="0" y="0"/>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04868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48686" name="object 8"/>
          <p:cNvSpPr txBox="1"/>
          <p:nvPr/>
        </p:nvSpPr>
        <p:spPr>
          <a:xfrm>
            <a:off x="651711" y="6233942"/>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
        <p:nvSpPr>
          <p:cNvPr id="3" name="TextBox 2">
            <a:extLst>
              <a:ext uri="{FF2B5EF4-FFF2-40B4-BE49-F238E27FC236}">
                <a16:creationId xmlns:a16="http://schemas.microsoft.com/office/drawing/2014/main" id="{7D66FA34-97E2-C83D-B9C5-995956F97249}"/>
              </a:ext>
            </a:extLst>
          </p:cNvPr>
          <p:cNvSpPr txBox="1"/>
          <p:nvPr/>
        </p:nvSpPr>
        <p:spPr>
          <a:xfrm>
            <a:off x="228600" y="742154"/>
            <a:ext cx="9160147" cy="5355312"/>
          </a:xfrm>
          <a:prstGeom prst="rect">
            <a:avLst/>
          </a:prstGeom>
          <a:noFill/>
        </p:spPr>
        <p:txBody>
          <a:bodyPr wrap="square">
            <a:spAutoFit/>
          </a:bodyPr>
          <a:lstStyle/>
          <a:p>
            <a:r>
              <a:rPr lang="en-US" dirty="0"/>
              <a:t>The result of satellite image steganography is a modified satellite image that contains embedded data, such as text, images, or other files, while maintaining the visual appearance and integrity of the original image. This embedded data can be extracted from the modified image using appropriate decryption and extraction techniques, revealing the concealed information.</a:t>
            </a:r>
          </a:p>
          <a:p>
            <a:endParaRPr lang="en-US" dirty="0"/>
          </a:p>
          <a:p>
            <a:r>
              <a:rPr lang="en-US" b="1" dirty="0"/>
              <a:t>Successful satellite image steganography results in:</a:t>
            </a:r>
          </a:p>
          <a:p>
            <a:r>
              <a:rPr lang="en-US" dirty="0"/>
              <a:t>1</a:t>
            </a:r>
            <a:r>
              <a:rPr lang="en-US" b="1" dirty="0"/>
              <a:t>. Concealed Data: </a:t>
            </a:r>
            <a:r>
              <a:rPr lang="en-US" dirty="0"/>
              <a:t>The embedded data is effectively hidden within the satellite image, making it imperceptible to visual inspection or casual observation.</a:t>
            </a:r>
          </a:p>
          <a:p>
            <a:r>
              <a:rPr lang="en-US" dirty="0"/>
              <a:t>2</a:t>
            </a:r>
            <a:r>
              <a:rPr lang="en-US" b="1" dirty="0"/>
              <a:t>. Visual Integrity:</a:t>
            </a:r>
            <a:r>
              <a:rPr lang="en-US" dirty="0"/>
              <a:t> The modified image appears visually identical to the original satellite image, ensuring that the presence of embedded data does not compromise the image's usability or authenticity.</a:t>
            </a:r>
          </a:p>
          <a:p>
            <a:r>
              <a:rPr lang="en-US" dirty="0"/>
              <a:t>3. </a:t>
            </a:r>
            <a:r>
              <a:rPr lang="en-US" b="1" dirty="0"/>
              <a:t>Security: </a:t>
            </a:r>
            <a:r>
              <a:rPr lang="en-US" dirty="0"/>
              <a:t>The embedded data is encrypted to prevent unauthorized access, ensuring that only authorized parties with the decryption key can extract and decipher the concealed information.</a:t>
            </a:r>
          </a:p>
          <a:p>
            <a:r>
              <a:rPr lang="en-US" dirty="0"/>
              <a:t>4</a:t>
            </a:r>
            <a:r>
              <a:rPr lang="en-US" b="1" dirty="0"/>
              <a:t>. Resistance to Detection: </a:t>
            </a:r>
            <a:r>
              <a:rPr lang="en-US" dirty="0"/>
              <a:t>The steganographic techniques used in embedding the data make it difficult for steganalysis algorithms to detect the presence of hidden information, enhancing the security and confidentiality of the communication.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8" name="object 2"/>
          <p:cNvSpPr/>
          <p:nvPr/>
        </p:nvSpPr>
        <p:spPr>
          <a:xfrm>
            <a:off x="44185" y="4836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7" name="object 3"/>
          <p:cNvGrpSpPr/>
          <p:nvPr/>
        </p:nvGrpSpPr>
        <p:grpSpPr>
          <a:xfrm>
            <a:off x="7443849" y="0"/>
            <a:ext cx="4752975" cy="6863080"/>
            <a:chOff x="7443849" y="0"/>
            <a:chExt cx="4752975" cy="6863080"/>
          </a:xfrm>
        </p:grpSpPr>
        <p:sp>
          <p:nvSpPr>
            <p:cNvPr id="104861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32" name="object 17"/>
          <p:cNvSpPr txBox="1">
            <a:spLocks noGrp="1"/>
          </p:cNvSpPr>
          <p:nvPr>
            <p:ph type="title"/>
          </p:nvPr>
        </p:nvSpPr>
        <p:spPr>
          <a:xfrm>
            <a:off x="558165" y="385444"/>
            <a:ext cx="9764395" cy="108299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33"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34"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1048635" name="object 8"/>
          <p:cNvSpPr txBox="1"/>
          <p:nvPr/>
        </p:nvSpPr>
        <p:spPr>
          <a:xfrm>
            <a:off x="1301485" y="2821622"/>
            <a:ext cx="7042415" cy="751488"/>
          </a:xfrm>
          <a:prstGeom prst="rect">
            <a:avLst/>
          </a:prstGeom>
        </p:spPr>
        <p:txBody>
          <a:bodyPr vert="horz" wrap="square" lIns="0" tIns="12700" rIns="0" bIns="0" rtlCol="0">
            <a:spAutoFit/>
          </a:bodyPr>
          <a:lstStyle>
            <a:defPPr>
              <a:defRPr kern="0"/>
            </a:defPPr>
          </a:lstStyle>
          <a:p>
            <a:pPr marL="12700">
              <a:lnSpc>
                <a:spcPct val="100000"/>
              </a:lnSpc>
              <a:spcBef>
                <a:spcPts val="100"/>
              </a:spcBef>
            </a:pPr>
            <a:r>
              <a:rPr lang="en-US" sz="2400" b="1" dirty="0">
                <a:solidFill>
                  <a:srgbClr val="2D936B"/>
                </a:solidFill>
                <a:latin typeface="Trebuchet MS"/>
                <a:cs typeface="Trebuchet MS"/>
              </a:rPr>
              <a:t>IMPLEMENTATION OF SATELLITE IMAGE STEGANOGRAPHY</a:t>
            </a:r>
            <a:endParaRPr sz="24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5" name="object 2"/>
          <p:cNvSpPr/>
          <p:nvPr/>
        </p:nvSpPr>
        <p:spPr>
          <a:xfrm>
            <a:off x="0" y="-210509"/>
            <a:ext cx="11903298" cy="709796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a:p>
            <a:endParaRPr lang="zh-CN" altLang="en-US" dirty="0"/>
          </a:p>
          <a:p>
            <a:endParaRPr lang="zh-CN" altLang="en-US" dirty="0"/>
          </a:p>
          <a:p>
            <a:endParaRPr lang="zh-CN" altLang="en-US" dirty="0"/>
          </a:p>
          <a:p>
            <a:endParaRPr lang="zh-CN" altLang="en-US" dirty="0"/>
          </a:p>
          <a:p>
            <a:r>
              <a:rPr lang="en-US" altLang="en-US" b="1" dirty="0"/>
              <a:t>                                             </a:t>
            </a:r>
            <a:endParaRPr lang="zh-CN" altLang="en-US" b="1" dirty="0"/>
          </a:p>
          <a:p>
            <a:pPr algn="just"/>
            <a:r>
              <a:rPr lang="en-US" altLang="en-US" b="1" dirty="0"/>
              <a:t>             	          INTRODUCTION: </a:t>
            </a:r>
            <a:r>
              <a:rPr lang="en-US" altLang="en-US" dirty="0"/>
              <a:t>  Satellite image steganography hides data within  satellite 				images without noticeable changes, often for covert communication or authentication purposes.			          </a:t>
            </a:r>
            <a:r>
              <a:rPr lang="en-US" altLang="en-US" b="1" dirty="0">
                <a:latin typeface="Arial" panose="020B0604020202020204" pitchFamily="34" charset="0"/>
                <a:ea typeface="Calibri"/>
                <a:cs typeface="Arial" panose="020B0604020202020204" pitchFamily="34" charset="0"/>
                <a:sym typeface="Calibri"/>
              </a:rPr>
              <a:t>BENEFITS OF SATELLITE IMAGE STEGANOGRAPHY</a:t>
            </a:r>
            <a:r>
              <a:rPr lang="en-US" altLang="en-US" b="1" dirty="0">
                <a:latin typeface="Calibri"/>
                <a:ea typeface="Calibri"/>
                <a:cs typeface="Calibri"/>
                <a:sym typeface="Calibri"/>
              </a:rPr>
              <a:t>: </a:t>
            </a:r>
            <a:r>
              <a:rPr lang="en-US" altLang="en-US" sz="2000" dirty="0">
                <a:latin typeface="Calibri"/>
                <a:ea typeface="Calibri"/>
                <a:cs typeface="Calibri"/>
                <a:sym typeface="Calibri"/>
              </a:rPr>
              <a:t>Satellite image steganography		 enhances security by concealing data within satellite images, leveraging their large file sizes for significant data capacity. It provides inconspicuous communication channels, ideal for remote or sensitive environments, </a:t>
            </a:r>
          </a:p>
          <a:p>
            <a:pPr algn="just"/>
            <a:r>
              <a:rPr lang="en-US" altLang="en-US" sz="2000" dirty="0">
                <a:latin typeface="Calibri"/>
                <a:ea typeface="Calibri"/>
                <a:cs typeface="Calibri"/>
                <a:sym typeface="Calibri"/>
              </a:rPr>
              <a:t>while adding resilience against interference or corruption</a:t>
            </a:r>
            <a:r>
              <a:rPr lang="en-US" altLang="en-US" sz="2000" b="1" dirty="0">
                <a:latin typeface="Calibri"/>
                <a:ea typeface="Calibri"/>
                <a:cs typeface="Calibri"/>
                <a:sym typeface="Calibri"/>
              </a:rPr>
              <a:t>.</a:t>
            </a:r>
          </a:p>
          <a:p>
            <a:pPr algn="just"/>
            <a:r>
              <a:rPr lang="en-US" altLang="zh-CN" sz="2000" b="1" dirty="0">
                <a:latin typeface="Calibri"/>
                <a:ea typeface="Calibri"/>
                <a:cs typeface="Calibri"/>
                <a:sym typeface="Calibri"/>
              </a:rPr>
              <a:t>	           TOOLS AND SOFTWARE OF SATELLITE IMAGE </a:t>
            </a:r>
            <a:r>
              <a:rPr lang="en-US" altLang="zh-CN" sz="2000" b="1" dirty="0" err="1">
                <a:latin typeface="Calibri"/>
                <a:ea typeface="Calibri"/>
                <a:cs typeface="Calibri"/>
                <a:sym typeface="Calibri"/>
              </a:rPr>
              <a:t>STEGANOGRAPHY:</a:t>
            </a:r>
            <a:r>
              <a:rPr lang="en-US" altLang="zh-CN" sz="2000" dirty="0" err="1">
                <a:latin typeface="Calibri"/>
                <a:ea typeface="Calibri"/>
                <a:cs typeface="Calibri"/>
                <a:sym typeface="Calibri"/>
              </a:rPr>
              <a:t>Tools</a:t>
            </a:r>
            <a:r>
              <a:rPr lang="en-US" altLang="zh-CN" sz="2000" dirty="0">
                <a:latin typeface="Calibri"/>
                <a:ea typeface="Calibri"/>
                <a:cs typeface="Calibri"/>
                <a:sym typeface="Calibri"/>
              </a:rPr>
              <a:t> for satellite image steganography include </a:t>
            </a:r>
            <a:r>
              <a:rPr lang="en-US" altLang="zh-CN" sz="2000" dirty="0" err="1">
                <a:latin typeface="Calibri"/>
                <a:ea typeface="Calibri"/>
                <a:cs typeface="Calibri"/>
                <a:sym typeface="Calibri"/>
              </a:rPr>
              <a:t>OutGuess</a:t>
            </a:r>
            <a:r>
              <a:rPr lang="en-US" altLang="zh-CN" sz="2000" dirty="0">
                <a:latin typeface="Calibri"/>
                <a:ea typeface="Calibri"/>
                <a:cs typeface="Calibri"/>
                <a:sym typeface="Calibri"/>
              </a:rPr>
              <a:t>, </a:t>
            </a:r>
            <a:r>
              <a:rPr lang="en-US" altLang="zh-CN" sz="2000" dirty="0" err="1">
                <a:latin typeface="Calibri"/>
                <a:ea typeface="Calibri"/>
                <a:cs typeface="Calibri"/>
                <a:sym typeface="Calibri"/>
              </a:rPr>
              <a:t>Steghide</a:t>
            </a:r>
            <a:r>
              <a:rPr lang="en-US" altLang="zh-CN" sz="2000" dirty="0">
                <a:latin typeface="Calibri"/>
                <a:ea typeface="Calibri"/>
                <a:cs typeface="Calibri"/>
                <a:sym typeface="Calibri"/>
              </a:rPr>
              <a:t>, </a:t>
            </a:r>
            <a:r>
              <a:rPr lang="en-US" altLang="zh-CN" sz="2000" dirty="0" err="1">
                <a:latin typeface="Calibri"/>
                <a:ea typeface="Calibri"/>
                <a:cs typeface="Calibri"/>
                <a:sym typeface="Calibri"/>
              </a:rPr>
              <a:t>OpenStego</a:t>
            </a:r>
            <a:r>
              <a:rPr lang="en-US" altLang="zh-CN" sz="2000" dirty="0">
                <a:latin typeface="Calibri"/>
                <a:ea typeface="Calibri"/>
                <a:cs typeface="Calibri"/>
                <a:sym typeface="Calibri"/>
              </a:rPr>
              <a:t>, </a:t>
            </a:r>
            <a:r>
              <a:rPr lang="en-US" altLang="zh-CN" sz="2000" dirty="0" err="1">
                <a:latin typeface="Calibri"/>
                <a:ea typeface="Calibri"/>
                <a:cs typeface="Calibri"/>
                <a:sym typeface="Calibri"/>
              </a:rPr>
              <a:t>SteganoG</a:t>
            </a:r>
            <a:r>
              <a:rPr lang="en-US" altLang="zh-CN" sz="2000" dirty="0">
                <a:latin typeface="Calibri"/>
                <a:ea typeface="Calibri"/>
                <a:cs typeface="Calibri"/>
                <a:sym typeface="Calibri"/>
              </a:rPr>
              <a:t>, and </a:t>
            </a:r>
            <a:r>
              <a:rPr lang="en-US" altLang="zh-CN" sz="2000" dirty="0" err="1">
                <a:latin typeface="Calibri"/>
                <a:ea typeface="Calibri"/>
                <a:cs typeface="Calibri"/>
                <a:sym typeface="Calibri"/>
              </a:rPr>
              <a:t>DeepSteg</a:t>
            </a:r>
            <a:r>
              <a:rPr lang="en-US" altLang="zh-CN" sz="2000" dirty="0">
                <a:latin typeface="Calibri"/>
                <a:ea typeface="Calibri"/>
                <a:cs typeface="Calibri"/>
                <a:sym typeface="Calibri"/>
              </a:rPr>
              <a:t>, enabling the hiding of data within satellite images for various purposes.</a:t>
            </a:r>
          </a:p>
          <a:p>
            <a:pPr algn="l"/>
            <a:r>
              <a:rPr lang="en-US" altLang="zh-CN" sz="2000" dirty="0">
                <a:latin typeface="Calibri"/>
                <a:ea typeface="Calibri"/>
                <a:cs typeface="Calibri"/>
                <a:sym typeface="Calibri"/>
              </a:rPr>
              <a:t>	            </a:t>
            </a:r>
            <a:r>
              <a:rPr lang="en-US" altLang="zh-CN" sz="2000" b="1" dirty="0">
                <a:latin typeface="Calibri"/>
                <a:ea typeface="Calibri"/>
                <a:cs typeface="Calibri"/>
                <a:sym typeface="Calibri"/>
              </a:rPr>
              <a:t>BEST PRACTICES FOR SATELLITE IMAGE </a:t>
            </a:r>
            <a:r>
              <a:rPr lang="en-US" altLang="zh-CN" sz="2000" b="1" dirty="0" err="1">
                <a:latin typeface="Calibri"/>
                <a:ea typeface="Calibri"/>
                <a:cs typeface="Calibri"/>
                <a:sym typeface="Calibri"/>
              </a:rPr>
              <a:t>STEGANOGRAPHY</a:t>
            </a:r>
            <a:r>
              <a:rPr lang="en-US" altLang="zh-CN" sz="2000" dirty="0" err="1">
                <a:latin typeface="Calibri"/>
                <a:ea typeface="Calibri"/>
                <a:cs typeface="Calibri"/>
                <a:sym typeface="Calibri"/>
              </a:rPr>
              <a:t>:</a:t>
            </a:r>
            <a:r>
              <a:rPr lang="en-US" sz="2000" b="0" i="0" dirty="0" err="1">
                <a:solidFill>
                  <a:srgbClr val="0D0D0D"/>
                </a:solidFill>
                <a:effectLst/>
                <a:latin typeface="Söhne"/>
              </a:rPr>
              <a:t>Select</a:t>
            </a:r>
            <a:r>
              <a:rPr lang="en-US" sz="2000" b="0" i="0" dirty="0">
                <a:solidFill>
                  <a:srgbClr val="0D0D0D"/>
                </a:solidFill>
                <a:effectLst/>
                <a:latin typeface="Söhne"/>
              </a:rPr>
              <a:t> high-resolution </a:t>
            </a:r>
            <a:r>
              <a:rPr lang="en-US" sz="2000" b="0" i="0" dirty="0" err="1">
                <a:solidFill>
                  <a:srgbClr val="0D0D0D"/>
                </a:solidFill>
                <a:effectLst/>
                <a:latin typeface="Söhne"/>
              </a:rPr>
              <a:t>images,Compress</a:t>
            </a:r>
            <a:r>
              <a:rPr lang="en-US" sz="2000" b="0" i="0" dirty="0">
                <a:solidFill>
                  <a:srgbClr val="0D0D0D"/>
                </a:solidFill>
                <a:effectLst/>
                <a:latin typeface="Söhne"/>
              </a:rPr>
              <a:t>     	         and encrypt </a:t>
            </a:r>
            <a:r>
              <a:rPr lang="en-US" sz="2000" b="0" i="0" dirty="0" err="1">
                <a:solidFill>
                  <a:srgbClr val="0D0D0D"/>
                </a:solidFill>
                <a:effectLst/>
                <a:latin typeface="Söhne"/>
              </a:rPr>
              <a:t>data,Use</a:t>
            </a:r>
            <a:r>
              <a:rPr lang="en-US" sz="2000" b="0" i="0" dirty="0">
                <a:solidFill>
                  <a:srgbClr val="0D0D0D"/>
                </a:solidFill>
                <a:effectLst/>
                <a:latin typeface="Söhne"/>
              </a:rPr>
              <a:t> randomization during </a:t>
            </a:r>
            <a:r>
              <a:rPr lang="en-US" sz="2000" b="0" i="0" dirty="0" err="1">
                <a:solidFill>
                  <a:srgbClr val="0D0D0D"/>
                </a:solidFill>
                <a:effectLst/>
                <a:latin typeface="Söhne"/>
              </a:rPr>
              <a:t>embedding,Test</a:t>
            </a:r>
            <a:r>
              <a:rPr lang="en-US" sz="2000" b="0" i="0" dirty="0">
                <a:solidFill>
                  <a:srgbClr val="0D0D0D"/>
                </a:solidFill>
                <a:effectLst/>
                <a:latin typeface="Söhne"/>
              </a:rPr>
              <a:t> against detection </a:t>
            </a:r>
            <a:r>
              <a:rPr lang="en-US" sz="2000" b="0" i="0" dirty="0" err="1">
                <a:solidFill>
                  <a:srgbClr val="0D0D0D"/>
                </a:solidFill>
                <a:effectLst/>
                <a:latin typeface="Söhne"/>
              </a:rPr>
              <a:t>algorithms,Ensure</a:t>
            </a:r>
            <a:r>
              <a:rPr lang="en-US" sz="2000" b="0" i="0" dirty="0">
                <a:solidFill>
                  <a:srgbClr val="0D0D0D"/>
                </a:solidFill>
                <a:effectLst/>
                <a:latin typeface="Söhne"/>
              </a:rPr>
              <a:t> 		         legal compliance and ethical   consideration.</a:t>
            </a:r>
          </a:p>
          <a:p>
            <a:pPr algn="l"/>
            <a:r>
              <a:rPr lang="en-US" sz="2000" dirty="0">
                <a:solidFill>
                  <a:srgbClr val="0D0D0D"/>
                </a:solidFill>
                <a:latin typeface="Söhne"/>
              </a:rPr>
              <a:t>	</a:t>
            </a:r>
            <a:r>
              <a:rPr lang="en-US" sz="2000" b="1" dirty="0">
                <a:solidFill>
                  <a:srgbClr val="0D0D0D"/>
                </a:solidFill>
                <a:latin typeface="Söhne"/>
              </a:rPr>
              <a:t>           CONCULSION AND </a:t>
            </a:r>
            <a:r>
              <a:rPr lang="en-US" sz="2000" b="1" dirty="0" err="1">
                <a:solidFill>
                  <a:srgbClr val="0D0D0D"/>
                </a:solidFill>
                <a:latin typeface="Söhne"/>
              </a:rPr>
              <a:t>SUMMARY</a:t>
            </a:r>
            <a:r>
              <a:rPr lang="en-US" sz="2000" dirty="0" err="1">
                <a:solidFill>
                  <a:srgbClr val="0D0D0D"/>
                </a:solidFill>
                <a:latin typeface="Söhne"/>
              </a:rPr>
              <a:t>:Satellite</a:t>
            </a:r>
            <a:r>
              <a:rPr lang="en-US" sz="2000" dirty="0">
                <a:solidFill>
                  <a:srgbClr val="0D0D0D"/>
                </a:solidFill>
                <a:latin typeface="Söhne"/>
              </a:rPr>
              <a:t> image steganography securely embeds data within images for   	        covert communication. Utilizing compression, encryption, and randomization techniques ensures data  	        integrity and security. Adhering to best practices, testing against detection, and legal compliance are   	        essential for effective and ethical use.</a:t>
            </a:r>
            <a:endParaRPr lang="en-US" sz="2000" b="0" i="0" dirty="0">
              <a:solidFill>
                <a:srgbClr val="0D0D0D"/>
              </a:solidFill>
              <a:effectLst/>
              <a:latin typeface="Söhne"/>
            </a:endParaRPr>
          </a:p>
        </p:txBody>
      </p:sp>
      <p:grpSp>
        <p:nvGrpSpPr>
          <p:cNvPr id="20" name="object 3"/>
          <p:cNvGrpSpPr/>
          <p:nvPr/>
        </p:nvGrpSpPr>
        <p:grpSpPr>
          <a:xfrm>
            <a:off x="11645234" y="29451"/>
            <a:ext cx="647700" cy="6863080"/>
            <a:chOff x="7443849" y="0"/>
            <a:chExt cx="4752975" cy="6863080"/>
          </a:xfrm>
        </p:grpSpPr>
        <p:sp>
          <p:nvSpPr>
            <p:cNvPr id="104859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9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9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9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0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0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0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0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0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05" name="object 13"/>
          <p:cNvSpPr/>
          <p:nvPr/>
        </p:nvSpPr>
        <p:spPr>
          <a:xfrm>
            <a:off x="-2509" y="451008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06"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07"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08"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2" name="object 17"/>
          <p:cNvPicPr>
            <a:picLocks/>
          </p:cNvPicPr>
          <p:nvPr/>
        </p:nvPicPr>
        <p:blipFill>
          <a:blip r:embed="rId3" cstate="print"/>
          <a:stretch>
            <a:fillRect/>
          </a:stretch>
        </p:blipFill>
        <p:spPr>
          <a:xfrm>
            <a:off x="10687050" y="6134100"/>
            <a:ext cx="247650" cy="247650"/>
          </a:xfrm>
          <a:prstGeom prst="rect">
            <a:avLst/>
          </a:prstGeom>
        </p:spPr>
      </p:pic>
      <p:grpSp>
        <p:nvGrpSpPr>
          <p:cNvPr id="21" name="object 18"/>
          <p:cNvGrpSpPr/>
          <p:nvPr/>
        </p:nvGrpSpPr>
        <p:grpSpPr>
          <a:xfrm>
            <a:off x="-3381022" y="4147662"/>
            <a:ext cx="4638322" cy="2885172"/>
            <a:chOff x="466725" y="3414210"/>
            <a:chExt cx="6489941" cy="3291390"/>
          </a:xfrm>
        </p:grpSpPr>
        <p:pic>
          <p:nvPicPr>
            <p:cNvPr id="2097153" name="object 19"/>
            <p:cNvPicPr>
              <a:picLocks/>
            </p:cNvPicPr>
            <p:nvPr/>
          </p:nvPicPr>
          <p:blipFill>
            <a:blip r:embed="rId4" cstate="print"/>
            <a:stretch>
              <a:fillRect/>
            </a:stretch>
          </p:blipFill>
          <p:spPr>
            <a:xfrm>
              <a:off x="466725" y="6410325"/>
              <a:ext cx="3705225" cy="295275"/>
            </a:xfrm>
            <a:prstGeom prst="rect">
              <a:avLst/>
            </a:prstGeom>
          </p:spPr>
        </p:pic>
        <p:pic>
          <p:nvPicPr>
            <p:cNvPr id="2097154" name="object 20"/>
            <p:cNvPicPr>
              <a:picLocks/>
            </p:cNvPicPr>
            <p:nvPr/>
          </p:nvPicPr>
          <p:blipFill>
            <a:blip r:embed="rId5" cstate="print"/>
            <a:stretch>
              <a:fillRect/>
            </a:stretch>
          </p:blipFill>
          <p:spPr>
            <a:xfrm>
              <a:off x="5117093" y="3414210"/>
              <a:ext cx="1839573" cy="3058796"/>
            </a:xfrm>
            <a:prstGeom prst="rect">
              <a:avLst/>
            </a:prstGeom>
          </p:spPr>
        </p:pic>
      </p:grpSp>
      <p:sp>
        <p:nvSpPr>
          <p:cNvPr id="1048609" name="object 21"/>
          <p:cNvSpPr txBox="1">
            <a:spLocks noGrp="1"/>
          </p:cNvSpPr>
          <p:nvPr>
            <p:ph type="title"/>
          </p:nvPr>
        </p:nvSpPr>
        <p:spPr>
          <a:xfrm>
            <a:off x="558165" y="385444"/>
            <a:ext cx="9764395" cy="797179"/>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1048610"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object 2"/>
          <p:cNvGrpSpPr/>
          <p:nvPr/>
        </p:nvGrpSpPr>
        <p:grpSpPr>
          <a:xfrm>
            <a:off x="7991475" y="2933700"/>
            <a:ext cx="2762250" cy="3257550"/>
            <a:chOff x="7991475" y="2933700"/>
            <a:chExt cx="2762250" cy="3257550"/>
          </a:xfrm>
        </p:grpSpPr>
        <p:sp>
          <p:nvSpPr>
            <p:cNvPr id="104861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14" name="object 6"/>
          <p:cNvSpPr/>
          <p:nvPr/>
        </p:nvSpPr>
        <p:spPr>
          <a:xfrm>
            <a:off x="71866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7"/>
          <p:cNvSpPr txBox="1">
            <a:spLocks noGrp="1"/>
          </p:cNvSpPr>
          <p:nvPr>
            <p:ph type="title"/>
          </p:nvPr>
        </p:nvSpPr>
        <p:spPr>
          <a:xfrm>
            <a:off x="834072" y="575055"/>
            <a:ext cx="5638800"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2097156" name="object 8"/>
          <p:cNvPicPr>
            <a:picLocks/>
          </p:cNvPicPr>
          <p:nvPr/>
        </p:nvPicPr>
        <p:blipFill>
          <a:blip r:embed="rId3" cstate="print"/>
          <a:stretch>
            <a:fillRect/>
          </a:stretch>
        </p:blipFill>
        <p:spPr>
          <a:xfrm>
            <a:off x="676275" y="6467475"/>
            <a:ext cx="2143125" cy="200025"/>
          </a:xfrm>
          <a:prstGeom prst="rect">
            <a:avLst/>
          </a:prstGeom>
        </p:spPr>
      </p:pic>
      <p:sp>
        <p:nvSpPr>
          <p:cNvPr id="1048616"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17"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3" name="TextBox 2">
            <a:extLst>
              <a:ext uri="{FF2B5EF4-FFF2-40B4-BE49-F238E27FC236}">
                <a16:creationId xmlns:a16="http://schemas.microsoft.com/office/drawing/2014/main" id="{CE54C290-B1D1-180C-F0C1-AB277B235508}"/>
              </a:ext>
            </a:extLst>
          </p:cNvPr>
          <p:cNvSpPr txBox="1"/>
          <p:nvPr/>
        </p:nvSpPr>
        <p:spPr>
          <a:xfrm>
            <a:off x="152400" y="1333776"/>
            <a:ext cx="6543675" cy="3785652"/>
          </a:xfrm>
          <a:prstGeom prst="rect">
            <a:avLst/>
          </a:prstGeom>
          <a:noFill/>
        </p:spPr>
        <p:txBody>
          <a:bodyPr wrap="square">
            <a:spAutoFit/>
          </a:bodyPr>
          <a:lstStyle/>
          <a:p>
            <a:pPr algn="just"/>
            <a:r>
              <a:rPr lang="en-US" sz="2400" dirty="0"/>
              <a:t>The problem statement of satellite image steganography involves securely embedding data within satellite images while maintaining their visual integrity and avoiding detection by unauthorized parties. This requires developing effective techniques to hide data within the images, ensuring robustness against detection algorithms, and addressing ethical and legal considerations regarding privacy and data security.</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3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38" name="object 6"/>
          <p:cNvSpPr/>
          <p:nvPr/>
        </p:nvSpPr>
        <p:spPr>
          <a:xfrm>
            <a:off x="8327571" y="151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9" name="object 7"/>
          <p:cNvSpPr txBox="1">
            <a:spLocks noGrp="1"/>
          </p:cNvSpPr>
          <p:nvPr>
            <p:ph type="title"/>
          </p:nvPr>
        </p:nvSpPr>
        <p:spPr>
          <a:xfrm>
            <a:off x="739775" y="829627"/>
            <a:ext cx="5264785" cy="63881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2097160" name="object 8"/>
          <p:cNvPicPr>
            <a:picLocks/>
          </p:cNvPicPr>
          <p:nvPr/>
        </p:nvPicPr>
        <p:blipFill>
          <a:blip r:embed="rId3" cstate="print"/>
          <a:stretch>
            <a:fillRect/>
          </a:stretch>
        </p:blipFill>
        <p:spPr>
          <a:xfrm>
            <a:off x="676275" y="6467475"/>
            <a:ext cx="2143125" cy="200025"/>
          </a:xfrm>
          <a:prstGeom prst="rect">
            <a:avLst/>
          </a:prstGeom>
        </p:spPr>
      </p:pic>
      <p:sp>
        <p:nvSpPr>
          <p:cNvPr id="1048640"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41"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3" name="TextBox 2">
            <a:extLst>
              <a:ext uri="{FF2B5EF4-FFF2-40B4-BE49-F238E27FC236}">
                <a16:creationId xmlns:a16="http://schemas.microsoft.com/office/drawing/2014/main" id="{C4C5558E-745C-936C-8AF0-89E9A9D223E2}"/>
              </a:ext>
            </a:extLst>
          </p:cNvPr>
          <p:cNvSpPr txBox="1"/>
          <p:nvPr/>
        </p:nvSpPr>
        <p:spPr>
          <a:xfrm>
            <a:off x="533400" y="1836250"/>
            <a:ext cx="7717972" cy="3416320"/>
          </a:xfrm>
          <a:prstGeom prst="rect">
            <a:avLst/>
          </a:prstGeom>
          <a:noFill/>
        </p:spPr>
        <p:txBody>
          <a:bodyPr wrap="square">
            <a:spAutoFit/>
          </a:bodyPr>
          <a:lstStyle/>
          <a:p>
            <a:r>
              <a:rPr lang="en-IN" dirty="0"/>
              <a:t> </a:t>
            </a:r>
            <a:r>
              <a:rPr lang="en-IN" sz="2400" dirty="0"/>
              <a:t>This project aims to develop a secure data transmission system using satellite image steganography. It involves developing algorithms for embedding data within satellite images, implementing encryption and compression techniques, designing detection-resistant methods, and ensuring legal and ethical compliance. The deliverables include software application, documentation, evaluation report, and presentation materials</a:t>
            </a:r>
            <a:r>
              <a:rPr lang="en-IN"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29400" y="2000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51798" y="-302704"/>
            <a:ext cx="9764395" cy="1005458"/>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5" name="TextBox 4">
            <a:extLst>
              <a:ext uri="{FF2B5EF4-FFF2-40B4-BE49-F238E27FC236}">
                <a16:creationId xmlns:a16="http://schemas.microsoft.com/office/drawing/2014/main" id="{BDBCD2CE-2171-0297-F645-3DB1617A608B}"/>
              </a:ext>
            </a:extLst>
          </p:cNvPr>
          <p:cNvSpPr txBox="1"/>
          <p:nvPr/>
        </p:nvSpPr>
        <p:spPr>
          <a:xfrm>
            <a:off x="304800" y="702754"/>
            <a:ext cx="9048750" cy="5909310"/>
          </a:xfrm>
          <a:prstGeom prst="rect">
            <a:avLst/>
          </a:prstGeom>
          <a:noFill/>
        </p:spPr>
        <p:txBody>
          <a:bodyPr wrap="square">
            <a:spAutoFit/>
          </a:bodyPr>
          <a:lstStyle/>
          <a:p>
            <a:r>
              <a:rPr lang="en-US" dirty="0"/>
              <a:t>1. </a:t>
            </a:r>
            <a:r>
              <a:rPr lang="en-US" b="1" dirty="0"/>
              <a:t>Government Agencies</a:t>
            </a:r>
            <a:r>
              <a:rPr lang="en-US" dirty="0"/>
              <a:t>: Intelligence and military organizations may use satellite image steganography for covert communication, intelligence gathering, or secure data transmission in sensitive operations.</a:t>
            </a:r>
          </a:p>
          <a:p>
            <a:endParaRPr lang="en-US" dirty="0"/>
          </a:p>
          <a:p>
            <a:r>
              <a:rPr lang="en-US" dirty="0"/>
              <a:t>2. </a:t>
            </a:r>
            <a:r>
              <a:rPr lang="en-US" b="1" dirty="0"/>
              <a:t>Researchers and Scientists</a:t>
            </a:r>
            <a:r>
              <a:rPr lang="en-US" dirty="0"/>
              <a:t>: Individuals studying remote sensing, image processing, or cryptography may utilize satellite image steganography for academic research, experimentation, or development of advanced techniques.</a:t>
            </a:r>
          </a:p>
          <a:p>
            <a:endParaRPr lang="en-US" dirty="0"/>
          </a:p>
          <a:p>
            <a:r>
              <a:rPr lang="en-US" dirty="0"/>
              <a:t>3. </a:t>
            </a:r>
            <a:r>
              <a:rPr lang="en-US" b="1" dirty="0"/>
              <a:t>Environmental Agencies</a:t>
            </a:r>
            <a:r>
              <a:rPr lang="en-US" dirty="0"/>
              <a:t>: Organizations involved in environmental monitoring and analysis may employ satellite image steganography to securely transmit sensitive data related to land use, vegetation, climate, or natural disasters.</a:t>
            </a:r>
          </a:p>
          <a:p>
            <a:endParaRPr lang="en-US" dirty="0"/>
          </a:p>
          <a:p>
            <a:r>
              <a:rPr lang="en-US" dirty="0"/>
              <a:t>4. </a:t>
            </a:r>
            <a:r>
              <a:rPr lang="en-US" b="1" dirty="0"/>
              <a:t>Commercial Entities</a:t>
            </a:r>
            <a:r>
              <a:rPr lang="en-US" dirty="0"/>
              <a:t>: Companies in industries such as agriculture, forestry, urban planning, or infrastructure development might utilize satellite image steganography for secure communication of proprietary data or trade secrets.</a:t>
            </a:r>
          </a:p>
          <a:p>
            <a:endParaRPr lang="en-US" dirty="0"/>
          </a:p>
          <a:p>
            <a:r>
              <a:rPr lang="en-US" dirty="0"/>
              <a:t>5. </a:t>
            </a:r>
            <a:r>
              <a:rPr lang="en-US" b="1" dirty="0"/>
              <a:t>Journalists and Activists</a:t>
            </a:r>
            <a:r>
              <a:rPr lang="en-US" dirty="0"/>
              <a:t>: Individuals working in media, journalism, or activism may use satellite image steganography to protect the privacy and security of sensitive information related to investigative reporting, human rights advocacy, or environmental activism.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16329" y="781050"/>
            <a:ext cx="2695574" cy="3248025"/>
          </a:xfrm>
          <a:prstGeom prst="rect">
            <a:avLst/>
          </a:prstGeom>
        </p:spPr>
      </p:pic>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a:xfrm>
            <a:off x="9016773" y="8300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a:xfrm>
            <a:off x="84455" y="-238125"/>
            <a:ext cx="9764395" cy="1019175"/>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5"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3" name="TextBox 2">
            <a:extLst>
              <a:ext uri="{FF2B5EF4-FFF2-40B4-BE49-F238E27FC236}">
                <a16:creationId xmlns:a16="http://schemas.microsoft.com/office/drawing/2014/main" id="{0E13F870-7482-27DF-B059-66740801BAEC}"/>
              </a:ext>
            </a:extLst>
          </p:cNvPr>
          <p:cNvSpPr txBox="1"/>
          <p:nvPr/>
        </p:nvSpPr>
        <p:spPr>
          <a:xfrm>
            <a:off x="2657475" y="830035"/>
            <a:ext cx="6696075" cy="6186309"/>
          </a:xfrm>
          <a:prstGeom prst="rect">
            <a:avLst/>
          </a:prstGeom>
          <a:noFill/>
        </p:spPr>
        <p:txBody>
          <a:bodyPr wrap="square">
            <a:spAutoFit/>
          </a:bodyPr>
          <a:lstStyle/>
          <a:p>
            <a:r>
              <a:rPr lang="en-US" b="1" dirty="0"/>
              <a:t>Solution: </a:t>
            </a:r>
            <a:r>
              <a:rPr lang="en-US" dirty="0"/>
              <a:t>Our satellite image steganography solution offers a robust method for securely embedding data within satellite images, ensuring confidentiality and integrity during transmission and storage.	 			</a:t>
            </a:r>
          </a:p>
          <a:p>
            <a:r>
              <a:rPr lang="en-US" dirty="0"/>
              <a:t>					             		   </a:t>
            </a:r>
            <a:r>
              <a:rPr lang="en-US" b="1" dirty="0"/>
              <a:t>Value Proposition:</a:t>
            </a:r>
            <a:r>
              <a:rPr lang="en-US" dirty="0"/>
              <a:t>					</a:t>
            </a:r>
          </a:p>
          <a:p>
            <a:r>
              <a:rPr lang="en-US" b="1" dirty="0"/>
              <a:t>Enhanced Security</a:t>
            </a:r>
            <a:r>
              <a:rPr lang="en-US" dirty="0"/>
              <a:t>: Our solution employs advanced encryption and steganographic techniques to protect sensitive data, providing an additional layer of security against unauthorized access or interception.</a:t>
            </a:r>
          </a:p>
          <a:p>
            <a:endParaRPr lang="en-US" dirty="0"/>
          </a:p>
          <a:p>
            <a:r>
              <a:rPr lang="en-US" b="1" dirty="0"/>
              <a:t>Inconspicuous Communication</a:t>
            </a:r>
            <a:r>
              <a:rPr lang="en-US" dirty="0"/>
              <a:t>: By leveraging satellite images, our solution offers a covert communication channel that blends seamlessly with existing satellite data transmission systems, reducing the risk of detection by adversaries.</a:t>
            </a:r>
          </a:p>
          <a:p>
            <a:endParaRPr lang="en-US" dirty="0"/>
          </a:p>
          <a:p>
            <a:r>
              <a:rPr lang="en-US" b="1" dirty="0"/>
              <a:t>Data Integrity</a:t>
            </a:r>
            <a:r>
              <a:rPr lang="en-US" dirty="0"/>
              <a:t>: We prioritize maintaining the visual integrity of satellite images while embedding data, ensuring that the hidden information does not compromise the usability or authenticity of the images for their intended purposes.</a:t>
            </a:r>
          </a:p>
          <a:p>
            <a:endParaRPr lang="en-US" dirty="0"/>
          </a:p>
          <a:p>
            <a:r>
              <a:rPr lang="en-US" dirty="0"/>
              <a: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6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9" name="object 4"/>
          <p:cNvSpPr/>
          <p:nvPr/>
        </p:nvSpPr>
        <p:spPr>
          <a:xfrm>
            <a:off x="74676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555325"/>
            <a:ext cx="2466975" cy="3245523"/>
          </a:xfrm>
          <a:prstGeom prst="rect">
            <a:avLst/>
          </a:prstGeom>
        </p:spPr>
      </p:pic>
      <p:sp>
        <p:nvSpPr>
          <p:cNvPr id="1048671" name="object 7"/>
          <p:cNvSpPr txBox="1">
            <a:spLocks noGrp="1"/>
          </p:cNvSpPr>
          <p:nvPr>
            <p:ph type="title"/>
          </p:nvPr>
        </p:nvSpPr>
        <p:spPr>
          <a:xfrm>
            <a:off x="558165" y="385444"/>
            <a:ext cx="9764395" cy="908304"/>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104867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3" name="TextBox 2">
            <a:extLst>
              <a:ext uri="{FF2B5EF4-FFF2-40B4-BE49-F238E27FC236}">
                <a16:creationId xmlns:a16="http://schemas.microsoft.com/office/drawing/2014/main" id="{93F819DB-1EEE-08AD-163B-41D7E9A0C9AE}"/>
              </a:ext>
            </a:extLst>
          </p:cNvPr>
          <p:cNvSpPr txBox="1"/>
          <p:nvPr/>
        </p:nvSpPr>
        <p:spPr>
          <a:xfrm>
            <a:off x="990601" y="1524000"/>
            <a:ext cx="6172200" cy="2246769"/>
          </a:xfrm>
          <a:prstGeom prst="rect">
            <a:avLst/>
          </a:prstGeom>
          <a:noFill/>
        </p:spPr>
        <p:txBody>
          <a:bodyPr wrap="square">
            <a:spAutoFit/>
          </a:bodyPr>
          <a:lstStyle/>
          <a:p>
            <a:r>
              <a:rPr lang="en-US" sz="2000" dirty="0"/>
              <a:t>Our satellite image steganography solution seamlessly blends advanced encryption and steganography with satellite imagery, offering discreet and secure communication channels. Its ability to embed data within images without altering their appearance opens new possibilities for confidential data transmission in various domains.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74" name="object 3"/>
          <p:cNvSpPr/>
          <p:nvPr/>
        </p:nvSpPr>
        <p:spPr>
          <a:xfrm>
            <a:off x="9215437" y="551089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4"/>
          <p:cNvSpPr/>
          <p:nvPr/>
        </p:nvSpPr>
        <p:spPr>
          <a:xfrm>
            <a:off x="8229600" y="5715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7" name="object 7"/>
          <p:cNvSpPr txBox="1"/>
          <p:nvPr/>
        </p:nvSpPr>
        <p:spPr>
          <a:xfrm>
            <a:off x="552641" y="895350"/>
            <a:ext cx="8524684" cy="5842625"/>
          </a:xfrm>
          <a:prstGeom prst="rect">
            <a:avLst/>
          </a:prstGeom>
        </p:spPr>
        <p:txBody>
          <a:bodyPr vert="horz" wrap="square" lIns="0" tIns="12700" rIns="0" bIns="0" rtlCol="0">
            <a:spAutoFit/>
          </a:bodyPr>
          <a:lstStyle/>
          <a:p>
            <a:pPr algn="l"/>
            <a:r>
              <a:rPr lang="en-US" sz="2000" b="0" i="0" dirty="0">
                <a:solidFill>
                  <a:srgbClr val="0D0D0D"/>
                </a:solidFill>
                <a:effectLst/>
                <a:latin typeface="Söhne"/>
              </a:rPr>
              <a:t>Modeling for satellite image steganography involves developing algorithms and techniques to embed data within satellite images while preserving their visual integrity and ensuring robustness against detection. This process typically includes:</a:t>
            </a:r>
          </a:p>
          <a:p>
            <a:pPr algn="l">
              <a:buFont typeface="+mj-lt"/>
              <a:buAutoNum type="arabicPeriod"/>
            </a:pPr>
            <a:r>
              <a:rPr lang="en-US" sz="2000" b="1" i="0" dirty="0">
                <a:solidFill>
                  <a:srgbClr val="0D0D0D"/>
                </a:solidFill>
                <a:effectLst/>
                <a:latin typeface="Söhne"/>
              </a:rPr>
              <a:t>Image Representation</a:t>
            </a:r>
            <a:r>
              <a:rPr lang="en-US" sz="2000" b="0" i="0" dirty="0">
                <a:solidFill>
                  <a:srgbClr val="0D0D0D"/>
                </a:solidFill>
                <a:effectLst/>
                <a:latin typeface="Söhne"/>
              </a:rPr>
              <a:t>: Establishing a suitable representation of satellite images, considering factors like resolution, color depth, and file format.</a:t>
            </a:r>
          </a:p>
          <a:p>
            <a:pPr algn="l">
              <a:buFont typeface="+mj-lt"/>
              <a:buAutoNum type="arabicPeriod"/>
            </a:pPr>
            <a:r>
              <a:rPr lang="en-US" sz="2000" b="1" i="0" dirty="0">
                <a:solidFill>
                  <a:srgbClr val="0D0D0D"/>
                </a:solidFill>
                <a:effectLst/>
                <a:latin typeface="Söhne"/>
              </a:rPr>
              <a:t>Data Embedding Techniques</a:t>
            </a:r>
            <a:r>
              <a:rPr lang="en-US" sz="2000" b="0" i="0" dirty="0">
                <a:solidFill>
                  <a:srgbClr val="0D0D0D"/>
                </a:solidFill>
                <a:effectLst/>
                <a:latin typeface="Söhne"/>
              </a:rPr>
              <a:t>: Designing methods to embed data into the satellite image pixels, often utilizing the least significant bit (LSB) method or more advanced steganographic algorithms.</a:t>
            </a:r>
          </a:p>
          <a:p>
            <a:pPr algn="l">
              <a:buFont typeface="+mj-lt"/>
              <a:buAutoNum type="arabicPeriod"/>
            </a:pPr>
            <a:r>
              <a:rPr lang="en-US" sz="2000" b="1" i="0" dirty="0">
                <a:solidFill>
                  <a:srgbClr val="0D0D0D"/>
                </a:solidFill>
                <a:effectLst/>
                <a:latin typeface="Söhne"/>
              </a:rPr>
              <a:t>Encryption and Compression</a:t>
            </a:r>
            <a:r>
              <a:rPr lang="en-US" sz="2000" b="0" i="0" dirty="0">
                <a:solidFill>
                  <a:srgbClr val="0D0D0D"/>
                </a:solidFill>
                <a:effectLst/>
                <a:latin typeface="Söhne"/>
              </a:rPr>
              <a:t>: Integrating encryption and compression techniques to enhance data security and reduce the impact of embedded data on the image quality.</a:t>
            </a:r>
          </a:p>
          <a:p>
            <a:pPr algn="l">
              <a:buFont typeface="+mj-lt"/>
              <a:buAutoNum type="arabicPeriod"/>
            </a:pPr>
            <a:r>
              <a:rPr lang="en-US" sz="2000" b="1" i="0" dirty="0">
                <a:solidFill>
                  <a:srgbClr val="0D0D0D"/>
                </a:solidFill>
                <a:effectLst/>
                <a:latin typeface="Söhne"/>
              </a:rPr>
              <a:t>Detection Resistance</a:t>
            </a:r>
            <a:r>
              <a:rPr lang="en-US" sz="2000" b="0" i="0" dirty="0">
                <a:solidFill>
                  <a:srgbClr val="0D0D0D"/>
                </a:solidFill>
                <a:effectLst/>
                <a:latin typeface="Söhne"/>
              </a:rPr>
              <a:t>: Implementing strategies to resist detection by steganalysis algorithms, such as randomization of embedding locations or employing sophisticated encoding schemes.</a:t>
            </a:r>
          </a:p>
          <a:p>
            <a:pPr algn="l">
              <a:buFont typeface="+mj-lt"/>
              <a:buAutoNum type="arabicPeriod"/>
            </a:pPr>
            <a:r>
              <a:rPr lang="en-US" sz="2000" b="1" i="0" dirty="0">
                <a:solidFill>
                  <a:srgbClr val="0D0D0D"/>
                </a:solidFill>
                <a:effectLst/>
                <a:latin typeface="Söhne"/>
              </a:rPr>
              <a:t>Evaluation and Validation</a:t>
            </a:r>
            <a:r>
              <a:rPr lang="en-US" sz="2000" b="0" i="0" dirty="0">
                <a:solidFill>
                  <a:srgbClr val="0D0D0D"/>
                </a:solidFill>
                <a:effectLst/>
                <a:latin typeface="Söhne"/>
              </a:rPr>
              <a:t>: Assessing the effectiveness and security of the steganographic model through testing against detection algorithms and real-world scenarios, ensuring that the embedded data remains hidden and intact.</a:t>
            </a:r>
          </a:p>
          <a:p>
            <a:pPr marL="12700">
              <a:lnSpc>
                <a:spcPct val="100000"/>
              </a:lnSpc>
              <a:spcBef>
                <a:spcPts val="100"/>
              </a:spcBef>
            </a:pPr>
            <a:endParaRPr sz="1800" dirty="0">
              <a:latin typeface="Trebuchet MS"/>
              <a:cs typeface="Trebuchet MS"/>
            </a:endParaRPr>
          </a:p>
        </p:txBody>
      </p:sp>
      <p:sp>
        <p:nvSpPr>
          <p:cNvPr id="1048678"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1048679"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1148</Words>
  <Application>Microsoft Office PowerPoint</Application>
  <PresentationFormat>Widescreen</PresentationFormat>
  <Paragraphs>78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M2003J15SC</dc:creator>
  <cp:lastModifiedBy>Boobeash M</cp:lastModifiedBy>
  <cp:revision>16</cp:revision>
  <dcterms:created xsi:type="dcterms:W3CDTF">2024-03-27T11:22:27Z</dcterms:created>
  <dcterms:modified xsi:type="dcterms:W3CDTF">2024-04-01T05:37:26Z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Producer">
    <vt:lpwstr>3-Heights(TM) PDF Security Shell 4.8.25.2 (http://www.pdf-tools.com)</vt:lpwstr>
  </property>
  <property fmtid="{D5CDD505-2E9C-101B-9397-08002B2CF9AE}" pid="5" name="ICV">
    <vt:lpwstr>c6ecd815cb9d4871b094a45975d0c07d</vt:lpwstr>
  </property>
</Properties>
</file>