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0" r:id="rId1"/>
  </p:sldMasterIdLst>
  <p:notesMasterIdLst>
    <p:notesMasterId r:id="rId3"/>
  </p:notesMasterIdLst>
  <p:sldIdLst>
    <p:sldId id="256" r:id="rId2"/>
  </p:sldIdLst>
  <p:sldSz cx="30275213" cy="42803763"/>
  <p:notesSz cx="14312900" cy="20104100"/>
  <p:defaultTextStyle>
    <a:defPPr>
      <a:defRPr kern="0"/>
    </a:defPPr>
  </p:defaultTextStyle>
  <p:extLst>
    <p:ext uri="{EFAFB233-063F-42B5-8137-9DF3F51BA10A}">
      <p15:sldGuideLst xmlns:p15="http://schemas.microsoft.com/office/powerpoint/2012/main">
        <p15:guide id="1" orient="horz" pos="6132" userDrawn="1">
          <p15:clr>
            <a:srgbClr val="A4A3A4"/>
          </p15:clr>
        </p15:guide>
        <p15:guide id="2" pos="456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E0F6D"/>
    <a:srgbClr val="6E0F6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7" d="100"/>
          <a:sy n="17" d="100"/>
        </p:scale>
        <p:origin x="2148" y="63"/>
      </p:cViewPr>
      <p:guideLst>
        <p:guide orient="horz" pos="6132"/>
        <p:guide pos="4569"/>
      </p:guideLst>
    </p:cSldViewPr>
  </p:slid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6202363" cy="1008063"/>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8107363" y="0"/>
            <a:ext cx="6202362" cy="1008063"/>
          </a:xfrm>
          <a:prstGeom prst="rect">
            <a:avLst/>
          </a:prstGeom>
        </p:spPr>
        <p:txBody>
          <a:bodyPr vert="horz" lIns="91440" tIns="45720" rIns="91440" bIns="45720" rtlCol="0"/>
          <a:lstStyle>
            <a:lvl1pPr algn="r">
              <a:defRPr sz="1200"/>
            </a:lvl1pPr>
          </a:lstStyle>
          <a:p>
            <a:fld id="{32101EE6-C5BC-4DE9-8029-3A97E306E002}" type="datetimeFigureOut">
              <a:rPr lang="en-US" smtClean="0"/>
              <a:t>10/22/2024</a:t>
            </a:fld>
            <a:endParaRPr lang="en-US"/>
          </a:p>
        </p:txBody>
      </p:sp>
      <p:sp>
        <p:nvSpPr>
          <p:cNvPr id="4" name="Slide Image Placeholder 3"/>
          <p:cNvSpPr>
            <a:spLocks noGrp="1" noRot="1" noChangeAspect="1"/>
          </p:cNvSpPr>
          <p:nvPr>
            <p:ph type="sldImg" idx="2"/>
          </p:nvPr>
        </p:nvSpPr>
        <p:spPr>
          <a:xfrm>
            <a:off x="4756150" y="2513013"/>
            <a:ext cx="4800600" cy="67849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431925" y="9675813"/>
            <a:ext cx="11449050" cy="79152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9096038"/>
            <a:ext cx="6202363" cy="100806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8107363" y="19096038"/>
            <a:ext cx="6202362" cy="1008062"/>
          </a:xfrm>
          <a:prstGeom prst="rect">
            <a:avLst/>
          </a:prstGeom>
        </p:spPr>
        <p:txBody>
          <a:bodyPr vert="horz" lIns="91440" tIns="45720" rIns="91440" bIns="45720" rtlCol="0" anchor="b"/>
          <a:lstStyle>
            <a:lvl1pPr algn="r">
              <a:defRPr sz="1200"/>
            </a:lvl1pPr>
          </a:lstStyle>
          <a:p>
            <a:fld id="{46C8D41B-FB7E-4670-8845-D939D7EC03FD}" type="slidenum">
              <a:rPr lang="en-US" smtClean="0"/>
              <a:t>‹#›</a:t>
            </a:fld>
            <a:endParaRPr lang="en-US"/>
          </a:p>
        </p:txBody>
      </p:sp>
    </p:spTree>
    <p:extLst>
      <p:ext uri="{BB962C8B-B14F-4D97-AF65-F5344CB8AC3E}">
        <p14:creationId xmlns:p14="http://schemas.microsoft.com/office/powerpoint/2010/main" val="2194620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a:xfrm>
            <a:off x="10293573" y="39807505"/>
            <a:ext cx="9688068" cy="2140188"/>
          </a:xfrm>
          <a:prstGeom prst="rect">
            <a:avLst/>
          </a:prstGeom>
        </p:spPr>
        <p:txBody>
          <a:bodyPr lIns="0" tIns="0" rIns="0" bIns="0"/>
          <a:lstStyle>
            <a:lvl1pPr algn="ctr">
              <a:defRPr>
                <a:solidFill>
                  <a:schemeClr val="tx1">
                    <a:tint val="75000"/>
                  </a:schemeClr>
                </a:solidFill>
              </a:defRPr>
            </a:lvl1pPr>
          </a:lstStyle>
          <a:p>
            <a:pPr defTabSz="1845749"/>
            <a:endParaRPr lang="zh-CN" altLang="en-US" sz="3634">
              <a:solidFill>
                <a:prstClr val="black">
                  <a:tint val="75000"/>
                </a:prstClr>
              </a:solidFill>
            </a:endParaRPr>
          </a:p>
        </p:txBody>
      </p:sp>
      <p:sp>
        <p:nvSpPr>
          <p:cNvPr id="3" name="Holder 3"/>
          <p:cNvSpPr>
            <a:spLocks noGrp="1"/>
          </p:cNvSpPr>
          <p:nvPr>
            <p:ph type="dt" sz="half" idx="6"/>
          </p:nvPr>
        </p:nvSpPr>
        <p:spPr>
          <a:xfrm>
            <a:off x="1513762" y="39807505"/>
            <a:ext cx="6963299" cy="2140188"/>
          </a:xfrm>
          <a:prstGeom prst="rect">
            <a:avLst/>
          </a:prstGeom>
        </p:spPr>
        <p:txBody>
          <a:bodyPr lIns="0" tIns="0" rIns="0" bIns="0"/>
          <a:lstStyle>
            <a:lvl1pPr algn="l">
              <a:defRPr>
                <a:solidFill>
                  <a:schemeClr val="tx1">
                    <a:tint val="75000"/>
                  </a:schemeClr>
                </a:solidFill>
              </a:defRPr>
            </a:lvl1pPr>
          </a:lstStyle>
          <a:p>
            <a:pPr defTabSz="1845749"/>
            <a:fld id="{1D8BD707-D9CF-40AE-B4C6-C98DA3205C09}" type="datetimeFigureOut">
              <a:rPr lang="en-US" sz="3634" smtClean="0">
                <a:solidFill>
                  <a:prstClr val="black">
                    <a:tint val="75000"/>
                  </a:prstClr>
                </a:solidFill>
              </a:rPr>
              <a:pPr defTabSz="1845749"/>
              <a:t>10/22/2024</a:t>
            </a:fld>
            <a:endParaRPr lang="en-US" sz="3634">
              <a:solidFill>
                <a:prstClr val="black">
                  <a:tint val="75000"/>
                </a:prstClr>
              </a:solidFill>
            </a:endParaRPr>
          </a:p>
        </p:txBody>
      </p:sp>
      <p:sp>
        <p:nvSpPr>
          <p:cNvPr id="4" name="Holder 4"/>
          <p:cNvSpPr>
            <a:spLocks noGrp="1"/>
          </p:cNvSpPr>
          <p:nvPr>
            <p:ph type="sldNum" sz="quarter" idx="7"/>
          </p:nvPr>
        </p:nvSpPr>
        <p:spPr>
          <a:xfrm>
            <a:off x="21798154" y="39807505"/>
            <a:ext cx="6963299" cy="2140188"/>
          </a:xfrm>
          <a:prstGeom prst="rect">
            <a:avLst/>
          </a:prstGeom>
        </p:spPr>
        <p:txBody>
          <a:bodyPr lIns="0" tIns="0" rIns="0" bIns="0"/>
          <a:lstStyle>
            <a:lvl1pPr algn="r">
              <a:defRPr>
                <a:solidFill>
                  <a:schemeClr val="tx1">
                    <a:tint val="75000"/>
                  </a:schemeClr>
                </a:solidFill>
              </a:defRPr>
            </a:lvl1pPr>
          </a:lstStyle>
          <a:p>
            <a:pPr defTabSz="1845749"/>
            <a:fld id="{B6F15528-21DE-4FAA-801E-634DDDAF4B2B}" type="slidenum">
              <a:rPr lang="en-US" altLang="zh-CN" sz="3634" smtClean="0">
                <a:solidFill>
                  <a:prstClr val="black">
                    <a:tint val="75000"/>
                  </a:prstClr>
                </a:solidFill>
              </a:rPr>
              <a:pPr defTabSz="1845749"/>
              <a:t>‹#›</a:t>
            </a:fld>
            <a:endParaRPr lang="en-US" altLang="zh-CN" sz="3634">
              <a:solidFill>
                <a:prstClr val="black">
                  <a:tint val="75000"/>
                </a:prstClr>
              </a:solidFill>
            </a:endParaRPr>
          </a:p>
        </p:txBody>
      </p:sp>
    </p:spTree>
    <p:extLst>
      <p:ext uri="{BB962C8B-B14F-4D97-AF65-F5344CB8AC3E}">
        <p14:creationId xmlns:p14="http://schemas.microsoft.com/office/powerpoint/2010/main" val="2841700291"/>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6071188"/>
      </p:ext>
    </p:extLst>
  </p:cSld>
  <p:clrMap bg1="lt1" tx1="dk1" bg2="lt2" tx2="dk2" accent1="accent1" accent2="accent2" accent3="accent3" accent4="accent4" accent5="accent5" accent6="accent6" hlink="hlink" folHlink="folHlink"/>
  <p:sldLayoutIdLst>
    <p:sldLayoutId id="2147483671" r:id="rId1"/>
  </p:sldLayoutIdLst>
  <p:txStyles>
    <p:titleStyle>
      <a:lvl1pPr>
        <a:defRPr>
          <a:latin typeface="+mj-lt"/>
          <a:ea typeface="+mj-ea"/>
          <a:cs typeface="+mj-cs"/>
        </a:defRPr>
      </a:lvl1pPr>
    </p:titleStyle>
    <p:bodyStyle>
      <a:lvl1pPr marL="0">
        <a:defRPr>
          <a:latin typeface="+mn-lt"/>
          <a:ea typeface="+mn-ea"/>
          <a:cs typeface="+mn-cs"/>
        </a:defRPr>
      </a:lvl1pPr>
      <a:lvl2pPr marL="922874">
        <a:defRPr>
          <a:latin typeface="+mn-lt"/>
          <a:ea typeface="+mn-ea"/>
          <a:cs typeface="+mn-cs"/>
        </a:defRPr>
      </a:lvl2pPr>
      <a:lvl3pPr marL="1845749">
        <a:defRPr>
          <a:latin typeface="+mn-lt"/>
          <a:ea typeface="+mn-ea"/>
          <a:cs typeface="+mn-cs"/>
        </a:defRPr>
      </a:lvl3pPr>
      <a:lvl4pPr marL="2768623">
        <a:defRPr>
          <a:latin typeface="+mn-lt"/>
          <a:ea typeface="+mn-ea"/>
          <a:cs typeface="+mn-cs"/>
        </a:defRPr>
      </a:lvl4pPr>
      <a:lvl5pPr marL="3691498">
        <a:defRPr>
          <a:latin typeface="+mn-lt"/>
          <a:ea typeface="+mn-ea"/>
          <a:cs typeface="+mn-cs"/>
        </a:defRPr>
      </a:lvl5pPr>
      <a:lvl6pPr marL="4614372">
        <a:defRPr>
          <a:latin typeface="+mn-lt"/>
          <a:ea typeface="+mn-ea"/>
          <a:cs typeface="+mn-cs"/>
        </a:defRPr>
      </a:lvl6pPr>
      <a:lvl7pPr marL="5537247">
        <a:defRPr>
          <a:latin typeface="+mn-lt"/>
          <a:ea typeface="+mn-ea"/>
          <a:cs typeface="+mn-cs"/>
        </a:defRPr>
      </a:lvl7pPr>
      <a:lvl8pPr marL="6460121">
        <a:defRPr>
          <a:latin typeface="+mn-lt"/>
          <a:ea typeface="+mn-ea"/>
          <a:cs typeface="+mn-cs"/>
        </a:defRPr>
      </a:lvl8pPr>
      <a:lvl9pPr marL="7382996">
        <a:defRPr>
          <a:latin typeface="+mn-lt"/>
          <a:ea typeface="+mn-ea"/>
          <a:cs typeface="+mn-cs"/>
        </a:defRPr>
      </a:lvl9pPr>
    </p:bodyStyle>
    <p:otherStyle>
      <a:lvl1pPr marL="0">
        <a:defRPr>
          <a:latin typeface="+mn-lt"/>
          <a:ea typeface="+mn-ea"/>
          <a:cs typeface="+mn-cs"/>
        </a:defRPr>
      </a:lvl1pPr>
      <a:lvl2pPr marL="922874">
        <a:defRPr>
          <a:latin typeface="+mn-lt"/>
          <a:ea typeface="+mn-ea"/>
          <a:cs typeface="+mn-cs"/>
        </a:defRPr>
      </a:lvl2pPr>
      <a:lvl3pPr marL="1845749">
        <a:defRPr>
          <a:latin typeface="+mn-lt"/>
          <a:ea typeface="+mn-ea"/>
          <a:cs typeface="+mn-cs"/>
        </a:defRPr>
      </a:lvl3pPr>
      <a:lvl4pPr marL="2768623">
        <a:defRPr>
          <a:latin typeface="+mn-lt"/>
          <a:ea typeface="+mn-ea"/>
          <a:cs typeface="+mn-cs"/>
        </a:defRPr>
      </a:lvl4pPr>
      <a:lvl5pPr marL="3691498">
        <a:defRPr>
          <a:latin typeface="+mn-lt"/>
          <a:ea typeface="+mn-ea"/>
          <a:cs typeface="+mn-cs"/>
        </a:defRPr>
      </a:lvl5pPr>
      <a:lvl6pPr marL="4614372">
        <a:defRPr>
          <a:latin typeface="+mn-lt"/>
          <a:ea typeface="+mn-ea"/>
          <a:cs typeface="+mn-cs"/>
        </a:defRPr>
      </a:lvl6pPr>
      <a:lvl7pPr marL="5537247">
        <a:defRPr>
          <a:latin typeface="+mn-lt"/>
          <a:ea typeface="+mn-ea"/>
          <a:cs typeface="+mn-cs"/>
        </a:defRPr>
      </a:lvl7pPr>
      <a:lvl8pPr marL="6460121">
        <a:defRPr>
          <a:latin typeface="+mn-lt"/>
          <a:ea typeface="+mn-ea"/>
          <a:cs typeface="+mn-cs"/>
        </a:defRPr>
      </a:lvl8pPr>
      <a:lvl9pPr marL="7382996">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jpeg"/><Relationship Id="rId13" Type="http://schemas.openxmlformats.org/officeDocument/2006/relationships/image" Target="../media/image11.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60158A20-28B4-4F59-95A1-C544CF77EF10}"/>
              </a:ext>
            </a:extLst>
          </p:cNvPr>
          <p:cNvGrpSpPr/>
          <p:nvPr/>
        </p:nvGrpSpPr>
        <p:grpSpPr>
          <a:xfrm>
            <a:off x="24434006" y="1513681"/>
            <a:ext cx="5601209" cy="3641165"/>
            <a:chOff x="24471597" y="1670098"/>
            <a:chExt cx="4933055" cy="3248879"/>
          </a:xfrm>
        </p:grpSpPr>
        <p:pic>
          <p:nvPicPr>
            <p:cNvPr id="9" name="Picture 8">
              <a:extLst>
                <a:ext uri="{FF2B5EF4-FFF2-40B4-BE49-F238E27FC236}">
                  <a16:creationId xmlns:a16="http://schemas.microsoft.com/office/drawing/2014/main" id="{6B46563F-02ED-4528-ACED-AC14609DBD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471597" y="1670098"/>
              <a:ext cx="4933055" cy="3248879"/>
            </a:xfrm>
            <a:prstGeom prst="rect">
              <a:avLst/>
            </a:prstGeom>
          </p:spPr>
        </p:pic>
        <p:pic>
          <p:nvPicPr>
            <p:cNvPr id="13" name="Picture 12">
              <a:extLst>
                <a:ext uri="{FF2B5EF4-FFF2-40B4-BE49-F238E27FC236}">
                  <a16:creationId xmlns:a16="http://schemas.microsoft.com/office/drawing/2014/main" id="{E7BF2CED-FE2B-4E6A-94BD-FB2DB9DEB5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98571" y="4085819"/>
              <a:ext cx="3295650" cy="409575"/>
            </a:xfrm>
            <a:prstGeom prst="rect">
              <a:avLst/>
            </a:prstGeom>
          </p:spPr>
        </p:pic>
      </p:grpSp>
      <p:pic>
        <p:nvPicPr>
          <p:cNvPr id="84" name="object 31">
            <a:extLst>
              <a:ext uri="{FF2B5EF4-FFF2-40B4-BE49-F238E27FC236}">
                <a16:creationId xmlns:a16="http://schemas.microsoft.com/office/drawing/2014/main" id="{CD6965AE-8A0B-46A2-8B25-08C4D2052886}"/>
              </a:ext>
            </a:extLst>
          </p:cNvPr>
          <p:cNvPicPr/>
          <p:nvPr/>
        </p:nvPicPr>
        <p:blipFill>
          <a:blip r:embed="rId4" cstate="print"/>
          <a:stretch>
            <a:fillRect/>
          </a:stretch>
        </p:blipFill>
        <p:spPr>
          <a:xfrm flipH="1">
            <a:off x="15643105" y="6033112"/>
            <a:ext cx="14145610" cy="1379858"/>
          </a:xfrm>
          <a:prstGeom prst="rect">
            <a:avLst/>
          </a:prstGeom>
        </p:spPr>
      </p:pic>
      <p:sp>
        <p:nvSpPr>
          <p:cNvPr id="62" name="bg object 16">
            <a:extLst>
              <a:ext uri="{FF2B5EF4-FFF2-40B4-BE49-F238E27FC236}">
                <a16:creationId xmlns:a16="http://schemas.microsoft.com/office/drawing/2014/main" id="{90025E9A-F1EE-4445-AF16-1AE68423DCF9}"/>
              </a:ext>
            </a:extLst>
          </p:cNvPr>
          <p:cNvSpPr/>
          <p:nvPr/>
        </p:nvSpPr>
        <p:spPr>
          <a:xfrm>
            <a:off x="154938" y="30326"/>
            <a:ext cx="29962631" cy="1196504"/>
          </a:xfrm>
          <a:custGeom>
            <a:avLst/>
            <a:gdLst/>
            <a:ahLst/>
            <a:cxnLst/>
            <a:rect l="l" t="t" r="r" b="b"/>
            <a:pathLst>
              <a:path w="14072869" h="561975">
                <a:moveTo>
                  <a:pt x="14072530" y="0"/>
                </a:moveTo>
                <a:lnTo>
                  <a:pt x="0" y="0"/>
                </a:lnTo>
                <a:lnTo>
                  <a:pt x="0" y="561709"/>
                </a:lnTo>
                <a:lnTo>
                  <a:pt x="14072530" y="561709"/>
                </a:lnTo>
                <a:lnTo>
                  <a:pt x="14072530" y="0"/>
                </a:lnTo>
                <a:close/>
              </a:path>
            </a:pathLst>
          </a:custGeom>
          <a:solidFill>
            <a:srgbClr val="6E0F6C"/>
          </a:solidFill>
          <a:ln>
            <a:solidFill>
              <a:schemeClr val="tx1"/>
            </a:solidFill>
          </a:ln>
        </p:spPr>
        <p:txBody>
          <a:bodyPr wrap="square" lIns="0" tIns="0" rIns="0" bIns="0" rtlCol="0"/>
          <a:lstStyle/>
          <a:p>
            <a:endParaRPr sz="5795"/>
          </a:p>
        </p:txBody>
      </p:sp>
      <p:sp>
        <p:nvSpPr>
          <p:cNvPr id="63" name="bg object 17">
            <a:extLst>
              <a:ext uri="{FF2B5EF4-FFF2-40B4-BE49-F238E27FC236}">
                <a16:creationId xmlns:a16="http://schemas.microsoft.com/office/drawing/2014/main" id="{AA60918B-526F-4ABA-891B-A1BEF294CDB4}"/>
              </a:ext>
            </a:extLst>
          </p:cNvPr>
          <p:cNvSpPr/>
          <p:nvPr/>
        </p:nvSpPr>
        <p:spPr>
          <a:xfrm>
            <a:off x="157644" y="1"/>
            <a:ext cx="29962631" cy="1196504"/>
          </a:xfrm>
          <a:custGeom>
            <a:avLst/>
            <a:gdLst/>
            <a:ahLst/>
            <a:cxnLst/>
            <a:rect l="l" t="t" r="r" b="b"/>
            <a:pathLst>
              <a:path w="14072869" h="561975">
                <a:moveTo>
                  <a:pt x="0" y="561709"/>
                </a:moveTo>
                <a:lnTo>
                  <a:pt x="14072530" y="561709"/>
                </a:lnTo>
                <a:lnTo>
                  <a:pt x="14072530" y="0"/>
                </a:lnTo>
                <a:lnTo>
                  <a:pt x="0" y="0"/>
                </a:lnTo>
                <a:lnTo>
                  <a:pt x="0" y="561709"/>
                </a:lnTo>
                <a:close/>
              </a:path>
            </a:pathLst>
          </a:custGeom>
          <a:ln w="7092">
            <a:solidFill>
              <a:schemeClr val="accent4">
                <a:lumMod val="75000"/>
              </a:schemeClr>
            </a:solidFill>
          </a:ln>
        </p:spPr>
        <p:txBody>
          <a:bodyPr wrap="square" lIns="0" tIns="0" rIns="0" bIns="0" rtlCol="0"/>
          <a:lstStyle/>
          <a:p>
            <a:endParaRPr sz="5795"/>
          </a:p>
        </p:txBody>
      </p:sp>
      <p:pic>
        <p:nvPicPr>
          <p:cNvPr id="64" name="bg object 18">
            <a:extLst>
              <a:ext uri="{FF2B5EF4-FFF2-40B4-BE49-F238E27FC236}">
                <a16:creationId xmlns:a16="http://schemas.microsoft.com/office/drawing/2014/main" id="{96521290-CC5F-47BE-86FE-4FAC3C654F78}"/>
              </a:ext>
            </a:extLst>
          </p:cNvPr>
          <p:cNvPicPr/>
          <p:nvPr/>
        </p:nvPicPr>
        <p:blipFill>
          <a:blip r:embed="rId5" cstate="print"/>
          <a:stretch>
            <a:fillRect/>
          </a:stretch>
        </p:blipFill>
        <p:spPr>
          <a:xfrm>
            <a:off x="587087" y="5749361"/>
            <a:ext cx="29017850" cy="381168"/>
          </a:xfrm>
          <a:prstGeom prst="rect">
            <a:avLst/>
          </a:prstGeom>
        </p:spPr>
      </p:pic>
      <p:sp>
        <p:nvSpPr>
          <p:cNvPr id="65" name="bg object 19">
            <a:extLst>
              <a:ext uri="{FF2B5EF4-FFF2-40B4-BE49-F238E27FC236}">
                <a16:creationId xmlns:a16="http://schemas.microsoft.com/office/drawing/2014/main" id="{A99C94C8-EAC3-4547-A21F-35D758F48852}"/>
              </a:ext>
            </a:extLst>
          </p:cNvPr>
          <p:cNvSpPr/>
          <p:nvPr/>
        </p:nvSpPr>
        <p:spPr>
          <a:xfrm>
            <a:off x="652326" y="5793056"/>
            <a:ext cx="28893216" cy="254172"/>
          </a:xfrm>
          <a:custGeom>
            <a:avLst/>
            <a:gdLst/>
            <a:ahLst/>
            <a:cxnLst/>
            <a:rect l="l" t="t" r="r" b="b"/>
            <a:pathLst>
              <a:path w="13570585" h="119380">
                <a:moveTo>
                  <a:pt x="13570396" y="0"/>
                </a:moveTo>
                <a:lnTo>
                  <a:pt x="0" y="0"/>
                </a:lnTo>
                <a:lnTo>
                  <a:pt x="0" y="119150"/>
                </a:lnTo>
                <a:lnTo>
                  <a:pt x="13570396" y="119150"/>
                </a:lnTo>
                <a:lnTo>
                  <a:pt x="13570396" y="0"/>
                </a:lnTo>
                <a:close/>
              </a:path>
            </a:pathLst>
          </a:custGeom>
          <a:solidFill>
            <a:srgbClr val="7030A0"/>
          </a:solidFill>
        </p:spPr>
        <p:txBody>
          <a:bodyPr wrap="square" lIns="0" tIns="0" rIns="0" bIns="0" rtlCol="0"/>
          <a:lstStyle/>
          <a:p>
            <a:endParaRPr sz="5795"/>
          </a:p>
        </p:txBody>
      </p:sp>
      <p:sp>
        <p:nvSpPr>
          <p:cNvPr id="66" name="bg object 20">
            <a:extLst>
              <a:ext uri="{FF2B5EF4-FFF2-40B4-BE49-F238E27FC236}">
                <a16:creationId xmlns:a16="http://schemas.microsoft.com/office/drawing/2014/main" id="{E16D11C9-269B-49D9-8063-BE01C43B465A}"/>
              </a:ext>
            </a:extLst>
          </p:cNvPr>
          <p:cNvSpPr/>
          <p:nvPr/>
        </p:nvSpPr>
        <p:spPr>
          <a:xfrm>
            <a:off x="652326" y="5793056"/>
            <a:ext cx="28893216" cy="254172"/>
          </a:xfrm>
          <a:custGeom>
            <a:avLst/>
            <a:gdLst/>
            <a:ahLst/>
            <a:cxnLst/>
            <a:rect l="l" t="t" r="r" b="b"/>
            <a:pathLst>
              <a:path w="13570585" h="119380">
                <a:moveTo>
                  <a:pt x="0" y="119150"/>
                </a:moveTo>
                <a:lnTo>
                  <a:pt x="13570396" y="119150"/>
                </a:lnTo>
                <a:lnTo>
                  <a:pt x="13570396" y="0"/>
                </a:lnTo>
                <a:lnTo>
                  <a:pt x="0" y="0"/>
                </a:lnTo>
                <a:lnTo>
                  <a:pt x="0" y="119150"/>
                </a:lnTo>
                <a:close/>
              </a:path>
            </a:pathLst>
          </a:custGeom>
          <a:solidFill>
            <a:srgbClr val="6E0F6C"/>
          </a:solidFill>
          <a:ln w="5319">
            <a:solidFill>
              <a:srgbClr val="7030A0"/>
            </a:solidFill>
          </a:ln>
        </p:spPr>
        <p:txBody>
          <a:bodyPr wrap="square" lIns="0" tIns="0" rIns="0" bIns="0" rtlCol="0"/>
          <a:lstStyle/>
          <a:p>
            <a:endParaRPr sz="5795"/>
          </a:p>
        </p:txBody>
      </p:sp>
      <p:sp>
        <p:nvSpPr>
          <p:cNvPr id="7" name="object 7"/>
          <p:cNvSpPr txBox="1"/>
          <p:nvPr/>
        </p:nvSpPr>
        <p:spPr>
          <a:xfrm>
            <a:off x="19964014" y="7242992"/>
            <a:ext cx="8387698" cy="611586"/>
          </a:xfrm>
          <a:prstGeom prst="rect">
            <a:avLst/>
          </a:prstGeom>
        </p:spPr>
        <p:txBody>
          <a:bodyPr vert="horz" wrap="square" lIns="0" tIns="37854" rIns="0" bIns="0" rtlCol="0">
            <a:spAutoFit/>
          </a:bodyPr>
          <a:lstStyle/>
          <a:p>
            <a:pPr marL="27040">
              <a:spcBef>
                <a:spcPts val="297"/>
              </a:spcBef>
            </a:pPr>
            <a:r>
              <a:rPr lang="en-US" altLang="zh-CN" sz="3726" b="1" dirty="0">
                <a:latin typeface="Times New Roman"/>
                <a:cs typeface="Times New Roman"/>
              </a:rPr>
              <a:t>Model Reconstruction of SRCNN</a:t>
            </a:r>
            <a:endParaRPr sz="3726" b="1" dirty="0">
              <a:latin typeface="Times New Roman"/>
              <a:cs typeface="Times New Roman"/>
            </a:endParaRPr>
          </a:p>
        </p:txBody>
      </p:sp>
      <p:grpSp>
        <p:nvGrpSpPr>
          <p:cNvPr id="15" name="object 15"/>
          <p:cNvGrpSpPr/>
          <p:nvPr/>
        </p:nvGrpSpPr>
        <p:grpSpPr>
          <a:xfrm>
            <a:off x="15142299" y="6298615"/>
            <a:ext cx="243433" cy="36106606"/>
            <a:chOff x="7038054" y="2958336"/>
            <a:chExt cx="114337" cy="16958575"/>
          </a:xfrm>
        </p:grpSpPr>
        <p:sp>
          <p:nvSpPr>
            <p:cNvPr id="17" name="object 17"/>
            <p:cNvSpPr/>
            <p:nvPr/>
          </p:nvSpPr>
          <p:spPr>
            <a:xfrm>
              <a:off x="7038054" y="2958336"/>
              <a:ext cx="49648" cy="16958575"/>
            </a:xfrm>
            <a:custGeom>
              <a:avLst/>
              <a:gdLst/>
              <a:ahLst/>
              <a:cxnLst/>
              <a:rect l="l" t="t" r="r" b="b"/>
              <a:pathLst>
                <a:path w="26034" h="16275685">
                  <a:moveTo>
                    <a:pt x="25532" y="0"/>
                  </a:moveTo>
                  <a:lnTo>
                    <a:pt x="0" y="0"/>
                  </a:lnTo>
                  <a:lnTo>
                    <a:pt x="0" y="16275113"/>
                  </a:lnTo>
                  <a:lnTo>
                    <a:pt x="25532" y="16275113"/>
                  </a:lnTo>
                  <a:lnTo>
                    <a:pt x="25532" y="0"/>
                  </a:lnTo>
                  <a:close/>
                </a:path>
              </a:pathLst>
            </a:custGeom>
            <a:solidFill>
              <a:srgbClr val="6E0F6C"/>
            </a:solidFill>
            <a:ln w="3175">
              <a:solidFill>
                <a:srgbClr val="7030A0"/>
              </a:solidFill>
            </a:ln>
          </p:spPr>
          <p:txBody>
            <a:bodyPr wrap="square" lIns="0" tIns="0" rIns="0" bIns="0" rtlCol="0"/>
            <a:lstStyle/>
            <a:p>
              <a:endParaRPr sz="5795"/>
            </a:p>
          </p:txBody>
        </p:sp>
        <p:sp>
          <p:nvSpPr>
            <p:cNvPr id="18" name="object 18"/>
            <p:cNvSpPr/>
            <p:nvPr/>
          </p:nvSpPr>
          <p:spPr>
            <a:xfrm>
              <a:off x="7102743" y="2958336"/>
              <a:ext cx="49648" cy="16958575"/>
            </a:xfrm>
            <a:custGeom>
              <a:avLst/>
              <a:gdLst/>
              <a:ahLst/>
              <a:cxnLst/>
              <a:rect l="l" t="t" r="r" b="b"/>
              <a:pathLst>
                <a:path w="26034" h="16275685">
                  <a:moveTo>
                    <a:pt x="0" y="16275113"/>
                  </a:moveTo>
                  <a:lnTo>
                    <a:pt x="25532" y="16275113"/>
                  </a:lnTo>
                  <a:lnTo>
                    <a:pt x="25532" y="0"/>
                  </a:lnTo>
                  <a:lnTo>
                    <a:pt x="0" y="0"/>
                  </a:lnTo>
                  <a:lnTo>
                    <a:pt x="0" y="16275113"/>
                  </a:lnTo>
                </a:path>
              </a:pathLst>
            </a:custGeom>
            <a:solidFill>
              <a:srgbClr val="6E0F6C"/>
            </a:solidFill>
            <a:ln w="5319">
              <a:solidFill>
                <a:srgbClr val="7030A0"/>
              </a:solidFill>
            </a:ln>
          </p:spPr>
          <p:txBody>
            <a:bodyPr wrap="square" lIns="0" tIns="0" rIns="0" bIns="0" rtlCol="0"/>
            <a:lstStyle/>
            <a:p>
              <a:endParaRPr sz="5795"/>
            </a:p>
          </p:txBody>
        </p:sp>
      </p:grpSp>
      <p:pic>
        <p:nvPicPr>
          <p:cNvPr id="31" name="object 31"/>
          <p:cNvPicPr/>
          <p:nvPr/>
        </p:nvPicPr>
        <p:blipFill>
          <a:blip r:embed="rId4" cstate="print"/>
          <a:stretch>
            <a:fillRect/>
          </a:stretch>
        </p:blipFill>
        <p:spPr>
          <a:xfrm>
            <a:off x="601588" y="6001223"/>
            <a:ext cx="14145610" cy="1379858"/>
          </a:xfrm>
          <a:prstGeom prst="rect">
            <a:avLst/>
          </a:prstGeom>
        </p:spPr>
      </p:pic>
      <p:sp>
        <p:nvSpPr>
          <p:cNvPr id="32" name="object 32"/>
          <p:cNvSpPr txBox="1"/>
          <p:nvPr/>
        </p:nvSpPr>
        <p:spPr>
          <a:xfrm>
            <a:off x="5952631" y="1235489"/>
            <a:ext cx="18151716" cy="5710141"/>
          </a:xfrm>
          <a:prstGeom prst="rect">
            <a:avLst/>
          </a:prstGeom>
        </p:spPr>
        <p:txBody>
          <a:bodyPr vert="horz" wrap="square" lIns="0" tIns="27039" rIns="0" bIns="0" rtlCol="0">
            <a:spAutoFit/>
          </a:bodyPr>
          <a:lstStyle/>
          <a:p>
            <a:pPr marL="504290" marR="347461" algn="ctr">
              <a:spcBef>
                <a:spcPts val="212"/>
              </a:spcBef>
            </a:pPr>
            <a:r>
              <a:rPr lang="en-US" sz="7132" b="1" dirty="0">
                <a:latin typeface="Times New Roman"/>
                <a:cs typeface="Times New Roman"/>
              </a:rPr>
              <a:t>Enhancing the Angular Resolution of LHAASO with Machine Learning</a:t>
            </a:r>
            <a:endParaRPr lang="en-US" sz="7132" dirty="0">
              <a:latin typeface="Times New Roman"/>
              <a:cs typeface="Times New Roman"/>
            </a:endParaRPr>
          </a:p>
          <a:p>
            <a:pPr marL="144664" algn="ctr">
              <a:spcBef>
                <a:spcPts val="127"/>
              </a:spcBef>
            </a:pPr>
            <a:r>
              <a:rPr lang="en-US" sz="4258" spc="-224" dirty="0">
                <a:latin typeface="Times New Roman"/>
                <a:cs typeface="Times New Roman"/>
              </a:rPr>
              <a:t>Zi-Hang L</a:t>
            </a:r>
            <a:r>
              <a:rPr lang="en-US" altLang="zh-CN" sz="4258" spc="-224" dirty="0">
                <a:latin typeface="Times New Roman"/>
                <a:cs typeface="Times New Roman"/>
              </a:rPr>
              <a:t>iu</a:t>
            </a:r>
            <a:r>
              <a:rPr lang="en-US" sz="4312" baseline="24691" dirty="0">
                <a:latin typeface="Times New Roman"/>
                <a:cs typeface="Times New Roman"/>
              </a:rPr>
              <a:t>2</a:t>
            </a:r>
            <a:r>
              <a:rPr lang="en-US" sz="4258" spc="-54" dirty="0">
                <a:latin typeface="Times New Roman"/>
                <a:cs typeface="Times New Roman"/>
              </a:rPr>
              <a:t>, Xing-Wei Gong</a:t>
            </a:r>
            <a:r>
              <a:rPr lang="en-US" sz="4312" baseline="24691" dirty="0">
                <a:latin typeface="Times New Roman"/>
                <a:cs typeface="Times New Roman"/>
              </a:rPr>
              <a:t>1</a:t>
            </a:r>
            <a:r>
              <a:rPr lang="en-US" sz="4400" spc="-54" dirty="0">
                <a:latin typeface="Times New Roman"/>
                <a:cs typeface="Times New Roman"/>
              </a:rPr>
              <a:t>, Xiao Tang</a:t>
            </a:r>
            <a:r>
              <a:rPr lang="en-US" sz="4400" baseline="24691" dirty="0">
                <a:latin typeface="Times New Roman"/>
                <a:cs typeface="Times New Roman"/>
              </a:rPr>
              <a:t>1</a:t>
            </a:r>
            <a:r>
              <a:rPr lang="en-US" sz="4400" spc="-54" dirty="0">
                <a:latin typeface="Times New Roman"/>
                <a:cs typeface="Times New Roman"/>
              </a:rPr>
              <a:t>, Lei He</a:t>
            </a:r>
            <a:r>
              <a:rPr lang="en-US" sz="4400" baseline="24691" dirty="0">
                <a:latin typeface="Times New Roman"/>
                <a:cs typeface="Times New Roman"/>
              </a:rPr>
              <a:t>1</a:t>
            </a:r>
            <a:r>
              <a:rPr lang="en-US" sz="4400" dirty="0">
                <a:uFill>
                  <a:solidFill>
                    <a:srgbClr val="000000"/>
                  </a:solidFill>
                </a:uFill>
                <a:latin typeface="Times New Roman"/>
                <a:cs typeface="Times New Roman"/>
              </a:rPr>
              <a:t>, </a:t>
            </a:r>
            <a:r>
              <a:rPr lang="en-US" sz="4400" dirty="0" err="1">
                <a:uFill>
                  <a:solidFill>
                    <a:srgbClr val="000000"/>
                  </a:solidFill>
                </a:uFill>
                <a:latin typeface="Times New Roman"/>
                <a:cs typeface="Times New Roman"/>
              </a:rPr>
              <a:t>Ruo</a:t>
            </a:r>
            <a:r>
              <a:rPr lang="en-US" sz="4400" dirty="0">
                <a:uFill>
                  <a:solidFill>
                    <a:srgbClr val="000000"/>
                  </a:solidFill>
                </a:uFill>
                <a:latin typeface="Times New Roman"/>
                <a:cs typeface="Times New Roman"/>
              </a:rPr>
              <a:t>-Yu Liu</a:t>
            </a:r>
            <a:r>
              <a:rPr lang="en-US" sz="4400" spc="-79" baseline="24691" dirty="0">
                <a:latin typeface="Times New Roman"/>
                <a:cs typeface="Times New Roman"/>
              </a:rPr>
              <a:t>1</a:t>
            </a:r>
            <a:r>
              <a:rPr lang="en-US" sz="4400" spc="-54" dirty="0">
                <a:latin typeface="Times New Roman"/>
                <a:cs typeface="Times New Roman"/>
              </a:rPr>
              <a:t>, </a:t>
            </a:r>
            <a:endParaRPr sz="4312" baseline="24691" dirty="0">
              <a:latin typeface="Times New Roman"/>
              <a:cs typeface="Times New Roman"/>
            </a:endParaRPr>
          </a:p>
          <a:p>
            <a:pPr marL="68949" algn="ctr"/>
            <a:endParaRPr lang="en-US" sz="2395" spc="-14" baseline="25925" dirty="0">
              <a:latin typeface="Times New Roman"/>
              <a:cs typeface="Times New Roman"/>
            </a:endParaRPr>
          </a:p>
          <a:p>
            <a:pPr marL="68949" algn="ctr"/>
            <a:r>
              <a:rPr sz="2395" spc="-14" baseline="25925" dirty="0">
                <a:latin typeface="Times New Roman"/>
                <a:cs typeface="Times New Roman"/>
              </a:rPr>
              <a:t>1</a:t>
            </a:r>
            <a:r>
              <a:rPr lang="en-US" sz="2395" spc="286" baseline="25925" dirty="0">
                <a:latin typeface="Times New Roman"/>
                <a:cs typeface="Times New Roman"/>
              </a:rPr>
              <a:t> </a:t>
            </a:r>
            <a:r>
              <a:rPr lang="en-US" sz="2341" dirty="0">
                <a:latin typeface="Times New Roman"/>
                <a:cs typeface="Times New Roman"/>
              </a:rPr>
              <a:t>School of Astronomy &amp; Space Science, Nanjing University, Nanjing, China</a:t>
            </a:r>
          </a:p>
          <a:p>
            <a:pPr marL="68949" algn="ctr"/>
            <a:r>
              <a:rPr lang="en-US" sz="2395" spc="-14" baseline="25925" dirty="0">
                <a:latin typeface="Times New Roman"/>
                <a:cs typeface="Times New Roman"/>
              </a:rPr>
              <a:t>2</a:t>
            </a:r>
            <a:r>
              <a:rPr lang="en-US" sz="2395" spc="286" baseline="25925" dirty="0">
                <a:latin typeface="Times New Roman"/>
                <a:cs typeface="Times New Roman"/>
              </a:rPr>
              <a:t> </a:t>
            </a:r>
            <a:r>
              <a:rPr lang="en-US" sz="2341" dirty="0">
                <a:latin typeface="Times New Roman"/>
                <a:cs typeface="Times New Roman"/>
              </a:rPr>
              <a:t>School of Physics, Nanjing University, Nanjing, China</a:t>
            </a:r>
            <a:endParaRPr sz="2554" dirty="0">
              <a:latin typeface="Times New Roman"/>
              <a:cs typeface="Times New Roman"/>
            </a:endParaRPr>
          </a:p>
          <a:p>
            <a:pPr>
              <a:spcBef>
                <a:spcPts val="116"/>
              </a:spcBef>
            </a:pPr>
            <a:endParaRPr sz="2449" dirty="0">
              <a:latin typeface="Times New Roman"/>
              <a:cs typeface="Times New Roman"/>
            </a:endParaRPr>
          </a:p>
          <a:p>
            <a:pPr algn="ctr">
              <a:tabLst>
                <a:tab pos="15296419" algn="l"/>
              </a:tabLst>
            </a:pPr>
            <a:endParaRPr lang="en-US" sz="4685" b="1" spc="42" dirty="0">
              <a:latin typeface="Times New Roman"/>
              <a:cs typeface="Times New Roman"/>
            </a:endParaRPr>
          </a:p>
          <a:p>
            <a:pPr algn="ctr">
              <a:tabLst>
                <a:tab pos="15296419" algn="l"/>
              </a:tabLst>
            </a:pPr>
            <a:r>
              <a:rPr sz="4685" b="1" spc="42" dirty="0">
                <a:latin typeface="Times New Roman"/>
                <a:cs typeface="Times New Roman"/>
              </a:rPr>
              <a:t>ABSTRACT	</a:t>
            </a:r>
            <a:r>
              <a:rPr sz="7027" b="1" spc="-45" baseline="1262" dirty="0">
                <a:latin typeface="Times New Roman"/>
                <a:cs typeface="Times New Roman"/>
              </a:rPr>
              <a:t>RESULTS</a:t>
            </a:r>
            <a:endParaRPr sz="7027" baseline="1262" dirty="0">
              <a:latin typeface="Times New Roman"/>
              <a:cs typeface="Times New Roman"/>
            </a:endParaRPr>
          </a:p>
        </p:txBody>
      </p:sp>
      <p:sp>
        <p:nvSpPr>
          <p:cNvPr id="34" name="object 34"/>
          <p:cNvSpPr txBox="1"/>
          <p:nvPr/>
        </p:nvSpPr>
        <p:spPr>
          <a:xfrm>
            <a:off x="797789" y="7532442"/>
            <a:ext cx="13649614" cy="10813137"/>
          </a:xfrm>
          <a:prstGeom prst="rect">
            <a:avLst/>
          </a:prstGeom>
        </p:spPr>
        <p:txBody>
          <a:bodyPr vert="horz" wrap="square" lIns="0" tIns="40561" rIns="0" bIns="0" rtlCol="0">
            <a:spAutoFit/>
          </a:bodyPr>
          <a:lstStyle/>
          <a:p>
            <a:pPr marL="62191" marR="97345" algn="just">
              <a:lnSpc>
                <a:spcPts val="3428"/>
              </a:lnSpc>
              <a:spcBef>
                <a:spcPts val="320"/>
              </a:spcBef>
            </a:pPr>
            <a:r>
              <a:rPr lang="en-US" sz="3200" spc="-20" dirty="0">
                <a:latin typeface="+mj-lt"/>
                <a:cs typeface="Times New Roman"/>
              </a:rPr>
              <a:t>We propose a framework specifically designed for super-resolution reconstruction of astronomical observations, particularly for LHAASO images, utilizing three super-resolution network models: Convolutional Neural Networks (CNN), Variational Autoencoders (VAE), and Generative Adversarial Networks (GAN). The CNN model effectively extracts image features through convolution operations, accurately capturing subtle details of celestial bodies; the VAE employs variational inference techniques to generate diverse reconstructed images, thereby restoring features of faint celestial objects; and the GAN model generates high-quality images through adversarial training, successfully simulating realistic astronomical scenes and significantly enhancing the authenticity and detail of image reconstruction.</a:t>
            </a:r>
          </a:p>
          <a:p>
            <a:pPr marL="62191" marR="97345" algn="just">
              <a:lnSpc>
                <a:spcPts val="3428"/>
              </a:lnSpc>
              <a:spcBef>
                <a:spcPts val="1200"/>
              </a:spcBef>
            </a:pPr>
            <a:r>
              <a:rPr lang="en-US" sz="3200" spc="-20" dirty="0">
                <a:latin typeface="+mj-lt"/>
                <a:cs typeface="Times New Roman"/>
              </a:rPr>
              <a:t>	To validate the effectiveness of the proposed methods, we used four different datasets: a simulated dataset aimed at reproducing astronomical scenes; a real scene dataset containing actual observational data; a Fermi dataset focusing on cosmic background; and a specific dataset concentrating on sources. During data processing, to simulate the real observational scenarios of LHAASO, we fitted the point spread function at 25 </a:t>
            </a:r>
            <a:r>
              <a:rPr lang="en-US" sz="3200" spc="-20" dirty="0" err="1">
                <a:latin typeface="+mj-lt"/>
                <a:cs typeface="Times New Roman"/>
              </a:rPr>
              <a:t>TeV</a:t>
            </a:r>
            <a:r>
              <a:rPr lang="en-US" sz="3200" spc="-20" dirty="0">
                <a:latin typeface="+mj-lt"/>
                <a:cs typeface="Times New Roman"/>
              </a:rPr>
              <a:t> as the convolution function.</a:t>
            </a:r>
          </a:p>
          <a:p>
            <a:pPr marL="62191" marR="97345" algn="just">
              <a:lnSpc>
                <a:spcPts val="3428"/>
              </a:lnSpc>
              <a:spcBef>
                <a:spcPts val="1200"/>
              </a:spcBef>
            </a:pPr>
            <a:r>
              <a:rPr lang="en-US" sz="3200" spc="-20" dirty="0">
                <a:latin typeface="+mj-lt"/>
                <a:cs typeface="Times New Roman"/>
              </a:rPr>
              <a:t>	Training results show significant improvements in image quality across all test datasets, with enhanced clarity for faint stars and sharper contours for bright stars. We believe that applying super-resolution techniques to astronomical imaging is highly feasible. This not only reduces observational costs but also aids scientific judgment. We hope to enhance data processing and analysis speed by combining machine learning with traditional computational methods, providing more efficient tools for astronomical research.</a:t>
            </a:r>
            <a:endParaRPr lang="en-US" sz="3200" dirty="0">
              <a:latin typeface="+mj-lt"/>
              <a:cs typeface="Times New Roman"/>
            </a:endParaRPr>
          </a:p>
        </p:txBody>
      </p:sp>
      <p:grpSp>
        <p:nvGrpSpPr>
          <p:cNvPr id="6" name="Group 5">
            <a:extLst>
              <a:ext uri="{FF2B5EF4-FFF2-40B4-BE49-F238E27FC236}">
                <a16:creationId xmlns:a16="http://schemas.microsoft.com/office/drawing/2014/main" id="{64A85A8D-FF29-4D07-9777-C0C59DC2C842}"/>
              </a:ext>
            </a:extLst>
          </p:cNvPr>
          <p:cNvGrpSpPr/>
          <p:nvPr/>
        </p:nvGrpSpPr>
        <p:grpSpPr>
          <a:xfrm>
            <a:off x="704288" y="18320576"/>
            <a:ext cx="14145610" cy="1379858"/>
            <a:chOff x="704288" y="18531970"/>
            <a:chExt cx="14145610" cy="1379858"/>
          </a:xfrm>
        </p:grpSpPr>
        <p:pic>
          <p:nvPicPr>
            <p:cNvPr id="83" name="object 31">
              <a:extLst>
                <a:ext uri="{FF2B5EF4-FFF2-40B4-BE49-F238E27FC236}">
                  <a16:creationId xmlns:a16="http://schemas.microsoft.com/office/drawing/2014/main" id="{F40BBE37-1F97-42C6-B61C-754F4564A68C}"/>
                </a:ext>
              </a:extLst>
            </p:cNvPr>
            <p:cNvPicPr/>
            <p:nvPr/>
          </p:nvPicPr>
          <p:blipFill>
            <a:blip r:embed="rId4" cstate="print"/>
            <a:stretch>
              <a:fillRect/>
            </a:stretch>
          </p:blipFill>
          <p:spPr>
            <a:xfrm>
              <a:off x="704288" y="18531970"/>
              <a:ext cx="14145610" cy="1379858"/>
            </a:xfrm>
            <a:prstGeom prst="rect">
              <a:avLst/>
            </a:prstGeom>
          </p:spPr>
        </p:pic>
        <p:sp>
          <p:nvSpPr>
            <p:cNvPr id="35" name="object 35"/>
            <p:cNvSpPr txBox="1"/>
            <p:nvPr/>
          </p:nvSpPr>
          <p:spPr>
            <a:xfrm>
              <a:off x="3947862" y="18741599"/>
              <a:ext cx="7554875" cy="756463"/>
            </a:xfrm>
            <a:prstGeom prst="rect">
              <a:avLst/>
            </a:prstGeom>
          </p:spPr>
          <p:txBody>
            <a:bodyPr vert="horz" wrap="square" lIns="0" tIns="35153" rIns="0" bIns="0" rtlCol="0">
              <a:spAutoFit/>
            </a:bodyPr>
            <a:lstStyle/>
            <a:p>
              <a:pPr marL="27040">
                <a:spcBef>
                  <a:spcPts val="277"/>
                </a:spcBef>
              </a:pPr>
              <a:r>
                <a:rPr sz="4685" b="1" dirty="0">
                  <a:latin typeface="Times New Roman"/>
                  <a:cs typeface="Times New Roman"/>
                </a:rPr>
                <a:t>MATERIALS</a:t>
              </a:r>
              <a:r>
                <a:rPr sz="4685" b="1" spc="-42" dirty="0">
                  <a:latin typeface="Times New Roman"/>
                  <a:cs typeface="Times New Roman"/>
                </a:rPr>
                <a:t> </a:t>
              </a:r>
              <a:r>
                <a:rPr sz="4685" b="1" spc="54" dirty="0">
                  <a:latin typeface="Times New Roman"/>
                  <a:cs typeface="Times New Roman"/>
                </a:rPr>
                <a:t>&amp;</a:t>
              </a:r>
              <a:r>
                <a:rPr sz="4685" b="1" spc="-54" dirty="0">
                  <a:latin typeface="Times New Roman"/>
                  <a:cs typeface="Times New Roman"/>
                </a:rPr>
                <a:t> </a:t>
              </a:r>
              <a:r>
                <a:rPr sz="4685" b="1" spc="42" dirty="0">
                  <a:latin typeface="Times New Roman"/>
                  <a:cs typeface="Times New Roman"/>
                </a:rPr>
                <a:t>METHODS</a:t>
              </a:r>
              <a:endParaRPr sz="4685" dirty="0">
                <a:latin typeface="Times New Roman"/>
                <a:cs typeface="Times New Roman"/>
              </a:endParaRPr>
            </a:p>
          </p:txBody>
        </p:sp>
      </p:grpSp>
      <p:pic>
        <p:nvPicPr>
          <p:cNvPr id="36" name="object 36"/>
          <p:cNvPicPr/>
          <p:nvPr/>
        </p:nvPicPr>
        <p:blipFill>
          <a:blip r:embed="rId6" cstate="print"/>
          <a:stretch>
            <a:fillRect/>
          </a:stretch>
        </p:blipFill>
        <p:spPr>
          <a:xfrm>
            <a:off x="608832" y="26850632"/>
            <a:ext cx="14113002" cy="1022717"/>
          </a:xfrm>
          <a:prstGeom prst="rect">
            <a:avLst/>
          </a:prstGeom>
        </p:spPr>
      </p:pic>
      <mc:AlternateContent xmlns:mc="http://schemas.openxmlformats.org/markup-compatibility/2006" xmlns:a14="http://schemas.microsoft.com/office/drawing/2010/main">
        <mc:Choice Requires="a14">
          <p:sp>
            <p:nvSpPr>
              <p:cNvPr id="37" name="object 37"/>
              <p:cNvSpPr txBox="1"/>
              <p:nvPr/>
            </p:nvSpPr>
            <p:spPr>
              <a:xfrm>
                <a:off x="603744" y="27890208"/>
                <a:ext cx="13980848" cy="13864923"/>
              </a:xfrm>
              <a:prstGeom prst="rect">
                <a:avLst/>
              </a:prstGeom>
            </p:spPr>
            <p:txBody>
              <a:bodyPr vert="horz" wrap="square" lIns="0" tIns="35153" rIns="0" bIns="0" numCol="2" rtlCol="0">
                <a:spAutoFit/>
              </a:bodyPr>
              <a:lstStyle/>
              <a:p>
                <a:pPr marL="81120" marR="64894" indent="543500" algn="just" eaLnBrk="0"/>
                <a:r>
                  <a:rPr lang="en-US" sz="2400" b="1" spc="-74" dirty="0" err="1">
                    <a:latin typeface="Calibri"/>
                    <a:cs typeface="Calibri"/>
                  </a:rPr>
                  <a:t>Dataset</a:t>
                </a:r>
                <a:endParaRPr lang="en-US" sz="2400" b="1" spc="-74" dirty="0">
                  <a:latin typeface="Calibri"/>
                  <a:cs typeface="Calibri"/>
                </a:endParaRPr>
              </a:p>
              <a:p>
                <a:pPr marL="81120" marR="64894" indent="543500" algn="just" eaLnBrk="0">
                  <a:spcBef>
                    <a:spcPts val="1200"/>
                  </a:spcBef>
                </a:pPr>
                <a:r>
                  <a:rPr lang="en-US" sz="2400" spc="-74" dirty="0">
                    <a:latin typeface="Calibri"/>
                    <a:cs typeface="Calibri"/>
                  </a:rPr>
                  <a:t>We use the diffuse gamma ray background model from fermi as the background dataset. Source dataset is generated with </a:t>
                </a:r>
                <a:r>
                  <a:rPr lang="en-US" sz="2400" i="1" spc="-74" dirty="0" err="1">
                    <a:latin typeface="Calibri"/>
                    <a:cs typeface="Calibri"/>
                  </a:rPr>
                  <a:t>gtobssim</a:t>
                </a:r>
                <a:r>
                  <a:rPr lang="en-US" sz="2400" spc="-74" dirty="0">
                    <a:latin typeface="Calibri"/>
                    <a:cs typeface="Calibri"/>
                  </a:rPr>
                  <a:t> tool from </a:t>
                </a:r>
                <a:r>
                  <a:rPr lang="en-US" sz="2400" spc="-74" dirty="0" err="1">
                    <a:latin typeface="Calibri"/>
                    <a:cs typeface="Calibri"/>
                  </a:rPr>
                  <a:t>fermitools</a:t>
                </a:r>
                <a:r>
                  <a:rPr lang="en-US" sz="2400" spc="-74" dirty="0">
                    <a:latin typeface="Calibri"/>
                    <a:cs typeface="Calibri"/>
                  </a:rPr>
                  <a:t>, assuming extended sources with gaussian shape. All data are then blurred by 2-dimensional convolution with the PSF of LHAASO at 25 </a:t>
                </a:r>
                <a:r>
                  <a:rPr lang="en-US" sz="2400" spc="-74" dirty="0" err="1">
                    <a:latin typeface="Calibri"/>
                    <a:cs typeface="Calibri"/>
                  </a:rPr>
                  <a:t>TeV</a:t>
                </a:r>
                <a:r>
                  <a:rPr lang="en-US" sz="2400" spc="-74" dirty="0">
                    <a:latin typeface="Calibri"/>
                    <a:cs typeface="Calibri"/>
                  </a:rPr>
                  <a:t>, binned to </a:t>
                </a:r>
                <a14:m>
                  <m:oMath xmlns:m="http://schemas.openxmlformats.org/officeDocument/2006/math">
                    <m:sSup>
                      <m:sSupPr>
                        <m:ctrlPr>
                          <a:rPr lang="en-US" sz="2400" b="0" i="1" spc="-74" smtClean="0">
                            <a:latin typeface="Cambria Math" panose="02040503050406030204" pitchFamily="18" charset="0"/>
                            <a:cs typeface="Calibri"/>
                          </a:rPr>
                        </m:ctrlPr>
                      </m:sSupPr>
                      <m:e>
                        <m:r>
                          <a:rPr lang="en-US" sz="2400" b="0" i="1" spc="-74" smtClean="0">
                            <a:latin typeface="Cambria Math" panose="02040503050406030204" pitchFamily="18" charset="0"/>
                            <a:cs typeface="Calibri"/>
                          </a:rPr>
                          <m:t>0.1</m:t>
                        </m:r>
                      </m:e>
                      <m:sup>
                        <m:r>
                          <a:rPr lang="en-US" sz="2400" b="0" i="1" spc="-74" smtClean="0">
                            <a:latin typeface="Cambria Math" panose="02040503050406030204" pitchFamily="18" charset="0"/>
                            <a:cs typeface="Calibri"/>
                          </a:rPr>
                          <m:t>∘</m:t>
                        </m:r>
                      </m:sup>
                    </m:sSup>
                    <m:r>
                      <a:rPr lang="en-US" sz="2400" b="0" i="1" spc="-74" smtClean="0">
                        <a:latin typeface="Cambria Math" panose="02040503050406030204" pitchFamily="18" charset="0"/>
                        <a:cs typeface="Calibri"/>
                      </a:rPr>
                      <m:t>×</m:t>
                    </m:r>
                    <m:sSup>
                      <m:sSupPr>
                        <m:ctrlPr>
                          <a:rPr lang="en-US" sz="2400" b="0" i="1" spc="-74" smtClean="0">
                            <a:latin typeface="Cambria Math" panose="02040503050406030204" pitchFamily="18" charset="0"/>
                            <a:cs typeface="Calibri"/>
                          </a:rPr>
                        </m:ctrlPr>
                      </m:sSupPr>
                      <m:e>
                        <m:r>
                          <a:rPr lang="en-US" sz="2400" b="0" i="1" spc="-74" smtClean="0">
                            <a:latin typeface="Cambria Math" panose="02040503050406030204" pitchFamily="18" charset="0"/>
                            <a:cs typeface="Calibri"/>
                          </a:rPr>
                          <m:t>0.1</m:t>
                        </m:r>
                      </m:e>
                      <m:sup>
                        <m:r>
                          <a:rPr lang="en-US" sz="2400" b="0" i="1" spc="-74" smtClean="0">
                            <a:latin typeface="Cambria Math" panose="02040503050406030204" pitchFamily="18" charset="0"/>
                            <a:cs typeface="Calibri"/>
                          </a:rPr>
                          <m:t>∘</m:t>
                        </m:r>
                      </m:sup>
                    </m:sSup>
                    <m:r>
                      <a:rPr lang="en-US" sz="2400" b="0" i="0" spc="-74" smtClean="0">
                        <a:latin typeface="Cambria Math" panose="02040503050406030204" pitchFamily="18" charset="0"/>
                        <a:cs typeface="Calibri"/>
                      </a:rPr>
                      <m:t>. </m:t>
                    </m:r>
                  </m:oMath>
                </a14:m>
                <a:r>
                  <a:rPr lang="en-US" sz="2400" spc="-74" dirty="0">
                    <a:latin typeface="Calibri"/>
                    <a:cs typeface="Calibri"/>
                  </a:rPr>
                  <a:t>The input to machine learning model is a 64*64 2-</a:t>
                </a:r>
                <a:r>
                  <a:rPr lang="en-US" altLang="zh-CN" sz="2400" spc="-74" dirty="0">
                    <a:latin typeface="Calibri"/>
                    <a:cs typeface="Calibri"/>
                  </a:rPr>
                  <a:t>d array, blurred with PSF.</a:t>
                </a:r>
              </a:p>
              <a:p>
                <a:pPr marL="81120" marR="64894" indent="543500" algn="just">
                  <a:spcBef>
                    <a:spcPts val="1200"/>
                  </a:spcBef>
                </a:pPr>
                <a:r>
                  <a:rPr lang="en-US" sz="2400" b="1" spc="-74" dirty="0">
                    <a:latin typeface="Calibri"/>
                    <a:cs typeface="Calibri"/>
                  </a:rPr>
                  <a:t>Training and Results</a:t>
                </a:r>
              </a:p>
              <a:p>
                <a:pPr marL="81120" marR="64894" indent="543500" algn="just">
                  <a:spcBef>
                    <a:spcPts val="1200"/>
                  </a:spcBef>
                </a:pPr>
                <a:r>
                  <a:rPr lang="en-US" sz="2400" spc="-74" dirty="0">
                    <a:latin typeface="Calibri"/>
                    <a:cs typeface="Calibri"/>
                  </a:rPr>
                  <a:t>We trained the datasets with different models, among which the SRCNN displayed the best performance. Thus we mainly show the results of SRCNN.  We adopt the Jensen-Shannon divergence as loss function for the training. This loss function shows ability to recognize the small scale structures of the sky map. Fig 1 shows the model performance trained on the background dataset. All examples are from validation dataset (not trained directly). For clarity,  we manually select a direction (white dashed line) and plot the variation of the signal strength along this line (white solid at bottom right). Residual maps are also displayed at the right two columns.  All sky maps are normalized to </a:t>
                </a:r>
                <a14:m>
                  <m:oMath xmlns:m="http://schemas.openxmlformats.org/officeDocument/2006/math">
                    <m:r>
                      <a:rPr lang="en-US" sz="2400" b="0" i="1" spc="-74" smtClean="0">
                        <a:latin typeface="Cambria Math" panose="02040503050406030204" pitchFamily="18" charset="0"/>
                        <a:cs typeface="Calibri"/>
                      </a:rPr>
                      <m:t>[0,1]</m:t>
                    </m:r>
                  </m:oMath>
                </a14:m>
                <a:r>
                  <a:rPr lang="en-US" sz="2400" spc="-74" dirty="0">
                    <a:latin typeface="Calibri"/>
                    <a:cs typeface="Calibri"/>
                  </a:rPr>
                  <a:t>.</a:t>
                </a:r>
              </a:p>
              <a:p>
                <a:pPr marL="81120" marR="64894" indent="543500" algn="just"/>
                <a:r>
                  <a:rPr lang="en-US" sz="2400" spc="-74" dirty="0">
                    <a:latin typeface="Calibri"/>
                    <a:cs typeface="Calibri"/>
                  </a:rPr>
                  <a:t>In fig. 1, </a:t>
                </a:r>
                <a:r>
                  <a:rPr lang="en-US" altLang="zh-CN" sz="2400" spc="-74" dirty="0">
                    <a:latin typeface="Calibri"/>
                    <a:cs typeface="Calibri"/>
                  </a:rPr>
                  <a:t>small structures are recognized by the SRCNN model, especially in second example, where the model recognizes the blurred two peaks. The model works well on the untrained source dataset, where only large scale residuals are present. It is due to the convolution nature of CNN that it is suitable for de-convolution tasks.  Fig. 2 shows the distribution of the loss function on validation dataset. Our model significantly reduces the loss function, </a:t>
                </a:r>
                <a:r>
                  <a:rPr lang="en-US" altLang="zh-CN" sz="2400" spc="-74" dirty="0" err="1">
                    <a:latin typeface="Calibri"/>
                    <a:cs typeface="Calibri"/>
                  </a:rPr>
                  <a:t>i</a:t>
                </a:r>
                <a:r>
                  <a:rPr lang="en-US" altLang="zh-CN" sz="2400" spc="-74" dirty="0">
                    <a:latin typeface="Calibri"/>
                    <a:cs typeface="Calibri"/>
                  </a:rPr>
                  <a:t>. e. the reconstructed map is close to the original high-resolution sky map.  </a:t>
                </a:r>
                <a:endParaRPr lang="en-US" sz="2400" spc="-74" dirty="0">
                  <a:latin typeface="Calibri"/>
                  <a:cs typeface="Calibri"/>
                </a:endParaRPr>
              </a:p>
              <a:p>
                <a:pPr marL="81120" marR="64894" indent="543500" algn="just">
                  <a:spcBef>
                    <a:spcPts val="1200"/>
                  </a:spcBef>
                </a:pPr>
                <a:endParaRPr lang="en-US" sz="2400" b="1" spc="-74" dirty="0">
                  <a:latin typeface="Calibri"/>
                  <a:cs typeface="Calibri"/>
                </a:endParaRPr>
              </a:p>
              <a:p>
                <a:pPr marL="81120" marR="64894" indent="543500" algn="just">
                  <a:spcBef>
                    <a:spcPts val="1200"/>
                  </a:spcBef>
                </a:pPr>
                <a:endParaRPr lang="en-US" sz="2400" b="1" spc="-74" dirty="0">
                  <a:latin typeface="Calibri"/>
                  <a:cs typeface="Calibri"/>
                </a:endParaRPr>
              </a:p>
              <a:p>
                <a:pPr marL="81120" marR="64894" indent="543500" algn="just">
                  <a:spcBef>
                    <a:spcPts val="1200"/>
                  </a:spcBef>
                </a:pPr>
                <a:r>
                  <a:rPr lang="en-US" sz="2400" b="1" spc="-74" dirty="0">
                    <a:latin typeface="Calibri"/>
                    <a:cs typeface="Calibri"/>
                  </a:rPr>
                  <a:t>Application to LHAASO observation</a:t>
                </a:r>
              </a:p>
              <a:p>
                <a:pPr marL="81120" marR="64894" indent="543500" algn="just">
                  <a:spcBef>
                    <a:spcPts val="1200"/>
                  </a:spcBef>
                </a:pPr>
                <a:r>
                  <a:rPr lang="en-US" sz="2400" spc="-74" dirty="0">
                    <a:latin typeface="Calibri"/>
                    <a:cs typeface="Calibri"/>
                  </a:rPr>
                  <a:t>When applying to the real observation, the model is faced with problems, as real counts map usually contain strong Poisson noise, which is inconsistent with the training dataset. Thus we re-trained the model by adding noise to the blurred data and applied the model to five selected LHAASO sources. In training, we added an mean square error (MSE) component to the loss function. For reference, we also computed the significance map with a smooth radius of 2.95 degree, and plotted the strength along selected direction on the rightmost column. The reconstructed peak of SRCNN is narrower than the TS Map. </a:t>
                </a:r>
              </a:p>
              <a:p>
                <a:pPr marL="81120" marR="64894" indent="543500" algn="just">
                  <a:spcBef>
                    <a:spcPts val="1200"/>
                  </a:spcBef>
                </a:pPr>
                <a:r>
                  <a:rPr lang="en-US" sz="2400" b="1" spc="-74" dirty="0">
                    <a:latin typeface="Calibri"/>
                    <a:cs typeface="Calibri"/>
                  </a:rPr>
                  <a:t>The Future</a:t>
                </a:r>
              </a:p>
              <a:p>
                <a:pPr marL="81120" marR="64894" indent="543500" algn="just">
                  <a:spcBef>
                    <a:spcPts val="1200"/>
                  </a:spcBef>
                </a:pPr>
                <a:r>
                  <a:rPr lang="en-US" sz="2400" spc="-74" dirty="0">
                    <a:latin typeface="Calibri"/>
                    <a:cs typeface="Calibri"/>
                  </a:rPr>
                  <a:t>The CNN shows good performance both on simulated datasets and real observations, proving the feasibility of our research. However, as the uncertainty of real data, we lack methods to validate the machine-learning-generated sky map. </a:t>
                </a:r>
              </a:p>
              <a:p>
                <a:pPr marL="81120" marR="64894" indent="543500" algn="just"/>
                <a:r>
                  <a:rPr lang="en-US" sz="2400" spc="-74" dirty="0">
                    <a:latin typeface="Calibri"/>
                    <a:cs typeface="Calibri"/>
                  </a:rPr>
                  <a:t>Another difficulty is that the PSF of LHAASO is dependent on the declination and energy. If we want to measure a gamma-ray source with SED extending multiple orders of magnitude, we will have to split the source in multiple energy bins and train model with their PSF respectively, which is very demanding and will hindered by the limited counts. </a:t>
                </a:r>
              </a:p>
              <a:p>
                <a:pPr marL="81120" marR="64894" indent="543500" algn="just"/>
                <a:r>
                  <a:rPr lang="en-US" altLang="zh-CN" sz="2400" spc="-74" dirty="0">
                    <a:latin typeface="Calibri"/>
                    <a:cs typeface="Calibri"/>
                  </a:rPr>
                  <a:t>In the future, we might use observation in other wavelengths to evaluate the validity of the super resolution models.  We will also explore the  possibility of multimodal integration of training a robust model which is applicable for different PSF functions. </a:t>
                </a:r>
              </a:p>
              <a:p>
                <a:pPr marL="81120" marR="64894" indent="543500" algn="just">
                  <a:spcBef>
                    <a:spcPts val="3174"/>
                  </a:spcBef>
                </a:pPr>
                <a:endParaRPr lang="en-US" sz="2400" spc="-74" dirty="0">
                  <a:latin typeface="Calibri"/>
                  <a:cs typeface="Calibri"/>
                </a:endParaRPr>
              </a:p>
            </p:txBody>
          </p:sp>
        </mc:Choice>
        <mc:Fallback xmlns="">
          <p:sp>
            <p:nvSpPr>
              <p:cNvPr id="37" name="object 37"/>
              <p:cNvSpPr txBox="1">
                <a:spLocks noRot="1" noChangeAspect="1" noMove="1" noResize="1" noEditPoints="1" noAdjustHandles="1" noChangeArrowheads="1" noChangeShapeType="1" noTextEdit="1"/>
              </p:cNvSpPr>
              <p:nvPr/>
            </p:nvSpPr>
            <p:spPr>
              <a:xfrm>
                <a:off x="603744" y="27890208"/>
                <a:ext cx="13980848" cy="13864923"/>
              </a:xfrm>
              <a:prstGeom prst="rect">
                <a:avLst/>
              </a:prstGeom>
              <a:blipFill>
                <a:blip r:embed="rId7"/>
                <a:stretch>
                  <a:fillRect l="-741" t="-440" r="-916"/>
                </a:stretch>
              </a:blipFill>
            </p:spPr>
            <p:txBody>
              <a:bodyPr/>
              <a:lstStyle/>
              <a:p>
                <a:r>
                  <a:rPr lang="en-US">
                    <a:noFill/>
                  </a:rPr>
                  <a:t> </a:t>
                </a:r>
              </a:p>
            </p:txBody>
          </p:sp>
        </mc:Fallback>
      </mc:AlternateContent>
      <p:sp>
        <p:nvSpPr>
          <p:cNvPr id="44" name="object 44"/>
          <p:cNvSpPr txBox="1"/>
          <p:nvPr/>
        </p:nvSpPr>
        <p:spPr>
          <a:xfrm>
            <a:off x="26979446" y="8298930"/>
            <a:ext cx="220372" cy="427186"/>
          </a:xfrm>
          <a:prstGeom prst="rect">
            <a:avLst/>
          </a:prstGeom>
        </p:spPr>
        <p:txBody>
          <a:bodyPr vert="horz" wrap="square" lIns="0" tIns="33800" rIns="0" bIns="0" rtlCol="0">
            <a:spAutoFit/>
          </a:bodyPr>
          <a:lstStyle/>
          <a:p>
            <a:pPr marL="27040">
              <a:spcBef>
                <a:spcPts val="266"/>
              </a:spcBef>
            </a:pPr>
            <a:r>
              <a:rPr sz="2554" spc="20" dirty="0">
                <a:latin typeface="Calibri"/>
                <a:cs typeface="Calibri"/>
              </a:rPr>
              <a:t>*</a:t>
            </a:r>
            <a:endParaRPr sz="2554">
              <a:latin typeface="Calibri"/>
              <a:cs typeface="Calibri"/>
            </a:endParaRPr>
          </a:p>
        </p:txBody>
      </p:sp>
      <p:pic>
        <p:nvPicPr>
          <p:cNvPr id="72" name="Picture 71">
            <a:extLst>
              <a:ext uri="{FF2B5EF4-FFF2-40B4-BE49-F238E27FC236}">
                <a16:creationId xmlns:a16="http://schemas.microsoft.com/office/drawing/2014/main" id="{E15981A7-91B8-4775-95F3-3C5B8D47DB5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315527" y="1413946"/>
            <a:ext cx="3296080" cy="4132056"/>
          </a:xfrm>
          <a:prstGeom prst="rect">
            <a:avLst/>
          </a:prstGeom>
        </p:spPr>
      </p:pic>
      <p:sp>
        <p:nvSpPr>
          <p:cNvPr id="73" name="TextBox 72">
            <a:extLst>
              <a:ext uri="{FF2B5EF4-FFF2-40B4-BE49-F238E27FC236}">
                <a16:creationId xmlns:a16="http://schemas.microsoft.com/office/drawing/2014/main" id="{07043AD7-44F1-4979-9006-33569035C849}"/>
              </a:ext>
            </a:extLst>
          </p:cNvPr>
          <p:cNvSpPr txBox="1"/>
          <p:nvPr/>
        </p:nvSpPr>
        <p:spPr>
          <a:xfrm>
            <a:off x="24650176" y="4926700"/>
            <a:ext cx="4863943" cy="812530"/>
          </a:xfrm>
          <a:prstGeom prst="rect">
            <a:avLst/>
          </a:prstGeom>
          <a:noFill/>
        </p:spPr>
        <p:txBody>
          <a:bodyPr wrap="square" rtlCol="0">
            <a:spAutoFit/>
          </a:bodyPr>
          <a:lstStyle/>
          <a:p>
            <a:pPr algn="ctr"/>
            <a:r>
              <a:rPr lang="en-US" sz="2340" dirty="0">
                <a:latin typeface="Times New Roman" panose="02020603050405020304" pitchFamily="18" charset="0"/>
                <a:cs typeface="Times New Roman" panose="02020603050405020304" pitchFamily="18" charset="0"/>
              </a:rPr>
              <a:t>The Second LHAASO Collaboration Conference in 2024</a:t>
            </a:r>
          </a:p>
        </p:txBody>
      </p:sp>
      <p:grpSp>
        <p:nvGrpSpPr>
          <p:cNvPr id="82" name="Group 81">
            <a:extLst>
              <a:ext uri="{FF2B5EF4-FFF2-40B4-BE49-F238E27FC236}">
                <a16:creationId xmlns:a16="http://schemas.microsoft.com/office/drawing/2014/main" id="{3EF05622-C354-48AA-8280-10A8793DADCE}"/>
              </a:ext>
            </a:extLst>
          </p:cNvPr>
          <p:cNvGrpSpPr/>
          <p:nvPr/>
        </p:nvGrpSpPr>
        <p:grpSpPr>
          <a:xfrm>
            <a:off x="16235782" y="8100594"/>
            <a:ext cx="13677129" cy="10152533"/>
            <a:chOff x="15927808" y="8786526"/>
            <a:chExt cx="13677129" cy="10152533"/>
          </a:xfrm>
        </p:grpSpPr>
        <p:sp>
          <p:nvSpPr>
            <p:cNvPr id="38" name="object 38"/>
            <p:cNvSpPr txBox="1"/>
            <p:nvPr/>
          </p:nvSpPr>
          <p:spPr>
            <a:xfrm>
              <a:off x="21367919" y="8786526"/>
              <a:ext cx="4450633" cy="356321"/>
            </a:xfrm>
            <a:prstGeom prst="rect">
              <a:avLst/>
            </a:prstGeom>
          </p:spPr>
          <p:txBody>
            <a:bodyPr vert="horz" wrap="square" lIns="0" tIns="28390" rIns="0" bIns="0" rtlCol="0">
              <a:spAutoFit/>
            </a:bodyPr>
            <a:lstStyle/>
            <a:p>
              <a:pPr marL="27040">
                <a:spcBef>
                  <a:spcPts val="224"/>
                </a:spcBef>
              </a:pPr>
              <a:r>
                <a:rPr lang="en-US" sz="2129" b="1" i="1" spc="-11" dirty="0">
                  <a:solidFill>
                    <a:srgbClr val="921639"/>
                  </a:solidFill>
                  <a:latin typeface="Calibri"/>
                  <a:cs typeface="Calibri"/>
                </a:rPr>
                <a:t>F</a:t>
              </a:r>
              <a:r>
                <a:rPr lang="en-US" altLang="zh-CN" sz="2129" b="1" i="1" spc="-11" dirty="0">
                  <a:solidFill>
                    <a:srgbClr val="921639"/>
                  </a:solidFill>
                  <a:latin typeface="Calibri"/>
                  <a:cs typeface="Calibri"/>
                </a:rPr>
                <a:t>ig 1. </a:t>
              </a:r>
              <a:r>
                <a:rPr lang="en-US" sz="2129" b="1" i="1" spc="-11" dirty="0">
                  <a:solidFill>
                    <a:srgbClr val="921639"/>
                  </a:solidFill>
                  <a:latin typeface="Calibri"/>
                  <a:cs typeface="Calibri"/>
                </a:rPr>
                <a:t>Result on Simulated Data</a:t>
              </a:r>
              <a:endParaRPr sz="2129" dirty="0">
                <a:latin typeface="Calibri"/>
                <a:cs typeface="Calibri"/>
              </a:endParaRPr>
            </a:p>
          </p:txBody>
        </p:sp>
        <p:sp>
          <p:nvSpPr>
            <p:cNvPr id="49" name="object 49"/>
            <p:cNvSpPr/>
            <p:nvPr/>
          </p:nvSpPr>
          <p:spPr>
            <a:xfrm>
              <a:off x="16330284" y="9822678"/>
              <a:ext cx="190629" cy="3686856"/>
            </a:xfrm>
            <a:custGeom>
              <a:avLst/>
              <a:gdLst/>
              <a:ahLst/>
              <a:cxnLst/>
              <a:rect l="l" t="t" r="r" b="b"/>
              <a:pathLst>
                <a:path w="89534" h="1731645">
                  <a:moveTo>
                    <a:pt x="89362" y="1731087"/>
                  </a:moveTo>
                  <a:lnTo>
                    <a:pt x="71969" y="1730502"/>
                  </a:lnTo>
                  <a:lnTo>
                    <a:pt x="57766" y="1728906"/>
                  </a:lnTo>
                  <a:lnTo>
                    <a:pt x="48192" y="1726539"/>
                  </a:lnTo>
                  <a:lnTo>
                    <a:pt x="44681" y="1723640"/>
                  </a:lnTo>
                  <a:lnTo>
                    <a:pt x="44681" y="872990"/>
                  </a:lnTo>
                  <a:lnTo>
                    <a:pt x="41170" y="870091"/>
                  </a:lnTo>
                  <a:lnTo>
                    <a:pt x="31596" y="867724"/>
                  </a:lnTo>
                  <a:lnTo>
                    <a:pt x="17393" y="866128"/>
                  </a:lnTo>
                  <a:lnTo>
                    <a:pt x="0" y="865543"/>
                  </a:lnTo>
                  <a:lnTo>
                    <a:pt x="17393" y="864958"/>
                  </a:lnTo>
                  <a:lnTo>
                    <a:pt x="31596" y="863362"/>
                  </a:lnTo>
                  <a:lnTo>
                    <a:pt x="41170" y="860995"/>
                  </a:lnTo>
                  <a:lnTo>
                    <a:pt x="44681" y="858096"/>
                  </a:lnTo>
                  <a:lnTo>
                    <a:pt x="44681" y="7446"/>
                  </a:lnTo>
                  <a:lnTo>
                    <a:pt x="48192" y="4547"/>
                  </a:lnTo>
                  <a:lnTo>
                    <a:pt x="57766" y="2180"/>
                  </a:lnTo>
                  <a:lnTo>
                    <a:pt x="71969" y="585"/>
                  </a:lnTo>
                  <a:lnTo>
                    <a:pt x="89362" y="0"/>
                  </a:lnTo>
                </a:path>
              </a:pathLst>
            </a:custGeom>
            <a:ln w="3546">
              <a:solidFill>
                <a:srgbClr val="4471C4"/>
              </a:solidFill>
            </a:ln>
          </p:spPr>
          <p:txBody>
            <a:bodyPr wrap="square" lIns="0" tIns="0" rIns="0" bIns="0" rtlCol="0"/>
            <a:lstStyle/>
            <a:p>
              <a:endParaRPr sz="5795"/>
            </a:p>
          </p:txBody>
        </p:sp>
        <p:sp>
          <p:nvSpPr>
            <p:cNvPr id="50" name="object 50"/>
            <p:cNvSpPr/>
            <p:nvPr/>
          </p:nvSpPr>
          <p:spPr>
            <a:xfrm>
              <a:off x="16349908" y="14522259"/>
              <a:ext cx="193333" cy="3686856"/>
            </a:xfrm>
            <a:custGeom>
              <a:avLst/>
              <a:gdLst/>
              <a:ahLst/>
              <a:cxnLst/>
              <a:rect l="l" t="t" r="r" b="b"/>
              <a:pathLst>
                <a:path w="90804" h="1731645">
                  <a:moveTo>
                    <a:pt x="90213" y="1731087"/>
                  </a:moveTo>
                  <a:lnTo>
                    <a:pt x="72663" y="1730500"/>
                  </a:lnTo>
                  <a:lnTo>
                    <a:pt x="58325" y="1728897"/>
                  </a:lnTo>
                  <a:lnTo>
                    <a:pt x="48654" y="1726509"/>
                  </a:lnTo>
                  <a:lnTo>
                    <a:pt x="45106" y="1723569"/>
                  </a:lnTo>
                  <a:lnTo>
                    <a:pt x="45106" y="873061"/>
                  </a:lnTo>
                  <a:lnTo>
                    <a:pt x="41559" y="870121"/>
                  </a:lnTo>
                  <a:lnTo>
                    <a:pt x="31888" y="867733"/>
                  </a:lnTo>
                  <a:lnTo>
                    <a:pt x="17550" y="866129"/>
                  </a:lnTo>
                  <a:lnTo>
                    <a:pt x="0" y="865543"/>
                  </a:lnTo>
                  <a:lnTo>
                    <a:pt x="17550" y="864957"/>
                  </a:lnTo>
                  <a:lnTo>
                    <a:pt x="31888" y="863353"/>
                  </a:lnTo>
                  <a:lnTo>
                    <a:pt x="41559" y="860965"/>
                  </a:lnTo>
                  <a:lnTo>
                    <a:pt x="45106" y="858025"/>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a:p>
          </p:txBody>
        </p:sp>
        <p:sp>
          <p:nvSpPr>
            <p:cNvPr id="51" name="object 51"/>
            <p:cNvSpPr txBox="1"/>
            <p:nvPr/>
          </p:nvSpPr>
          <p:spPr>
            <a:xfrm>
              <a:off x="15927808" y="10358684"/>
              <a:ext cx="283732" cy="2361774"/>
            </a:xfrm>
            <a:prstGeom prst="rect">
              <a:avLst/>
            </a:prstGeom>
          </p:spPr>
          <p:txBody>
            <a:bodyPr vert="vert270" wrap="square" lIns="0" tIns="0" rIns="0" bIns="0" rtlCol="0">
              <a:spAutoFit/>
            </a:bodyPr>
            <a:lstStyle/>
            <a:p>
              <a:pPr marL="27040">
                <a:lnSpc>
                  <a:spcPts val="2248"/>
                </a:lnSpc>
              </a:pPr>
              <a:r>
                <a:rPr lang="en-US" sz="2129" dirty="0">
                  <a:latin typeface="Calibri"/>
                  <a:cs typeface="Calibri"/>
                </a:rPr>
                <a:t>Background Dataset</a:t>
              </a:r>
              <a:endParaRPr sz="2129" dirty="0">
                <a:latin typeface="Calibri"/>
                <a:cs typeface="Calibri"/>
              </a:endParaRPr>
            </a:p>
          </p:txBody>
        </p:sp>
        <p:sp>
          <p:nvSpPr>
            <p:cNvPr id="52" name="object 52"/>
            <p:cNvSpPr txBox="1"/>
            <p:nvPr/>
          </p:nvSpPr>
          <p:spPr>
            <a:xfrm>
              <a:off x="15933315" y="14031869"/>
              <a:ext cx="283732" cy="3632531"/>
            </a:xfrm>
            <a:prstGeom prst="rect">
              <a:avLst/>
            </a:prstGeom>
          </p:spPr>
          <p:txBody>
            <a:bodyPr vert="vert270" wrap="square" lIns="0" tIns="0" rIns="0" bIns="0" rtlCol="0">
              <a:spAutoFit/>
            </a:bodyPr>
            <a:lstStyle/>
            <a:p>
              <a:pPr marL="27040">
                <a:lnSpc>
                  <a:spcPts val="2248"/>
                </a:lnSpc>
              </a:pPr>
              <a:r>
                <a:rPr lang="en-US" sz="2129" b="1" dirty="0">
                  <a:latin typeface="Calibri"/>
                  <a:cs typeface="Calibri"/>
                </a:rPr>
                <a:t>Source Dataset (Untrained</a:t>
              </a:r>
              <a:endParaRPr sz="2129" dirty="0">
                <a:latin typeface="Calibri"/>
                <a:cs typeface="Calibri"/>
              </a:endParaRPr>
            </a:p>
          </p:txBody>
        </p:sp>
        <p:pic>
          <p:nvPicPr>
            <p:cNvPr id="77" name="Picture 76">
              <a:extLst>
                <a:ext uri="{FF2B5EF4-FFF2-40B4-BE49-F238E27FC236}">
                  <a16:creationId xmlns:a16="http://schemas.microsoft.com/office/drawing/2014/main" id="{76020E88-AF65-4120-8579-A4BBA2CC5102}"/>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7013594" y="9092073"/>
              <a:ext cx="12591343" cy="5036537"/>
            </a:xfrm>
            <a:prstGeom prst="rect">
              <a:avLst/>
            </a:prstGeom>
          </p:spPr>
        </p:pic>
        <p:pic>
          <p:nvPicPr>
            <p:cNvPr id="81" name="Picture 80">
              <a:extLst>
                <a:ext uri="{FF2B5EF4-FFF2-40B4-BE49-F238E27FC236}">
                  <a16:creationId xmlns:a16="http://schemas.microsoft.com/office/drawing/2014/main" id="{9217539E-9639-4962-8758-9DB9B996C86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7013594" y="13938849"/>
              <a:ext cx="12500525" cy="5000210"/>
            </a:xfrm>
            <a:prstGeom prst="rect">
              <a:avLst/>
            </a:prstGeom>
          </p:spPr>
        </p:pic>
      </p:grpSp>
      <p:grpSp>
        <p:nvGrpSpPr>
          <p:cNvPr id="16" name="Group 15">
            <a:extLst>
              <a:ext uri="{FF2B5EF4-FFF2-40B4-BE49-F238E27FC236}">
                <a16:creationId xmlns:a16="http://schemas.microsoft.com/office/drawing/2014/main" id="{D499E92C-DE0C-4289-A3B2-30B01F972C40}"/>
              </a:ext>
            </a:extLst>
          </p:cNvPr>
          <p:cNvGrpSpPr/>
          <p:nvPr/>
        </p:nvGrpSpPr>
        <p:grpSpPr>
          <a:xfrm>
            <a:off x="16211826" y="19186614"/>
            <a:ext cx="13464248" cy="4538465"/>
            <a:chOff x="16018103" y="29832766"/>
            <a:chExt cx="13464248" cy="4538465"/>
          </a:xfrm>
        </p:grpSpPr>
        <p:sp>
          <p:nvSpPr>
            <p:cNvPr id="45" name="object 45"/>
            <p:cNvSpPr/>
            <p:nvPr/>
          </p:nvSpPr>
          <p:spPr>
            <a:xfrm>
              <a:off x="16472402" y="30649250"/>
              <a:ext cx="193333" cy="3686856"/>
            </a:xfrm>
            <a:custGeom>
              <a:avLst/>
              <a:gdLst/>
              <a:ahLst/>
              <a:cxnLst/>
              <a:rect l="l" t="t" r="r" b="b"/>
              <a:pathLst>
                <a:path w="90804" h="1731644">
                  <a:moveTo>
                    <a:pt x="90213" y="1731087"/>
                  </a:moveTo>
                  <a:lnTo>
                    <a:pt x="72663" y="1730500"/>
                  </a:lnTo>
                  <a:lnTo>
                    <a:pt x="58325" y="1728897"/>
                  </a:lnTo>
                  <a:lnTo>
                    <a:pt x="48654" y="1726509"/>
                  </a:lnTo>
                  <a:lnTo>
                    <a:pt x="45106" y="1723569"/>
                  </a:lnTo>
                  <a:lnTo>
                    <a:pt x="45106" y="873061"/>
                  </a:lnTo>
                  <a:lnTo>
                    <a:pt x="41559" y="870121"/>
                  </a:lnTo>
                  <a:lnTo>
                    <a:pt x="31888" y="867733"/>
                  </a:lnTo>
                  <a:lnTo>
                    <a:pt x="17550" y="866129"/>
                  </a:lnTo>
                  <a:lnTo>
                    <a:pt x="0" y="865543"/>
                  </a:lnTo>
                  <a:lnTo>
                    <a:pt x="17550" y="864957"/>
                  </a:lnTo>
                  <a:lnTo>
                    <a:pt x="31888" y="863353"/>
                  </a:lnTo>
                  <a:lnTo>
                    <a:pt x="41559" y="860965"/>
                  </a:lnTo>
                  <a:lnTo>
                    <a:pt x="45106" y="858025"/>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a:p>
          </p:txBody>
        </p:sp>
        <p:sp>
          <p:nvSpPr>
            <p:cNvPr id="55" name="object 55"/>
            <p:cNvSpPr txBox="1"/>
            <p:nvPr/>
          </p:nvSpPr>
          <p:spPr>
            <a:xfrm>
              <a:off x="16018103" y="30800535"/>
              <a:ext cx="283732" cy="2728082"/>
            </a:xfrm>
            <a:prstGeom prst="rect">
              <a:avLst/>
            </a:prstGeom>
          </p:spPr>
          <p:txBody>
            <a:bodyPr vert="vert270" wrap="square" lIns="0" tIns="0" rIns="0" bIns="0" rtlCol="0">
              <a:spAutoFit/>
            </a:bodyPr>
            <a:lstStyle/>
            <a:p>
              <a:pPr marL="27040">
                <a:lnSpc>
                  <a:spcPts val="2248"/>
                </a:lnSpc>
              </a:pPr>
              <a:r>
                <a:rPr lang="en-US" sz="2129" b="1" spc="-42" dirty="0">
                  <a:latin typeface="Calibri"/>
                  <a:cs typeface="Calibri"/>
                </a:rPr>
                <a:t>Probability Density</a:t>
              </a:r>
              <a:endParaRPr sz="2129" dirty="0">
                <a:latin typeface="Calibri"/>
                <a:cs typeface="Calibri"/>
              </a:endParaRPr>
            </a:p>
          </p:txBody>
        </p:sp>
        <p:pic>
          <p:nvPicPr>
            <p:cNvPr id="75" name="Picture 74">
              <a:extLst>
                <a:ext uri="{FF2B5EF4-FFF2-40B4-BE49-F238E27FC236}">
                  <a16:creationId xmlns:a16="http://schemas.microsoft.com/office/drawing/2014/main" id="{437032F2-451A-4E9F-94AC-6F780143E5E0}"/>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6910949" y="29881069"/>
              <a:ext cx="5986883" cy="4490162"/>
            </a:xfrm>
            <a:prstGeom prst="rect">
              <a:avLst/>
            </a:prstGeom>
          </p:spPr>
        </p:pic>
        <p:pic>
          <p:nvPicPr>
            <p:cNvPr id="79" name="Picture 78">
              <a:extLst>
                <a:ext uri="{FF2B5EF4-FFF2-40B4-BE49-F238E27FC236}">
                  <a16:creationId xmlns:a16="http://schemas.microsoft.com/office/drawing/2014/main" id="{441EF040-428A-4268-908D-2FA896382D4C}"/>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23495468" y="29832766"/>
              <a:ext cx="5986883" cy="4490162"/>
            </a:xfrm>
            <a:prstGeom prst="rect">
              <a:avLst/>
            </a:prstGeom>
          </p:spPr>
        </p:pic>
        <p:sp>
          <p:nvSpPr>
            <p:cNvPr id="40" name="object 40"/>
            <p:cNvSpPr txBox="1"/>
            <p:nvPr/>
          </p:nvSpPr>
          <p:spPr>
            <a:xfrm>
              <a:off x="21665431" y="29859670"/>
              <a:ext cx="4685861" cy="356321"/>
            </a:xfrm>
            <a:prstGeom prst="rect">
              <a:avLst/>
            </a:prstGeom>
          </p:spPr>
          <p:txBody>
            <a:bodyPr vert="horz" wrap="square" lIns="0" tIns="28390" rIns="0" bIns="0" rtlCol="0">
              <a:spAutoFit/>
            </a:bodyPr>
            <a:lstStyle/>
            <a:p>
              <a:pPr marL="27040">
                <a:spcBef>
                  <a:spcPts val="224"/>
                </a:spcBef>
              </a:pPr>
              <a:r>
                <a:rPr lang="en-US" sz="2129" b="1" i="1" spc="-11" dirty="0">
                  <a:solidFill>
                    <a:srgbClr val="921639"/>
                  </a:solidFill>
                  <a:latin typeface="Calibri"/>
                  <a:cs typeface="Calibri"/>
                </a:rPr>
                <a:t>Fig 2. Distribution of Loss Function</a:t>
              </a:r>
              <a:endParaRPr sz="2129" dirty="0">
                <a:latin typeface="Calibri"/>
                <a:cs typeface="Calibri"/>
              </a:endParaRPr>
            </a:p>
          </p:txBody>
        </p:sp>
      </p:grpSp>
      <p:grpSp>
        <p:nvGrpSpPr>
          <p:cNvPr id="3" name="Group 2">
            <a:extLst>
              <a:ext uri="{FF2B5EF4-FFF2-40B4-BE49-F238E27FC236}">
                <a16:creationId xmlns:a16="http://schemas.microsoft.com/office/drawing/2014/main" id="{15628BE0-46F1-4643-A9F2-E26F9DA81F98}"/>
              </a:ext>
            </a:extLst>
          </p:cNvPr>
          <p:cNvGrpSpPr/>
          <p:nvPr/>
        </p:nvGrpSpPr>
        <p:grpSpPr>
          <a:xfrm>
            <a:off x="16416328" y="24019269"/>
            <a:ext cx="13445169" cy="16970221"/>
            <a:chOff x="17656780" y="28379092"/>
            <a:chExt cx="10044855" cy="12278876"/>
          </a:xfrm>
        </p:grpSpPr>
        <p:pic>
          <p:nvPicPr>
            <p:cNvPr id="12" name="Picture 11">
              <a:extLst>
                <a:ext uri="{FF2B5EF4-FFF2-40B4-BE49-F238E27FC236}">
                  <a16:creationId xmlns:a16="http://schemas.microsoft.com/office/drawing/2014/main" id="{E8D84E9A-8E89-44F5-A45B-3FBBE21E6817}"/>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17656780" y="28809256"/>
              <a:ext cx="10044855" cy="11590218"/>
            </a:xfrm>
            <a:prstGeom prst="rect">
              <a:avLst/>
            </a:prstGeom>
          </p:spPr>
        </p:pic>
        <p:sp>
          <p:nvSpPr>
            <p:cNvPr id="85" name="object 38">
              <a:extLst>
                <a:ext uri="{FF2B5EF4-FFF2-40B4-BE49-F238E27FC236}">
                  <a16:creationId xmlns:a16="http://schemas.microsoft.com/office/drawing/2014/main" id="{01F0EB86-3D6D-46EE-BBC1-B6A91A9520C6}"/>
                </a:ext>
              </a:extLst>
            </p:cNvPr>
            <p:cNvSpPr txBox="1"/>
            <p:nvPr/>
          </p:nvSpPr>
          <p:spPr>
            <a:xfrm>
              <a:off x="20732081" y="28379092"/>
              <a:ext cx="4179167" cy="257818"/>
            </a:xfrm>
            <a:prstGeom prst="rect">
              <a:avLst/>
            </a:prstGeom>
          </p:spPr>
          <p:txBody>
            <a:bodyPr vert="horz" wrap="square" lIns="0" tIns="28390" rIns="0" bIns="0" rtlCol="0">
              <a:spAutoFit/>
            </a:bodyPr>
            <a:lstStyle/>
            <a:p>
              <a:pPr marL="27040">
                <a:spcBef>
                  <a:spcPts val="224"/>
                </a:spcBef>
              </a:pPr>
              <a:r>
                <a:rPr lang="en-US" sz="2129" b="1" i="1" spc="-11" dirty="0">
                  <a:solidFill>
                    <a:srgbClr val="921639"/>
                  </a:solidFill>
                  <a:latin typeface="Calibri"/>
                  <a:cs typeface="Calibri"/>
                </a:rPr>
                <a:t>Fig 3. Application to Real LHAASO Observation</a:t>
              </a:r>
              <a:endParaRPr sz="2129" dirty="0">
                <a:latin typeface="Calibri"/>
                <a:cs typeface="Calibri"/>
              </a:endParaRPr>
            </a:p>
          </p:txBody>
        </p:sp>
        <p:sp>
          <p:nvSpPr>
            <p:cNvPr id="76" name="object 46">
              <a:extLst>
                <a:ext uri="{FF2B5EF4-FFF2-40B4-BE49-F238E27FC236}">
                  <a16:creationId xmlns:a16="http://schemas.microsoft.com/office/drawing/2014/main" id="{AC2CCA97-E3FF-4280-95EC-ECB717B5BE6E}"/>
                </a:ext>
              </a:extLst>
            </p:cNvPr>
            <p:cNvSpPr/>
            <p:nvPr/>
          </p:nvSpPr>
          <p:spPr>
            <a:xfrm rot="16200000">
              <a:off x="18945511" y="39574866"/>
              <a:ext cx="222350" cy="1943853"/>
            </a:xfrm>
            <a:custGeom>
              <a:avLst/>
              <a:gdLst/>
              <a:ahLst/>
              <a:cxnLst/>
              <a:rect l="l" t="t" r="r" b="b"/>
              <a:pathLst>
                <a:path w="90804" h="1732280">
                  <a:moveTo>
                    <a:pt x="90213" y="1731938"/>
                  </a:moveTo>
                  <a:lnTo>
                    <a:pt x="72663" y="1731352"/>
                  </a:lnTo>
                  <a:lnTo>
                    <a:pt x="58325" y="1729748"/>
                  </a:lnTo>
                  <a:lnTo>
                    <a:pt x="48654" y="1727360"/>
                  </a:lnTo>
                  <a:lnTo>
                    <a:pt x="45106" y="1724420"/>
                  </a:lnTo>
                  <a:lnTo>
                    <a:pt x="45106" y="873486"/>
                  </a:lnTo>
                  <a:lnTo>
                    <a:pt x="41559" y="870546"/>
                  </a:lnTo>
                  <a:lnTo>
                    <a:pt x="31888" y="868158"/>
                  </a:lnTo>
                  <a:lnTo>
                    <a:pt x="17550" y="866555"/>
                  </a:lnTo>
                  <a:lnTo>
                    <a:pt x="0" y="865969"/>
                  </a:lnTo>
                  <a:lnTo>
                    <a:pt x="17550" y="865382"/>
                  </a:lnTo>
                  <a:lnTo>
                    <a:pt x="31888" y="863779"/>
                  </a:lnTo>
                  <a:lnTo>
                    <a:pt x="41559" y="861391"/>
                  </a:lnTo>
                  <a:lnTo>
                    <a:pt x="45106" y="858451"/>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dirty="0"/>
            </a:p>
          </p:txBody>
        </p:sp>
      </p:grpSp>
      <p:sp>
        <p:nvSpPr>
          <p:cNvPr id="70" name="object 56">
            <a:extLst>
              <a:ext uri="{FF2B5EF4-FFF2-40B4-BE49-F238E27FC236}">
                <a16:creationId xmlns:a16="http://schemas.microsoft.com/office/drawing/2014/main" id="{E736505D-7BAC-47AA-A3EF-566216A188D2}"/>
              </a:ext>
            </a:extLst>
          </p:cNvPr>
          <p:cNvSpPr txBox="1"/>
          <p:nvPr/>
        </p:nvSpPr>
        <p:spPr>
          <a:xfrm rot="5400000">
            <a:off x="18629178" y="40173276"/>
            <a:ext cx="565861" cy="2440888"/>
          </a:xfrm>
          <a:prstGeom prst="rect">
            <a:avLst/>
          </a:prstGeom>
        </p:spPr>
        <p:txBody>
          <a:bodyPr vert="vert270" wrap="square" lIns="0" tIns="0" rIns="0" bIns="0" rtlCol="0">
            <a:spAutoFit/>
          </a:bodyPr>
          <a:lstStyle/>
          <a:p>
            <a:pPr marL="27040">
              <a:lnSpc>
                <a:spcPts val="2248"/>
              </a:lnSpc>
            </a:pPr>
            <a:r>
              <a:rPr lang="en-US" sz="2129" b="1" dirty="0">
                <a:latin typeface="Calibri"/>
                <a:cs typeface="Calibri"/>
              </a:rPr>
              <a:t>Counts Map</a:t>
            </a:r>
          </a:p>
          <a:p>
            <a:pPr marL="27040">
              <a:lnSpc>
                <a:spcPts val="2248"/>
              </a:lnSpc>
            </a:pPr>
            <a:r>
              <a:rPr lang="en-US" sz="2129" b="1" dirty="0">
                <a:latin typeface="Calibri"/>
                <a:cs typeface="Calibri"/>
              </a:rPr>
              <a:t> (25-40 </a:t>
            </a:r>
            <a:r>
              <a:rPr lang="en-US" sz="2129" b="1" dirty="0" err="1">
                <a:latin typeface="Calibri"/>
                <a:cs typeface="Calibri"/>
              </a:rPr>
              <a:t>TeV</a:t>
            </a:r>
            <a:r>
              <a:rPr lang="en-US" sz="2129" b="1" dirty="0">
                <a:latin typeface="Calibri"/>
                <a:cs typeface="Calibri"/>
              </a:rPr>
              <a:t>)</a:t>
            </a:r>
            <a:endParaRPr sz="2129" dirty="0">
              <a:latin typeface="Calibri"/>
              <a:cs typeface="Calibri"/>
            </a:endParaRPr>
          </a:p>
        </p:txBody>
      </p:sp>
      <p:sp>
        <p:nvSpPr>
          <p:cNvPr id="86" name="object 56">
            <a:extLst>
              <a:ext uri="{FF2B5EF4-FFF2-40B4-BE49-F238E27FC236}">
                <a16:creationId xmlns:a16="http://schemas.microsoft.com/office/drawing/2014/main" id="{BF41C3CA-D59B-4E4F-B326-333DC5511E3B}"/>
              </a:ext>
            </a:extLst>
          </p:cNvPr>
          <p:cNvSpPr txBox="1"/>
          <p:nvPr/>
        </p:nvSpPr>
        <p:spPr>
          <a:xfrm rot="5400000">
            <a:off x="22210142" y="40145785"/>
            <a:ext cx="283732" cy="2440888"/>
          </a:xfrm>
          <a:prstGeom prst="rect">
            <a:avLst/>
          </a:prstGeom>
        </p:spPr>
        <p:txBody>
          <a:bodyPr vert="vert270" wrap="square" lIns="0" tIns="0" rIns="0" bIns="0" rtlCol="0">
            <a:spAutoFit/>
          </a:bodyPr>
          <a:lstStyle/>
          <a:p>
            <a:pPr marL="27040">
              <a:lnSpc>
                <a:spcPts val="2248"/>
              </a:lnSpc>
            </a:pPr>
            <a:r>
              <a:rPr lang="en-US" sz="2129" b="1" dirty="0">
                <a:latin typeface="Calibri"/>
                <a:cs typeface="Calibri"/>
              </a:rPr>
              <a:t>    TS Map</a:t>
            </a:r>
          </a:p>
        </p:txBody>
      </p:sp>
      <p:sp>
        <p:nvSpPr>
          <p:cNvPr id="87" name="object 46">
            <a:extLst>
              <a:ext uri="{FF2B5EF4-FFF2-40B4-BE49-F238E27FC236}">
                <a16:creationId xmlns:a16="http://schemas.microsoft.com/office/drawing/2014/main" id="{855E711B-45D2-4E5E-A224-C61E1CB333AF}"/>
              </a:ext>
            </a:extLst>
          </p:cNvPr>
          <p:cNvSpPr/>
          <p:nvPr/>
        </p:nvSpPr>
        <p:spPr>
          <a:xfrm rot="16200000">
            <a:off x="21604093" y="39708975"/>
            <a:ext cx="303249" cy="2431830"/>
          </a:xfrm>
          <a:custGeom>
            <a:avLst/>
            <a:gdLst/>
            <a:ahLst/>
            <a:cxnLst/>
            <a:rect l="l" t="t" r="r" b="b"/>
            <a:pathLst>
              <a:path w="90804" h="1732280">
                <a:moveTo>
                  <a:pt x="90213" y="1731938"/>
                </a:moveTo>
                <a:lnTo>
                  <a:pt x="72663" y="1731352"/>
                </a:lnTo>
                <a:lnTo>
                  <a:pt x="58325" y="1729748"/>
                </a:lnTo>
                <a:lnTo>
                  <a:pt x="48654" y="1727360"/>
                </a:lnTo>
                <a:lnTo>
                  <a:pt x="45106" y="1724420"/>
                </a:lnTo>
                <a:lnTo>
                  <a:pt x="45106" y="873486"/>
                </a:lnTo>
                <a:lnTo>
                  <a:pt x="41559" y="870546"/>
                </a:lnTo>
                <a:lnTo>
                  <a:pt x="31888" y="868158"/>
                </a:lnTo>
                <a:lnTo>
                  <a:pt x="17550" y="866555"/>
                </a:lnTo>
                <a:lnTo>
                  <a:pt x="0" y="865969"/>
                </a:lnTo>
                <a:lnTo>
                  <a:pt x="17550" y="865382"/>
                </a:lnTo>
                <a:lnTo>
                  <a:pt x="31888" y="863779"/>
                </a:lnTo>
                <a:lnTo>
                  <a:pt x="41559" y="861391"/>
                </a:lnTo>
                <a:lnTo>
                  <a:pt x="45106" y="858451"/>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dirty="0"/>
          </a:p>
        </p:txBody>
      </p:sp>
      <p:sp>
        <p:nvSpPr>
          <p:cNvPr id="88" name="object 46">
            <a:extLst>
              <a:ext uri="{FF2B5EF4-FFF2-40B4-BE49-F238E27FC236}">
                <a16:creationId xmlns:a16="http://schemas.microsoft.com/office/drawing/2014/main" id="{4C65F149-D27C-48E1-BEB8-E7013C94D232}"/>
              </a:ext>
            </a:extLst>
          </p:cNvPr>
          <p:cNvSpPr/>
          <p:nvPr/>
        </p:nvSpPr>
        <p:spPr>
          <a:xfrm rot="16200000">
            <a:off x="24772110" y="39720149"/>
            <a:ext cx="303249" cy="2431830"/>
          </a:xfrm>
          <a:custGeom>
            <a:avLst/>
            <a:gdLst/>
            <a:ahLst/>
            <a:cxnLst/>
            <a:rect l="l" t="t" r="r" b="b"/>
            <a:pathLst>
              <a:path w="90804" h="1732280">
                <a:moveTo>
                  <a:pt x="90213" y="1731938"/>
                </a:moveTo>
                <a:lnTo>
                  <a:pt x="72663" y="1731352"/>
                </a:lnTo>
                <a:lnTo>
                  <a:pt x="58325" y="1729748"/>
                </a:lnTo>
                <a:lnTo>
                  <a:pt x="48654" y="1727360"/>
                </a:lnTo>
                <a:lnTo>
                  <a:pt x="45106" y="1724420"/>
                </a:lnTo>
                <a:lnTo>
                  <a:pt x="45106" y="873486"/>
                </a:lnTo>
                <a:lnTo>
                  <a:pt x="41559" y="870546"/>
                </a:lnTo>
                <a:lnTo>
                  <a:pt x="31888" y="868158"/>
                </a:lnTo>
                <a:lnTo>
                  <a:pt x="17550" y="866555"/>
                </a:lnTo>
                <a:lnTo>
                  <a:pt x="0" y="865969"/>
                </a:lnTo>
                <a:lnTo>
                  <a:pt x="17550" y="865382"/>
                </a:lnTo>
                <a:lnTo>
                  <a:pt x="31888" y="863779"/>
                </a:lnTo>
                <a:lnTo>
                  <a:pt x="41559" y="861391"/>
                </a:lnTo>
                <a:lnTo>
                  <a:pt x="45106" y="858451"/>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dirty="0"/>
          </a:p>
        </p:txBody>
      </p:sp>
      <p:sp>
        <p:nvSpPr>
          <p:cNvPr id="89" name="object 56">
            <a:extLst>
              <a:ext uri="{FF2B5EF4-FFF2-40B4-BE49-F238E27FC236}">
                <a16:creationId xmlns:a16="http://schemas.microsoft.com/office/drawing/2014/main" id="{6FF90B95-0F2A-4DCE-802F-0A6F22F6F610}"/>
              </a:ext>
            </a:extLst>
          </p:cNvPr>
          <p:cNvSpPr txBox="1"/>
          <p:nvPr/>
        </p:nvSpPr>
        <p:spPr>
          <a:xfrm rot="5400000">
            <a:off x="25156705" y="39254388"/>
            <a:ext cx="283732" cy="4182254"/>
          </a:xfrm>
          <a:prstGeom prst="rect">
            <a:avLst/>
          </a:prstGeom>
        </p:spPr>
        <p:txBody>
          <a:bodyPr vert="vert270" wrap="square" lIns="0" tIns="0" rIns="0" bIns="0" rtlCol="0">
            <a:spAutoFit/>
          </a:bodyPr>
          <a:lstStyle/>
          <a:p>
            <a:pPr marL="27040">
              <a:lnSpc>
                <a:spcPts val="2248"/>
              </a:lnSpc>
            </a:pPr>
            <a:r>
              <a:rPr lang="en-US" sz="2129" b="1" dirty="0">
                <a:latin typeface="Calibri"/>
                <a:cs typeface="Calibri"/>
              </a:rPr>
              <a:t>    Reconstructed by SRCNN</a:t>
            </a:r>
          </a:p>
        </p:txBody>
      </p:sp>
      <p:sp>
        <p:nvSpPr>
          <p:cNvPr id="90" name="object 46">
            <a:extLst>
              <a:ext uri="{FF2B5EF4-FFF2-40B4-BE49-F238E27FC236}">
                <a16:creationId xmlns:a16="http://schemas.microsoft.com/office/drawing/2014/main" id="{D2A6ABF0-2C18-4819-8537-A53AA9ABFCC1}"/>
              </a:ext>
            </a:extLst>
          </p:cNvPr>
          <p:cNvSpPr/>
          <p:nvPr/>
        </p:nvSpPr>
        <p:spPr>
          <a:xfrm rot="16200000">
            <a:off x="28224980" y="39743249"/>
            <a:ext cx="303249" cy="2431830"/>
          </a:xfrm>
          <a:custGeom>
            <a:avLst/>
            <a:gdLst/>
            <a:ahLst/>
            <a:cxnLst/>
            <a:rect l="l" t="t" r="r" b="b"/>
            <a:pathLst>
              <a:path w="90804" h="1732280">
                <a:moveTo>
                  <a:pt x="90213" y="1731938"/>
                </a:moveTo>
                <a:lnTo>
                  <a:pt x="72663" y="1731352"/>
                </a:lnTo>
                <a:lnTo>
                  <a:pt x="58325" y="1729748"/>
                </a:lnTo>
                <a:lnTo>
                  <a:pt x="48654" y="1727360"/>
                </a:lnTo>
                <a:lnTo>
                  <a:pt x="45106" y="1724420"/>
                </a:lnTo>
                <a:lnTo>
                  <a:pt x="45106" y="873486"/>
                </a:lnTo>
                <a:lnTo>
                  <a:pt x="41559" y="870546"/>
                </a:lnTo>
                <a:lnTo>
                  <a:pt x="31888" y="868158"/>
                </a:lnTo>
                <a:lnTo>
                  <a:pt x="17550" y="866555"/>
                </a:lnTo>
                <a:lnTo>
                  <a:pt x="0" y="865969"/>
                </a:lnTo>
                <a:lnTo>
                  <a:pt x="17550" y="865382"/>
                </a:lnTo>
                <a:lnTo>
                  <a:pt x="31888" y="863779"/>
                </a:lnTo>
                <a:lnTo>
                  <a:pt x="41559" y="861391"/>
                </a:lnTo>
                <a:lnTo>
                  <a:pt x="45106" y="858451"/>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dirty="0"/>
          </a:p>
        </p:txBody>
      </p:sp>
      <p:sp>
        <p:nvSpPr>
          <p:cNvPr id="91" name="object 56">
            <a:extLst>
              <a:ext uri="{FF2B5EF4-FFF2-40B4-BE49-F238E27FC236}">
                <a16:creationId xmlns:a16="http://schemas.microsoft.com/office/drawing/2014/main" id="{73A0E847-2E4C-498F-94DD-25EA7389F9B1}"/>
              </a:ext>
            </a:extLst>
          </p:cNvPr>
          <p:cNvSpPr txBox="1"/>
          <p:nvPr/>
        </p:nvSpPr>
        <p:spPr>
          <a:xfrm rot="5400000">
            <a:off x="28440667" y="39277488"/>
            <a:ext cx="283732" cy="4182254"/>
          </a:xfrm>
          <a:prstGeom prst="rect">
            <a:avLst/>
          </a:prstGeom>
        </p:spPr>
        <p:txBody>
          <a:bodyPr vert="vert270" wrap="square" lIns="0" tIns="0" rIns="0" bIns="0" rtlCol="0">
            <a:spAutoFit/>
          </a:bodyPr>
          <a:lstStyle/>
          <a:p>
            <a:pPr marL="27040">
              <a:lnSpc>
                <a:spcPts val="2248"/>
              </a:lnSpc>
            </a:pPr>
            <a:r>
              <a:rPr lang="en-US" sz="2129" b="1" dirty="0">
                <a:latin typeface="Calibri"/>
                <a:cs typeface="Calibri"/>
              </a:rPr>
              <a:t>    Data along dashed white line</a:t>
            </a:r>
          </a:p>
        </p:txBody>
      </p:sp>
      <p:sp>
        <p:nvSpPr>
          <p:cNvPr id="92" name="object 56">
            <a:extLst>
              <a:ext uri="{FF2B5EF4-FFF2-40B4-BE49-F238E27FC236}">
                <a16:creationId xmlns:a16="http://schemas.microsoft.com/office/drawing/2014/main" id="{97642631-251A-4835-A959-02633970B18A}"/>
              </a:ext>
            </a:extLst>
          </p:cNvPr>
          <p:cNvSpPr txBox="1"/>
          <p:nvPr/>
        </p:nvSpPr>
        <p:spPr>
          <a:xfrm rot="5400000">
            <a:off x="18812736" y="17631209"/>
            <a:ext cx="283732" cy="2440888"/>
          </a:xfrm>
          <a:prstGeom prst="rect">
            <a:avLst/>
          </a:prstGeom>
        </p:spPr>
        <p:txBody>
          <a:bodyPr vert="vert270" wrap="square" lIns="0" tIns="0" rIns="0" bIns="0" rtlCol="0">
            <a:spAutoFit/>
          </a:bodyPr>
          <a:lstStyle/>
          <a:p>
            <a:pPr marL="27040">
              <a:lnSpc>
                <a:spcPts val="2248"/>
              </a:lnSpc>
            </a:pPr>
            <a:r>
              <a:rPr lang="en-US" altLang="zh-CN" sz="2129" b="1" dirty="0">
                <a:latin typeface="Calibri"/>
                <a:cs typeface="Calibri"/>
              </a:rPr>
              <a:t>Blurred by PSF</a:t>
            </a:r>
            <a:endParaRPr sz="2129" b="1" dirty="0">
              <a:latin typeface="Calibri"/>
              <a:cs typeface="Calibri"/>
            </a:endParaRPr>
          </a:p>
        </p:txBody>
      </p:sp>
      <p:sp>
        <p:nvSpPr>
          <p:cNvPr id="93" name="object 56">
            <a:extLst>
              <a:ext uri="{FF2B5EF4-FFF2-40B4-BE49-F238E27FC236}">
                <a16:creationId xmlns:a16="http://schemas.microsoft.com/office/drawing/2014/main" id="{EAD54409-975C-42B2-8FE5-A1B62253F6F5}"/>
              </a:ext>
            </a:extLst>
          </p:cNvPr>
          <p:cNvSpPr txBox="1"/>
          <p:nvPr/>
        </p:nvSpPr>
        <p:spPr>
          <a:xfrm rot="5400000">
            <a:off x="20912951" y="17772274"/>
            <a:ext cx="565861" cy="2440888"/>
          </a:xfrm>
          <a:prstGeom prst="rect">
            <a:avLst/>
          </a:prstGeom>
        </p:spPr>
        <p:txBody>
          <a:bodyPr vert="vert270" wrap="square" lIns="0" tIns="0" rIns="0" bIns="0" rtlCol="0">
            <a:spAutoFit/>
          </a:bodyPr>
          <a:lstStyle/>
          <a:p>
            <a:pPr marL="27040" algn="ctr">
              <a:lnSpc>
                <a:spcPts val="2248"/>
              </a:lnSpc>
            </a:pPr>
            <a:r>
              <a:rPr lang="en-US" altLang="zh-CN" sz="2129" b="1" dirty="0">
                <a:latin typeface="Calibri"/>
                <a:cs typeface="Calibri"/>
              </a:rPr>
              <a:t> Reconstructed by SRCNN</a:t>
            </a:r>
            <a:endParaRPr lang="en-US" sz="2129" b="1" dirty="0">
              <a:latin typeface="Calibri"/>
              <a:cs typeface="Calibri"/>
            </a:endParaRPr>
          </a:p>
        </p:txBody>
      </p:sp>
      <p:sp>
        <p:nvSpPr>
          <p:cNvPr id="94" name="object 46">
            <a:extLst>
              <a:ext uri="{FF2B5EF4-FFF2-40B4-BE49-F238E27FC236}">
                <a16:creationId xmlns:a16="http://schemas.microsoft.com/office/drawing/2014/main" id="{634DE5D6-412C-4D6F-9C7A-C45069A13D54}"/>
              </a:ext>
            </a:extLst>
          </p:cNvPr>
          <p:cNvSpPr/>
          <p:nvPr/>
        </p:nvSpPr>
        <p:spPr>
          <a:xfrm rot="16200000">
            <a:off x="18436948" y="17582597"/>
            <a:ext cx="185033" cy="1675600"/>
          </a:xfrm>
          <a:custGeom>
            <a:avLst/>
            <a:gdLst/>
            <a:ahLst/>
            <a:cxnLst/>
            <a:rect l="l" t="t" r="r" b="b"/>
            <a:pathLst>
              <a:path w="90804" h="1732280">
                <a:moveTo>
                  <a:pt x="90213" y="1731938"/>
                </a:moveTo>
                <a:lnTo>
                  <a:pt x="72663" y="1731352"/>
                </a:lnTo>
                <a:lnTo>
                  <a:pt x="58325" y="1729748"/>
                </a:lnTo>
                <a:lnTo>
                  <a:pt x="48654" y="1727360"/>
                </a:lnTo>
                <a:lnTo>
                  <a:pt x="45106" y="1724420"/>
                </a:lnTo>
                <a:lnTo>
                  <a:pt x="45106" y="873486"/>
                </a:lnTo>
                <a:lnTo>
                  <a:pt x="41559" y="870546"/>
                </a:lnTo>
                <a:lnTo>
                  <a:pt x="31888" y="868158"/>
                </a:lnTo>
                <a:lnTo>
                  <a:pt x="17550" y="866555"/>
                </a:lnTo>
                <a:lnTo>
                  <a:pt x="0" y="865969"/>
                </a:lnTo>
                <a:lnTo>
                  <a:pt x="17550" y="865382"/>
                </a:lnTo>
                <a:lnTo>
                  <a:pt x="31888" y="863779"/>
                </a:lnTo>
                <a:lnTo>
                  <a:pt x="41559" y="861391"/>
                </a:lnTo>
                <a:lnTo>
                  <a:pt x="45106" y="858451"/>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dirty="0"/>
          </a:p>
        </p:txBody>
      </p:sp>
      <p:sp>
        <p:nvSpPr>
          <p:cNvPr id="95" name="object 46">
            <a:extLst>
              <a:ext uri="{FF2B5EF4-FFF2-40B4-BE49-F238E27FC236}">
                <a16:creationId xmlns:a16="http://schemas.microsoft.com/office/drawing/2014/main" id="{51246B52-9B5A-415D-A72B-22AF0101F1E4}"/>
              </a:ext>
            </a:extLst>
          </p:cNvPr>
          <p:cNvSpPr/>
          <p:nvPr/>
        </p:nvSpPr>
        <p:spPr>
          <a:xfrm rot="16200000">
            <a:off x="21026857" y="17445389"/>
            <a:ext cx="173220" cy="1961829"/>
          </a:xfrm>
          <a:custGeom>
            <a:avLst/>
            <a:gdLst/>
            <a:ahLst/>
            <a:cxnLst/>
            <a:rect l="l" t="t" r="r" b="b"/>
            <a:pathLst>
              <a:path w="90804" h="1732280">
                <a:moveTo>
                  <a:pt x="90213" y="1731938"/>
                </a:moveTo>
                <a:lnTo>
                  <a:pt x="72663" y="1731352"/>
                </a:lnTo>
                <a:lnTo>
                  <a:pt x="58325" y="1729748"/>
                </a:lnTo>
                <a:lnTo>
                  <a:pt x="48654" y="1727360"/>
                </a:lnTo>
                <a:lnTo>
                  <a:pt x="45106" y="1724420"/>
                </a:lnTo>
                <a:lnTo>
                  <a:pt x="45106" y="873486"/>
                </a:lnTo>
                <a:lnTo>
                  <a:pt x="41559" y="870546"/>
                </a:lnTo>
                <a:lnTo>
                  <a:pt x="31888" y="868158"/>
                </a:lnTo>
                <a:lnTo>
                  <a:pt x="17550" y="866555"/>
                </a:lnTo>
                <a:lnTo>
                  <a:pt x="0" y="865969"/>
                </a:lnTo>
                <a:lnTo>
                  <a:pt x="17550" y="865382"/>
                </a:lnTo>
                <a:lnTo>
                  <a:pt x="31888" y="863779"/>
                </a:lnTo>
                <a:lnTo>
                  <a:pt x="41559" y="861391"/>
                </a:lnTo>
                <a:lnTo>
                  <a:pt x="45106" y="858451"/>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dirty="0"/>
          </a:p>
        </p:txBody>
      </p:sp>
      <p:sp>
        <p:nvSpPr>
          <p:cNvPr id="96" name="object 56">
            <a:extLst>
              <a:ext uri="{FF2B5EF4-FFF2-40B4-BE49-F238E27FC236}">
                <a16:creationId xmlns:a16="http://schemas.microsoft.com/office/drawing/2014/main" id="{8A8F14CC-352F-4C3E-B1F8-2CA4B26D4110}"/>
              </a:ext>
            </a:extLst>
          </p:cNvPr>
          <p:cNvSpPr txBox="1"/>
          <p:nvPr/>
        </p:nvSpPr>
        <p:spPr>
          <a:xfrm rot="5400000">
            <a:off x="23797753" y="17701132"/>
            <a:ext cx="283732" cy="2324500"/>
          </a:xfrm>
          <a:prstGeom prst="rect">
            <a:avLst/>
          </a:prstGeom>
        </p:spPr>
        <p:txBody>
          <a:bodyPr vert="vert270" wrap="square" lIns="0" tIns="0" rIns="0" bIns="0" rtlCol="0">
            <a:spAutoFit/>
          </a:bodyPr>
          <a:lstStyle/>
          <a:p>
            <a:pPr marL="27040">
              <a:lnSpc>
                <a:spcPts val="2248"/>
              </a:lnSpc>
            </a:pPr>
            <a:r>
              <a:rPr lang="en-US" sz="2129" b="1" dirty="0">
                <a:latin typeface="Calibri"/>
                <a:cs typeface="Calibri"/>
              </a:rPr>
              <a:t>Original Map</a:t>
            </a:r>
          </a:p>
        </p:txBody>
      </p:sp>
      <p:sp>
        <p:nvSpPr>
          <p:cNvPr id="97" name="object 46">
            <a:extLst>
              <a:ext uri="{FF2B5EF4-FFF2-40B4-BE49-F238E27FC236}">
                <a16:creationId xmlns:a16="http://schemas.microsoft.com/office/drawing/2014/main" id="{9CB2C29F-1B40-4E48-90B8-5C079A8F069E}"/>
              </a:ext>
            </a:extLst>
          </p:cNvPr>
          <p:cNvSpPr/>
          <p:nvPr/>
        </p:nvSpPr>
        <p:spPr>
          <a:xfrm rot="16200000">
            <a:off x="23376831" y="17589437"/>
            <a:ext cx="243904" cy="1675603"/>
          </a:xfrm>
          <a:custGeom>
            <a:avLst/>
            <a:gdLst/>
            <a:ahLst/>
            <a:cxnLst/>
            <a:rect l="l" t="t" r="r" b="b"/>
            <a:pathLst>
              <a:path w="90804" h="1732280">
                <a:moveTo>
                  <a:pt x="90213" y="1731938"/>
                </a:moveTo>
                <a:lnTo>
                  <a:pt x="72663" y="1731352"/>
                </a:lnTo>
                <a:lnTo>
                  <a:pt x="58325" y="1729748"/>
                </a:lnTo>
                <a:lnTo>
                  <a:pt x="48654" y="1727360"/>
                </a:lnTo>
                <a:lnTo>
                  <a:pt x="45106" y="1724420"/>
                </a:lnTo>
                <a:lnTo>
                  <a:pt x="45106" y="873486"/>
                </a:lnTo>
                <a:lnTo>
                  <a:pt x="41559" y="870546"/>
                </a:lnTo>
                <a:lnTo>
                  <a:pt x="31888" y="868158"/>
                </a:lnTo>
                <a:lnTo>
                  <a:pt x="17550" y="866555"/>
                </a:lnTo>
                <a:lnTo>
                  <a:pt x="0" y="865969"/>
                </a:lnTo>
                <a:lnTo>
                  <a:pt x="17550" y="865382"/>
                </a:lnTo>
                <a:lnTo>
                  <a:pt x="31888" y="863779"/>
                </a:lnTo>
                <a:lnTo>
                  <a:pt x="41559" y="861391"/>
                </a:lnTo>
                <a:lnTo>
                  <a:pt x="45106" y="858451"/>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dirty="0"/>
          </a:p>
        </p:txBody>
      </p:sp>
      <p:sp>
        <p:nvSpPr>
          <p:cNvPr id="98" name="object 46">
            <a:extLst>
              <a:ext uri="{FF2B5EF4-FFF2-40B4-BE49-F238E27FC236}">
                <a16:creationId xmlns:a16="http://schemas.microsoft.com/office/drawing/2014/main" id="{625297A8-E45B-46E5-8874-05BFCA6F5B89}"/>
              </a:ext>
            </a:extLst>
          </p:cNvPr>
          <p:cNvSpPr/>
          <p:nvPr/>
        </p:nvSpPr>
        <p:spPr>
          <a:xfrm rot="16200000">
            <a:off x="25879786" y="17428168"/>
            <a:ext cx="173220" cy="1961829"/>
          </a:xfrm>
          <a:custGeom>
            <a:avLst/>
            <a:gdLst/>
            <a:ahLst/>
            <a:cxnLst/>
            <a:rect l="l" t="t" r="r" b="b"/>
            <a:pathLst>
              <a:path w="90804" h="1732280">
                <a:moveTo>
                  <a:pt x="90213" y="1731938"/>
                </a:moveTo>
                <a:lnTo>
                  <a:pt x="72663" y="1731352"/>
                </a:lnTo>
                <a:lnTo>
                  <a:pt x="58325" y="1729748"/>
                </a:lnTo>
                <a:lnTo>
                  <a:pt x="48654" y="1727360"/>
                </a:lnTo>
                <a:lnTo>
                  <a:pt x="45106" y="1724420"/>
                </a:lnTo>
                <a:lnTo>
                  <a:pt x="45106" y="873486"/>
                </a:lnTo>
                <a:lnTo>
                  <a:pt x="41559" y="870546"/>
                </a:lnTo>
                <a:lnTo>
                  <a:pt x="31888" y="868158"/>
                </a:lnTo>
                <a:lnTo>
                  <a:pt x="17550" y="866555"/>
                </a:lnTo>
                <a:lnTo>
                  <a:pt x="0" y="865969"/>
                </a:lnTo>
                <a:lnTo>
                  <a:pt x="17550" y="865382"/>
                </a:lnTo>
                <a:lnTo>
                  <a:pt x="31888" y="863779"/>
                </a:lnTo>
                <a:lnTo>
                  <a:pt x="41559" y="861391"/>
                </a:lnTo>
                <a:lnTo>
                  <a:pt x="45106" y="858451"/>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dirty="0"/>
          </a:p>
        </p:txBody>
      </p:sp>
      <p:sp>
        <p:nvSpPr>
          <p:cNvPr id="99" name="object 46">
            <a:extLst>
              <a:ext uri="{FF2B5EF4-FFF2-40B4-BE49-F238E27FC236}">
                <a16:creationId xmlns:a16="http://schemas.microsoft.com/office/drawing/2014/main" id="{978BD779-FC9E-498F-98BE-CCA185C53240}"/>
              </a:ext>
            </a:extLst>
          </p:cNvPr>
          <p:cNvSpPr/>
          <p:nvPr/>
        </p:nvSpPr>
        <p:spPr>
          <a:xfrm rot="16200000">
            <a:off x="28229760" y="17572216"/>
            <a:ext cx="243904" cy="1675603"/>
          </a:xfrm>
          <a:custGeom>
            <a:avLst/>
            <a:gdLst/>
            <a:ahLst/>
            <a:cxnLst/>
            <a:rect l="l" t="t" r="r" b="b"/>
            <a:pathLst>
              <a:path w="90804" h="1732280">
                <a:moveTo>
                  <a:pt x="90213" y="1731938"/>
                </a:moveTo>
                <a:lnTo>
                  <a:pt x="72663" y="1731352"/>
                </a:lnTo>
                <a:lnTo>
                  <a:pt x="58325" y="1729748"/>
                </a:lnTo>
                <a:lnTo>
                  <a:pt x="48654" y="1727360"/>
                </a:lnTo>
                <a:lnTo>
                  <a:pt x="45106" y="1724420"/>
                </a:lnTo>
                <a:lnTo>
                  <a:pt x="45106" y="873486"/>
                </a:lnTo>
                <a:lnTo>
                  <a:pt x="41559" y="870546"/>
                </a:lnTo>
                <a:lnTo>
                  <a:pt x="31888" y="868158"/>
                </a:lnTo>
                <a:lnTo>
                  <a:pt x="17550" y="866555"/>
                </a:lnTo>
                <a:lnTo>
                  <a:pt x="0" y="865969"/>
                </a:lnTo>
                <a:lnTo>
                  <a:pt x="17550" y="865382"/>
                </a:lnTo>
                <a:lnTo>
                  <a:pt x="31888" y="863779"/>
                </a:lnTo>
                <a:lnTo>
                  <a:pt x="41559" y="861391"/>
                </a:lnTo>
                <a:lnTo>
                  <a:pt x="45106" y="858451"/>
                </a:lnTo>
                <a:lnTo>
                  <a:pt x="45106" y="7517"/>
                </a:lnTo>
                <a:lnTo>
                  <a:pt x="48654" y="4577"/>
                </a:lnTo>
                <a:lnTo>
                  <a:pt x="58325" y="2189"/>
                </a:lnTo>
                <a:lnTo>
                  <a:pt x="72663" y="586"/>
                </a:lnTo>
                <a:lnTo>
                  <a:pt x="90213" y="0"/>
                </a:lnTo>
              </a:path>
            </a:pathLst>
          </a:custGeom>
          <a:ln w="3546">
            <a:solidFill>
              <a:srgbClr val="4471C4"/>
            </a:solidFill>
          </a:ln>
        </p:spPr>
        <p:txBody>
          <a:bodyPr wrap="square" lIns="0" tIns="0" rIns="0" bIns="0" rtlCol="0"/>
          <a:lstStyle/>
          <a:p>
            <a:endParaRPr sz="5795" dirty="0"/>
          </a:p>
        </p:txBody>
      </p:sp>
      <p:sp>
        <p:nvSpPr>
          <p:cNvPr id="100" name="object 56">
            <a:extLst>
              <a:ext uri="{FF2B5EF4-FFF2-40B4-BE49-F238E27FC236}">
                <a16:creationId xmlns:a16="http://schemas.microsoft.com/office/drawing/2014/main" id="{31F92533-E625-453A-875B-C28EDC4BBD8C}"/>
              </a:ext>
            </a:extLst>
          </p:cNvPr>
          <p:cNvSpPr txBox="1"/>
          <p:nvPr/>
        </p:nvSpPr>
        <p:spPr>
          <a:xfrm rot="5400000">
            <a:off x="25843596" y="17817076"/>
            <a:ext cx="565861" cy="2324500"/>
          </a:xfrm>
          <a:prstGeom prst="rect">
            <a:avLst/>
          </a:prstGeom>
        </p:spPr>
        <p:txBody>
          <a:bodyPr vert="vert270" wrap="square" lIns="0" tIns="0" rIns="0" bIns="0" rtlCol="0">
            <a:spAutoFit/>
          </a:bodyPr>
          <a:lstStyle/>
          <a:p>
            <a:pPr marL="27040" algn="ctr">
              <a:lnSpc>
                <a:spcPts val="2248"/>
              </a:lnSpc>
            </a:pPr>
            <a:r>
              <a:rPr lang="en-US" sz="2129" b="1" dirty="0">
                <a:latin typeface="Calibri"/>
                <a:cs typeface="Calibri"/>
              </a:rPr>
              <a:t>Residual of Blurred Map</a:t>
            </a:r>
          </a:p>
        </p:txBody>
      </p:sp>
      <p:sp>
        <p:nvSpPr>
          <p:cNvPr id="101" name="object 56">
            <a:extLst>
              <a:ext uri="{FF2B5EF4-FFF2-40B4-BE49-F238E27FC236}">
                <a16:creationId xmlns:a16="http://schemas.microsoft.com/office/drawing/2014/main" id="{3E5F8ACD-B5B7-4209-9C39-F22DFA8CFEC9}"/>
              </a:ext>
            </a:extLst>
          </p:cNvPr>
          <p:cNvSpPr txBox="1"/>
          <p:nvPr/>
        </p:nvSpPr>
        <p:spPr>
          <a:xfrm rot="5400000">
            <a:off x="28209403" y="17837563"/>
            <a:ext cx="565861" cy="2324500"/>
          </a:xfrm>
          <a:prstGeom prst="rect">
            <a:avLst/>
          </a:prstGeom>
        </p:spPr>
        <p:txBody>
          <a:bodyPr vert="vert270" wrap="square" lIns="0" tIns="0" rIns="0" bIns="0" rtlCol="0">
            <a:spAutoFit/>
          </a:bodyPr>
          <a:lstStyle/>
          <a:p>
            <a:pPr marL="27040" algn="ctr">
              <a:lnSpc>
                <a:spcPts val="2248"/>
              </a:lnSpc>
            </a:pPr>
            <a:r>
              <a:rPr lang="en-US" sz="2129" b="1" dirty="0">
                <a:latin typeface="Calibri"/>
                <a:cs typeface="Calibri"/>
              </a:rPr>
              <a:t>Residual of Reconstructed Map</a:t>
            </a:r>
          </a:p>
        </p:txBody>
      </p:sp>
      <p:sp>
        <p:nvSpPr>
          <p:cNvPr id="102" name="object 55">
            <a:extLst>
              <a:ext uri="{FF2B5EF4-FFF2-40B4-BE49-F238E27FC236}">
                <a16:creationId xmlns:a16="http://schemas.microsoft.com/office/drawing/2014/main" id="{3CBC05C9-629E-4A41-9690-7C4DA3E2B4FC}"/>
              </a:ext>
            </a:extLst>
          </p:cNvPr>
          <p:cNvSpPr txBox="1"/>
          <p:nvPr/>
        </p:nvSpPr>
        <p:spPr>
          <a:xfrm rot="5400000">
            <a:off x="20528607" y="21528549"/>
            <a:ext cx="283732" cy="4505055"/>
          </a:xfrm>
          <a:prstGeom prst="rect">
            <a:avLst/>
          </a:prstGeom>
        </p:spPr>
        <p:txBody>
          <a:bodyPr vert="vert270" wrap="square" lIns="0" tIns="0" rIns="0" bIns="0" rtlCol="0">
            <a:spAutoFit/>
          </a:bodyPr>
          <a:lstStyle/>
          <a:p>
            <a:pPr marL="27040">
              <a:lnSpc>
                <a:spcPts val="2248"/>
              </a:lnSpc>
            </a:pPr>
            <a:r>
              <a:rPr lang="en-US" sz="2129" b="1" spc="-42" dirty="0">
                <a:latin typeface="Calibri"/>
                <a:cs typeface="Calibri"/>
              </a:rPr>
              <a:t>J-S Divergence on Source Data</a:t>
            </a:r>
            <a:r>
              <a:rPr lang="en-US" altLang="zh-CN" sz="2129" b="1" spc="-42" dirty="0">
                <a:latin typeface="Calibri"/>
                <a:cs typeface="Calibri"/>
              </a:rPr>
              <a:t>set</a:t>
            </a:r>
            <a:endParaRPr sz="2129" dirty="0">
              <a:latin typeface="Calibri"/>
              <a:cs typeface="Calibri"/>
            </a:endParaRPr>
          </a:p>
        </p:txBody>
      </p:sp>
      <p:sp>
        <p:nvSpPr>
          <p:cNvPr id="103" name="object 55">
            <a:extLst>
              <a:ext uri="{FF2B5EF4-FFF2-40B4-BE49-F238E27FC236}">
                <a16:creationId xmlns:a16="http://schemas.microsoft.com/office/drawing/2014/main" id="{F1445581-5F8F-4BC9-A6F9-6A3B1E09DE6B}"/>
              </a:ext>
            </a:extLst>
          </p:cNvPr>
          <p:cNvSpPr txBox="1"/>
          <p:nvPr/>
        </p:nvSpPr>
        <p:spPr>
          <a:xfrm rot="5400000">
            <a:off x="27119725" y="21490417"/>
            <a:ext cx="283732" cy="4505055"/>
          </a:xfrm>
          <a:prstGeom prst="rect">
            <a:avLst/>
          </a:prstGeom>
        </p:spPr>
        <p:txBody>
          <a:bodyPr vert="vert270" wrap="square" lIns="0" tIns="0" rIns="0" bIns="0" rtlCol="0">
            <a:spAutoFit/>
          </a:bodyPr>
          <a:lstStyle/>
          <a:p>
            <a:pPr marL="27040">
              <a:lnSpc>
                <a:spcPts val="2248"/>
              </a:lnSpc>
            </a:pPr>
            <a:r>
              <a:rPr lang="en-US" sz="2129" b="1" spc="-42" dirty="0">
                <a:latin typeface="Calibri"/>
                <a:cs typeface="Calibri"/>
              </a:rPr>
              <a:t>J-S Divergence on Background Data</a:t>
            </a:r>
            <a:r>
              <a:rPr lang="en-US" altLang="zh-CN" sz="2129" b="1" spc="-42" dirty="0">
                <a:latin typeface="Calibri"/>
                <a:cs typeface="Calibri"/>
              </a:rPr>
              <a:t>set</a:t>
            </a:r>
            <a:endParaRPr sz="2129" dirty="0">
              <a:latin typeface="Calibri"/>
              <a:cs typeface="Calibri"/>
            </a:endParaRPr>
          </a:p>
        </p:txBody>
      </p:sp>
      <p:sp>
        <p:nvSpPr>
          <p:cNvPr id="4" name="文本框 3">
            <a:extLst>
              <a:ext uri="{FF2B5EF4-FFF2-40B4-BE49-F238E27FC236}">
                <a16:creationId xmlns:a16="http://schemas.microsoft.com/office/drawing/2014/main" id="{31060A6A-DC4C-480A-B49D-FCEB3C2E448F}"/>
              </a:ext>
            </a:extLst>
          </p:cNvPr>
          <p:cNvSpPr txBox="1"/>
          <p:nvPr/>
        </p:nvSpPr>
        <p:spPr>
          <a:xfrm>
            <a:off x="5559121" y="26977977"/>
            <a:ext cx="3858750" cy="1090298"/>
          </a:xfrm>
          <a:prstGeom prst="rect">
            <a:avLst/>
          </a:prstGeom>
          <a:noFill/>
        </p:spPr>
        <p:txBody>
          <a:bodyPr wrap="none" rtlCol="0">
            <a:spAutoFit/>
          </a:bodyPr>
          <a:lstStyle/>
          <a:p>
            <a:pPr algn="ctr"/>
            <a:r>
              <a:rPr lang="en-US" altLang="zh-CN" sz="4685" b="1" dirty="0">
                <a:latin typeface="Times New Roman"/>
                <a:cs typeface="Times New Roman"/>
              </a:rPr>
              <a:t>DISCUSSION</a:t>
            </a:r>
          </a:p>
          <a:p>
            <a:endParaRPr lang="zh-CN" altLang="en-US" dirty="0"/>
          </a:p>
        </p:txBody>
      </p:sp>
      <p:grpSp>
        <p:nvGrpSpPr>
          <p:cNvPr id="5" name="Group 4">
            <a:extLst>
              <a:ext uri="{FF2B5EF4-FFF2-40B4-BE49-F238E27FC236}">
                <a16:creationId xmlns:a16="http://schemas.microsoft.com/office/drawing/2014/main" id="{652F2E9D-63E2-47E8-9FC0-53FAE87066A6}"/>
              </a:ext>
            </a:extLst>
          </p:cNvPr>
          <p:cNvGrpSpPr/>
          <p:nvPr/>
        </p:nvGrpSpPr>
        <p:grpSpPr>
          <a:xfrm>
            <a:off x="595080" y="40682309"/>
            <a:ext cx="14126755" cy="2105343"/>
            <a:chOff x="229063" y="41097502"/>
            <a:chExt cx="14606546" cy="2105343"/>
          </a:xfrm>
        </p:grpSpPr>
        <p:grpSp>
          <p:nvGrpSpPr>
            <p:cNvPr id="68" name="object 27">
              <a:extLst>
                <a:ext uri="{FF2B5EF4-FFF2-40B4-BE49-F238E27FC236}">
                  <a16:creationId xmlns:a16="http://schemas.microsoft.com/office/drawing/2014/main" id="{F78F001A-B42C-43CE-9025-D5112D6820AA}"/>
                </a:ext>
              </a:extLst>
            </p:cNvPr>
            <p:cNvGrpSpPr/>
            <p:nvPr/>
          </p:nvGrpSpPr>
          <p:grpSpPr>
            <a:xfrm>
              <a:off x="229063" y="41097502"/>
              <a:ext cx="14606546" cy="1722912"/>
              <a:chOff x="7385631" y="18842807"/>
              <a:chExt cx="6267734" cy="623570"/>
            </a:xfrm>
          </p:grpSpPr>
          <p:sp>
            <p:nvSpPr>
              <p:cNvPr id="69" name="object 28">
                <a:extLst>
                  <a:ext uri="{FF2B5EF4-FFF2-40B4-BE49-F238E27FC236}">
                    <a16:creationId xmlns:a16="http://schemas.microsoft.com/office/drawing/2014/main" id="{1EEBBC7F-B56D-4EE0-8FEA-3DD3313972D7}"/>
                  </a:ext>
                </a:extLst>
              </p:cNvPr>
              <p:cNvSpPr/>
              <p:nvPr/>
            </p:nvSpPr>
            <p:spPr>
              <a:xfrm>
                <a:off x="7385631" y="18842807"/>
                <a:ext cx="6267734" cy="623570"/>
              </a:xfrm>
              <a:custGeom>
                <a:avLst/>
                <a:gdLst/>
                <a:ahLst/>
                <a:cxnLst/>
                <a:rect l="l" t="t" r="r" b="b"/>
                <a:pathLst>
                  <a:path w="6375400" h="623569">
                    <a:moveTo>
                      <a:pt x="6271574" y="0"/>
                    </a:moveTo>
                    <a:lnTo>
                      <a:pt x="103831" y="0"/>
                    </a:lnTo>
                    <a:lnTo>
                      <a:pt x="63401" y="8155"/>
                    </a:lnTo>
                    <a:lnTo>
                      <a:pt x="30399" y="30399"/>
                    </a:lnTo>
                    <a:lnTo>
                      <a:pt x="8155" y="63401"/>
                    </a:lnTo>
                    <a:lnTo>
                      <a:pt x="0" y="103831"/>
                    </a:lnTo>
                    <a:lnTo>
                      <a:pt x="0" y="519155"/>
                    </a:lnTo>
                    <a:lnTo>
                      <a:pt x="8155" y="559570"/>
                    </a:lnTo>
                    <a:lnTo>
                      <a:pt x="30399" y="592574"/>
                    </a:lnTo>
                    <a:lnTo>
                      <a:pt x="63401" y="614827"/>
                    </a:lnTo>
                    <a:lnTo>
                      <a:pt x="103831" y="622987"/>
                    </a:lnTo>
                    <a:lnTo>
                      <a:pt x="6271574" y="622987"/>
                    </a:lnTo>
                    <a:lnTo>
                      <a:pt x="6312003" y="614827"/>
                    </a:lnTo>
                    <a:lnTo>
                      <a:pt x="6345005" y="592574"/>
                    </a:lnTo>
                    <a:lnTo>
                      <a:pt x="6367250" y="559570"/>
                    </a:lnTo>
                    <a:lnTo>
                      <a:pt x="6375405" y="519155"/>
                    </a:lnTo>
                    <a:lnTo>
                      <a:pt x="6375405" y="103831"/>
                    </a:lnTo>
                    <a:lnTo>
                      <a:pt x="6367250" y="63401"/>
                    </a:lnTo>
                    <a:lnTo>
                      <a:pt x="6345005" y="30399"/>
                    </a:lnTo>
                    <a:lnTo>
                      <a:pt x="6312003" y="8155"/>
                    </a:lnTo>
                    <a:lnTo>
                      <a:pt x="6271574" y="0"/>
                    </a:lnTo>
                    <a:close/>
                  </a:path>
                </a:pathLst>
              </a:custGeom>
              <a:solidFill>
                <a:srgbClr val="F9D2EC"/>
              </a:solidFill>
            </p:spPr>
            <p:txBody>
              <a:bodyPr wrap="square" lIns="0" tIns="0" rIns="0" bIns="0" rtlCol="0"/>
              <a:lstStyle/>
              <a:p>
                <a:endParaRPr sz="5795"/>
              </a:p>
            </p:txBody>
          </p:sp>
          <p:sp>
            <p:nvSpPr>
              <p:cNvPr id="71" name="object 29">
                <a:extLst>
                  <a:ext uri="{FF2B5EF4-FFF2-40B4-BE49-F238E27FC236}">
                    <a16:creationId xmlns:a16="http://schemas.microsoft.com/office/drawing/2014/main" id="{7B12D119-AC10-4AD9-842D-5808D9518D80}"/>
                  </a:ext>
                </a:extLst>
              </p:cNvPr>
              <p:cNvSpPr/>
              <p:nvPr/>
            </p:nvSpPr>
            <p:spPr>
              <a:xfrm>
                <a:off x="7385631" y="18842807"/>
                <a:ext cx="6267733" cy="623570"/>
              </a:xfrm>
              <a:custGeom>
                <a:avLst/>
                <a:gdLst/>
                <a:ahLst/>
                <a:cxnLst/>
                <a:rect l="l" t="t" r="r" b="b"/>
                <a:pathLst>
                  <a:path w="6375400" h="623569">
                    <a:moveTo>
                      <a:pt x="0" y="103831"/>
                    </a:moveTo>
                    <a:lnTo>
                      <a:pt x="8155" y="63401"/>
                    </a:lnTo>
                    <a:lnTo>
                      <a:pt x="30399" y="30399"/>
                    </a:lnTo>
                    <a:lnTo>
                      <a:pt x="63401" y="8155"/>
                    </a:lnTo>
                    <a:lnTo>
                      <a:pt x="103831" y="0"/>
                    </a:lnTo>
                    <a:lnTo>
                      <a:pt x="6271574" y="0"/>
                    </a:lnTo>
                    <a:lnTo>
                      <a:pt x="6312003" y="8155"/>
                    </a:lnTo>
                    <a:lnTo>
                      <a:pt x="6345005" y="30399"/>
                    </a:lnTo>
                    <a:lnTo>
                      <a:pt x="6367250" y="63401"/>
                    </a:lnTo>
                    <a:lnTo>
                      <a:pt x="6375405" y="103831"/>
                    </a:lnTo>
                    <a:lnTo>
                      <a:pt x="6375405" y="519155"/>
                    </a:lnTo>
                    <a:lnTo>
                      <a:pt x="6367250" y="559570"/>
                    </a:lnTo>
                    <a:lnTo>
                      <a:pt x="6345005" y="592574"/>
                    </a:lnTo>
                    <a:lnTo>
                      <a:pt x="6312003" y="614827"/>
                    </a:lnTo>
                    <a:lnTo>
                      <a:pt x="6271574" y="622987"/>
                    </a:lnTo>
                    <a:lnTo>
                      <a:pt x="103831" y="622987"/>
                    </a:lnTo>
                    <a:lnTo>
                      <a:pt x="63401" y="614827"/>
                    </a:lnTo>
                    <a:lnTo>
                      <a:pt x="30399" y="592574"/>
                    </a:lnTo>
                    <a:lnTo>
                      <a:pt x="8155" y="559570"/>
                    </a:lnTo>
                    <a:lnTo>
                      <a:pt x="0" y="519155"/>
                    </a:lnTo>
                    <a:lnTo>
                      <a:pt x="0" y="103831"/>
                    </a:lnTo>
                    <a:close/>
                  </a:path>
                </a:pathLst>
              </a:custGeom>
              <a:ln w="7092">
                <a:solidFill>
                  <a:srgbClr val="921639"/>
                </a:solidFill>
              </a:ln>
            </p:spPr>
            <p:txBody>
              <a:bodyPr wrap="square" lIns="0" tIns="0" rIns="0" bIns="0" rtlCol="0"/>
              <a:lstStyle/>
              <a:p>
                <a:endParaRPr sz="5795"/>
              </a:p>
            </p:txBody>
          </p:sp>
        </p:grpSp>
        <p:sp>
          <p:nvSpPr>
            <p:cNvPr id="2" name="TextBox 1">
              <a:extLst>
                <a:ext uri="{FF2B5EF4-FFF2-40B4-BE49-F238E27FC236}">
                  <a16:creationId xmlns:a16="http://schemas.microsoft.com/office/drawing/2014/main" id="{96FD44FF-CD2A-408E-83B5-83292DC15279}"/>
                </a:ext>
              </a:extLst>
            </p:cNvPr>
            <p:cNvSpPr txBox="1"/>
            <p:nvPr/>
          </p:nvSpPr>
          <p:spPr>
            <a:xfrm>
              <a:off x="374184" y="41171520"/>
              <a:ext cx="14276694" cy="2031325"/>
            </a:xfrm>
            <a:prstGeom prst="rect">
              <a:avLst/>
            </a:prstGeom>
            <a:noFill/>
          </p:spPr>
          <p:txBody>
            <a:bodyPr wrap="square" rtlCol="0">
              <a:spAutoFit/>
            </a:bodyPr>
            <a:lstStyle/>
            <a:p>
              <a:pPr algn="ctr"/>
              <a:r>
                <a:rPr lang="en-US" b="1" dirty="0">
                  <a:latin typeface="+mj-lt"/>
                </a:rPr>
                <a:t>REFERENCES</a:t>
              </a:r>
            </a:p>
            <a:p>
              <a:pPr algn="ctr"/>
              <a:r>
                <a:rPr lang="en-US" b="0" i="0" dirty="0">
                  <a:solidFill>
                    <a:srgbClr val="222222"/>
                  </a:solidFill>
                  <a:effectLst/>
                  <a:latin typeface="+mj-lt"/>
                </a:rPr>
                <a:t>1. Wang, et al. "Deep learning enables cross-modality super-resolution in fluorescence microscopy." </a:t>
              </a:r>
              <a:r>
                <a:rPr lang="en-US" b="0" i="1" dirty="0">
                  <a:solidFill>
                    <a:srgbClr val="222222"/>
                  </a:solidFill>
                  <a:effectLst/>
                  <a:latin typeface="+mj-lt"/>
                </a:rPr>
                <a:t>Nature methods</a:t>
              </a:r>
              <a:r>
                <a:rPr lang="en-US" b="0" i="0" dirty="0">
                  <a:solidFill>
                    <a:srgbClr val="222222"/>
                  </a:solidFill>
                  <a:effectLst/>
                  <a:latin typeface="+mj-lt"/>
                </a:rPr>
                <a:t> 16.1 (2019): 103-110.</a:t>
              </a:r>
            </a:p>
            <a:p>
              <a:pPr algn="ctr"/>
              <a:r>
                <a:rPr lang="en-US" b="0" i="0" dirty="0">
                  <a:solidFill>
                    <a:srgbClr val="222222"/>
                  </a:solidFill>
                  <a:effectLst/>
                  <a:latin typeface="+mj-lt"/>
                </a:rPr>
                <a:t>2. Ouyang, et al. "Deep learning massively accelerates super-resolution localization microscopy." </a:t>
              </a:r>
              <a:r>
                <a:rPr lang="en-US" b="0" i="1" dirty="0">
                  <a:solidFill>
                    <a:srgbClr val="222222"/>
                  </a:solidFill>
                  <a:effectLst/>
                  <a:latin typeface="+mj-lt"/>
                </a:rPr>
                <a:t>Nature biotechnology</a:t>
              </a:r>
              <a:r>
                <a:rPr lang="en-US" b="0" i="0" dirty="0">
                  <a:solidFill>
                    <a:srgbClr val="222222"/>
                  </a:solidFill>
                  <a:effectLst/>
                  <a:latin typeface="+mj-lt"/>
                </a:rPr>
                <a:t> 36.5 (2018): 460-468.</a:t>
              </a:r>
            </a:p>
            <a:p>
              <a:pPr algn="ctr"/>
              <a:r>
                <a:rPr lang="en-US" b="0" i="0" dirty="0">
                  <a:solidFill>
                    <a:srgbClr val="222222"/>
                  </a:solidFill>
                  <a:effectLst/>
                  <a:latin typeface="+mj-lt"/>
                </a:rPr>
                <a:t>3. Nehme, et al. "Deep-STORM: super-resolution single-molecule microscopy by deep learning." </a:t>
              </a:r>
              <a:r>
                <a:rPr lang="en-US" b="0" i="1" dirty="0">
                  <a:solidFill>
                    <a:srgbClr val="222222"/>
                  </a:solidFill>
                  <a:effectLst/>
                  <a:latin typeface="+mj-lt"/>
                </a:rPr>
                <a:t>Optica</a:t>
              </a:r>
              <a:r>
                <a:rPr lang="en-US" b="0" i="0" dirty="0">
                  <a:solidFill>
                    <a:srgbClr val="222222"/>
                  </a:solidFill>
                  <a:effectLst/>
                  <a:latin typeface="+mj-lt"/>
                </a:rPr>
                <a:t> 5.4 (2018): 458-464.</a:t>
              </a:r>
            </a:p>
            <a:p>
              <a:pPr algn="ctr"/>
              <a:r>
                <a:rPr lang="en-US" dirty="0">
                  <a:latin typeface="+mj-lt"/>
                </a:rPr>
                <a:t>4. </a:t>
              </a:r>
              <a:r>
                <a:rPr lang="en-US" b="0" i="0" dirty="0" err="1">
                  <a:solidFill>
                    <a:srgbClr val="222222"/>
                  </a:solidFill>
                  <a:effectLst/>
                  <a:latin typeface="+mj-lt"/>
                </a:rPr>
                <a:t>Qiao</a:t>
              </a:r>
              <a:r>
                <a:rPr lang="en-US" b="0" i="0" dirty="0">
                  <a:solidFill>
                    <a:srgbClr val="222222"/>
                  </a:solidFill>
                  <a:effectLst/>
                  <a:latin typeface="+mj-lt"/>
                </a:rPr>
                <a:t>, et al. "Evaluation and development of deep neural networks for image super-resolution ..." </a:t>
              </a:r>
              <a:r>
                <a:rPr lang="en-US" b="0" i="1" dirty="0">
                  <a:solidFill>
                    <a:srgbClr val="222222"/>
                  </a:solidFill>
                  <a:effectLst/>
                  <a:latin typeface="+mj-lt"/>
                </a:rPr>
                <a:t>Nature methods</a:t>
              </a:r>
              <a:r>
                <a:rPr lang="en-US" b="0" i="0" dirty="0">
                  <a:solidFill>
                    <a:srgbClr val="222222"/>
                  </a:solidFill>
                  <a:effectLst/>
                  <a:latin typeface="+mj-lt"/>
                </a:rPr>
                <a:t> 18.2 (2021): 194-202.</a:t>
              </a:r>
              <a:endParaRPr lang="en-US" dirty="0">
                <a:latin typeface="+mj-lt"/>
              </a:endParaRPr>
            </a:p>
            <a:p>
              <a:pPr algn="ctr"/>
              <a:endParaRPr lang="en-US" dirty="0">
                <a:latin typeface="+mj-lt"/>
              </a:endParaRPr>
            </a:p>
            <a:p>
              <a:pPr algn="ctr"/>
              <a:endParaRPr lang="en-US" dirty="0"/>
            </a:p>
          </p:txBody>
        </p:sp>
      </p:grpSp>
      <p:grpSp>
        <p:nvGrpSpPr>
          <p:cNvPr id="8" name="Group 7">
            <a:extLst>
              <a:ext uri="{FF2B5EF4-FFF2-40B4-BE49-F238E27FC236}">
                <a16:creationId xmlns:a16="http://schemas.microsoft.com/office/drawing/2014/main" id="{A7FED5E4-DAA4-4C4A-BE73-BF956265B91F}"/>
              </a:ext>
            </a:extLst>
          </p:cNvPr>
          <p:cNvGrpSpPr/>
          <p:nvPr/>
        </p:nvGrpSpPr>
        <p:grpSpPr>
          <a:xfrm>
            <a:off x="1301018" y="19679726"/>
            <a:ext cx="12743356" cy="6958726"/>
            <a:chOff x="441325" y="316125"/>
            <a:chExt cx="8261350" cy="4511250"/>
          </a:xfrm>
        </p:grpSpPr>
        <p:sp>
          <p:nvSpPr>
            <p:cNvPr id="74" name="Google Shape;496;p25">
              <a:extLst>
                <a:ext uri="{FF2B5EF4-FFF2-40B4-BE49-F238E27FC236}">
                  <a16:creationId xmlns:a16="http://schemas.microsoft.com/office/drawing/2014/main" id="{0EB51A7C-3B73-4A72-8733-C02C818BCF3E}"/>
                </a:ext>
              </a:extLst>
            </p:cNvPr>
            <p:cNvSpPr txBox="1"/>
            <p:nvPr/>
          </p:nvSpPr>
          <p:spPr>
            <a:xfrm>
              <a:off x="499792" y="927225"/>
              <a:ext cx="1398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mn-lt"/>
                  <a:ea typeface="Consolas"/>
                  <a:cs typeface="Consolas"/>
                  <a:sym typeface="Consolas"/>
                </a:rPr>
                <a:t>Input Layer</a:t>
              </a:r>
              <a:endParaRPr sz="1200" dirty="0">
                <a:latin typeface="+mn-lt"/>
                <a:ea typeface="Consolas"/>
                <a:cs typeface="Consolas"/>
                <a:sym typeface="Consolas"/>
              </a:endParaRPr>
            </a:p>
          </p:txBody>
        </p:sp>
        <p:sp>
          <p:nvSpPr>
            <p:cNvPr id="78" name="Google Shape;497;p25">
              <a:extLst>
                <a:ext uri="{FF2B5EF4-FFF2-40B4-BE49-F238E27FC236}">
                  <a16:creationId xmlns:a16="http://schemas.microsoft.com/office/drawing/2014/main" id="{E722CC14-3B6D-43BF-9BBA-7B80CA23562F}"/>
                </a:ext>
              </a:extLst>
            </p:cNvPr>
            <p:cNvSpPr txBox="1"/>
            <p:nvPr/>
          </p:nvSpPr>
          <p:spPr>
            <a:xfrm>
              <a:off x="3962851" y="316125"/>
              <a:ext cx="1353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dirty="0">
                  <a:latin typeface="+mn-lt"/>
                  <a:ea typeface="Consolas"/>
                  <a:cs typeface="Consolas"/>
                  <a:sym typeface="Consolas"/>
                </a:rPr>
                <a:t>Hidden Layers</a:t>
              </a:r>
              <a:endParaRPr sz="1200" dirty="0">
                <a:latin typeface="+mn-lt"/>
                <a:ea typeface="Consolas"/>
                <a:cs typeface="Consolas"/>
                <a:sym typeface="Consolas"/>
              </a:endParaRPr>
            </a:p>
          </p:txBody>
        </p:sp>
        <p:sp>
          <p:nvSpPr>
            <p:cNvPr id="80" name="Google Shape;498;p25">
              <a:extLst>
                <a:ext uri="{FF2B5EF4-FFF2-40B4-BE49-F238E27FC236}">
                  <a16:creationId xmlns:a16="http://schemas.microsoft.com/office/drawing/2014/main" id="{E3C78A22-39C0-4D04-A76E-C00D467B8D2B}"/>
                </a:ext>
              </a:extLst>
            </p:cNvPr>
            <p:cNvSpPr txBox="1"/>
            <p:nvPr/>
          </p:nvSpPr>
          <p:spPr>
            <a:xfrm>
              <a:off x="6935622" y="927225"/>
              <a:ext cx="12192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a:latin typeface="+mn-lt"/>
                  <a:ea typeface="Consolas"/>
                  <a:cs typeface="Consolas"/>
                  <a:sym typeface="Consolas"/>
                </a:rPr>
                <a:t>Output Layer</a:t>
              </a:r>
              <a:endParaRPr sz="1200">
                <a:latin typeface="+mn-lt"/>
                <a:ea typeface="Consolas"/>
                <a:cs typeface="Consolas"/>
                <a:sym typeface="Consolas"/>
              </a:endParaRPr>
            </a:p>
          </p:txBody>
        </p:sp>
        <p:sp>
          <p:nvSpPr>
            <p:cNvPr id="104" name="Google Shape;499;p25">
              <a:extLst>
                <a:ext uri="{FF2B5EF4-FFF2-40B4-BE49-F238E27FC236}">
                  <a16:creationId xmlns:a16="http://schemas.microsoft.com/office/drawing/2014/main" id="{05D09DBE-9951-4A03-BF44-0A27E1B1E77C}"/>
                </a:ext>
              </a:extLst>
            </p:cNvPr>
            <p:cNvSpPr txBox="1"/>
            <p:nvPr/>
          </p:nvSpPr>
          <p:spPr>
            <a:xfrm>
              <a:off x="1025553"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ea typeface="Consolas"/>
                  <a:cs typeface="Consolas"/>
                  <a:sym typeface="Consolas"/>
                </a:rPr>
                <a:t>X = A</a:t>
              </a:r>
              <a:r>
                <a:rPr lang="en" baseline="30000">
                  <a:latin typeface="+mn-lt"/>
                  <a:ea typeface="Consolas"/>
                  <a:cs typeface="Consolas"/>
                  <a:sym typeface="Consolas"/>
                </a:rPr>
                <a:t>[0]</a:t>
              </a:r>
              <a:endParaRPr baseline="30000">
                <a:latin typeface="+mn-lt"/>
                <a:ea typeface="Consolas"/>
                <a:cs typeface="Consolas"/>
                <a:sym typeface="Consolas"/>
              </a:endParaRPr>
            </a:p>
          </p:txBody>
        </p:sp>
        <p:sp>
          <p:nvSpPr>
            <p:cNvPr id="105" name="Google Shape;500;p25">
              <a:extLst>
                <a:ext uri="{FF2B5EF4-FFF2-40B4-BE49-F238E27FC236}">
                  <a16:creationId xmlns:a16="http://schemas.microsoft.com/office/drawing/2014/main" id="{F16FBEF5-F993-4426-9523-25825C75FD14}"/>
                </a:ext>
              </a:extLst>
            </p:cNvPr>
            <p:cNvSpPr/>
            <p:nvPr/>
          </p:nvSpPr>
          <p:spPr>
            <a:xfrm>
              <a:off x="1424168" y="1707444"/>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6" name="Google Shape;501;p25">
              <a:extLst>
                <a:ext uri="{FF2B5EF4-FFF2-40B4-BE49-F238E27FC236}">
                  <a16:creationId xmlns:a16="http://schemas.microsoft.com/office/drawing/2014/main" id="{43BEDA50-66AC-43D7-8343-5CCC97D55C35}"/>
                </a:ext>
              </a:extLst>
            </p:cNvPr>
            <p:cNvSpPr/>
            <p:nvPr/>
          </p:nvSpPr>
          <p:spPr>
            <a:xfrm>
              <a:off x="1424168" y="1974931"/>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7" name="Google Shape;502;p25">
              <a:extLst>
                <a:ext uri="{FF2B5EF4-FFF2-40B4-BE49-F238E27FC236}">
                  <a16:creationId xmlns:a16="http://schemas.microsoft.com/office/drawing/2014/main" id="{BBEB3E1B-EDC0-494B-AA2F-246928948E1C}"/>
                </a:ext>
              </a:extLst>
            </p:cNvPr>
            <p:cNvSpPr/>
            <p:nvPr/>
          </p:nvSpPr>
          <p:spPr>
            <a:xfrm>
              <a:off x="1424168" y="2242418"/>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08" name="Google Shape;503;p25">
              <a:extLst>
                <a:ext uri="{FF2B5EF4-FFF2-40B4-BE49-F238E27FC236}">
                  <a16:creationId xmlns:a16="http://schemas.microsoft.com/office/drawing/2014/main" id="{40FD2216-4F0D-4827-9427-5233D29FE215}"/>
                </a:ext>
              </a:extLst>
            </p:cNvPr>
            <p:cNvSpPr/>
            <p:nvPr/>
          </p:nvSpPr>
          <p:spPr>
            <a:xfrm>
              <a:off x="7275822" y="2132926"/>
              <a:ext cx="538800" cy="557700"/>
            </a:xfrm>
            <a:prstGeom prst="ellipse">
              <a:avLst/>
            </a:prstGeom>
            <a:solidFill>
              <a:srgbClr val="F4CCCC"/>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dirty="0">
                  <a:solidFill>
                    <a:srgbClr val="000000"/>
                  </a:solidFill>
                  <a:latin typeface="+mn-lt"/>
                </a:rPr>
                <a:t>a</a:t>
              </a:r>
              <a:r>
                <a:rPr lang="en" sz="1100" baseline="30000" dirty="0">
                  <a:solidFill>
                    <a:srgbClr val="000000"/>
                  </a:solidFill>
                  <a:latin typeface="+mn-lt"/>
                </a:rPr>
                <a:t>[4]</a:t>
              </a:r>
              <a:endParaRPr sz="1600" dirty="0">
                <a:solidFill>
                  <a:srgbClr val="000000"/>
                </a:solidFill>
                <a:latin typeface="+mn-lt"/>
              </a:endParaRPr>
            </a:p>
          </p:txBody>
        </p:sp>
        <p:cxnSp>
          <p:nvCxnSpPr>
            <p:cNvPr id="109" name="Google Shape;504;p25">
              <a:extLst>
                <a:ext uri="{FF2B5EF4-FFF2-40B4-BE49-F238E27FC236}">
                  <a16:creationId xmlns:a16="http://schemas.microsoft.com/office/drawing/2014/main" id="{076BCBC7-4F57-4EDA-9EEE-96CF13F9FAD7}"/>
                </a:ext>
              </a:extLst>
            </p:cNvPr>
            <p:cNvCxnSpPr>
              <a:stCxn id="108" idx="6"/>
              <a:endCxn id="118" idx="1"/>
            </p:cNvCxnSpPr>
            <p:nvPr/>
          </p:nvCxnSpPr>
          <p:spPr>
            <a:xfrm rot="10800000" flipH="1">
              <a:off x="7814622" y="2398276"/>
              <a:ext cx="435900" cy="13500"/>
            </a:xfrm>
            <a:prstGeom prst="straightConnector1">
              <a:avLst/>
            </a:prstGeom>
            <a:noFill/>
            <a:ln w="19050" cap="flat" cmpd="sng">
              <a:solidFill>
                <a:srgbClr val="595959"/>
              </a:solidFill>
              <a:prstDash val="solid"/>
              <a:round/>
              <a:headEnd type="none" w="med" len="med"/>
              <a:tailEnd type="triangle" w="med" len="med"/>
            </a:ln>
          </p:spPr>
        </p:cxnSp>
        <p:sp>
          <p:nvSpPr>
            <p:cNvPr id="110" name="Google Shape;506;p25">
              <a:extLst>
                <a:ext uri="{FF2B5EF4-FFF2-40B4-BE49-F238E27FC236}">
                  <a16:creationId xmlns:a16="http://schemas.microsoft.com/office/drawing/2014/main" id="{A810E42E-237C-449A-B9F8-40A6490CA662}"/>
                </a:ext>
              </a:extLst>
            </p:cNvPr>
            <p:cNvSpPr txBox="1"/>
            <p:nvPr/>
          </p:nvSpPr>
          <p:spPr>
            <a:xfrm>
              <a:off x="28400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ea typeface="Consolas"/>
                  <a:cs typeface="Consolas"/>
                  <a:sym typeface="Consolas"/>
                </a:rPr>
                <a:t>A</a:t>
              </a:r>
              <a:r>
                <a:rPr lang="en" baseline="30000">
                  <a:latin typeface="+mn-lt"/>
                  <a:ea typeface="Consolas"/>
                  <a:cs typeface="Consolas"/>
                  <a:sym typeface="Consolas"/>
                </a:rPr>
                <a:t>[1]</a:t>
              </a:r>
              <a:endParaRPr baseline="30000">
                <a:latin typeface="+mn-lt"/>
                <a:ea typeface="Consolas"/>
                <a:cs typeface="Consolas"/>
                <a:sym typeface="Consolas"/>
              </a:endParaRPr>
            </a:p>
          </p:txBody>
        </p:sp>
        <p:sp>
          <p:nvSpPr>
            <p:cNvPr id="111" name="Google Shape;507;p25">
              <a:extLst>
                <a:ext uri="{FF2B5EF4-FFF2-40B4-BE49-F238E27FC236}">
                  <a16:creationId xmlns:a16="http://schemas.microsoft.com/office/drawing/2014/main" id="{4BB0B3FB-E781-4C0B-A6E8-859510BA7FE0}"/>
                </a:ext>
              </a:extLst>
            </p:cNvPr>
            <p:cNvSpPr txBox="1"/>
            <p:nvPr/>
          </p:nvSpPr>
          <p:spPr>
            <a:xfrm>
              <a:off x="55266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ea typeface="Consolas"/>
                  <a:cs typeface="Consolas"/>
                  <a:sym typeface="Consolas"/>
                </a:rPr>
                <a:t>A</a:t>
              </a:r>
              <a:r>
                <a:rPr lang="en" baseline="30000">
                  <a:latin typeface="+mn-lt"/>
                  <a:ea typeface="Consolas"/>
                  <a:cs typeface="Consolas"/>
                  <a:sym typeface="Consolas"/>
                </a:rPr>
                <a:t>[3]</a:t>
              </a:r>
              <a:endParaRPr baseline="30000">
                <a:latin typeface="+mn-lt"/>
                <a:ea typeface="Consolas"/>
                <a:cs typeface="Consolas"/>
                <a:sym typeface="Consolas"/>
              </a:endParaRPr>
            </a:p>
          </p:txBody>
        </p:sp>
        <p:sp>
          <p:nvSpPr>
            <p:cNvPr id="112" name="Google Shape;508;p25">
              <a:extLst>
                <a:ext uri="{FF2B5EF4-FFF2-40B4-BE49-F238E27FC236}">
                  <a16:creationId xmlns:a16="http://schemas.microsoft.com/office/drawing/2014/main" id="{6CB0EB4C-320D-4530-96FC-9823F6E69094}"/>
                </a:ext>
              </a:extLst>
            </p:cNvPr>
            <p:cNvSpPr/>
            <p:nvPr/>
          </p:nvSpPr>
          <p:spPr>
            <a:xfrm>
              <a:off x="1025558" y="1495876"/>
              <a:ext cx="347100" cy="1971000"/>
            </a:xfrm>
            <a:prstGeom prst="leftBracket">
              <a:avLst>
                <a:gd name="adj" fmla="val 833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13" name="Google Shape;509;p25">
              <a:extLst>
                <a:ext uri="{FF2B5EF4-FFF2-40B4-BE49-F238E27FC236}">
                  <a16:creationId xmlns:a16="http://schemas.microsoft.com/office/drawing/2014/main" id="{1F2B24D8-247B-49C5-B042-9969F204F71B}"/>
                </a:ext>
              </a:extLst>
            </p:cNvPr>
            <p:cNvSpPr txBox="1"/>
            <p:nvPr/>
          </p:nvSpPr>
          <p:spPr>
            <a:xfrm>
              <a:off x="441325" y="22932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1200" b="1">
                  <a:latin typeface="+mn-lt"/>
                  <a:ea typeface="Consolas"/>
                  <a:cs typeface="Consolas"/>
                  <a:sym typeface="Consolas"/>
                </a:rPr>
                <a:t>X</a:t>
              </a:r>
              <a:endParaRPr sz="1200" b="1">
                <a:latin typeface="+mn-lt"/>
                <a:ea typeface="Consolas"/>
                <a:cs typeface="Consolas"/>
                <a:sym typeface="Consolas"/>
              </a:endParaRPr>
            </a:p>
          </p:txBody>
        </p:sp>
        <p:cxnSp>
          <p:nvCxnSpPr>
            <p:cNvPr id="114" name="Google Shape;510;p25">
              <a:extLst>
                <a:ext uri="{FF2B5EF4-FFF2-40B4-BE49-F238E27FC236}">
                  <a16:creationId xmlns:a16="http://schemas.microsoft.com/office/drawing/2014/main" id="{BA5ACEA4-9F2A-4847-A634-63DED53084EC}"/>
                </a:ext>
              </a:extLst>
            </p:cNvPr>
            <p:cNvCxnSpPr>
              <a:stCxn id="130" idx="6"/>
              <a:endCxn id="108" idx="2"/>
            </p:cNvCxnSpPr>
            <p:nvPr/>
          </p:nvCxnSpPr>
          <p:spPr>
            <a:xfrm rot="10800000" flipH="1">
              <a:off x="6280008" y="2411784"/>
              <a:ext cx="995700" cy="1590600"/>
            </a:xfrm>
            <a:prstGeom prst="straightConnector1">
              <a:avLst/>
            </a:prstGeom>
            <a:noFill/>
            <a:ln w="9525" cap="flat" cmpd="sng">
              <a:solidFill>
                <a:srgbClr val="595959"/>
              </a:solidFill>
              <a:prstDash val="solid"/>
              <a:round/>
              <a:headEnd type="none" w="med" len="med"/>
              <a:tailEnd type="triangle" w="med" len="med"/>
            </a:ln>
          </p:spPr>
        </p:cxnSp>
        <p:cxnSp>
          <p:nvCxnSpPr>
            <p:cNvPr id="115" name="Google Shape;512;p25">
              <a:extLst>
                <a:ext uri="{FF2B5EF4-FFF2-40B4-BE49-F238E27FC236}">
                  <a16:creationId xmlns:a16="http://schemas.microsoft.com/office/drawing/2014/main" id="{7B2DB59B-0C6A-4FB4-A969-7C8CE3290444}"/>
                </a:ext>
              </a:extLst>
            </p:cNvPr>
            <p:cNvCxnSpPr>
              <a:stCxn id="128" idx="6"/>
              <a:endCxn id="108" idx="2"/>
            </p:cNvCxnSpPr>
            <p:nvPr/>
          </p:nvCxnSpPr>
          <p:spPr>
            <a:xfrm>
              <a:off x="6280008" y="2010363"/>
              <a:ext cx="995700" cy="401400"/>
            </a:xfrm>
            <a:prstGeom prst="straightConnector1">
              <a:avLst/>
            </a:prstGeom>
            <a:noFill/>
            <a:ln w="9525" cap="flat" cmpd="sng">
              <a:solidFill>
                <a:srgbClr val="595959"/>
              </a:solidFill>
              <a:prstDash val="solid"/>
              <a:round/>
              <a:headEnd type="none" w="med" len="med"/>
              <a:tailEnd type="triangle" w="med" len="med"/>
            </a:ln>
          </p:spPr>
        </p:cxnSp>
        <p:cxnSp>
          <p:nvCxnSpPr>
            <p:cNvPr id="116" name="Google Shape;514;p25">
              <a:extLst>
                <a:ext uri="{FF2B5EF4-FFF2-40B4-BE49-F238E27FC236}">
                  <a16:creationId xmlns:a16="http://schemas.microsoft.com/office/drawing/2014/main" id="{7ABF1088-3EDC-471E-8CF4-9932E53F85F4}"/>
                </a:ext>
              </a:extLst>
            </p:cNvPr>
            <p:cNvCxnSpPr>
              <a:stCxn id="127" idx="6"/>
              <a:endCxn id="108" idx="2"/>
            </p:cNvCxnSpPr>
            <p:nvPr/>
          </p:nvCxnSpPr>
          <p:spPr>
            <a:xfrm>
              <a:off x="6280008" y="1236091"/>
              <a:ext cx="995700" cy="1175700"/>
            </a:xfrm>
            <a:prstGeom prst="straightConnector1">
              <a:avLst/>
            </a:prstGeom>
            <a:noFill/>
            <a:ln w="9525" cap="flat" cmpd="sng">
              <a:solidFill>
                <a:srgbClr val="595959"/>
              </a:solidFill>
              <a:prstDash val="solid"/>
              <a:round/>
              <a:headEnd type="none" w="med" len="med"/>
              <a:tailEnd type="triangle" w="med" len="med"/>
            </a:ln>
          </p:spPr>
        </p:cxnSp>
        <p:cxnSp>
          <p:nvCxnSpPr>
            <p:cNvPr id="117" name="Google Shape;516;p25">
              <a:extLst>
                <a:ext uri="{FF2B5EF4-FFF2-40B4-BE49-F238E27FC236}">
                  <a16:creationId xmlns:a16="http://schemas.microsoft.com/office/drawing/2014/main" id="{046662B7-4BEA-4C76-98A0-CDBE7AC550C1}"/>
                </a:ext>
              </a:extLst>
            </p:cNvPr>
            <p:cNvCxnSpPr>
              <a:stCxn id="119" idx="6"/>
              <a:endCxn id="123" idx="2"/>
            </p:cNvCxnSpPr>
            <p:nvPr/>
          </p:nvCxnSpPr>
          <p:spPr>
            <a:xfrm>
              <a:off x="3592908" y="1236091"/>
              <a:ext cx="750300" cy="0"/>
            </a:xfrm>
            <a:prstGeom prst="straightConnector1">
              <a:avLst/>
            </a:prstGeom>
            <a:noFill/>
            <a:ln w="9525" cap="flat" cmpd="sng">
              <a:solidFill>
                <a:srgbClr val="595959"/>
              </a:solidFill>
              <a:prstDash val="solid"/>
              <a:round/>
              <a:headEnd type="none" w="med" len="med"/>
              <a:tailEnd type="triangle" w="med" len="med"/>
            </a:ln>
          </p:spPr>
        </p:cxnSp>
        <p:sp>
          <p:nvSpPr>
            <p:cNvPr id="118" name="Google Shape;505;p25">
              <a:extLst>
                <a:ext uri="{FF2B5EF4-FFF2-40B4-BE49-F238E27FC236}">
                  <a16:creationId xmlns:a16="http://schemas.microsoft.com/office/drawing/2014/main" id="{60C5B27A-0D53-4E31-874D-EA3008292063}"/>
                </a:ext>
              </a:extLst>
            </p:cNvPr>
            <p:cNvSpPr txBox="1"/>
            <p:nvPr/>
          </p:nvSpPr>
          <p:spPr>
            <a:xfrm>
              <a:off x="8250575" y="2210175"/>
              <a:ext cx="452100" cy="376200"/>
            </a:xfrm>
            <a:prstGeom prst="rect">
              <a:avLst/>
            </a:prstGeom>
            <a:noFill/>
            <a:ln w="9525" cap="flat" cmpd="sng">
              <a:solidFill>
                <a:srgbClr val="0097A7"/>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100" b="1">
                  <a:latin typeface="+mn-lt"/>
                  <a:ea typeface="Consolas"/>
                  <a:cs typeface="Consolas"/>
                  <a:sym typeface="Consolas"/>
                </a:rPr>
                <a:t>Ŷ</a:t>
              </a:r>
              <a:endParaRPr sz="1200" b="1">
                <a:latin typeface="+mn-lt"/>
                <a:ea typeface="Consolas"/>
                <a:cs typeface="Consolas"/>
                <a:sym typeface="Consolas"/>
              </a:endParaRPr>
            </a:p>
          </p:txBody>
        </p:sp>
        <p:sp>
          <p:nvSpPr>
            <p:cNvPr id="119" name="Google Shape;517;p25">
              <a:extLst>
                <a:ext uri="{FF2B5EF4-FFF2-40B4-BE49-F238E27FC236}">
                  <a16:creationId xmlns:a16="http://schemas.microsoft.com/office/drawing/2014/main" id="{2017B7B6-E52D-4886-A222-2AFA295E5F42}"/>
                </a:ext>
              </a:extLst>
            </p:cNvPr>
            <p:cNvSpPr/>
            <p:nvPr/>
          </p:nvSpPr>
          <p:spPr>
            <a:xfrm>
              <a:off x="29998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[1]</a:t>
              </a:r>
              <a:r>
                <a:rPr lang="en" sz="1100" baseline="-25000">
                  <a:solidFill>
                    <a:srgbClr val="000000"/>
                  </a:solidFill>
                  <a:latin typeface="+mn-lt"/>
                </a:rPr>
                <a:t>1</a:t>
              </a:r>
              <a:endParaRPr sz="1200" baseline="-25000">
                <a:latin typeface="+mn-lt"/>
              </a:endParaRPr>
            </a:p>
          </p:txBody>
        </p:sp>
        <p:sp>
          <p:nvSpPr>
            <p:cNvPr id="120" name="Google Shape;519;p25">
              <a:extLst>
                <a:ext uri="{FF2B5EF4-FFF2-40B4-BE49-F238E27FC236}">
                  <a16:creationId xmlns:a16="http://schemas.microsoft.com/office/drawing/2014/main" id="{DBDC90A0-00A2-429D-A437-F969FB8D5171}"/>
                </a:ext>
              </a:extLst>
            </p:cNvPr>
            <p:cNvSpPr/>
            <p:nvPr/>
          </p:nvSpPr>
          <p:spPr>
            <a:xfrm>
              <a:off x="29998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[1]</a:t>
              </a:r>
              <a:r>
                <a:rPr lang="en" sz="1100" baseline="-25000">
                  <a:solidFill>
                    <a:srgbClr val="000000"/>
                  </a:solidFill>
                  <a:latin typeface="+mn-lt"/>
                </a:rPr>
                <a:t>2</a:t>
              </a:r>
              <a:endParaRPr sz="1600">
                <a:solidFill>
                  <a:srgbClr val="000000"/>
                </a:solidFill>
                <a:latin typeface="+mn-lt"/>
              </a:endParaRPr>
            </a:p>
          </p:txBody>
        </p:sp>
        <p:sp>
          <p:nvSpPr>
            <p:cNvPr id="121" name="Google Shape;520;p25">
              <a:extLst>
                <a:ext uri="{FF2B5EF4-FFF2-40B4-BE49-F238E27FC236}">
                  <a16:creationId xmlns:a16="http://schemas.microsoft.com/office/drawing/2014/main" id="{9FA6088D-A967-47EA-94B1-5B198E45613A}"/>
                </a:ext>
              </a:extLst>
            </p:cNvPr>
            <p:cNvSpPr/>
            <p:nvPr/>
          </p:nvSpPr>
          <p:spPr>
            <a:xfrm>
              <a:off x="2999808" y="2478686"/>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[1]</a:t>
              </a:r>
              <a:r>
                <a:rPr lang="en" sz="1100" baseline="-25000">
                  <a:solidFill>
                    <a:srgbClr val="000000"/>
                  </a:solidFill>
                  <a:latin typeface="+mn-lt"/>
                </a:rPr>
                <a:t>3</a:t>
              </a:r>
              <a:endParaRPr sz="1600">
                <a:solidFill>
                  <a:srgbClr val="000000"/>
                </a:solidFill>
                <a:latin typeface="+mn-lt"/>
              </a:endParaRPr>
            </a:p>
          </p:txBody>
        </p:sp>
        <p:sp>
          <p:nvSpPr>
            <p:cNvPr id="122" name="Google Shape;521;p25">
              <a:extLst>
                <a:ext uri="{FF2B5EF4-FFF2-40B4-BE49-F238E27FC236}">
                  <a16:creationId xmlns:a16="http://schemas.microsoft.com/office/drawing/2014/main" id="{E32E0D42-2EF3-4B60-B2C0-C564B4CE786D}"/>
                </a:ext>
              </a:extLst>
            </p:cNvPr>
            <p:cNvSpPr/>
            <p:nvPr/>
          </p:nvSpPr>
          <p:spPr>
            <a:xfrm>
              <a:off x="2999808" y="3714234"/>
              <a:ext cx="587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[1]</a:t>
              </a:r>
              <a:r>
                <a:rPr lang="en" sz="1100" baseline="-25000">
                  <a:solidFill>
                    <a:srgbClr val="000000"/>
                  </a:solidFill>
                  <a:latin typeface="+mn-lt"/>
                </a:rPr>
                <a:t>n</a:t>
              </a:r>
              <a:endParaRPr sz="1100">
                <a:solidFill>
                  <a:srgbClr val="000000"/>
                </a:solidFill>
                <a:latin typeface="+mn-lt"/>
              </a:endParaRPr>
            </a:p>
          </p:txBody>
        </p:sp>
        <p:sp>
          <p:nvSpPr>
            <p:cNvPr id="123" name="Google Shape;518;p25">
              <a:extLst>
                <a:ext uri="{FF2B5EF4-FFF2-40B4-BE49-F238E27FC236}">
                  <a16:creationId xmlns:a16="http://schemas.microsoft.com/office/drawing/2014/main" id="{DE014681-6F79-41A2-879D-842C416C55A2}"/>
                </a:ext>
              </a:extLst>
            </p:cNvPr>
            <p:cNvSpPr/>
            <p:nvPr/>
          </p:nvSpPr>
          <p:spPr>
            <a:xfrm>
              <a:off x="4343108" y="93024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[2]</a:t>
              </a:r>
              <a:r>
                <a:rPr lang="en" sz="1100" baseline="-25000">
                  <a:solidFill>
                    <a:srgbClr val="000000"/>
                  </a:solidFill>
                  <a:latin typeface="+mn-lt"/>
                </a:rPr>
                <a:t>1</a:t>
              </a:r>
              <a:endParaRPr sz="1200" baseline="-25000">
                <a:latin typeface="+mn-lt"/>
              </a:endParaRPr>
            </a:p>
          </p:txBody>
        </p:sp>
        <p:sp>
          <p:nvSpPr>
            <p:cNvPr id="124" name="Google Shape;522;p25">
              <a:extLst>
                <a:ext uri="{FF2B5EF4-FFF2-40B4-BE49-F238E27FC236}">
                  <a16:creationId xmlns:a16="http://schemas.microsoft.com/office/drawing/2014/main" id="{D0B5489D-D34B-43ED-A562-E2971C72CFF0}"/>
                </a:ext>
              </a:extLst>
            </p:cNvPr>
            <p:cNvSpPr/>
            <p:nvPr/>
          </p:nvSpPr>
          <p:spPr>
            <a:xfrm>
              <a:off x="4343108" y="1741563"/>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[2]</a:t>
              </a:r>
              <a:r>
                <a:rPr lang="en" sz="1100" baseline="-25000">
                  <a:solidFill>
                    <a:srgbClr val="000000"/>
                  </a:solidFill>
                  <a:latin typeface="+mn-lt"/>
                </a:rPr>
                <a:t>2</a:t>
              </a:r>
              <a:endParaRPr sz="1600">
                <a:solidFill>
                  <a:srgbClr val="000000"/>
                </a:solidFill>
                <a:latin typeface="+mn-lt"/>
              </a:endParaRPr>
            </a:p>
          </p:txBody>
        </p:sp>
        <p:sp>
          <p:nvSpPr>
            <p:cNvPr id="125" name="Google Shape;523;p25">
              <a:extLst>
                <a:ext uri="{FF2B5EF4-FFF2-40B4-BE49-F238E27FC236}">
                  <a16:creationId xmlns:a16="http://schemas.microsoft.com/office/drawing/2014/main" id="{A9A3A1E1-C13A-41B5-A359-701B17C4B289}"/>
                </a:ext>
              </a:extLst>
            </p:cNvPr>
            <p:cNvSpPr/>
            <p:nvPr/>
          </p:nvSpPr>
          <p:spPr>
            <a:xfrm>
              <a:off x="4343108" y="2505761"/>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[2]</a:t>
              </a:r>
              <a:r>
                <a:rPr lang="en" sz="1100" baseline="-25000">
                  <a:solidFill>
                    <a:srgbClr val="000000"/>
                  </a:solidFill>
                  <a:latin typeface="+mn-lt"/>
                </a:rPr>
                <a:t>3</a:t>
              </a:r>
              <a:endParaRPr sz="1600">
                <a:solidFill>
                  <a:srgbClr val="000000"/>
                </a:solidFill>
                <a:latin typeface="+mn-lt"/>
              </a:endParaRPr>
            </a:p>
          </p:txBody>
        </p:sp>
        <p:sp>
          <p:nvSpPr>
            <p:cNvPr id="126" name="Google Shape;524;p25">
              <a:extLst>
                <a:ext uri="{FF2B5EF4-FFF2-40B4-BE49-F238E27FC236}">
                  <a16:creationId xmlns:a16="http://schemas.microsoft.com/office/drawing/2014/main" id="{17324E15-C8B1-4C2E-A3E1-7BF1F89FC92F}"/>
                </a:ext>
              </a:extLst>
            </p:cNvPr>
            <p:cNvSpPr/>
            <p:nvPr/>
          </p:nvSpPr>
          <p:spPr>
            <a:xfrm>
              <a:off x="4343108" y="3714234"/>
              <a:ext cx="593100" cy="611700"/>
            </a:xfrm>
            <a:prstGeom prst="ellipse">
              <a:avLst/>
            </a:prstGeom>
            <a:gradFill>
              <a:gsLst>
                <a:gs pos="0">
                  <a:srgbClr val="E0EDBA">
                    <a:alpha val="79215"/>
                  </a:srgbClr>
                </a:gs>
                <a:gs pos="100000">
                  <a:srgbClr val="DE87F1">
                    <a:alpha val="48235"/>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[2]</a:t>
              </a:r>
              <a:r>
                <a:rPr lang="en" sz="1100" baseline="-25000">
                  <a:solidFill>
                    <a:srgbClr val="000000"/>
                  </a:solidFill>
                  <a:latin typeface="+mn-lt"/>
                </a:rPr>
                <a:t>n</a:t>
              </a:r>
              <a:endParaRPr sz="1600">
                <a:solidFill>
                  <a:srgbClr val="000000"/>
                </a:solidFill>
                <a:latin typeface="+mn-lt"/>
              </a:endParaRPr>
            </a:p>
          </p:txBody>
        </p:sp>
        <p:sp>
          <p:nvSpPr>
            <p:cNvPr id="127" name="Google Shape;515;p25">
              <a:extLst>
                <a:ext uri="{FF2B5EF4-FFF2-40B4-BE49-F238E27FC236}">
                  <a16:creationId xmlns:a16="http://schemas.microsoft.com/office/drawing/2014/main" id="{9084C36A-504F-4625-90C3-50C2546649DB}"/>
                </a:ext>
              </a:extLst>
            </p:cNvPr>
            <p:cNvSpPr/>
            <p:nvPr/>
          </p:nvSpPr>
          <p:spPr>
            <a:xfrm>
              <a:off x="5686908" y="93024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[3]</a:t>
              </a:r>
              <a:r>
                <a:rPr lang="en" sz="1100" baseline="-25000">
                  <a:solidFill>
                    <a:srgbClr val="000000"/>
                  </a:solidFill>
                  <a:latin typeface="+mn-lt"/>
                </a:rPr>
                <a:t>1</a:t>
              </a:r>
              <a:endParaRPr sz="1200" baseline="-25000">
                <a:latin typeface="+mn-lt"/>
              </a:endParaRPr>
            </a:p>
          </p:txBody>
        </p:sp>
        <p:sp>
          <p:nvSpPr>
            <p:cNvPr id="128" name="Google Shape;513;p25">
              <a:extLst>
                <a:ext uri="{FF2B5EF4-FFF2-40B4-BE49-F238E27FC236}">
                  <a16:creationId xmlns:a16="http://schemas.microsoft.com/office/drawing/2014/main" id="{08E91058-2B2D-40B1-AD19-0634CFA39760}"/>
                </a:ext>
              </a:extLst>
            </p:cNvPr>
            <p:cNvSpPr/>
            <p:nvPr/>
          </p:nvSpPr>
          <p:spPr>
            <a:xfrm>
              <a:off x="5686908" y="1704513"/>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[3]</a:t>
              </a:r>
              <a:r>
                <a:rPr lang="en" sz="1100" baseline="-25000">
                  <a:solidFill>
                    <a:srgbClr val="000000"/>
                  </a:solidFill>
                  <a:latin typeface="+mn-lt"/>
                </a:rPr>
                <a:t>2</a:t>
              </a:r>
              <a:endParaRPr sz="1600">
                <a:solidFill>
                  <a:srgbClr val="000000"/>
                </a:solidFill>
                <a:latin typeface="+mn-lt"/>
              </a:endParaRPr>
            </a:p>
          </p:txBody>
        </p:sp>
        <p:sp>
          <p:nvSpPr>
            <p:cNvPr id="129" name="Google Shape;525;p25">
              <a:extLst>
                <a:ext uri="{FF2B5EF4-FFF2-40B4-BE49-F238E27FC236}">
                  <a16:creationId xmlns:a16="http://schemas.microsoft.com/office/drawing/2014/main" id="{38EC607B-8DDD-4D1C-9FBF-5AB8D19CB5C7}"/>
                </a:ext>
              </a:extLst>
            </p:cNvPr>
            <p:cNvSpPr/>
            <p:nvPr/>
          </p:nvSpPr>
          <p:spPr>
            <a:xfrm>
              <a:off x="5686896" y="2478811"/>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[3]</a:t>
              </a:r>
              <a:r>
                <a:rPr lang="en" sz="1100" baseline="-25000">
                  <a:solidFill>
                    <a:srgbClr val="000000"/>
                  </a:solidFill>
                  <a:latin typeface="+mn-lt"/>
                </a:rPr>
                <a:t>3</a:t>
              </a:r>
              <a:endParaRPr sz="1600">
                <a:solidFill>
                  <a:srgbClr val="000000"/>
                </a:solidFill>
                <a:latin typeface="+mn-lt"/>
              </a:endParaRPr>
            </a:p>
          </p:txBody>
        </p:sp>
        <p:sp>
          <p:nvSpPr>
            <p:cNvPr id="130" name="Google Shape;511;p25">
              <a:extLst>
                <a:ext uri="{FF2B5EF4-FFF2-40B4-BE49-F238E27FC236}">
                  <a16:creationId xmlns:a16="http://schemas.microsoft.com/office/drawing/2014/main" id="{FDED6634-5B83-4F8C-BC98-75F0F337F877}"/>
                </a:ext>
              </a:extLst>
            </p:cNvPr>
            <p:cNvSpPr/>
            <p:nvPr/>
          </p:nvSpPr>
          <p:spPr>
            <a:xfrm>
              <a:off x="5686908" y="3696534"/>
              <a:ext cx="593100" cy="611700"/>
            </a:xfrm>
            <a:prstGeom prst="ellipse">
              <a:avLst/>
            </a:prstGeom>
            <a:gradFill>
              <a:gsLst>
                <a:gs pos="0">
                  <a:srgbClr val="E0EDBA">
                    <a:alpha val="79215"/>
                  </a:srgbClr>
                </a:gs>
                <a:gs pos="100000">
                  <a:srgbClr val="DE87F1">
                    <a:alpha val="39607"/>
                  </a:srgbClr>
                </a:gs>
              </a:gsLst>
              <a:lin ang="13500032" scaled="0"/>
            </a:gra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1100">
                  <a:solidFill>
                    <a:srgbClr val="000000"/>
                  </a:solidFill>
                  <a:latin typeface="+mn-lt"/>
                </a:rPr>
                <a:t>a</a:t>
              </a:r>
              <a:r>
                <a:rPr lang="en" sz="1100" baseline="30000">
                  <a:solidFill>
                    <a:srgbClr val="000000"/>
                  </a:solidFill>
                  <a:latin typeface="+mn-lt"/>
                </a:rPr>
                <a:t>[3]</a:t>
              </a:r>
              <a:r>
                <a:rPr lang="en" sz="1100" baseline="-25000">
                  <a:solidFill>
                    <a:srgbClr val="000000"/>
                  </a:solidFill>
                  <a:latin typeface="+mn-lt"/>
                </a:rPr>
                <a:t>n</a:t>
              </a:r>
              <a:endParaRPr sz="1600">
                <a:solidFill>
                  <a:srgbClr val="000000"/>
                </a:solidFill>
                <a:latin typeface="+mn-lt"/>
              </a:endParaRPr>
            </a:p>
          </p:txBody>
        </p:sp>
        <p:cxnSp>
          <p:nvCxnSpPr>
            <p:cNvPr id="131" name="Google Shape;526;p25">
              <a:extLst>
                <a:ext uri="{FF2B5EF4-FFF2-40B4-BE49-F238E27FC236}">
                  <a16:creationId xmlns:a16="http://schemas.microsoft.com/office/drawing/2014/main" id="{3FF90357-C99F-4380-BD04-F231BD7C7BF1}"/>
                </a:ext>
              </a:extLst>
            </p:cNvPr>
            <p:cNvCxnSpPr/>
            <p:nvPr/>
          </p:nvCxnSpPr>
          <p:spPr>
            <a:xfrm flipH="1">
              <a:off x="3293350" y="3215775"/>
              <a:ext cx="6000" cy="450000"/>
            </a:xfrm>
            <a:prstGeom prst="straightConnector1">
              <a:avLst/>
            </a:prstGeom>
            <a:noFill/>
            <a:ln w="28575" cap="flat" cmpd="sng">
              <a:solidFill>
                <a:srgbClr val="595959"/>
              </a:solidFill>
              <a:prstDash val="dot"/>
              <a:round/>
              <a:headEnd type="none" w="med" len="med"/>
              <a:tailEnd type="none" w="med" len="med"/>
            </a:ln>
          </p:spPr>
        </p:cxnSp>
        <p:sp>
          <p:nvSpPr>
            <p:cNvPr id="132" name="Google Shape;527;p25">
              <a:extLst>
                <a:ext uri="{FF2B5EF4-FFF2-40B4-BE49-F238E27FC236}">
                  <a16:creationId xmlns:a16="http://schemas.microsoft.com/office/drawing/2014/main" id="{F5E685FD-393B-49C3-8DA7-3C822E001257}"/>
                </a:ext>
              </a:extLst>
            </p:cNvPr>
            <p:cNvSpPr/>
            <p:nvPr/>
          </p:nvSpPr>
          <p:spPr>
            <a:xfrm>
              <a:off x="1424168" y="2509919"/>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3" name="Google Shape;528;p25">
              <a:extLst>
                <a:ext uri="{FF2B5EF4-FFF2-40B4-BE49-F238E27FC236}">
                  <a16:creationId xmlns:a16="http://schemas.microsoft.com/office/drawing/2014/main" id="{F808B933-C5C7-4999-A1CA-71829492F7E5}"/>
                </a:ext>
              </a:extLst>
            </p:cNvPr>
            <p:cNvSpPr/>
            <p:nvPr/>
          </p:nvSpPr>
          <p:spPr>
            <a:xfrm>
              <a:off x="1424168" y="2777406"/>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4" name="Google Shape;529;p25">
              <a:extLst>
                <a:ext uri="{FF2B5EF4-FFF2-40B4-BE49-F238E27FC236}">
                  <a16:creationId xmlns:a16="http://schemas.microsoft.com/office/drawing/2014/main" id="{4143A0EF-2E94-4534-B948-E051938CD13F}"/>
                </a:ext>
              </a:extLst>
            </p:cNvPr>
            <p:cNvSpPr/>
            <p:nvPr/>
          </p:nvSpPr>
          <p:spPr>
            <a:xfrm>
              <a:off x="1424168" y="30448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sp>
          <p:nvSpPr>
            <p:cNvPr id="135" name="Google Shape;530;p25">
              <a:extLst>
                <a:ext uri="{FF2B5EF4-FFF2-40B4-BE49-F238E27FC236}">
                  <a16:creationId xmlns:a16="http://schemas.microsoft.com/office/drawing/2014/main" id="{E86D4D32-6718-48DB-A6EA-CE62180B2455}"/>
                </a:ext>
              </a:extLst>
            </p:cNvPr>
            <p:cNvSpPr/>
            <p:nvPr/>
          </p:nvSpPr>
          <p:spPr>
            <a:xfrm>
              <a:off x="1424168" y="3246793"/>
              <a:ext cx="79500" cy="68400"/>
            </a:xfrm>
            <a:prstGeom prst="flowChartConnector">
              <a:avLst/>
            </a:prstGeom>
            <a:solidFill>
              <a:srgbClr val="B7B7B7"/>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n-lt"/>
              </a:endParaRPr>
            </a:p>
          </p:txBody>
        </p:sp>
        <p:cxnSp>
          <p:nvCxnSpPr>
            <p:cNvPr id="136" name="Google Shape;531;p25">
              <a:extLst>
                <a:ext uri="{FF2B5EF4-FFF2-40B4-BE49-F238E27FC236}">
                  <a16:creationId xmlns:a16="http://schemas.microsoft.com/office/drawing/2014/main" id="{2177E1FF-7CEA-4DF8-BAC5-BEDDD5858A68}"/>
                </a:ext>
              </a:extLst>
            </p:cNvPr>
            <p:cNvCxnSpPr>
              <a:endCxn id="119" idx="2"/>
            </p:cNvCxnSpPr>
            <p:nvPr/>
          </p:nvCxnSpPr>
          <p:spPr>
            <a:xfrm rot="10800000" flipH="1">
              <a:off x="1510008" y="1236091"/>
              <a:ext cx="1489800" cy="509700"/>
            </a:xfrm>
            <a:prstGeom prst="straightConnector1">
              <a:avLst/>
            </a:prstGeom>
            <a:noFill/>
            <a:ln w="9525" cap="flat" cmpd="sng">
              <a:solidFill>
                <a:srgbClr val="595959"/>
              </a:solidFill>
              <a:prstDash val="solid"/>
              <a:round/>
              <a:headEnd type="none" w="med" len="med"/>
              <a:tailEnd type="triangle" w="med" len="med"/>
            </a:ln>
          </p:spPr>
        </p:cxnSp>
        <p:cxnSp>
          <p:nvCxnSpPr>
            <p:cNvPr id="137" name="Google Shape;532;p25">
              <a:extLst>
                <a:ext uri="{FF2B5EF4-FFF2-40B4-BE49-F238E27FC236}">
                  <a16:creationId xmlns:a16="http://schemas.microsoft.com/office/drawing/2014/main" id="{1067FFF8-0AAA-4D85-98B0-44034219A27B}"/>
                </a:ext>
              </a:extLst>
            </p:cNvPr>
            <p:cNvCxnSpPr>
              <a:stCxn id="105" idx="5"/>
              <a:endCxn id="120" idx="2"/>
            </p:cNvCxnSpPr>
            <p:nvPr/>
          </p:nvCxnSpPr>
          <p:spPr>
            <a:xfrm>
              <a:off x="1492026" y="1765827"/>
              <a:ext cx="1507800" cy="281700"/>
            </a:xfrm>
            <a:prstGeom prst="straightConnector1">
              <a:avLst/>
            </a:prstGeom>
            <a:noFill/>
            <a:ln w="9525" cap="flat" cmpd="sng">
              <a:solidFill>
                <a:srgbClr val="595959"/>
              </a:solidFill>
              <a:prstDash val="solid"/>
              <a:round/>
              <a:headEnd type="none" w="med" len="med"/>
              <a:tailEnd type="triangle" w="med" len="med"/>
            </a:ln>
          </p:spPr>
        </p:cxnSp>
        <p:cxnSp>
          <p:nvCxnSpPr>
            <p:cNvPr id="138" name="Google Shape;533;p25">
              <a:extLst>
                <a:ext uri="{FF2B5EF4-FFF2-40B4-BE49-F238E27FC236}">
                  <a16:creationId xmlns:a16="http://schemas.microsoft.com/office/drawing/2014/main" id="{5F8225EE-ADCF-4231-B979-C4997A0A94AE}"/>
                </a:ext>
              </a:extLst>
            </p:cNvPr>
            <p:cNvCxnSpPr>
              <a:stCxn id="105" idx="5"/>
              <a:endCxn id="121" idx="2"/>
            </p:cNvCxnSpPr>
            <p:nvPr/>
          </p:nvCxnSpPr>
          <p:spPr>
            <a:xfrm>
              <a:off x="1492026" y="1765827"/>
              <a:ext cx="1507800" cy="1018800"/>
            </a:xfrm>
            <a:prstGeom prst="straightConnector1">
              <a:avLst/>
            </a:prstGeom>
            <a:noFill/>
            <a:ln w="9525" cap="flat" cmpd="sng">
              <a:solidFill>
                <a:srgbClr val="595959"/>
              </a:solidFill>
              <a:prstDash val="solid"/>
              <a:round/>
              <a:headEnd type="none" w="med" len="med"/>
              <a:tailEnd type="triangle" w="med" len="med"/>
            </a:ln>
          </p:spPr>
        </p:cxnSp>
        <p:cxnSp>
          <p:nvCxnSpPr>
            <p:cNvPr id="139" name="Google Shape;534;p25">
              <a:extLst>
                <a:ext uri="{FF2B5EF4-FFF2-40B4-BE49-F238E27FC236}">
                  <a16:creationId xmlns:a16="http://schemas.microsoft.com/office/drawing/2014/main" id="{323C9C95-97C7-46C7-BD65-818608E916C1}"/>
                </a:ext>
              </a:extLst>
            </p:cNvPr>
            <p:cNvCxnSpPr>
              <a:stCxn id="105" idx="5"/>
              <a:endCxn id="122" idx="2"/>
            </p:cNvCxnSpPr>
            <p:nvPr/>
          </p:nvCxnSpPr>
          <p:spPr>
            <a:xfrm>
              <a:off x="1492026" y="1765827"/>
              <a:ext cx="1507800" cy="2254200"/>
            </a:xfrm>
            <a:prstGeom prst="straightConnector1">
              <a:avLst/>
            </a:prstGeom>
            <a:noFill/>
            <a:ln w="9525" cap="flat" cmpd="sng">
              <a:solidFill>
                <a:srgbClr val="595959"/>
              </a:solidFill>
              <a:prstDash val="solid"/>
              <a:round/>
              <a:headEnd type="none" w="med" len="med"/>
              <a:tailEnd type="triangle" w="med" len="med"/>
            </a:ln>
          </p:spPr>
        </p:cxnSp>
        <p:cxnSp>
          <p:nvCxnSpPr>
            <p:cNvPr id="140" name="Google Shape;535;p25">
              <a:extLst>
                <a:ext uri="{FF2B5EF4-FFF2-40B4-BE49-F238E27FC236}">
                  <a16:creationId xmlns:a16="http://schemas.microsoft.com/office/drawing/2014/main" id="{FC14E1E5-3522-4787-B192-D9F548BECE5A}"/>
                </a:ext>
              </a:extLst>
            </p:cNvPr>
            <p:cNvCxnSpPr>
              <a:stCxn id="106" idx="5"/>
              <a:endCxn id="119" idx="2"/>
            </p:cNvCxnSpPr>
            <p:nvPr/>
          </p:nvCxnSpPr>
          <p:spPr>
            <a:xfrm rot="10800000" flipH="1">
              <a:off x="1492026" y="1236214"/>
              <a:ext cx="1507800" cy="797100"/>
            </a:xfrm>
            <a:prstGeom prst="straightConnector1">
              <a:avLst/>
            </a:prstGeom>
            <a:noFill/>
            <a:ln w="9525" cap="flat" cmpd="sng">
              <a:solidFill>
                <a:srgbClr val="595959"/>
              </a:solidFill>
              <a:prstDash val="solid"/>
              <a:round/>
              <a:headEnd type="none" w="med" len="med"/>
              <a:tailEnd type="triangle" w="med" len="med"/>
            </a:ln>
          </p:spPr>
        </p:cxnSp>
        <p:cxnSp>
          <p:nvCxnSpPr>
            <p:cNvPr id="141" name="Google Shape;536;p25">
              <a:extLst>
                <a:ext uri="{FF2B5EF4-FFF2-40B4-BE49-F238E27FC236}">
                  <a16:creationId xmlns:a16="http://schemas.microsoft.com/office/drawing/2014/main" id="{26C1DEF8-C935-4B52-BF9F-66370134B0ED}"/>
                </a:ext>
              </a:extLst>
            </p:cNvPr>
            <p:cNvCxnSpPr>
              <a:stCxn id="106" idx="5"/>
              <a:endCxn id="121" idx="2"/>
            </p:cNvCxnSpPr>
            <p:nvPr/>
          </p:nvCxnSpPr>
          <p:spPr>
            <a:xfrm>
              <a:off x="1492026" y="2033314"/>
              <a:ext cx="1507800" cy="751200"/>
            </a:xfrm>
            <a:prstGeom prst="straightConnector1">
              <a:avLst/>
            </a:prstGeom>
            <a:noFill/>
            <a:ln w="9525" cap="flat" cmpd="sng">
              <a:solidFill>
                <a:srgbClr val="595959"/>
              </a:solidFill>
              <a:prstDash val="solid"/>
              <a:round/>
              <a:headEnd type="none" w="med" len="med"/>
              <a:tailEnd type="triangle" w="med" len="med"/>
            </a:ln>
          </p:spPr>
        </p:cxnSp>
        <p:cxnSp>
          <p:nvCxnSpPr>
            <p:cNvPr id="142" name="Google Shape;537;p25">
              <a:extLst>
                <a:ext uri="{FF2B5EF4-FFF2-40B4-BE49-F238E27FC236}">
                  <a16:creationId xmlns:a16="http://schemas.microsoft.com/office/drawing/2014/main" id="{71A684EB-6A69-42D8-825C-D9A1E0267E57}"/>
                </a:ext>
              </a:extLst>
            </p:cNvPr>
            <p:cNvCxnSpPr>
              <a:stCxn id="106" idx="6"/>
              <a:endCxn id="120" idx="2"/>
            </p:cNvCxnSpPr>
            <p:nvPr/>
          </p:nvCxnSpPr>
          <p:spPr>
            <a:xfrm>
              <a:off x="1503668" y="2009131"/>
              <a:ext cx="1496100" cy="38400"/>
            </a:xfrm>
            <a:prstGeom prst="straightConnector1">
              <a:avLst/>
            </a:prstGeom>
            <a:noFill/>
            <a:ln w="9525" cap="flat" cmpd="sng">
              <a:solidFill>
                <a:srgbClr val="595959"/>
              </a:solidFill>
              <a:prstDash val="solid"/>
              <a:round/>
              <a:headEnd type="none" w="med" len="med"/>
              <a:tailEnd type="triangle" w="med" len="med"/>
            </a:ln>
          </p:spPr>
        </p:cxnSp>
        <p:cxnSp>
          <p:nvCxnSpPr>
            <p:cNvPr id="143" name="Google Shape;538;p25">
              <a:extLst>
                <a:ext uri="{FF2B5EF4-FFF2-40B4-BE49-F238E27FC236}">
                  <a16:creationId xmlns:a16="http://schemas.microsoft.com/office/drawing/2014/main" id="{32FF130A-BEE4-451E-A463-EAEA3B85026D}"/>
                </a:ext>
              </a:extLst>
            </p:cNvPr>
            <p:cNvCxnSpPr>
              <a:stCxn id="106" idx="6"/>
              <a:endCxn id="122" idx="2"/>
            </p:cNvCxnSpPr>
            <p:nvPr/>
          </p:nvCxnSpPr>
          <p:spPr>
            <a:xfrm>
              <a:off x="1503668" y="2009131"/>
              <a:ext cx="1496100" cy="2010900"/>
            </a:xfrm>
            <a:prstGeom prst="straightConnector1">
              <a:avLst/>
            </a:prstGeom>
            <a:noFill/>
            <a:ln w="9525" cap="flat" cmpd="sng">
              <a:solidFill>
                <a:srgbClr val="595959"/>
              </a:solidFill>
              <a:prstDash val="solid"/>
              <a:round/>
              <a:headEnd type="none" w="med" len="med"/>
              <a:tailEnd type="triangle" w="med" len="med"/>
            </a:ln>
          </p:spPr>
        </p:cxnSp>
        <p:cxnSp>
          <p:nvCxnSpPr>
            <p:cNvPr id="144" name="Google Shape;539;p25">
              <a:extLst>
                <a:ext uri="{FF2B5EF4-FFF2-40B4-BE49-F238E27FC236}">
                  <a16:creationId xmlns:a16="http://schemas.microsoft.com/office/drawing/2014/main" id="{EE296B07-AE68-40A2-AB35-411D6076B790}"/>
                </a:ext>
              </a:extLst>
            </p:cNvPr>
            <p:cNvCxnSpPr>
              <a:stCxn id="107" idx="4"/>
              <a:endCxn id="119" idx="2"/>
            </p:cNvCxnSpPr>
            <p:nvPr/>
          </p:nvCxnSpPr>
          <p:spPr>
            <a:xfrm rot="10800000" flipH="1">
              <a:off x="1463918" y="1236218"/>
              <a:ext cx="1536000" cy="1074600"/>
            </a:xfrm>
            <a:prstGeom prst="straightConnector1">
              <a:avLst/>
            </a:prstGeom>
            <a:noFill/>
            <a:ln w="9525" cap="flat" cmpd="sng">
              <a:solidFill>
                <a:srgbClr val="595959"/>
              </a:solidFill>
              <a:prstDash val="solid"/>
              <a:round/>
              <a:headEnd type="none" w="med" len="med"/>
              <a:tailEnd type="triangle" w="med" len="med"/>
            </a:ln>
          </p:spPr>
        </p:cxnSp>
        <p:cxnSp>
          <p:nvCxnSpPr>
            <p:cNvPr id="145" name="Google Shape;540;p25">
              <a:extLst>
                <a:ext uri="{FF2B5EF4-FFF2-40B4-BE49-F238E27FC236}">
                  <a16:creationId xmlns:a16="http://schemas.microsoft.com/office/drawing/2014/main" id="{8D01055C-80DF-4CD1-938C-2C3B544823BC}"/>
                </a:ext>
              </a:extLst>
            </p:cNvPr>
            <p:cNvCxnSpPr>
              <a:stCxn id="107" idx="6"/>
              <a:endCxn id="120" idx="2"/>
            </p:cNvCxnSpPr>
            <p:nvPr/>
          </p:nvCxnSpPr>
          <p:spPr>
            <a:xfrm rot="10800000" flipH="1">
              <a:off x="1503668" y="2047418"/>
              <a:ext cx="1496100" cy="229200"/>
            </a:xfrm>
            <a:prstGeom prst="straightConnector1">
              <a:avLst/>
            </a:prstGeom>
            <a:noFill/>
            <a:ln w="9525" cap="flat" cmpd="sng">
              <a:solidFill>
                <a:srgbClr val="595959"/>
              </a:solidFill>
              <a:prstDash val="solid"/>
              <a:round/>
              <a:headEnd type="none" w="med" len="med"/>
              <a:tailEnd type="triangle" w="med" len="med"/>
            </a:ln>
          </p:spPr>
        </p:cxnSp>
        <p:cxnSp>
          <p:nvCxnSpPr>
            <p:cNvPr id="146" name="Google Shape;541;p25">
              <a:extLst>
                <a:ext uri="{FF2B5EF4-FFF2-40B4-BE49-F238E27FC236}">
                  <a16:creationId xmlns:a16="http://schemas.microsoft.com/office/drawing/2014/main" id="{FFB16E68-EE34-4EC6-B217-9FA71FDE54D6}"/>
                </a:ext>
              </a:extLst>
            </p:cNvPr>
            <p:cNvCxnSpPr>
              <a:stCxn id="107" idx="6"/>
              <a:endCxn id="121" idx="2"/>
            </p:cNvCxnSpPr>
            <p:nvPr/>
          </p:nvCxnSpPr>
          <p:spPr>
            <a:xfrm>
              <a:off x="1503668" y="2276618"/>
              <a:ext cx="1496100" cy="507900"/>
            </a:xfrm>
            <a:prstGeom prst="straightConnector1">
              <a:avLst/>
            </a:prstGeom>
            <a:noFill/>
            <a:ln w="9525" cap="flat" cmpd="sng">
              <a:solidFill>
                <a:srgbClr val="595959"/>
              </a:solidFill>
              <a:prstDash val="solid"/>
              <a:round/>
              <a:headEnd type="none" w="med" len="med"/>
              <a:tailEnd type="triangle" w="med" len="med"/>
            </a:ln>
          </p:spPr>
        </p:cxnSp>
        <p:cxnSp>
          <p:nvCxnSpPr>
            <p:cNvPr id="147" name="Google Shape;542;p25">
              <a:extLst>
                <a:ext uri="{FF2B5EF4-FFF2-40B4-BE49-F238E27FC236}">
                  <a16:creationId xmlns:a16="http://schemas.microsoft.com/office/drawing/2014/main" id="{A2B5290E-62BF-406C-AA76-6733930499FC}"/>
                </a:ext>
              </a:extLst>
            </p:cNvPr>
            <p:cNvCxnSpPr>
              <a:stCxn id="107" idx="5"/>
              <a:endCxn id="122" idx="2"/>
            </p:cNvCxnSpPr>
            <p:nvPr/>
          </p:nvCxnSpPr>
          <p:spPr>
            <a:xfrm>
              <a:off x="1492026" y="2300801"/>
              <a:ext cx="1507800" cy="1719300"/>
            </a:xfrm>
            <a:prstGeom prst="straightConnector1">
              <a:avLst/>
            </a:prstGeom>
            <a:noFill/>
            <a:ln w="9525" cap="flat" cmpd="sng">
              <a:solidFill>
                <a:srgbClr val="595959"/>
              </a:solidFill>
              <a:prstDash val="solid"/>
              <a:round/>
              <a:headEnd type="none" w="med" len="med"/>
              <a:tailEnd type="triangle" w="med" len="med"/>
            </a:ln>
          </p:spPr>
        </p:cxnSp>
        <p:cxnSp>
          <p:nvCxnSpPr>
            <p:cNvPr id="148" name="Google Shape;543;p25">
              <a:extLst>
                <a:ext uri="{FF2B5EF4-FFF2-40B4-BE49-F238E27FC236}">
                  <a16:creationId xmlns:a16="http://schemas.microsoft.com/office/drawing/2014/main" id="{C5D72C9A-D4AC-45C5-88A6-15623B6D7AA9}"/>
                </a:ext>
              </a:extLst>
            </p:cNvPr>
            <p:cNvCxnSpPr>
              <a:stCxn id="132" idx="4"/>
              <a:endCxn id="119" idx="2"/>
            </p:cNvCxnSpPr>
            <p:nvPr/>
          </p:nvCxnSpPr>
          <p:spPr>
            <a:xfrm rot="10800000" flipH="1">
              <a:off x="1463918" y="1236119"/>
              <a:ext cx="1536000" cy="1342200"/>
            </a:xfrm>
            <a:prstGeom prst="straightConnector1">
              <a:avLst/>
            </a:prstGeom>
            <a:noFill/>
            <a:ln w="9525" cap="flat" cmpd="sng">
              <a:solidFill>
                <a:srgbClr val="595959"/>
              </a:solidFill>
              <a:prstDash val="solid"/>
              <a:round/>
              <a:headEnd type="none" w="med" len="med"/>
              <a:tailEnd type="triangle" w="med" len="med"/>
            </a:ln>
          </p:spPr>
        </p:cxnSp>
        <p:cxnSp>
          <p:nvCxnSpPr>
            <p:cNvPr id="149" name="Google Shape;544;p25">
              <a:extLst>
                <a:ext uri="{FF2B5EF4-FFF2-40B4-BE49-F238E27FC236}">
                  <a16:creationId xmlns:a16="http://schemas.microsoft.com/office/drawing/2014/main" id="{6C946507-DE01-4440-8731-E70A8C516F5C}"/>
                </a:ext>
              </a:extLst>
            </p:cNvPr>
            <p:cNvCxnSpPr>
              <a:stCxn id="132" idx="5"/>
              <a:endCxn id="120" idx="2"/>
            </p:cNvCxnSpPr>
            <p:nvPr/>
          </p:nvCxnSpPr>
          <p:spPr>
            <a:xfrm rot="10800000" flipH="1">
              <a:off x="1492026" y="2047502"/>
              <a:ext cx="1507800" cy="520800"/>
            </a:xfrm>
            <a:prstGeom prst="straightConnector1">
              <a:avLst/>
            </a:prstGeom>
            <a:noFill/>
            <a:ln w="9525" cap="flat" cmpd="sng">
              <a:solidFill>
                <a:srgbClr val="595959"/>
              </a:solidFill>
              <a:prstDash val="solid"/>
              <a:round/>
              <a:headEnd type="none" w="med" len="med"/>
              <a:tailEnd type="triangle" w="med" len="med"/>
            </a:ln>
          </p:spPr>
        </p:cxnSp>
        <p:cxnSp>
          <p:nvCxnSpPr>
            <p:cNvPr id="150" name="Google Shape;545;p25">
              <a:extLst>
                <a:ext uri="{FF2B5EF4-FFF2-40B4-BE49-F238E27FC236}">
                  <a16:creationId xmlns:a16="http://schemas.microsoft.com/office/drawing/2014/main" id="{B8F5E737-D727-4A65-85FA-D30BF71B38C8}"/>
                </a:ext>
              </a:extLst>
            </p:cNvPr>
            <p:cNvCxnSpPr>
              <a:stCxn id="132" idx="6"/>
              <a:endCxn id="121" idx="2"/>
            </p:cNvCxnSpPr>
            <p:nvPr/>
          </p:nvCxnSpPr>
          <p:spPr>
            <a:xfrm>
              <a:off x="1503668" y="2544119"/>
              <a:ext cx="1496100" cy="240300"/>
            </a:xfrm>
            <a:prstGeom prst="straightConnector1">
              <a:avLst/>
            </a:prstGeom>
            <a:noFill/>
            <a:ln w="9525" cap="flat" cmpd="sng">
              <a:solidFill>
                <a:srgbClr val="595959"/>
              </a:solidFill>
              <a:prstDash val="solid"/>
              <a:round/>
              <a:headEnd type="none" w="med" len="med"/>
              <a:tailEnd type="triangle" w="med" len="med"/>
            </a:ln>
          </p:spPr>
        </p:cxnSp>
        <p:cxnSp>
          <p:nvCxnSpPr>
            <p:cNvPr id="151" name="Google Shape;546;p25">
              <a:extLst>
                <a:ext uri="{FF2B5EF4-FFF2-40B4-BE49-F238E27FC236}">
                  <a16:creationId xmlns:a16="http://schemas.microsoft.com/office/drawing/2014/main" id="{A44A90CD-5797-43F0-94CB-C2AF7BA22923}"/>
                </a:ext>
              </a:extLst>
            </p:cNvPr>
            <p:cNvCxnSpPr>
              <a:stCxn id="132" idx="5"/>
              <a:endCxn id="122" idx="2"/>
            </p:cNvCxnSpPr>
            <p:nvPr/>
          </p:nvCxnSpPr>
          <p:spPr>
            <a:xfrm>
              <a:off x="1492026" y="2568302"/>
              <a:ext cx="1507800" cy="1451700"/>
            </a:xfrm>
            <a:prstGeom prst="straightConnector1">
              <a:avLst/>
            </a:prstGeom>
            <a:noFill/>
            <a:ln w="9525" cap="flat" cmpd="sng">
              <a:solidFill>
                <a:srgbClr val="595959"/>
              </a:solidFill>
              <a:prstDash val="solid"/>
              <a:round/>
              <a:headEnd type="none" w="med" len="med"/>
              <a:tailEnd type="triangle" w="med" len="med"/>
            </a:ln>
          </p:spPr>
        </p:cxnSp>
        <p:cxnSp>
          <p:nvCxnSpPr>
            <p:cNvPr id="152" name="Google Shape;547;p25">
              <a:extLst>
                <a:ext uri="{FF2B5EF4-FFF2-40B4-BE49-F238E27FC236}">
                  <a16:creationId xmlns:a16="http://schemas.microsoft.com/office/drawing/2014/main" id="{BB83A449-ED97-4782-B94C-5863CDAD058B}"/>
                </a:ext>
              </a:extLst>
            </p:cNvPr>
            <p:cNvCxnSpPr>
              <a:stCxn id="133" idx="5"/>
              <a:endCxn id="119" idx="2"/>
            </p:cNvCxnSpPr>
            <p:nvPr/>
          </p:nvCxnSpPr>
          <p:spPr>
            <a:xfrm rot="10800000" flipH="1">
              <a:off x="1492026" y="1236189"/>
              <a:ext cx="1507800" cy="1599600"/>
            </a:xfrm>
            <a:prstGeom prst="straightConnector1">
              <a:avLst/>
            </a:prstGeom>
            <a:noFill/>
            <a:ln w="9525" cap="flat" cmpd="sng">
              <a:solidFill>
                <a:srgbClr val="595959"/>
              </a:solidFill>
              <a:prstDash val="solid"/>
              <a:round/>
              <a:headEnd type="none" w="med" len="med"/>
              <a:tailEnd type="triangle" w="med" len="med"/>
            </a:ln>
          </p:spPr>
        </p:cxnSp>
        <p:cxnSp>
          <p:nvCxnSpPr>
            <p:cNvPr id="153" name="Google Shape;548;p25">
              <a:extLst>
                <a:ext uri="{FF2B5EF4-FFF2-40B4-BE49-F238E27FC236}">
                  <a16:creationId xmlns:a16="http://schemas.microsoft.com/office/drawing/2014/main" id="{2147BAA7-2860-49EA-A503-486925D57431}"/>
                </a:ext>
              </a:extLst>
            </p:cNvPr>
            <p:cNvCxnSpPr>
              <a:stCxn id="133" idx="6"/>
              <a:endCxn id="120" idx="2"/>
            </p:cNvCxnSpPr>
            <p:nvPr/>
          </p:nvCxnSpPr>
          <p:spPr>
            <a:xfrm rot="10800000" flipH="1">
              <a:off x="1503668" y="2047506"/>
              <a:ext cx="1496100" cy="764100"/>
            </a:xfrm>
            <a:prstGeom prst="straightConnector1">
              <a:avLst/>
            </a:prstGeom>
            <a:noFill/>
            <a:ln w="9525" cap="flat" cmpd="sng">
              <a:solidFill>
                <a:srgbClr val="595959"/>
              </a:solidFill>
              <a:prstDash val="solid"/>
              <a:round/>
              <a:headEnd type="none" w="med" len="med"/>
              <a:tailEnd type="triangle" w="med" len="med"/>
            </a:ln>
          </p:spPr>
        </p:cxnSp>
        <p:cxnSp>
          <p:nvCxnSpPr>
            <p:cNvPr id="154" name="Google Shape;549;p25">
              <a:extLst>
                <a:ext uri="{FF2B5EF4-FFF2-40B4-BE49-F238E27FC236}">
                  <a16:creationId xmlns:a16="http://schemas.microsoft.com/office/drawing/2014/main" id="{34F73A29-FA3A-438E-B531-EAA769B50693}"/>
                </a:ext>
              </a:extLst>
            </p:cNvPr>
            <p:cNvCxnSpPr>
              <a:stCxn id="133" idx="5"/>
              <a:endCxn id="121" idx="2"/>
            </p:cNvCxnSpPr>
            <p:nvPr/>
          </p:nvCxnSpPr>
          <p:spPr>
            <a:xfrm rot="10800000" flipH="1">
              <a:off x="1492026" y="2784489"/>
              <a:ext cx="1507800" cy="51300"/>
            </a:xfrm>
            <a:prstGeom prst="straightConnector1">
              <a:avLst/>
            </a:prstGeom>
            <a:noFill/>
            <a:ln w="9525" cap="flat" cmpd="sng">
              <a:solidFill>
                <a:srgbClr val="595959"/>
              </a:solidFill>
              <a:prstDash val="solid"/>
              <a:round/>
              <a:headEnd type="none" w="med" len="med"/>
              <a:tailEnd type="triangle" w="med" len="med"/>
            </a:ln>
          </p:spPr>
        </p:cxnSp>
        <p:cxnSp>
          <p:nvCxnSpPr>
            <p:cNvPr id="155" name="Google Shape;550;p25">
              <a:extLst>
                <a:ext uri="{FF2B5EF4-FFF2-40B4-BE49-F238E27FC236}">
                  <a16:creationId xmlns:a16="http://schemas.microsoft.com/office/drawing/2014/main" id="{95BAA2D3-7B9E-408D-A981-8D0E9D8B8F36}"/>
                </a:ext>
              </a:extLst>
            </p:cNvPr>
            <p:cNvCxnSpPr>
              <a:stCxn id="133" idx="5"/>
              <a:endCxn id="122" idx="2"/>
            </p:cNvCxnSpPr>
            <p:nvPr/>
          </p:nvCxnSpPr>
          <p:spPr>
            <a:xfrm>
              <a:off x="1492026" y="2835789"/>
              <a:ext cx="1507800" cy="1184400"/>
            </a:xfrm>
            <a:prstGeom prst="straightConnector1">
              <a:avLst/>
            </a:prstGeom>
            <a:noFill/>
            <a:ln w="9525" cap="flat" cmpd="sng">
              <a:solidFill>
                <a:srgbClr val="595959"/>
              </a:solidFill>
              <a:prstDash val="solid"/>
              <a:round/>
              <a:headEnd type="none" w="med" len="med"/>
              <a:tailEnd type="triangle" w="med" len="med"/>
            </a:ln>
          </p:spPr>
        </p:cxnSp>
        <p:cxnSp>
          <p:nvCxnSpPr>
            <p:cNvPr id="156" name="Google Shape;551;p25">
              <a:extLst>
                <a:ext uri="{FF2B5EF4-FFF2-40B4-BE49-F238E27FC236}">
                  <a16:creationId xmlns:a16="http://schemas.microsoft.com/office/drawing/2014/main" id="{A7B3DB2E-A667-4129-ACA8-D20A33E7D852}"/>
                </a:ext>
              </a:extLst>
            </p:cNvPr>
            <p:cNvCxnSpPr>
              <a:stCxn id="134" idx="0"/>
              <a:endCxn id="121" idx="2"/>
            </p:cNvCxnSpPr>
            <p:nvPr/>
          </p:nvCxnSpPr>
          <p:spPr>
            <a:xfrm rot="10800000" flipH="1">
              <a:off x="1463918" y="2784493"/>
              <a:ext cx="1536000" cy="260400"/>
            </a:xfrm>
            <a:prstGeom prst="straightConnector1">
              <a:avLst/>
            </a:prstGeom>
            <a:noFill/>
            <a:ln w="9525" cap="flat" cmpd="sng">
              <a:solidFill>
                <a:srgbClr val="595959"/>
              </a:solidFill>
              <a:prstDash val="solid"/>
              <a:round/>
              <a:headEnd type="none" w="med" len="med"/>
              <a:tailEnd type="triangle" w="med" len="med"/>
            </a:ln>
          </p:spPr>
        </p:cxnSp>
        <p:cxnSp>
          <p:nvCxnSpPr>
            <p:cNvPr id="157" name="Google Shape;552;p25">
              <a:extLst>
                <a:ext uri="{FF2B5EF4-FFF2-40B4-BE49-F238E27FC236}">
                  <a16:creationId xmlns:a16="http://schemas.microsoft.com/office/drawing/2014/main" id="{E7CFEE2A-88FF-405D-A409-4A0B39ADC754}"/>
                </a:ext>
              </a:extLst>
            </p:cNvPr>
            <p:cNvCxnSpPr>
              <a:stCxn id="134" idx="5"/>
              <a:endCxn id="120" idx="2"/>
            </p:cNvCxnSpPr>
            <p:nvPr/>
          </p:nvCxnSpPr>
          <p:spPr>
            <a:xfrm rot="10800000" flipH="1">
              <a:off x="1492026" y="2047276"/>
              <a:ext cx="1507800" cy="1056000"/>
            </a:xfrm>
            <a:prstGeom prst="straightConnector1">
              <a:avLst/>
            </a:prstGeom>
            <a:noFill/>
            <a:ln w="9525" cap="flat" cmpd="sng">
              <a:solidFill>
                <a:srgbClr val="595959"/>
              </a:solidFill>
              <a:prstDash val="solid"/>
              <a:round/>
              <a:headEnd type="none" w="med" len="med"/>
              <a:tailEnd type="triangle" w="med" len="med"/>
            </a:ln>
          </p:spPr>
        </p:cxnSp>
        <p:cxnSp>
          <p:nvCxnSpPr>
            <p:cNvPr id="158" name="Google Shape;553;p25">
              <a:extLst>
                <a:ext uri="{FF2B5EF4-FFF2-40B4-BE49-F238E27FC236}">
                  <a16:creationId xmlns:a16="http://schemas.microsoft.com/office/drawing/2014/main" id="{A79632F5-E169-4FBB-9D18-C4799D5FD980}"/>
                </a:ext>
              </a:extLst>
            </p:cNvPr>
            <p:cNvCxnSpPr>
              <a:stCxn id="134" idx="6"/>
              <a:endCxn id="121" idx="2"/>
            </p:cNvCxnSpPr>
            <p:nvPr/>
          </p:nvCxnSpPr>
          <p:spPr>
            <a:xfrm rot="10800000" flipH="1">
              <a:off x="1503668" y="2784493"/>
              <a:ext cx="1496100" cy="294600"/>
            </a:xfrm>
            <a:prstGeom prst="straightConnector1">
              <a:avLst/>
            </a:prstGeom>
            <a:noFill/>
            <a:ln w="9525" cap="flat" cmpd="sng">
              <a:solidFill>
                <a:srgbClr val="595959"/>
              </a:solidFill>
              <a:prstDash val="solid"/>
              <a:round/>
              <a:headEnd type="none" w="med" len="med"/>
              <a:tailEnd type="triangle" w="med" len="med"/>
            </a:ln>
          </p:spPr>
        </p:cxnSp>
        <p:cxnSp>
          <p:nvCxnSpPr>
            <p:cNvPr id="159" name="Google Shape;554;p25">
              <a:extLst>
                <a:ext uri="{FF2B5EF4-FFF2-40B4-BE49-F238E27FC236}">
                  <a16:creationId xmlns:a16="http://schemas.microsoft.com/office/drawing/2014/main" id="{2B5D6B77-BABF-488C-99D3-34344EDB76BD}"/>
                </a:ext>
              </a:extLst>
            </p:cNvPr>
            <p:cNvCxnSpPr>
              <a:stCxn id="134" idx="5"/>
              <a:endCxn id="122" idx="2"/>
            </p:cNvCxnSpPr>
            <p:nvPr/>
          </p:nvCxnSpPr>
          <p:spPr>
            <a:xfrm>
              <a:off x="1492026" y="3103276"/>
              <a:ext cx="1507800" cy="916800"/>
            </a:xfrm>
            <a:prstGeom prst="straightConnector1">
              <a:avLst/>
            </a:prstGeom>
            <a:noFill/>
            <a:ln w="9525" cap="flat" cmpd="sng">
              <a:solidFill>
                <a:srgbClr val="595959"/>
              </a:solidFill>
              <a:prstDash val="solid"/>
              <a:round/>
              <a:headEnd type="none" w="med" len="med"/>
              <a:tailEnd type="triangle" w="med" len="med"/>
            </a:ln>
          </p:spPr>
        </p:cxnSp>
        <p:cxnSp>
          <p:nvCxnSpPr>
            <p:cNvPr id="160" name="Google Shape;555;p25">
              <a:extLst>
                <a:ext uri="{FF2B5EF4-FFF2-40B4-BE49-F238E27FC236}">
                  <a16:creationId xmlns:a16="http://schemas.microsoft.com/office/drawing/2014/main" id="{64E293FB-09C0-464C-9EE4-6303E54C2B8E}"/>
                </a:ext>
              </a:extLst>
            </p:cNvPr>
            <p:cNvCxnSpPr>
              <a:stCxn id="135" idx="5"/>
              <a:endCxn id="119" idx="2"/>
            </p:cNvCxnSpPr>
            <p:nvPr/>
          </p:nvCxnSpPr>
          <p:spPr>
            <a:xfrm rot="10800000" flipH="1">
              <a:off x="1492026" y="1236076"/>
              <a:ext cx="1507800" cy="2069100"/>
            </a:xfrm>
            <a:prstGeom prst="straightConnector1">
              <a:avLst/>
            </a:prstGeom>
            <a:noFill/>
            <a:ln w="9525" cap="flat" cmpd="sng">
              <a:solidFill>
                <a:srgbClr val="595959"/>
              </a:solidFill>
              <a:prstDash val="solid"/>
              <a:round/>
              <a:headEnd type="none" w="med" len="med"/>
              <a:tailEnd type="triangle" w="med" len="med"/>
            </a:ln>
          </p:spPr>
        </p:cxnSp>
        <p:cxnSp>
          <p:nvCxnSpPr>
            <p:cNvPr id="161" name="Google Shape;556;p25">
              <a:extLst>
                <a:ext uri="{FF2B5EF4-FFF2-40B4-BE49-F238E27FC236}">
                  <a16:creationId xmlns:a16="http://schemas.microsoft.com/office/drawing/2014/main" id="{B58CC845-E456-4853-9FC6-ADC3FF852CC1}"/>
                </a:ext>
              </a:extLst>
            </p:cNvPr>
            <p:cNvCxnSpPr>
              <a:stCxn id="135" idx="5"/>
              <a:endCxn id="120" idx="2"/>
            </p:cNvCxnSpPr>
            <p:nvPr/>
          </p:nvCxnSpPr>
          <p:spPr>
            <a:xfrm rot="10800000" flipH="1">
              <a:off x="1492026" y="2047276"/>
              <a:ext cx="1507800" cy="1257900"/>
            </a:xfrm>
            <a:prstGeom prst="straightConnector1">
              <a:avLst/>
            </a:prstGeom>
            <a:noFill/>
            <a:ln w="9525" cap="flat" cmpd="sng">
              <a:solidFill>
                <a:srgbClr val="595959"/>
              </a:solidFill>
              <a:prstDash val="solid"/>
              <a:round/>
              <a:headEnd type="none" w="med" len="med"/>
              <a:tailEnd type="triangle" w="med" len="med"/>
            </a:ln>
          </p:spPr>
        </p:cxnSp>
        <p:cxnSp>
          <p:nvCxnSpPr>
            <p:cNvPr id="162" name="Google Shape;557;p25">
              <a:extLst>
                <a:ext uri="{FF2B5EF4-FFF2-40B4-BE49-F238E27FC236}">
                  <a16:creationId xmlns:a16="http://schemas.microsoft.com/office/drawing/2014/main" id="{EEF1F45B-F909-4400-A40B-FC702DD7D364}"/>
                </a:ext>
              </a:extLst>
            </p:cNvPr>
            <p:cNvCxnSpPr>
              <a:stCxn id="135" idx="5"/>
              <a:endCxn id="121" idx="2"/>
            </p:cNvCxnSpPr>
            <p:nvPr/>
          </p:nvCxnSpPr>
          <p:spPr>
            <a:xfrm rot="10800000" flipH="1">
              <a:off x="1492026" y="2784676"/>
              <a:ext cx="1507800" cy="520500"/>
            </a:xfrm>
            <a:prstGeom prst="straightConnector1">
              <a:avLst/>
            </a:prstGeom>
            <a:noFill/>
            <a:ln w="9525" cap="flat" cmpd="sng">
              <a:solidFill>
                <a:srgbClr val="595959"/>
              </a:solidFill>
              <a:prstDash val="solid"/>
              <a:round/>
              <a:headEnd type="none" w="med" len="med"/>
              <a:tailEnd type="triangle" w="med" len="med"/>
            </a:ln>
          </p:spPr>
        </p:cxnSp>
        <p:cxnSp>
          <p:nvCxnSpPr>
            <p:cNvPr id="163" name="Google Shape;558;p25">
              <a:extLst>
                <a:ext uri="{FF2B5EF4-FFF2-40B4-BE49-F238E27FC236}">
                  <a16:creationId xmlns:a16="http://schemas.microsoft.com/office/drawing/2014/main" id="{FC9C3616-FD3E-4466-93BA-4CE1EB9B7736}"/>
                </a:ext>
              </a:extLst>
            </p:cNvPr>
            <p:cNvCxnSpPr>
              <a:stCxn id="135" idx="5"/>
              <a:endCxn id="122" idx="2"/>
            </p:cNvCxnSpPr>
            <p:nvPr/>
          </p:nvCxnSpPr>
          <p:spPr>
            <a:xfrm>
              <a:off x="1492026" y="3305176"/>
              <a:ext cx="1507800" cy="714900"/>
            </a:xfrm>
            <a:prstGeom prst="straightConnector1">
              <a:avLst/>
            </a:prstGeom>
            <a:noFill/>
            <a:ln w="9525" cap="flat" cmpd="sng">
              <a:solidFill>
                <a:srgbClr val="595959"/>
              </a:solidFill>
              <a:prstDash val="solid"/>
              <a:round/>
              <a:headEnd type="none" w="med" len="med"/>
              <a:tailEnd type="triangle" w="med" len="med"/>
            </a:ln>
          </p:spPr>
        </p:cxnSp>
        <p:cxnSp>
          <p:nvCxnSpPr>
            <p:cNvPr id="164" name="Google Shape;559;p25">
              <a:extLst>
                <a:ext uri="{FF2B5EF4-FFF2-40B4-BE49-F238E27FC236}">
                  <a16:creationId xmlns:a16="http://schemas.microsoft.com/office/drawing/2014/main" id="{6F423097-C3AC-4A28-BED5-522C46792C16}"/>
                </a:ext>
              </a:extLst>
            </p:cNvPr>
            <p:cNvCxnSpPr>
              <a:stCxn id="119" idx="6"/>
              <a:endCxn id="124" idx="2"/>
            </p:cNvCxnSpPr>
            <p:nvPr/>
          </p:nvCxnSpPr>
          <p:spPr>
            <a:xfrm>
              <a:off x="3592908" y="12360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165" name="Google Shape;560;p25">
              <a:extLst>
                <a:ext uri="{FF2B5EF4-FFF2-40B4-BE49-F238E27FC236}">
                  <a16:creationId xmlns:a16="http://schemas.microsoft.com/office/drawing/2014/main" id="{82DD135E-F926-49F9-96B7-ACEC3959114B}"/>
                </a:ext>
              </a:extLst>
            </p:cNvPr>
            <p:cNvCxnSpPr>
              <a:stCxn id="119" idx="6"/>
              <a:endCxn id="125" idx="2"/>
            </p:cNvCxnSpPr>
            <p:nvPr/>
          </p:nvCxnSpPr>
          <p:spPr>
            <a:xfrm>
              <a:off x="3592908" y="12360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166" name="Google Shape;561;p25">
              <a:extLst>
                <a:ext uri="{FF2B5EF4-FFF2-40B4-BE49-F238E27FC236}">
                  <a16:creationId xmlns:a16="http://schemas.microsoft.com/office/drawing/2014/main" id="{0EF23CEE-14D9-4227-BEDD-19C703B659F0}"/>
                </a:ext>
              </a:extLst>
            </p:cNvPr>
            <p:cNvCxnSpPr>
              <a:stCxn id="119" idx="6"/>
              <a:endCxn id="126" idx="2"/>
            </p:cNvCxnSpPr>
            <p:nvPr/>
          </p:nvCxnSpPr>
          <p:spPr>
            <a:xfrm>
              <a:off x="3592908" y="12360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167" name="Google Shape;562;p25">
              <a:extLst>
                <a:ext uri="{FF2B5EF4-FFF2-40B4-BE49-F238E27FC236}">
                  <a16:creationId xmlns:a16="http://schemas.microsoft.com/office/drawing/2014/main" id="{2B979DFC-CFBA-449B-A3E1-5D34300115F1}"/>
                </a:ext>
              </a:extLst>
            </p:cNvPr>
            <p:cNvCxnSpPr>
              <a:stCxn id="120" idx="6"/>
              <a:endCxn id="123" idx="2"/>
            </p:cNvCxnSpPr>
            <p:nvPr/>
          </p:nvCxnSpPr>
          <p:spPr>
            <a:xfrm rot="10800000" flipH="1">
              <a:off x="3592908" y="12362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168" name="Google Shape;563;p25">
              <a:extLst>
                <a:ext uri="{FF2B5EF4-FFF2-40B4-BE49-F238E27FC236}">
                  <a16:creationId xmlns:a16="http://schemas.microsoft.com/office/drawing/2014/main" id="{40AB77B7-BA5F-48B0-A78F-4204B49B0245}"/>
                </a:ext>
              </a:extLst>
            </p:cNvPr>
            <p:cNvCxnSpPr>
              <a:stCxn id="120" idx="6"/>
              <a:endCxn id="124" idx="2"/>
            </p:cNvCxnSpPr>
            <p:nvPr/>
          </p:nvCxnSpPr>
          <p:spPr>
            <a:xfrm>
              <a:off x="3592908" y="20474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169" name="Google Shape;564;p25">
              <a:extLst>
                <a:ext uri="{FF2B5EF4-FFF2-40B4-BE49-F238E27FC236}">
                  <a16:creationId xmlns:a16="http://schemas.microsoft.com/office/drawing/2014/main" id="{092D2359-92D2-4FFD-856B-45D923986B3A}"/>
                </a:ext>
              </a:extLst>
            </p:cNvPr>
            <p:cNvCxnSpPr>
              <a:stCxn id="120" idx="6"/>
              <a:endCxn id="125" idx="2"/>
            </p:cNvCxnSpPr>
            <p:nvPr/>
          </p:nvCxnSpPr>
          <p:spPr>
            <a:xfrm>
              <a:off x="3592908" y="20474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170" name="Google Shape;565;p25">
              <a:extLst>
                <a:ext uri="{FF2B5EF4-FFF2-40B4-BE49-F238E27FC236}">
                  <a16:creationId xmlns:a16="http://schemas.microsoft.com/office/drawing/2014/main" id="{16277B71-E027-4082-A41F-82ABA476FE8F}"/>
                </a:ext>
              </a:extLst>
            </p:cNvPr>
            <p:cNvCxnSpPr>
              <a:stCxn id="120" idx="6"/>
              <a:endCxn id="126" idx="2"/>
            </p:cNvCxnSpPr>
            <p:nvPr/>
          </p:nvCxnSpPr>
          <p:spPr>
            <a:xfrm>
              <a:off x="3592908" y="20474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171" name="Google Shape;566;p25">
              <a:extLst>
                <a:ext uri="{FF2B5EF4-FFF2-40B4-BE49-F238E27FC236}">
                  <a16:creationId xmlns:a16="http://schemas.microsoft.com/office/drawing/2014/main" id="{254F60DE-9863-445D-B49E-800721F64E06}"/>
                </a:ext>
              </a:extLst>
            </p:cNvPr>
            <p:cNvCxnSpPr>
              <a:stCxn id="121" idx="6"/>
              <a:endCxn id="123" idx="2"/>
            </p:cNvCxnSpPr>
            <p:nvPr/>
          </p:nvCxnSpPr>
          <p:spPr>
            <a:xfrm rot="10800000" flipH="1">
              <a:off x="3592908" y="12362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172" name="Google Shape;567;p25">
              <a:extLst>
                <a:ext uri="{FF2B5EF4-FFF2-40B4-BE49-F238E27FC236}">
                  <a16:creationId xmlns:a16="http://schemas.microsoft.com/office/drawing/2014/main" id="{A02C19FE-7763-48B5-AAF6-3E5D6122E3FC}"/>
                </a:ext>
              </a:extLst>
            </p:cNvPr>
            <p:cNvCxnSpPr>
              <a:stCxn id="121" idx="6"/>
              <a:endCxn id="124" idx="2"/>
            </p:cNvCxnSpPr>
            <p:nvPr/>
          </p:nvCxnSpPr>
          <p:spPr>
            <a:xfrm rot="10800000" flipH="1">
              <a:off x="3592908" y="20474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173" name="Google Shape;568;p25">
              <a:extLst>
                <a:ext uri="{FF2B5EF4-FFF2-40B4-BE49-F238E27FC236}">
                  <a16:creationId xmlns:a16="http://schemas.microsoft.com/office/drawing/2014/main" id="{437EA1A7-C702-4EBA-88AE-CE65E3B77228}"/>
                </a:ext>
              </a:extLst>
            </p:cNvPr>
            <p:cNvCxnSpPr>
              <a:stCxn id="121" idx="6"/>
              <a:endCxn id="125" idx="2"/>
            </p:cNvCxnSpPr>
            <p:nvPr/>
          </p:nvCxnSpPr>
          <p:spPr>
            <a:xfrm>
              <a:off x="3592908" y="27845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174" name="Google Shape;569;p25">
              <a:extLst>
                <a:ext uri="{FF2B5EF4-FFF2-40B4-BE49-F238E27FC236}">
                  <a16:creationId xmlns:a16="http://schemas.microsoft.com/office/drawing/2014/main" id="{2CBECB6E-5B15-479A-BF88-62C98AE70463}"/>
                </a:ext>
              </a:extLst>
            </p:cNvPr>
            <p:cNvCxnSpPr>
              <a:stCxn id="121" idx="6"/>
              <a:endCxn id="126" idx="2"/>
            </p:cNvCxnSpPr>
            <p:nvPr/>
          </p:nvCxnSpPr>
          <p:spPr>
            <a:xfrm>
              <a:off x="3592908" y="27845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175" name="Google Shape;570;p25">
              <a:extLst>
                <a:ext uri="{FF2B5EF4-FFF2-40B4-BE49-F238E27FC236}">
                  <a16:creationId xmlns:a16="http://schemas.microsoft.com/office/drawing/2014/main" id="{30595FAF-58B2-49F4-8692-151D15FCB1CF}"/>
                </a:ext>
              </a:extLst>
            </p:cNvPr>
            <p:cNvCxnSpPr>
              <a:endCxn id="123" idx="2"/>
            </p:cNvCxnSpPr>
            <p:nvPr/>
          </p:nvCxnSpPr>
          <p:spPr>
            <a:xfrm rot="10800000" flipH="1">
              <a:off x="3592808" y="12360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176" name="Google Shape;571;p25">
              <a:extLst>
                <a:ext uri="{FF2B5EF4-FFF2-40B4-BE49-F238E27FC236}">
                  <a16:creationId xmlns:a16="http://schemas.microsoft.com/office/drawing/2014/main" id="{799A8A35-B390-410B-B773-AC1849B84FB1}"/>
                </a:ext>
              </a:extLst>
            </p:cNvPr>
            <p:cNvCxnSpPr>
              <a:stCxn id="122" idx="6"/>
              <a:endCxn id="124" idx="2"/>
            </p:cNvCxnSpPr>
            <p:nvPr/>
          </p:nvCxnSpPr>
          <p:spPr>
            <a:xfrm rot="10800000" flipH="1">
              <a:off x="3586908" y="2047284"/>
              <a:ext cx="756300" cy="1972800"/>
            </a:xfrm>
            <a:prstGeom prst="straightConnector1">
              <a:avLst/>
            </a:prstGeom>
            <a:noFill/>
            <a:ln w="9525" cap="flat" cmpd="sng">
              <a:solidFill>
                <a:srgbClr val="595959"/>
              </a:solidFill>
              <a:prstDash val="solid"/>
              <a:round/>
              <a:headEnd type="none" w="med" len="med"/>
              <a:tailEnd type="triangle" w="med" len="med"/>
            </a:ln>
          </p:spPr>
        </p:cxnSp>
        <p:cxnSp>
          <p:nvCxnSpPr>
            <p:cNvPr id="177" name="Google Shape;572;p25">
              <a:extLst>
                <a:ext uri="{FF2B5EF4-FFF2-40B4-BE49-F238E27FC236}">
                  <a16:creationId xmlns:a16="http://schemas.microsoft.com/office/drawing/2014/main" id="{68C0CA13-535B-415E-AC66-9F681F604D71}"/>
                </a:ext>
              </a:extLst>
            </p:cNvPr>
            <p:cNvCxnSpPr>
              <a:stCxn id="122" idx="6"/>
              <a:endCxn id="125" idx="2"/>
            </p:cNvCxnSpPr>
            <p:nvPr/>
          </p:nvCxnSpPr>
          <p:spPr>
            <a:xfrm rot="10800000" flipH="1">
              <a:off x="3586908" y="2811684"/>
              <a:ext cx="756300" cy="1208400"/>
            </a:xfrm>
            <a:prstGeom prst="straightConnector1">
              <a:avLst/>
            </a:prstGeom>
            <a:noFill/>
            <a:ln w="9525" cap="flat" cmpd="sng">
              <a:solidFill>
                <a:srgbClr val="595959"/>
              </a:solidFill>
              <a:prstDash val="solid"/>
              <a:round/>
              <a:headEnd type="none" w="med" len="med"/>
              <a:tailEnd type="triangle" w="med" len="med"/>
            </a:ln>
          </p:spPr>
        </p:cxnSp>
        <p:cxnSp>
          <p:nvCxnSpPr>
            <p:cNvPr id="178" name="Google Shape;573;p25">
              <a:extLst>
                <a:ext uri="{FF2B5EF4-FFF2-40B4-BE49-F238E27FC236}">
                  <a16:creationId xmlns:a16="http://schemas.microsoft.com/office/drawing/2014/main" id="{BC37AB20-2D27-429C-B334-2B0403A5AEE2}"/>
                </a:ext>
              </a:extLst>
            </p:cNvPr>
            <p:cNvCxnSpPr>
              <a:stCxn id="122" idx="6"/>
              <a:endCxn id="126" idx="2"/>
            </p:cNvCxnSpPr>
            <p:nvPr/>
          </p:nvCxnSpPr>
          <p:spPr>
            <a:xfrm>
              <a:off x="3586908" y="4020084"/>
              <a:ext cx="756300" cy="0"/>
            </a:xfrm>
            <a:prstGeom prst="straightConnector1">
              <a:avLst/>
            </a:prstGeom>
            <a:noFill/>
            <a:ln w="9525" cap="flat" cmpd="sng">
              <a:solidFill>
                <a:srgbClr val="595959"/>
              </a:solidFill>
              <a:prstDash val="solid"/>
              <a:round/>
              <a:headEnd type="none" w="med" len="med"/>
              <a:tailEnd type="triangle" w="med" len="med"/>
            </a:ln>
          </p:spPr>
        </p:cxnSp>
        <p:cxnSp>
          <p:nvCxnSpPr>
            <p:cNvPr id="179" name="Google Shape;574;p25">
              <a:extLst>
                <a:ext uri="{FF2B5EF4-FFF2-40B4-BE49-F238E27FC236}">
                  <a16:creationId xmlns:a16="http://schemas.microsoft.com/office/drawing/2014/main" id="{8E9E597B-28A6-40F7-ABAD-574E326C2CA6}"/>
                </a:ext>
              </a:extLst>
            </p:cNvPr>
            <p:cNvCxnSpPr/>
            <p:nvPr/>
          </p:nvCxnSpPr>
          <p:spPr>
            <a:xfrm>
              <a:off x="4936408" y="1218391"/>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180" name="Google Shape;575;p25">
              <a:extLst>
                <a:ext uri="{FF2B5EF4-FFF2-40B4-BE49-F238E27FC236}">
                  <a16:creationId xmlns:a16="http://schemas.microsoft.com/office/drawing/2014/main" id="{DA22472B-F799-4041-BAD9-5C36433921CD}"/>
                </a:ext>
              </a:extLst>
            </p:cNvPr>
            <p:cNvCxnSpPr/>
            <p:nvPr/>
          </p:nvCxnSpPr>
          <p:spPr>
            <a:xfrm>
              <a:off x="4936408" y="1218391"/>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181" name="Google Shape;576;p25">
              <a:extLst>
                <a:ext uri="{FF2B5EF4-FFF2-40B4-BE49-F238E27FC236}">
                  <a16:creationId xmlns:a16="http://schemas.microsoft.com/office/drawing/2014/main" id="{4D3EC008-2A4D-4F68-B822-2D2B0009AE42}"/>
                </a:ext>
              </a:extLst>
            </p:cNvPr>
            <p:cNvCxnSpPr/>
            <p:nvPr/>
          </p:nvCxnSpPr>
          <p:spPr>
            <a:xfrm>
              <a:off x="4936408" y="1218391"/>
              <a:ext cx="750300" cy="1575600"/>
            </a:xfrm>
            <a:prstGeom prst="straightConnector1">
              <a:avLst/>
            </a:prstGeom>
            <a:noFill/>
            <a:ln w="9525" cap="flat" cmpd="sng">
              <a:solidFill>
                <a:srgbClr val="595959"/>
              </a:solidFill>
              <a:prstDash val="solid"/>
              <a:round/>
              <a:headEnd type="none" w="med" len="med"/>
              <a:tailEnd type="triangle" w="med" len="med"/>
            </a:ln>
          </p:spPr>
        </p:cxnSp>
        <p:cxnSp>
          <p:nvCxnSpPr>
            <p:cNvPr id="182" name="Google Shape;577;p25">
              <a:extLst>
                <a:ext uri="{FF2B5EF4-FFF2-40B4-BE49-F238E27FC236}">
                  <a16:creationId xmlns:a16="http://schemas.microsoft.com/office/drawing/2014/main" id="{34D68991-E5A1-4070-BFE6-F12266A2FE94}"/>
                </a:ext>
              </a:extLst>
            </p:cNvPr>
            <p:cNvCxnSpPr/>
            <p:nvPr/>
          </p:nvCxnSpPr>
          <p:spPr>
            <a:xfrm>
              <a:off x="4936408" y="1218391"/>
              <a:ext cx="750300" cy="2784000"/>
            </a:xfrm>
            <a:prstGeom prst="straightConnector1">
              <a:avLst/>
            </a:prstGeom>
            <a:noFill/>
            <a:ln w="9525" cap="flat" cmpd="sng">
              <a:solidFill>
                <a:srgbClr val="595959"/>
              </a:solidFill>
              <a:prstDash val="solid"/>
              <a:round/>
              <a:headEnd type="none" w="med" len="med"/>
              <a:tailEnd type="triangle" w="med" len="med"/>
            </a:ln>
          </p:spPr>
        </p:cxnSp>
        <p:cxnSp>
          <p:nvCxnSpPr>
            <p:cNvPr id="183" name="Google Shape;578;p25">
              <a:extLst>
                <a:ext uri="{FF2B5EF4-FFF2-40B4-BE49-F238E27FC236}">
                  <a16:creationId xmlns:a16="http://schemas.microsoft.com/office/drawing/2014/main" id="{2DDC51FD-4A64-4C98-80D6-76127109FF83}"/>
                </a:ext>
              </a:extLst>
            </p:cNvPr>
            <p:cNvCxnSpPr/>
            <p:nvPr/>
          </p:nvCxnSpPr>
          <p:spPr>
            <a:xfrm rot="10800000" flipH="1">
              <a:off x="4936408" y="1218513"/>
              <a:ext cx="750300" cy="811200"/>
            </a:xfrm>
            <a:prstGeom prst="straightConnector1">
              <a:avLst/>
            </a:prstGeom>
            <a:noFill/>
            <a:ln w="9525" cap="flat" cmpd="sng">
              <a:solidFill>
                <a:srgbClr val="595959"/>
              </a:solidFill>
              <a:prstDash val="solid"/>
              <a:round/>
              <a:headEnd type="none" w="med" len="med"/>
              <a:tailEnd type="triangle" w="med" len="med"/>
            </a:ln>
          </p:spPr>
        </p:cxnSp>
        <p:cxnSp>
          <p:nvCxnSpPr>
            <p:cNvPr id="184" name="Google Shape;579;p25">
              <a:extLst>
                <a:ext uri="{FF2B5EF4-FFF2-40B4-BE49-F238E27FC236}">
                  <a16:creationId xmlns:a16="http://schemas.microsoft.com/office/drawing/2014/main" id="{C77171A4-7781-414D-9D1F-DCE0FCD4D0B2}"/>
                </a:ext>
              </a:extLst>
            </p:cNvPr>
            <p:cNvCxnSpPr/>
            <p:nvPr/>
          </p:nvCxnSpPr>
          <p:spPr>
            <a:xfrm>
              <a:off x="4936408" y="2029713"/>
              <a:ext cx="750300" cy="0"/>
            </a:xfrm>
            <a:prstGeom prst="straightConnector1">
              <a:avLst/>
            </a:prstGeom>
            <a:noFill/>
            <a:ln w="9525" cap="flat" cmpd="sng">
              <a:solidFill>
                <a:srgbClr val="595959"/>
              </a:solidFill>
              <a:prstDash val="solid"/>
              <a:round/>
              <a:headEnd type="none" w="med" len="med"/>
              <a:tailEnd type="triangle" w="med" len="med"/>
            </a:ln>
          </p:spPr>
        </p:cxnSp>
        <p:cxnSp>
          <p:nvCxnSpPr>
            <p:cNvPr id="185" name="Google Shape;580;p25">
              <a:extLst>
                <a:ext uri="{FF2B5EF4-FFF2-40B4-BE49-F238E27FC236}">
                  <a16:creationId xmlns:a16="http://schemas.microsoft.com/office/drawing/2014/main" id="{A82EDFEE-DADF-4BCF-96E5-6A7203944750}"/>
                </a:ext>
              </a:extLst>
            </p:cNvPr>
            <p:cNvCxnSpPr/>
            <p:nvPr/>
          </p:nvCxnSpPr>
          <p:spPr>
            <a:xfrm>
              <a:off x="4936408" y="2029713"/>
              <a:ext cx="750300" cy="764100"/>
            </a:xfrm>
            <a:prstGeom prst="straightConnector1">
              <a:avLst/>
            </a:prstGeom>
            <a:noFill/>
            <a:ln w="9525" cap="flat" cmpd="sng">
              <a:solidFill>
                <a:srgbClr val="595959"/>
              </a:solidFill>
              <a:prstDash val="solid"/>
              <a:round/>
              <a:headEnd type="none" w="med" len="med"/>
              <a:tailEnd type="triangle" w="med" len="med"/>
            </a:ln>
          </p:spPr>
        </p:cxnSp>
        <p:cxnSp>
          <p:nvCxnSpPr>
            <p:cNvPr id="186" name="Google Shape;581;p25">
              <a:extLst>
                <a:ext uri="{FF2B5EF4-FFF2-40B4-BE49-F238E27FC236}">
                  <a16:creationId xmlns:a16="http://schemas.microsoft.com/office/drawing/2014/main" id="{1EAF0467-83BD-4914-AE22-6AF19E28563C}"/>
                </a:ext>
              </a:extLst>
            </p:cNvPr>
            <p:cNvCxnSpPr/>
            <p:nvPr/>
          </p:nvCxnSpPr>
          <p:spPr>
            <a:xfrm>
              <a:off x="4936408" y="2029713"/>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187" name="Google Shape;582;p25">
              <a:extLst>
                <a:ext uri="{FF2B5EF4-FFF2-40B4-BE49-F238E27FC236}">
                  <a16:creationId xmlns:a16="http://schemas.microsoft.com/office/drawing/2014/main" id="{FA8DF4F1-9F9D-4230-8026-7B7BD00C21CE}"/>
                </a:ext>
              </a:extLst>
            </p:cNvPr>
            <p:cNvCxnSpPr/>
            <p:nvPr/>
          </p:nvCxnSpPr>
          <p:spPr>
            <a:xfrm rot="10800000" flipH="1">
              <a:off x="4936408" y="1218536"/>
              <a:ext cx="750300" cy="1548300"/>
            </a:xfrm>
            <a:prstGeom prst="straightConnector1">
              <a:avLst/>
            </a:prstGeom>
            <a:noFill/>
            <a:ln w="9525" cap="flat" cmpd="sng">
              <a:solidFill>
                <a:srgbClr val="595959"/>
              </a:solidFill>
              <a:prstDash val="solid"/>
              <a:round/>
              <a:headEnd type="none" w="med" len="med"/>
              <a:tailEnd type="triangle" w="med" len="med"/>
            </a:ln>
          </p:spPr>
        </p:cxnSp>
        <p:cxnSp>
          <p:nvCxnSpPr>
            <p:cNvPr id="188" name="Google Shape;583;p25">
              <a:extLst>
                <a:ext uri="{FF2B5EF4-FFF2-40B4-BE49-F238E27FC236}">
                  <a16:creationId xmlns:a16="http://schemas.microsoft.com/office/drawing/2014/main" id="{605D82D9-F096-4931-8AD0-F439080A5AA8}"/>
                </a:ext>
              </a:extLst>
            </p:cNvPr>
            <p:cNvCxnSpPr/>
            <p:nvPr/>
          </p:nvCxnSpPr>
          <p:spPr>
            <a:xfrm rot="10800000" flipH="1">
              <a:off x="4936408" y="2029736"/>
              <a:ext cx="750300" cy="737100"/>
            </a:xfrm>
            <a:prstGeom prst="straightConnector1">
              <a:avLst/>
            </a:prstGeom>
            <a:noFill/>
            <a:ln w="9525" cap="flat" cmpd="sng">
              <a:solidFill>
                <a:srgbClr val="595959"/>
              </a:solidFill>
              <a:prstDash val="solid"/>
              <a:round/>
              <a:headEnd type="none" w="med" len="med"/>
              <a:tailEnd type="triangle" w="med" len="med"/>
            </a:ln>
          </p:spPr>
        </p:cxnSp>
        <p:cxnSp>
          <p:nvCxnSpPr>
            <p:cNvPr id="189" name="Google Shape;584;p25">
              <a:extLst>
                <a:ext uri="{FF2B5EF4-FFF2-40B4-BE49-F238E27FC236}">
                  <a16:creationId xmlns:a16="http://schemas.microsoft.com/office/drawing/2014/main" id="{B61282F3-14F7-4705-A9B6-D20BAE709609}"/>
                </a:ext>
              </a:extLst>
            </p:cNvPr>
            <p:cNvCxnSpPr/>
            <p:nvPr/>
          </p:nvCxnSpPr>
          <p:spPr>
            <a:xfrm>
              <a:off x="4936408" y="2766836"/>
              <a:ext cx="750300" cy="27000"/>
            </a:xfrm>
            <a:prstGeom prst="straightConnector1">
              <a:avLst/>
            </a:prstGeom>
            <a:noFill/>
            <a:ln w="9525" cap="flat" cmpd="sng">
              <a:solidFill>
                <a:srgbClr val="595959"/>
              </a:solidFill>
              <a:prstDash val="solid"/>
              <a:round/>
              <a:headEnd type="none" w="med" len="med"/>
              <a:tailEnd type="triangle" w="med" len="med"/>
            </a:ln>
          </p:spPr>
        </p:cxnSp>
        <p:cxnSp>
          <p:nvCxnSpPr>
            <p:cNvPr id="190" name="Google Shape;585;p25">
              <a:extLst>
                <a:ext uri="{FF2B5EF4-FFF2-40B4-BE49-F238E27FC236}">
                  <a16:creationId xmlns:a16="http://schemas.microsoft.com/office/drawing/2014/main" id="{E767B020-453B-432B-B6FD-C29E816B77DF}"/>
                </a:ext>
              </a:extLst>
            </p:cNvPr>
            <p:cNvCxnSpPr/>
            <p:nvPr/>
          </p:nvCxnSpPr>
          <p:spPr>
            <a:xfrm>
              <a:off x="4936408" y="2766836"/>
              <a:ext cx="750300" cy="1235400"/>
            </a:xfrm>
            <a:prstGeom prst="straightConnector1">
              <a:avLst/>
            </a:prstGeom>
            <a:noFill/>
            <a:ln w="9525" cap="flat" cmpd="sng">
              <a:solidFill>
                <a:srgbClr val="595959"/>
              </a:solidFill>
              <a:prstDash val="solid"/>
              <a:round/>
              <a:headEnd type="none" w="med" len="med"/>
              <a:tailEnd type="triangle" w="med" len="med"/>
            </a:ln>
          </p:spPr>
        </p:cxnSp>
        <p:cxnSp>
          <p:nvCxnSpPr>
            <p:cNvPr id="191" name="Google Shape;586;p25">
              <a:extLst>
                <a:ext uri="{FF2B5EF4-FFF2-40B4-BE49-F238E27FC236}">
                  <a16:creationId xmlns:a16="http://schemas.microsoft.com/office/drawing/2014/main" id="{2F3397F4-24FA-4152-B8F3-28B85F4DBCF4}"/>
                </a:ext>
              </a:extLst>
            </p:cNvPr>
            <p:cNvCxnSpPr/>
            <p:nvPr/>
          </p:nvCxnSpPr>
          <p:spPr>
            <a:xfrm rot="10800000" flipH="1">
              <a:off x="4936308" y="1218391"/>
              <a:ext cx="750300" cy="2819400"/>
            </a:xfrm>
            <a:prstGeom prst="straightConnector1">
              <a:avLst/>
            </a:prstGeom>
            <a:noFill/>
            <a:ln w="9525" cap="flat" cmpd="sng">
              <a:solidFill>
                <a:srgbClr val="595959"/>
              </a:solidFill>
              <a:prstDash val="solid"/>
              <a:round/>
              <a:headEnd type="none" w="med" len="med"/>
              <a:tailEnd type="triangle" w="med" len="med"/>
            </a:ln>
          </p:spPr>
        </p:cxnSp>
        <p:cxnSp>
          <p:nvCxnSpPr>
            <p:cNvPr id="192" name="Google Shape;587;p25">
              <a:extLst>
                <a:ext uri="{FF2B5EF4-FFF2-40B4-BE49-F238E27FC236}">
                  <a16:creationId xmlns:a16="http://schemas.microsoft.com/office/drawing/2014/main" id="{14FF9EAA-C1D7-45B2-BB5E-91DC97462AE6}"/>
                </a:ext>
              </a:extLst>
            </p:cNvPr>
            <p:cNvCxnSpPr/>
            <p:nvPr/>
          </p:nvCxnSpPr>
          <p:spPr>
            <a:xfrm rot="10800000" flipH="1">
              <a:off x="4936408" y="2029584"/>
              <a:ext cx="750300" cy="1972800"/>
            </a:xfrm>
            <a:prstGeom prst="straightConnector1">
              <a:avLst/>
            </a:prstGeom>
            <a:noFill/>
            <a:ln w="9525" cap="flat" cmpd="sng">
              <a:solidFill>
                <a:srgbClr val="595959"/>
              </a:solidFill>
              <a:prstDash val="solid"/>
              <a:round/>
              <a:headEnd type="none" w="med" len="med"/>
              <a:tailEnd type="triangle" w="med" len="med"/>
            </a:ln>
          </p:spPr>
        </p:cxnSp>
        <p:cxnSp>
          <p:nvCxnSpPr>
            <p:cNvPr id="193" name="Google Shape;588;p25">
              <a:extLst>
                <a:ext uri="{FF2B5EF4-FFF2-40B4-BE49-F238E27FC236}">
                  <a16:creationId xmlns:a16="http://schemas.microsoft.com/office/drawing/2014/main" id="{3DF975D3-E4AB-44CA-8ED5-FE7E758B5CEB}"/>
                </a:ext>
              </a:extLst>
            </p:cNvPr>
            <p:cNvCxnSpPr/>
            <p:nvPr/>
          </p:nvCxnSpPr>
          <p:spPr>
            <a:xfrm rot="10800000" flipH="1">
              <a:off x="4936408" y="2793984"/>
              <a:ext cx="750300" cy="1208400"/>
            </a:xfrm>
            <a:prstGeom prst="straightConnector1">
              <a:avLst/>
            </a:prstGeom>
            <a:noFill/>
            <a:ln w="9525" cap="flat" cmpd="sng">
              <a:solidFill>
                <a:srgbClr val="595959"/>
              </a:solidFill>
              <a:prstDash val="solid"/>
              <a:round/>
              <a:headEnd type="none" w="med" len="med"/>
              <a:tailEnd type="triangle" w="med" len="med"/>
            </a:ln>
          </p:spPr>
        </p:cxnSp>
        <p:cxnSp>
          <p:nvCxnSpPr>
            <p:cNvPr id="194" name="Google Shape;589;p25">
              <a:extLst>
                <a:ext uri="{FF2B5EF4-FFF2-40B4-BE49-F238E27FC236}">
                  <a16:creationId xmlns:a16="http://schemas.microsoft.com/office/drawing/2014/main" id="{5041FFC2-D824-412D-A247-7AB61082EE12}"/>
                </a:ext>
              </a:extLst>
            </p:cNvPr>
            <p:cNvCxnSpPr/>
            <p:nvPr/>
          </p:nvCxnSpPr>
          <p:spPr>
            <a:xfrm>
              <a:off x="4936408" y="4002384"/>
              <a:ext cx="750300" cy="0"/>
            </a:xfrm>
            <a:prstGeom prst="straightConnector1">
              <a:avLst/>
            </a:prstGeom>
            <a:noFill/>
            <a:ln w="9525" cap="flat" cmpd="sng">
              <a:solidFill>
                <a:srgbClr val="595959"/>
              </a:solidFill>
              <a:prstDash val="solid"/>
              <a:round/>
              <a:headEnd type="none" w="med" len="med"/>
              <a:tailEnd type="triangle" w="med" len="med"/>
            </a:ln>
          </p:spPr>
        </p:cxnSp>
        <p:sp>
          <p:nvSpPr>
            <p:cNvPr id="195" name="Google Shape;590;p25">
              <a:extLst>
                <a:ext uri="{FF2B5EF4-FFF2-40B4-BE49-F238E27FC236}">
                  <a16:creationId xmlns:a16="http://schemas.microsoft.com/office/drawing/2014/main" id="{34342DF9-1DD4-43CB-827B-8AD5A96673D3}"/>
                </a:ext>
              </a:extLst>
            </p:cNvPr>
            <p:cNvSpPr txBox="1"/>
            <p:nvPr/>
          </p:nvSpPr>
          <p:spPr>
            <a:xfrm>
              <a:off x="4183347"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ea typeface="Consolas"/>
                  <a:cs typeface="Consolas"/>
                  <a:sym typeface="Consolas"/>
                </a:rPr>
                <a:t>A</a:t>
              </a:r>
              <a:r>
                <a:rPr lang="en" baseline="30000">
                  <a:latin typeface="+mn-lt"/>
                  <a:ea typeface="Consolas"/>
                  <a:cs typeface="Consolas"/>
                  <a:sym typeface="Consolas"/>
                </a:rPr>
                <a:t>[2]</a:t>
              </a:r>
              <a:endParaRPr baseline="30000">
                <a:latin typeface="+mn-lt"/>
                <a:ea typeface="Consolas"/>
                <a:cs typeface="Consolas"/>
                <a:sym typeface="Consolas"/>
              </a:endParaRPr>
            </a:p>
          </p:txBody>
        </p:sp>
        <p:cxnSp>
          <p:nvCxnSpPr>
            <p:cNvPr id="196" name="Google Shape;591;p25">
              <a:extLst>
                <a:ext uri="{FF2B5EF4-FFF2-40B4-BE49-F238E27FC236}">
                  <a16:creationId xmlns:a16="http://schemas.microsoft.com/office/drawing/2014/main" id="{43986FDA-F8AC-4ADD-8D31-1DCE3E92CAC8}"/>
                </a:ext>
              </a:extLst>
            </p:cNvPr>
            <p:cNvCxnSpPr>
              <a:stCxn id="129" idx="6"/>
              <a:endCxn id="108" idx="2"/>
            </p:cNvCxnSpPr>
            <p:nvPr/>
          </p:nvCxnSpPr>
          <p:spPr>
            <a:xfrm rot="10800000" flipH="1">
              <a:off x="6279996" y="2411761"/>
              <a:ext cx="995700" cy="372900"/>
            </a:xfrm>
            <a:prstGeom prst="straightConnector1">
              <a:avLst/>
            </a:prstGeom>
            <a:noFill/>
            <a:ln w="9525" cap="flat" cmpd="sng">
              <a:solidFill>
                <a:srgbClr val="595959"/>
              </a:solidFill>
              <a:prstDash val="solid"/>
              <a:round/>
              <a:headEnd type="none" w="med" len="med"/>
              <a:tailEnd type="triangle" w="med" len="med"/>
            </a:ln>
          </p:spPr>
        </p:cxnSp>
        <p:sp>
          <p:nvSpPr>
            <p:cNvPr id="197" name="Google Shape;592;p25">
              <a:extLst>
                <a:ext uri="{FF2B5EF4-FFF2-40B4-BE49-F238E27FC236}">
                  <a16:creationId xmlns:a16="http://schemas.microsoft.com/office/drawing/2014/main" id="{2849A128-05DC-4893-A515-281D182404F3}"/>
                </a:ext>
              </a:extLst>
            </p:cNvPr>
            <p:cNvSpPr txBox="1"/>
            <p:nvPr/>
          </p:nvSpPr>
          <p:spPr>
            <a:xfrm>
              <a:off x="7088922" y="4451175"/>
              <a:ext cx="912600" cy="376200"/>
            </a:xfrm>
            <a:prstGeom prst="rect">
              <a:avLst/>
            </a:prstGeom>
            <a:noFill/>
            <a:ln w="9525" cap="flat" cmpd="sng">
              <a:solidFill>
                <a:srgbClr val="CFE2F3"/>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a:latin typeface="+mn-lt"/>
                  <a:ea typeface="Consolas"/>
                  <a:cs typeface="Consolas"/>
                  <a:sym typeface="Consolas"/>
                </a:rPr>
                <a:t>A</a:t>
              </a:r>
              <a:r>
                <a:rPr lang="en" baseline="30000">
                  <a:latin typeface="+mn-lt"/>
                  <a:ea typeface="Consolas"/>
                  <a:cs typeface="Consolas"/>
                  <a:sym typeface="Consolas"/>
                </a:rPr>
                <a:t>[4]</a:t>
              </a:r>
              <a:endParaRPr baseline="30000">
                <a:latin typeface="+mn-lt"/>
                <a:ea typeface="Consolas"/>
                <a:cs typeface="Consolas"/>
                <a:sym typeface="Consolas"/>
              </a:endParaRPr>
            </a:p>
          </p:txBody>
        </p:sp>
        <p:cxnSp>
          <p:nvCxnSpPr>
            <p:cNvPr id="198" name="Google Shape;593;p25">
              <a:extLst>
                <a:ext uri="{FF2B5EF4-FFF2-40B4-BE49-F238E27FC236}">
                  <a16:creationId xmlns:a16="http://schemas.microsoft.com/office/drawing/2014/main" id="{26C411B0-BF4C-44A3-ABA5-9565EFBAA384}"/>
                </a:ext>
              </a:extLst>
            </p:cNvPr>
            <p:cNvCxnSpPr/>
            <p:nvPr/>
          </p:nvCxnSpPr>
          <p:spPr>
            <a:xfrm flipH="1">
              <a:off x="4636700" y="3215775"/>
              <a:ext cx="6000" cy="450000"/>
            </a:xfrm>
            <a:prstGeom prst="straightConnector1">
              <a:avLst/>
            </a:prstGeom>
            <a:noFill/>
            <a:ln w="28575" cap="flat" cmpd="sng">
              <a:solidFill>
                <a:srgbClr val="595959"/>
              </a:solidFill>
              <a:prstDash val="dot"/>
              <a:round/>
              <a:headEnd type="none" w="med" len="med"/>
              <a:tailEnd type="none" w="med" len="med"/>
            </a:ln>
          </p:spPr>
        </p:cxnSp>
        <p:cxnSp>
          <p:nvCxnSpPr>
            <p:cNvPr id="199" name="Google Shape;594;p25">
              <a:extLst>
                <a:ext uri="{FF2B5EF4-FFF2-40B4-BE49-F238E27FC236}">
                  <a16:creationId xmlns:a16="http://schemas.microsoft.com/office/drawing/2014/main" id="{8DC83F8F-0159-44E6-B6DF-2347333A90ED}"/>
                </a:ext>
              </a:extLst>
            </p:cNvPr>
            <p:cNvCxnSpPr/>
            <p:nvPr/>
          </p:nvCxnSpPr>
          <p:spPr>
            <a:xfrm flipH="1">
              <a:off x="5980300" y="3215763"/>
              <a:ext cx="6000" cy="450000"/>
            </a:xfrm>
            <a:prstGeom prst="straightConnector1">
              <a:avLst/>
            </a:prstGeom>
            <a:noFill/>
            <a:ln w="28575" cap="flat" cmpd="sng">
              <a:solidFill>
                <a:srgbClr val="595959"/>
              </a:solidFill>
              <a:prstDash val="dot"/>
              <a:round/>
              <a:headEnd type="none" w="med" len="med"/>
              <a:tailEnd type="none" w="med" len="med"/>
            </a:ln>
          </p:spPr>
        </p:cxnSp>
      </p:grpSp>
    </p:spTree>
  </p:cSld>
  <p:clrMapOvr>
    <a:masterClrMapping/>
  </p:clrMapOvr>
</p:sld>
</file>

<file path=ppt/theme/theme1.xml><?xml version="1.0" encoding="utf-8"?>
<a:theme xmlns:a="http://schemas.openxmlformats.org/drawingml/2006/main" name="3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236</TotalTime>
  <Words>1153</Words>
  <Application>Microsoft Office PowerPoint</Application>
  <PresentationFormat>Custom</PresentationFormat>
  <Paragraphs>75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Cambria Math</vt:lpstr>
      <vt:lpstr>Times New Roman</vt:lpstr>
      <vt:lpstr>3_Office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CanterburyMedia</dc:creator>
  <cp:lastModifiedBy>云 博</cp:lastModifiedBy>
  <cp:revision>31</cp:revision>
  <cp:lastPrinted>2024-10-22T07:24:45Z</cp:lastPrinted>
  <dcterms:created xsi:type="dcterms:W3CDTF">2022-10-21T05:16:09Z</dcterms:created>
  <dcterms:modified xsi:type="dcterms:W3CDTF">2024-10-22T08:03:32Z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2018-09-12T00:00:00Z</vt:filetime>
  </property>
  <property fmtid="{D5CDD505-2E9C-101B-9397-08002B2CF9AE}" pid="3" name="Creator">
    <vt:lpwstr>Microsoft® PowerPoint® 2016</vt:lpwstr>
  </property>
  <property fmtid="{D5CDD505-2E9C-101B-9397-08002B2CF9AE}" pid="4" name="LastSaved">
    <vt:filetime>2022-10-21T00:00:00Z</vt:filetime>
  </property>
</Properties>
</file>