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60" r:id="rId4"/>
    <p:sldId id="258" r:id="rId5"/>
    <p:sldId id="259" r:id="rId6"/>
    <p:sldId id="266" r:id="rId7"/>
    <p:sldId id="267" r:id="rId8"/>
    <p:sldId id="288" r:id="rId9"/>
    <p:sldId id="270" r:id="rId10"/>
    <p:sldId id="268" r:id="rId11"/>
    <p:sldId id="269" r:id="rId12"/>
    <p:sldId id="271" r:id="rId13"/>
    <p:sldId id="272" r:id="rId14"/>
    <p:sldId id="273" r:id="rId15"/>
    <p:sldId id="275" r:id="rId16"/>
    <p:sldId id="278" r:id="rId17"/>
    <p:sldId id="261" r:id="rId18"/>
    <p:sldId id="262" r:id="rId19"/>
    <p:sldId id="274" r:id="rId20"/>
    <p:sldId id="276" r:id="rId21"/>
    <p:sldId id="277" r:id="rId22"/>
    <p:sldId id="263" r:id="rId23"/>
    <p:sldId id="279" r:id="rId24"/>
    <p:sldId id="280" r:id="rId25"/>
    <p:sldId id="281" r:id="rId26"/>
    <p:sldId id="285" r:id="rId27"/>
    <p:sldId id="265" r:id="rId28"/>
    <p:sldId id="284" r:id="rId29"/>
    <p:sldId id="282" r:id="rId30"/>
    <p:sldId id="286" r:id="rId31"/>
    <p:sldId id="287"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p:restoredTop sz="83708"/>
  </p:normalViewPr>
  <p:slideViewPr>
    <p:cSldViewPr snapToGrid="0" snapToObjects="1">
      <p:cViewPr varScale="1">
        <p:scale>
          <a:sx n="130" d="100"/>
          <a:sy n="130" d="100"/>
        </p:scale>
        <p:origin x="1448" y="184"/>
      </p:cViewPr>
      <p:guideLst/>
    </p:cSldViewPr>
  </p:slideViewPr>
  <p:outlineViewPr>
    <p:cViewPr>
      <p:scale>
        <a:sx n="33" d="100"/>
        <a:sy n="33" d="100"/>
      </p:scale>
      <p:origin x="0" y="-5728"/>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06EE7-C5D5-BD43-8C8D-18A0DA8430E9}" type="datetimeFigureOut">
              <a:rPr lang="en-US" smtClean="0"/>
              <a:t>10/25/21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41638-C8F2-CB4D-AD1A-43978C894C3E}" type="slidenum">
              <a:rPr lang="en-US" smtClean="0"/>
              <a:t>‹#›</a:t>
            </a:fld>
            <a:endParaRPr lang="en-US"/>
          </a:p>
        </p:txBody>
      </p:sp>
    </p:spTree>
    <p:extLst>
      <p:ext uri="{BB962C8B-B14F-4D97-AF65-F5344CB8AC3E}">
        <p14:creationId xmlns:p14="http://schemas.microsoft.com/office/powerpoint/2010/main" val="366190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41638-C8F2-CB4D-AD1A-43978C894C3E}" type="slidenum">
              <a:rPr lang="en-US" smtClean="0"/>
              <a:t>2</a:t>
            </a:fld>
            <a:endParaRPr lang="en-US"/>
          </a:p>
        </p:txBody>
      </p:sp>
    </p:spTree>
    <p:extLst>
      <p:ext uri="{BB962C8B-B14F-4D97-AF65-F5344CB8AC3E}">
        <p14:creationId xmlns:p14="http://schemas.microsoft.com/office/powerpoint/2010/main" val="2885658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When you write the tests first, you’re thinking about USING the production code BEFORE you even write it. This leads to code that’s more usable.</a:t>
            </a:r>
          </a:p>
        </p:txBody>
      </p:sp>
      <p:sp>
        <p:nvSpPr>
          <p:cNvPr id="4" name="Slide Number Placeholder 3"/>
          <p:cNvSpPr>
            <a:spLocks noGrp="1"/>
          </p:cNvSpPr>
          <p:nvPr>
            <p:ph type="sldNum" sz="quarter" idx="5"/>
          </p:nvPr>
        </p:nvSpPr>
        <p:spPr/>
        <p:txBody>
          <a:bodyPr/>
          <a:lstStyle/>
          <a:p>
            <a:fld id="{5DB41638-C8F2-CB4D-AD1A-43978C894C3E}" type="slidenum">
              <a:rPr lang="en-US" smtClean="0"/>
              <a:t>12</a:t>
            </a:fld>
            <a:endParaRPr lang="en-US"/>
          </a:p>
        </p:txBody>
      </p:sp>
    </p:spTree>
    <p:extLst>
      <p:ext uri="{BB962C8B-B14F-4D97-AF65-F5344CB8AC3E}">
        <p14:creationId xmlns:p14="http://schemas.microsoft.com/office/powerpoint/2010/main" val="2630372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Ideally, a given test can easily be traced back to the requirements. Some teams put a (Jira/Rally) story number with every test (in a comment, usually). Other teams do that only for tests that are associated with a bug.</a:t>
            </a:r>
          </a:p>
        </p:txBody>
      </p:sp>
      <p:sp>
        <p:nvSpPr>
          <p:cNvPr id="4" name="Slide Number Placeholder 3"/>
          <p:cNvSpPr>
            <a:spLocks noGrp="1"/>
          </p:cNvSpPr>
          <p:nvPr>
            <p:ph type="sldNum" sz="quarter" idx="5"/>
          </p:nvPr>
        </p:nvSpPr>
        <p:spPr/>
        <p:txBody>
          <a:bodyPr/>
          <a:lstStyle/>
          <a:p>
            <a:fld id="{5DB41638-C8F2-CB4D-AD1A-43978C894C3E}" type="slidenum">
              <a:rPr lang="en-US" smtClean="0"/>
              <a:t>13</a:t>
            </a:fld>
            <a:endParaRPr lang="en-US"/>
          </a:p>
        </p:txBody>
      </p:sp>
    </p:spTree>
    <p:extLst>
      <p:ext uri="{BB962C8B-B14F-4D97-AF65-F5344CB8AC3E}">
        <p14:creationId xmlns:p14="http://schemas.microsoft.com/office/powerpoint/2010/main" val="401987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You’re more likely to catch mistakes as soon as you make them when doing TDD. Another benefit of the short feedback loop.</a:t>
            </a:r>
          </a:p>
        </p:txBody>
      </p:sp>
      <p:sp>
        <p:nvSpPr>
          <p:cNvPr id="4" name="Slide Number Placeholder 3"/>
          <p:cNvSpPr>
            <a:spLocks noGrp="1"/>
          </p:cNvSpPr>
          <p:nvPr>
            <p:ph type="sldNum" sz="quarter" idx="5"/>
          </p:nvPr>
        </p:nvSpPr>
        <p:spPr/>
        <p:txBody>
          <a:bodyPr/>
          <a:lstStyle/>
          <a:p>
            <a:fld id="{5DB41638-C8F2-CB4D-AD1A-43978C894C3E}" type="slidenum">
              <a:rPr lang="en-US" smtClean="0"/>
              <a:t>14</a:t>
            </a:fld>
            <a:endParaRPr lang="en-US"/>
          </a:p>
        </p:txBody>
      </p:sp>
    </p:spTree>
    <p:extLst>
      <p:ext uri="{BB962C8B-B14F-4D97-AF65-F5344CB8AC3E}">
        <p14:creationId xmlns:p14="http://schemas.microsoft.com/office/powerpoint/2010/main" val="102740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Here’s a chart showing the time spent on various development activities, comparing TDD with test-after and having no tests.</a:t>
            </a:r>
          </a:p>
          <a:p>
            <a:endParaRPr lang="en-US" sz="3200" baseline="0" dirty="0">
              <a:latin typeface="Fira Code" panose="020B0809050000020004" pitchFamily="49" charset="0"/>
            </a:endParaRPr>
          </a:p>
          <a:p>
            <a:r>
              <a:rPr lang="en-US" sz="3200" baseline="0" dirty="0">
                <a:latin typeface="Fira Code" panose="020B0809050000020004" pitchFamily="49" charset="0"/>
              </a:rPr>
              <a:t>Notice that development time does go up some, but it’s made up by reducing time spent debugging and maintaining the code.</a:t>
            </a:r>
          </a:p>
        </p:txBody>
      </p:sp>
      <p:sp>
        <p:nvSpPr>
          <p:cNvPr id="4" name="Slide Number Placeholder 3"/>
          <p:cNvSpPr>
            <a:spLocks noGrp="1"/>
          </p:cNvSpPr>
          <p:nvPr>
            <p:ph type="sldNum" sz="quarter" idx="5"/>
          </p:nvPr>
        </p:nvSpPr>
        <p:spPr/>
        <p:txBody>
          <a:bodyPr/>
          <a:lstStyle/>
          <a:p>
            <a:fld id="{5DB41638-C8F2-CB4D-AD1A-43978C894C3E}" type="slidenum">
              <a:rPr lang="en-US" smtClean="0"/>
              <a:t>15</a:t>
            </a:fld>
            <a:endParaRPr lang="en-US"/>
          </a:p>
        </p:txBody>
      </p:sp>
    </p:spTree>
    <p:extLst>
      <p:ext uri="{BB962C8B-B14F-4D97-AF65-F5344CB8AC3E}">
        <p14:creationId xmlns:p14="http://schemas.microsoft.com/office/powerpoint/2010/main" val="377011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Here’s another way to see that TDD wins in the long-term, but has a cost to get started.</a:t>
            </a:r>
          </a:p>
        </p:txBody>
      </p:sp>
      <p:sp>
        <p:nvSpPr>
          <p:cNvPr id="4" name="Slide Number Placeholder 3"/>
          <p:cNvSpPr>
            <a:spLocks noGrp="1"/>
          </p:cNvSpPr>
          <p:nvPr>
            <p:ph type="sldNum" sz="quarter" idx="5"/>
          </p:nvPr>
        </p:nvSpPr>
        <p:spPr/>
        <p:txBody>
          <a:bodyPr/>
          <a:lstStyle/>
          <a:p>
            <a:fld id="{5DB41638-C8F2-CB4D-AD1A-43978C894C3E}" type="slidenum">
              <a:rPr lang="en-US" smtClean="0"/>
              <a:t>16</a:t>
            </a:fld>
            <a:endParaRPr lang="en-US"/>
          </a:p>
        </p:txBody>
      </p:sp>
    </p:spTree>
    <p:extLst>
      <p:ext uri="{BB962C8B-B14F-4D97-AF65-F5344CB8AC3E}">
        <p14:creationId xmlns:p14="http://schemas.microsoft.com/office/powerpoint/2010/main" val="3766798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TDD doesn’t ALWAYS work out.</a:t>
            </a:r>
          </a:p>
          <a:p>
            <a:endParaRPr lang="en-US" dirty="0"/>
          </a:p>
        </p:txBody>
      </p:sp>
      <p:sp>
        <p:nvSpPr>
          <p:cNvPr id="4" name="Slide Number Placeholder 3"/>
          <p:cNvSpPr>
            <a:spLocks noGrp="1"/>
          </p:cNvSpPr>
          <p:nvPr>
            <p:ph type="sldNum" sz="quarter" idx="5"/>
          </p:nvPr>
        </p:nvSpPr>
        <p:spPr/>
        <p:txBody>
          <a:bodyPr/>
          <a:lstStyle/>
          <a:p>
            <a:fld id="{5DB41638-C8F2-CB4D-AD1A-43978C894C3E}" type="slidenum">
              <a:rPr lang="en-US" smtClean="0"/>
              <a:t>17</a:t>
            </a:fld>
            <a:endParaRPr lang="en-US"/>
          </a:p>
        </p:txBody>
      </p:sp>
    </p:spTree>
    <p:extLst>
      <p:ext uri="{BB962C8B-B14F-4D97-AF65-F5344CB8AC3E}">
        <p14:creationId xmlns:p14="http://schemas.microsoft.com/office/powerpoint/2010/main" val="1377314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don’t know what we need, we can do a spike to figure it out.</a:t>
            </a:r>
          </a:p>
          <a:p>
            <a:endParaRPr lang="en-US" dirty="0"/>
          </a:p>
          <a:p>
            <a:r>
              <a:rPr lang="en-US" dirty="0"/>
              <a:t>You’re SUPPOSED to throw away the code that you come up with in a spike, but few teams actually do that. I like to comment out the new code, write the tests, and copy pieces of the code over as needed to pass the tests.</a:t>
            </a:r>
          </a:p>
        </p:txBody>
      </p:sp>
      <p:sp>
        <p:nvSpPr>
          <p:cNvPr id="4" name="Slide Number Placeholder 3"/>
          <p:cNvSpPr>
            <a:spLocks noGrp="1"/>
          </p:cNvSpPr>
          <p:nvPr>
            <p:ph type="sldNum" sz="quarter" idx="5"/>
          </p:nvPr>
        </p:nvSpPr>
        <p:spPr/>
        <p:txBody>
          <a:bodyPr/>
          <a:lstStyle/>
          <a:p>
            <a:fld id="{5DB41638-C8F2-CB4D-AD1A-43978C894C3E}" type="slidenum">
              <a:rPr lang="en-US" smtClean="0"/>
              <a:t>18</a:t>
            </a:fld>
            <a:endParaRPr lang="en-US"/>
          </a:p>
        </p:txBody>
      </p:sp>
    </p:spTree>
    <p:extLst>
      <p:ext uri="{BB962C8B-B14F-4D97-AF65-F5344CB8AC3E}">
        <p14:creationId xmlns:p14="http://schemas.microsoft.com/office/powerpoint/2010/main" val="165803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hard to figure out how to write tests for some things. This is especially the case when there are a lot of dependencies. But that could also be a “test smell” telling us that we have too many dependencies.</a:t>
            </a:r>
          </a:p>
        </p:txBody>
      </p:sp>
      <p:sp>
        <p:nvSpPr>
          <p:cNvPr id="4" name="Slide Number Placeholder 3"/>
          <p:cNvSpPr>
            <a:spLocks noGrp="1"/>
          </p:cNvSpPr>
          <p:nvPr>
            <p:ph type="sldNum" sz="quarter" idx="5"/>
          </p:nvPr>
        </p:nvSpPr>
        <p:spPr/>
        <p:txBody>
          <a:bodyPr/>
          <a:lstStyle/>
          <a:p>
            <a:fld id="{5DB41638-C8F2-CB4D-AD1A-43978C894C3E}" type="slidenum">
              <a:rPr lang="en-US" smtClean="0"/>
              <a:t>19</a:t>
            </a:fld>
            <a:endParaRPr lang="en-US"/>
          </a:p>
        </p:txBody>
      </p:sp>
    </p:spTree>
    <p:extLst>
      <p:ext uri="{BB962C8B-B14F-4D97-AF65-F5344CB8AC3E}">
        <p14:creationId xmlns:p14="http://schemas.microsoft.com/office/powerpoint/2010/main" val="4076779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hard to </a:t>
            </a:r>
            <a:r>
              <a:rPr lang="en-US" b="1" dirty="0"/>
              <a:t>STAY</a:t>
            </a:r>
            <a:r>
              <a:rPr lang="en-US" dirty="0"/>
              <a:t> disciplined.</a:t>
            </a:r>
          </a:p>
          <a:p>
            <a:endParaRPr lang="en-US" dirty="0"/>
          </a:p>
          <a:p>
            <a:r>
              <a:rPr lang="en-US" dirty="0"/>
              <a:t>Practice makes </a:t>
            </a:r>
            <a:r>
              <a:rPr lang="en-US" b="1" dirty="0"/>
              <a:t>permanent</a:t>
            </a:r>
            <a:r>
              <a:rPr lang="en-US" dirty="0"/>
              <a:t>.</a:t>
            </a:r>
          </a:p>
        </p:txBody>
      </p:sp>
      <p:sp>
        <p:nvSpPr>
          <p:cNvPr id="4" name="Slide Number Placeholder 3"/>
          <p:cNvSpPr>
            <a:spLocks noGrp="1"/>
          </p:cNvSpPr>
          <p:nvPr>
            <p:ph type="sldNum" sz="quarter" idx="5"/>
          </p:nvPr>
        </p:nvSpPr>
        <p:spPr/>
        <p:txBody>
          <a:bodyPr/>
          <a:lstStyle/>
          <a:p>
            <a:fld id="{5DB41638-C8F2-CB4D-AD1A-43978C894C3E}" type="slidenum">
              <a:rPr lang="en-US" smtClean="0"/>
              <a:t>20</a:t>
            </a:fld>
            <a:endParaRPr lang="en-US"/>
          </a:p>
        </p:txBody>
      </p:sp>
    </p:spTree>
    <p:extLst>
      <p:ext uri="{BB962C8B-B14F-4D97-AF65-F5344CB8AC3E}">
        <p14:creationId xmlns:p14="http://schemas.microsoft.com/office/powerpoint/2010/main" val="1567354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I’ve ever seen a team fail to get decent at TDD.</a:t>
            </a:r>
          </a:p>
          <a:p>
            <a:endParaRPr lang="en-US" dirty="0"/>
          </a:p>
          <a:p>
            <a:r>
              <a:rPr lang="en-US" dirty="0"/>
              <a:t>We all have trouble staying disciplined over time – it’s a hard habit to make/keep.</a:t>
            </a:r>
          </a:p>
        </p:txBody>
      </p:sp>
      <p:sp>
        <p:nvSpPr>
          <p:cNvPr id="4" name="Slide Number Placeholder 3"/>
          <p:cNvSpPr>
            <a:spLocks noGrp="1"/>
          </p:cNvSpPr>
          <p:nvPr>
            <p:ph type="sldNum" sz="quarter" idx="5"/>
          </p:nvPr>
        </p:nvSpPr>
        <p:spPr/>
        <p:txBody>
          <a:bodyPr/>
          <a:lstStyle/>
          <a:p>
            <a:fld id="{5DB41638-C8F2-CB4D-AD1A-43978C894C3E}" type="slidenum">
              <a:rPr lang="en-US" smtClean="0"/>
              <a:t>21</a:t>
            </a:fld>
            <a:endParaRPr lang="en-US"/>
          </a:p>
        </p:txBody>
      </p:sp>
    </p:spTree>
    <p:extLst>
      <p:ext uri="{BB962C8B-B14F-4D97-AF65-F5344CB8AC3E}">
        <p14:creationId xmlns:p14="http://schemas.microsoft.com/office/powerpoint/2010/main" val="368583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adds a more rigorous PROCESS for writing tests. Other than this process, everything you know about testing still holds true.</a:t>
            </a:r>
          </a:p>
        </p:txBody>
      </p:sp>
      <p:sp>
        <p:nvSpPr>
          <p:cNvPr id="4" name="Slide Number Placeholder 3"/>
          <p:cNvSpPr>
            <a:spLocks noGrp="1"/>
          </p:cNvSpPr>
          <p:nvPr>
            <p:ph type="sldNum" sz="quarter" idx="5"/>
          </p:nvPr>
        </p:nvSpPr>
        <p:spPr/>
        <p:txBody>
          <a:bodyPr/>
          <a:lstStyle/>
          <a:p>
            <a:fld id="{5DB41638-C8F2-CB4D-AD1A-43978C894C3E}" type="slidenum">
              <a:rPr lang="en-US" smtClean="0"/>
              <a:t>3</a:t>
            </a:fld>
            <a:endParaRPr lang="en-US"/>
          </a:p>
        </p:txBody>
      </p:sp>
    </p:spTree>
    <p:extLst>
      <p:ext uri="{BB962C8B-B14F-4D97-AF65-F5344CB8AC3E}">
        <p14:creationId xmlns:p14="http://schemas.microsoft.com/office/powerpoint/2010/main" val="236310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process. We start by writing a failing test. Seeing the test fail is important; if the test passes before we write any code, then we don’t need any new code, and thus should not write any new code. Either that, or we’re not really testing what we think we are.</a:t>
            </a:r>
          </a:p>
          <a:p>
            <a:endParaRPr lang="en-US" dirty="0"/>
          </a:p>
          <a:p>
            <a:r>
              <a:rPr lang="en-US" dirty="0"/>
              <a:t>Separating the refactoring step lets us get to “green” more quickly. You can even copy and paste code to get to “green” quickly, knowing that you’ll clean it up right away. Once we’ve refactored (if necessary) we ensure that all the tests still pass, and then start they cycle over with the next test.</a:t>
            </a:r>
          </a:p>
        </p:txBody>
      </p:sp>
      <p:sp>
        <p:nvSpPr>
          <p:cNvPr id="4" name="Slide Number Placeholder 3"/>
          <p:cNvSpPr>
            <a:spLocks noGrp="1"/>
          </p:cNvSpPr>
          <p:nvPr>
            <p:ph type="sldNum" sz="quarter" idx="5"/>
          </p:nvPr>
        </p:nvSpPr>
        <p:spPr/>
        <p:txBody>
          <a:bodyPr/>
          <a:lstStyle/>
          <a:p>
            <a:fld id="{5DB41638-C8F2-CB4D-AD1A-43978C894C3E}" type="slidenum">
              <a:rPr lang="en-US" smtClean="0"/>
              <a:t>23</a:t>
            </a:fld>
            <a:endParaRPr lang="en-US"/>
          </a:p>
        </p:txBody>
      </p:sp>
    </p:spTree>
    <p:extLst>
      <p:ext uri="{BB962C8B-B14F-4D97-AF65-F5344CB8AC3E}">
        <p14:creationId xmlns:p14="http://schemas.microsoft.com/office/powerpoint/2010/main" val="563290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come from “Uncle Bob”.</a:t>
            </a:r>
          </a:p>
          <a:p>
            <a:endParaRPr lang="en-US" dirty="0"/>
          </a:p>
          <a:p>
            <a:r>
              <a:rPr lang="en-US" dirty="0"/>
              <a:t>Second step example: adding a line of test to reference a class that doesn’t exist yet would count as a failure. You’d then write just the code to create the class.</a:t>
            </a:r>
          </a:p>
          <a:p>
            <a:endParaRPr lang="en-US" dirty="0"/>
          </a:p>
          <a:p>
            <a:r>
              <a:rPr lang="en-US" dirty="0"/>
              <a:t>Last step: you really need to trust the process on this one. If it’s important enough to be in the code, it’s important enough to be tested.</a:t>
            </a:r>
          </a:p>
          <a:p>
            <a:endParaRPr lang="en-US" dirty="0"/>
          </a:p>
        </p:txBody>
      </p:sp>
      <p:sp>
        <p:nvSpPr>
          <p:cNvPr id="4" name="Slide Number Placeholder 3"/>
          <p:cNvSpPr>
            <a:spLocks noGrp="1"/>
          </p:cNvSpPr>
          <p:nvPr>
            <p:ph type="sldNum" sz="quarter" idx="5"/>
          </p:nvPr>
        </p:nvSpPr>
        <p:spPr/>
        <p:txBody>
          <a:bodyPr/>
          <a:lstStyle/>
          <a:p>
            <a:fld id="{5DB41638-C8F2-CB4D-AD1A-43978C894C3E}" type="slidenum">
              <a:rPr lang="en-US" smtClean="0"/>
              <a:t>24</a:t>
            </a:fld>
            <a:endParaRPr lang="en-US"/>
          </a:p>
        </p:txBody>
      </p:sp>
    </p:spTree>
    <p:extLst>
      <p:ext uri="{BB962C8B-B14F-4D97-AF65-F5344CB8AC3E}">
        <p14:creationId xmlns:p14="http://schemas.microsoft.com/office/powerpoint/2010/main" val="964448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simpler way to state the 3 laws, from https://</a:t>
            </a:r>
            <a:r>
              <a:rPr lang="en-US" dirty="0" err="1"/>
              <a:t>www.javiersaldana.com</a:t>
            </a:r>
            <a:r>
              <a:rPr lang="en-US" dirty="0"/>
              <a:t>/articles/tech/refactoring-the-three-laws-of-</a:t>
            </a:r>
            <a:r>
              <a:rPr lang="en-US" dirty="0" err="1"/>
              <a:t>tdd</a:t>
            </a:r>
            <a:endParaRPr lang="en-US" dirty="0"/>
          </a:p>
          <a:p>
            <a:endParaRPr lang="en-US" dirty="0"/>
          </a:p>
        </p:txBody>
      </p:sp>
      <p:sp>
        <p:nvSpPr>
          <p:cNvPr id="4" name="Slide Number Placeholder 3"/>
          <p:cNvSpPr>
            <a:spLocks noGrp="1"/>
          </p:cNvSpPr>
          <p:nvPr>
            <p:ph type="sldNum" sz="quarter" idx="5"/>
          </p:nvPr>
        </p:nvSpPr>
        <p:spPr/>
        <p:txBody>
          <a:bodyPr/>
          <a:lstStyle/>
          <a:p>
            <a:fld id="{5DB41638-C8F2-CB4D-AD1A-43978C894C3E}" type="slidenum">
              <a:rPr lang="en-US" smtClean="0"/>
              <a:t>25</a:t>
            </a:fld>
            <a:endParaRPr lang="en-US"/>
          </a:p>
        </p:txBody>
      </p:sp>
    </p:spTree>
    <p:extLst>
      <p:ext uri="{BB962C8B-B14F-4D97-AF65-F5344CB8AC3E}">
        <p14:creationId xmlns:p14="http://schemas.microsoft.com/office/powerpoint/2010/main" val="2455584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more complex flow chart of the process. (Note that the steps are numbered – start with #1.)</a:t>
            </a:r>
          </a:p>
        </p:txBody>
      </p:sp>
      <p:sp>
        <p:nvSpPr>
          <p:cNvPr id="4" name="Slide Number Placeholder 3"/>
          <p:cNvSpPr>
            <a:spLocks noGrp="1"/>
          </p:cNvSpPr>
          <p:nvPr>
            <p:ph type="sldNum" sz="quarter" idx="5"/>
          </p:nvPr>
        </p:nvSpPr>
        <p:spPr/>
        <p:txBody>
          <a:bodyPr/>
          <a:lstStyle/>
          <a:p>
            <a:fld id="{5DB41638-C8F2-CB4D-AD1A-43978C894C3E}" type="slidenum">
              <a:rPr lang="en-US" smtClean="0"/>
              <a:t>26</a:t>
            </a:fld>
            <a:endParaRPr lang="en-US"/>
          </a:p>
        </p:txBody>
      </p:sp>
    </p:spTree>
    <p:extLst>
      <p:ext uri="{BB962C8B-B14F-4D97-AF65-F5344CB8AC3E}">
        <p14:creationId xmlns:p14="http://schemas.microsoft.com/office/powerpoint/2010/main" val="2512944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41638-C8F2-CB4D-AD1A-43978C894C3E}" type="slidenum">
              <a:rPr lang="en-US" smtClean="0"/>
              <a:t>27</a:t>
            </a:fld>
            <a:endParaRPr lang="en-US"/>
          </a:p>
        </p:txBody>
      </p:sp>
    </p:spTree>
    <p:extLst>
      <p:ext uri="{BB962C8B-B14F-4D97-AF65-F5344CB8AC3E}">
        <p14:creationId xmlns:p14="http://schemas.microsoft.com/office/powerpoint/2010/main" val="151250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canonical book on TDD, written by Kent Beck, who came up with TDD. (Although he says that he merely rediscovered it from a book written several decades earlier.)</a:t>
            </a:r>
          </a:p>
        </p:txBody>
      </p:sp>
      <p:sp>
        <p:nvSpPr>
          <p:cNvPr id="4" name="Slide Number Placeholder 3"/>
          <p:cNvSpPr>
            <a:spLocks noGrp="1"/>
          </p:cNvSpPr>
          <p:nvPr>
            <p:ph type="sldNum" sz="quarter" idx="5"/>
          </p:nvPr>
        </p:nvSpPr>
        <p:spPr/>
        <p:txBody>
          <a:bodyPr/>
          <a:lstStyle/>
          <a:p>
            <a:fld id="{5DB41638-C8F2-CB4D-AD1A-43978C894C3E}" type="slidenum">
              <a:rPr lang="en-US" smtClean="0"/>
              <a:t>28</a:t>
            </a:fld>
            <a:endParaRPr lang="en-US"/>
          </a:p>
        </p:txBody>
      </p:sp>
    </p:spTree>
    <p:extLst>
      <p:ext uri="{BB962C8B-B14F-4D97-AF65-F5344CB8AC3E}">
        <p14:creationId xmlns:p14="http://schemas.microsoft.com/office/powerpoint/2010/main" val="3066180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Cycles of TDD (Uncle Bob Martin) talks about the iterative processes from seconds to minutes to hours to days.</a:t>
            </a:r>
          </a:p>
          <a:p>
            <a:endParaRPr lang="en-US" dirty="0"/>
          </a:p>
          <a:p>
            <a:r>
              <a:rPr lang="en-US" dirty="0"/>
              <a:t>Simple example has some code in C# demonstrating the minimal changes for each step - including only writing a class to make the code compile.</a:t>
            </a:r>
          </a:p>
        </p:txBody>
      </p:sp>
      <p:sp>
        <p:nvSpPr>
          <p:cNvPr id="4" name="Slide Number Placeholder 3"/>
          <p:cNvSpPr>
            <a:spLocks noGrp="1"/>
          </p:cNvSpPr>
          <p:nvPr>
            <p:ph type="sldNum" sz="quarter" idx="5"/>
          </p:nvPr>
        </p:nvSpPr>
        <p:spPr/>
        <p:txBody>
          <a:bodyPr/>
          <a:lstStyle/>
          <a:p>
            <a:fld id="{5DB41638-C8F2-CB4D-AD1A-43978C894C3E}" type="slidenum">
              <a:rPr lang="en-US" smtClean="0"/>
              <a:t>29</a:t>
            </a:fld>
            <a:endParaRPr lang="en-US"/>
          </a:p>
        </p:txBody>
      </p:sp>
    </p:spTree>
    <p:extLst>
      <p:ext uri="{BB962C8B-B14F-4D97-AF65-F5344CB8AC3E}">
        <p14:creationId xmlns:p14="http://schemas.microsoft.com/office/powerpoint/2010/main" val="2480818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try to answer here, but may need to take notes to answer in a later session.</a:t>
            </a:r>
          </a:p>
        </p:txBody>
      </p:sp>
      <p:sp>
        <p:nvSpPr>
          <p:cNvPr id="4" name="Slide Number Placeholder 3"/>
          <p:cNvSpPr>
            <a:spLocks noGrp="1"/>
          </p:cNvSpPr>
          <p:nvPr>
            <p:ph type="sldNum" sz="quarter" idx="5"/>
          </p:nvPr>
        </p:nvSpPr>
        <p:spPr/>
        <p:txBody>
          <a:bodyPr/>
          <a:lstStyle/>
          <a:p>
            <a:fld id="{5DB41638-C8F2-CB4D-AD1A-43978C894C3E}" type="slidenum">
              <a:rPr lang="en-US" smtClean="0"/>
              <a:t>32</a:t>
            </a:fld>
            <a:endParaRPr lang="en-US"/>
          </a:p>
        </p:txBody>
      </p:sp>
    </p:spTree>
    <p:extLst>
      <p:ext uri="{BB962C8B-B14F-4D97-AF65-F5344CB8AC3E}">
        <p14:creationId xmlns:p14="http://schemas.microsoft.com/office/powerpoint/2010/main" val="86564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jump in at any time to ask questions.</a:t>
            </a:r>
          </a:p>
        </p:txBody>
      </p:sp>
      <p:sp>
        <p:nvSpPr>
          <p:cNvPr id="4" name="Slide Number Placeholder 3"/>
          <p:cNvSpPr>
            <a:spLocks noGrp="1"/>
          </p:cNvSpPr>
          <p:nvPr>
            <p:ph type="sldNum" sz="quarter" idx="5"/>
          </p:nvPr>
        </p:nvSpPr>
        <p:spPr/>
        <p:txBody>
          <a:bodyPr/>
          <a:lstStyle/>
          <a:p>
            <a:fld id="{5DB41638-C8F2-CB4D-AD1A-43978C894C3E}" type="slidenum">
              <a:rPr lang="en-US" smtClean="0"/>
              <a:t>4</a:t>
            </a:fld>
            <a:endParaRPr lang="en-US"/>
          </a:p>
        </p:txBody>
      </p:sp>
    </p:spTree>
    <p:extLst>
      <p:ext uri="{BB962C8B-B14F-4D97-AF65-F5344CB8AC3E}">
        <p14:creationId xmlns:p14="http://schemas.microsoft.com/office/powerpoint/2010/main" val="25560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need to ask permission to do the right thing</a:t>
            </a:r>
          </a:p>
        </p:txBody>
      </p:sp>
      <p:sp>
        <p:nvSpPr>
          <p:cNvPr id="4" name="Slide Number Placeholder 3"/>
          <p:cNvSpPr>
            <a:spLocks noGrp="1"/>
          </p:cNvSpPr>
          <p:nvPr>
            <p:ph type="sldNum" sz="quarter" idx="5"/>
          </p:nvPr>
        </p:nvSpPr>
        <p:spPr/>
        <p:txBody>
          <a:bodyPr/>
          <a:lstStyle/>
          <a:p>
            <a:fld id="{5DB41638-C8F2-CB4D-AD1A-43978C894C3E}" type="slidenum">
              <a:rPr lang="en-US" smtClean="0"/>
              <a:t>6</a:t>
            </a:fld>
            <a:endParaRPr lang="en-US"/>
          </a:p>
        </p:txBody>
      </p:sp>
    </p:spTree>
    <p:extLst>
      <p:ext uri="{BB962C8B-B14F-4D97-AF65-F5344CB8AC3E}">
        <p14:creationId xmlns:p14="http://schemas.microsoft.com/office/powerpoint/2010/main" val="220855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Leap of faith == let’s treat it as an experiment.</a:t>
            </a:r>
          </a:p>
          <a:p>
            <a:endParaRPr lang="en-US" sz="3200" baseline="0" dirty="0">
              <a:latin typeface="Fira Code" panose="020B0809050000020004" pitchFamily="49" charset="0"/>
            </a:endParaRPr>
          </a:p>
          <a:p>
            <a:r>
              <a:rPr lang="en-US" sz="1200" b="0" i="0" kern="1200" dirty="0">
                <a:solidFill>
                  <a:schemeClr val="tx1"/>
                </a:solidFill>
                <a:effectLst/>
                <a:latin typeface="+mn-lt"/>
                <a:ea typeface="+mn-ea"/>
                <a:cs typeface="+mn-cs"/>
              </a:rPr>
              <a:t>Constraints - </a:t>
            </a:r>
            <a:r>
              <a:rPr lang="en-US" sz="1200" b="0" i="1" kern="1200" dirty="0">
                <a:solidFill>
                  <a:schemeClr val="tx1"/>
                </a:solidFill>
                <a:effectLst/>
                <a:latin typeface="+mn-lt"/>
                <a:ea typeface="+mn-ea"/>
                <a:cs typeface="+mn-cs"/>
              </a:rPr>
              <a:t>creative limitation</a:t>
            </a:r>
            <a:r>
              <a:rPr lang="en-US" sz="1200" b="0" i="0" kern="1200" dirty="0">
                <a:solidFill>
                  <a:schemeClr val="tx1"/>
                </a:solidFill>
                <a:effectLst/>
                <a:latin typeface="+mn-lt"/>
                <a:ea typeface="+mn-ea"/>
                <a:cs typeface="+mn-cs"/>
              </a:rPr>
              <a:t> is the concept of purposely limiting oneself to </a:t>
            </a:r>
            <a:r>
              <a:rPr lang="en-US" sz="1200" b="1" i="0" kern="1200" dirty="0">
                <a:solidFill>
                  <a:schemeClr val="tx1"/>
                </a:solidFill>
                <a:effectLst/>
                <a:latin typeface="+mn-lt"/>
                <a:ea typeface="+mn-ea"/>
                <a:cs typeface="+mn-cs"/>
              </a:rPr>
              <a:t>drive </a:t>
            </a:r>
            <a:r>
              <a:rPr lang="en-US" sz="1200" b="0" i="0" kern="1200" dirty="0">
                <a:solidFill>
                  <a:schemeClr val="tx1"/>
                </a:solidFill>
                <a:effectLst/>
                <a:latin typeface="+mn-lt"/>
                <a:ea typeface="+mn-ea"/>
                <a:cs typeface="+mn-cs"/>
              </a:rPr>
              <a:t>creativity.</a:t>
            </a:r>
            <a:endParaRPr lang="en-US" sz="3200" b="0" baseline="0" dirty="0">
              <a:latin typeface="Fira Code" panose="020B0809050000020004" pitchFamily="49" charset="0"/>
            </a:endParaRPr>
          </a:p>
        </p:txBody>
      </p:sp>
      <p:sp>
        <p:nvSpPr>
          <p:cNvPr id="4" name="Slide Number Placeholder 3"/>
          <p:cNvSpPr>
            <a:spLocks noGrp="1"/>
          </p:cNvSpPr>
          <p:nvPr>
            <p:ph type="sldNum" sz="quarter" idx="5"/>
          </p:nvPr>
        </p:nvSpPr>
        <p:spPr/>
        <p:txBody>
          <a:bodyPr/>
          <a:lstStyle/>
          <a:p>
            <a:fld id="{5DB41638-C8F2-CB4D-AD1A-43978C894C3E}" type="slidenum">
              <a:rPr lang="en-US" smtClean="0"/>
              <a:t>7</a:t>
            </a:fld>
            <a:endParaRPr lang="en-US"/>
          </a:p>
        </p:txBody>
      </p:sp>
    </p:spTree>
    <p:extLst>
      <p:ext uri="{BB962C8B-B14F-4D97-AF65-F5344CB8AC3E}">
        <p14:creationId xmlns:p14="http://schemas.microsoft.com/office/powerpoint/2010/main" val="4039691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200" b="0" baseline="0" dirty="0">
              <a:latin typeface="Fira Code" panose="020B0809050000020004" pitchFamily="49" charset="0"/>
            </a:endParaRPr>
          </a:p>
        </p:txBody>
      </p:sp>
      <p:sp>
        <p:nvSpPr>
          <p:cNvPr id="4" name="Slide Number Placeholder 3"/>
          <p:cNvSpPr>
            <a:spLocks noGrp="1"/>
          </p:cNvSpPr>
          <p:nvPr>
            <p:ph type="sldNum" sz="quarter" idx="5"/>
          </p:nvPr>
        </p:nvSpPr>
        <p:spPr/>
        <p:txBody>
          <a:bodyPr/>
          <a:lstStyle/>
          <a:p>
            <a:fld id="{5DB41638-C8F2-CB4D-AD1A-43978C894C3E}" type="slidenum">
              <a:rPr lang="en-US" smtClean="0"/>
              <a:t>8</a:t>
            </a:fld>
            <a:endParaRPr lang="en-US"/>
          </a:p>
        </p:txBody>
      </p:sp>
    </p:spTree>
    <p:extLst>
      <p:ext uri="{BB962C8B-B14F-4D97-AF65-F5344CB8AC3E}">
        <p14:creationId xmlns:p14="http://schemas.microsoft.com/office/powerpoint/2010/main" val="375390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The 4 rules of simple design help guide us to write good maintainable code.</a:t>
            </a:r>
          </a:p>
          <a:p>
            <a:endParaRPr lang="en-US" sz="3200" baseline="0" dirty="0">
              <a:latin typeface="Fira Code" panose="020B0809050000020004" pitchFamily="49" charset="0"/>
            </a:endParaRPr>
          </a:p>
          <a:p>
            <a:r>
              <a:rPr lang="en-US" sz="3200" baseline="0" dirty="0">
                <a:latin typeface="Fira Code" panose="020B0809050000020004" pitchFamily="49" charset="0"/>
              </a:rPr>
              <a:t>Note that these are listed in order of importance: passing the tests is the most important. Revealing intention is to ensure that the code is easily readable; it primarily involves choosing good names. No duplication and fewest elements tell us that we need to refactor in order to have maintainable code.</a:t>
            </a:r>
          </a:p>
        </p:txBody>
      </p:sp>
      <p:sp>
        <p:nvSpPr>
          <p:cNvPr id="4" name="Slide Number Placeholder 3"/>
          <p:cNvSpPr>
            <a:spLocks noGrp="1"/>
          </p:cNvSpPr>
          <p:nvPr>
            <p:ph type="sldNum" sz="quarter" idx="5"/>
          </p:nvPr>
        </p:nvSpPr>
        <p:spPr/>
        <p:txBody>
          <a:bodyPr/>
          <a:lstStyle/>
          <a:p>
            <a:fld id="{5DB41638-C8F2-CB4D-AD1A-43978C894C3E}" type="slidenum">
              <a:rPr lang="en-US" smtClean="0"/>
              <a:t>9</a:t>
            </a:fld>
            <a:endParaRPr lang="en-US"/>
          </a:p>
        </p:txBody>
      </p:sp>
    </p:spTree>
    <p:extLst>
      <p:ext uri="{BB962C8B-B14F-4D97-AF65-F5344CB8AC3E}">
        <p14:creationId xmlns:p14="http://schemas.microsoft.com/office/powerpoint/2010/main" val="305269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One of the reasons I prefer TDD is that it helps keep me focused. It’s easier to focus on something smaller than something complex that involves many pieces.</a:t>
            </a:r>
          </a:p>
          <a:p>
            <a:endParaRPr lang="en-US" sz="3200" baseline="0" dirty="0">
              <a:latin typeface="Fira Code" panose="020B0809050000020004" pitchFamily="49" charset="0"/>
            </a:endParaRPr>
          </a:p>
          <a:p>
            <a:r>
              <a:rPr lang="en-US" sz="3200" baseline="0" dirty="0">
                <a:latin typeface="Fira Code" panose="020B0809050000020004" pitchFamily="49" charset="0"/>
              </a:rPr>
              <a:t>TDD is an Agile practice, encouraging faster feedback loops. Fast feedback helps us determine if we’re heading in the right direction at all times.</a:t>
            </a:r>
          </a:p>
        </p:txBody>
      </p:sp>
      <p:sp>
        <p:nvSpPr>
          <p:cNvPr id="4" name="Slide Number Placeholder 3"/>
          <p:cNvSpPr>
            <a:spLocks noGrp="1"/>
          </p:cNvSpPr>
          <p:nvPr>
            <p:ph type="sldNum" sz="quarter" idx="5"/>
          </p:nvPr>
        </p:nvSpPr>
        <p:spPr/>
        <p:txBody>
          <a:bodyPr/>
          <a:lstStyle/>
          <a:p>
            <a:fld id="{5DB41638-C8F2-CB4D-AD1A-43978C894C3E}" type="slidenum">
              <a:rPr lang="en-US" smtClean="0"/>
              <a:t>10</a:t>
            </a:fld>
            <a:endParaRPr lang="en-US"/>
          </a:p>
        </p:txBody>
      </p:sp>
    </p:spTree>
    <p:extLst>
      <p:ext uri="{BB962C8B-B14F-4D97-AF65-F5344CB8AC3E}">
        <p14:creationId xmlns:p14="http://schemas.microsoft.com/office/powerpoint/2010/main" val="336317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dirty="0">
                <a:latin typeface="Fira Code" panose="020B0809050000020004" pitchFamily="49" charset="0"/>
              </a:rPr>
              <a:t>I like that TDD keeps me from writing more code than I need to. I know when I’m finished making the code do what I want it to.</a:t>
            </a:r>
          </a:p>
        </p:txBody>
      </p:sp>
      <p:sp>
        <p:nvSpPr>
          <p:cNvPr id="4" name="Slide Number Placeholder 3"/>
          <p:cNvSpPr>
            <a:spLocks noGrp="1"/>
          </p:cNvSpPr>
          <p:nvPr>
            <p:ph type="sldNum" sz="quarter" idx="5"/>
          </p:nvPr>
        </p:nvSpPr>
        <p:spPr/>
        <p:txBody>
          <a:bodyPr/>
          <a:lstStyle/>
          <a:p>
            <a:fld id="{5DB41638-C8F2-CB4D-AD1A-43978C894C3E}" type="slidenum">
              <a:rPr lang="en-US" smtClean="0"/>
              <a:t>11</a:t>
            </a:fld>
            <a:endParaRPr lang="en-US"/>
          </a:p>
        </p:txBody>
      </p:sp>
    </p:spTree>
    <p:extLst>
      <p:ext uri="{BB962C8B-B14F-4D97-AF65-F5344CB8AC3E}">
        <p14:creationId xmlns:p14="http://schemas.microsoft.com/office/powerpoint/2010/main" val="34050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10/25/21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10/25/21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blog.cleancoder.com/uncle-bob/2014/12/17/TheCyclesOfTDD.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medium.com/@rrugamba/3-laws-of-tdd-58b5ec46a99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BE71-EFAB-0547-8BA7-28A43DA07487}"/>
              </a:ext>
            </a:extLst>
          </p:cNvPr>
          <p:cNvSpPr>
            <a:spLocks noGrp="1"/>
          </p:cNvSpPr>
          <p:nvPr>
            <p:ph type="ctrTitle"/>
          </p:nvPr>
        </p:nvSpPr>
        <p:spPr/>
        <p:txBody>
          <a:bodyPr/>
          <a:lstStyle/>
          <a:p>
            <a:r>
              <a:rPr lang="en-US" dirty="0"/>
              <a:t>Intro </a:t>
            </a:r>
            <a:r>
              <a:rPr lang="en-US"/>
              <a:t>to TDD</a:t>
            </a:r>
            <a:endParaRPr lang="en-US" dirty="0"/>
          </a:p>
        </p:txBody>
      </p:sp>
      <p:sp>
        <p:nvSpPr>
          <p:cNvPr id="3" name="Subtitle 2">
            <a:extLst>
              <a:ext uri="{FF2B5EF4-FFF2-40B4-BE49-F238E27FC236}">
                <a16:creationId xmlns:a16="http://schemas.microsoft.com/office/drawing/2014/main" id="{0067F4BA-F3A6-1E4A-A7E2-BA962349404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404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Focus</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Keeps you focused on smaller steps</a:t>
            </a:r>
          </a:p>
          <a:p>
            <a:r>
              <a:rPr lang="en-US" dirty="0"/>
              <a:t>Agile</a:t>
            </a:r>
          </a:p>
          <a:p>
            <a:pPr lvl="1"/>
            <a:r>
              <a:rPr lang="en-US" dirty="0"/>
              <a:t>Fast feedback loops</a:t>
            </a:r>
          </a:p>
          <a:p>
            <a:pPr lvl="2"/>
            <a:r>
              <a:rPr lang="en-US" dirty="0"/>
              <a:t>Smaller steps</a:t>
            </a:r>
          </a:p>
          <a:p>
            <a:r>
              <a:rPr lang="en-US" dirty="0"/>
              <a:t>Easier to make progress (usually)</a:t>
            </a:r>
          </a:p>
          <a:p>
            <a:r>
              <a:rPr lang="en-US" dirty="0"/>
              <a:t>Easier to refactor</a:t>
            </a:r>
          </a:p>
          <a:p>
            <a:endParaRPr lang="en-US" dirty="0"/>
          </a:p>
        </p:txBody>
      </p:sp>
    </p:spTree>
    <p:extLst>
      <p:ext uri="{BB962C8B-B14F-4D97-AF65-F5344CB8AC3E}">
        <p14:creationId xmlns:p14="http://schemas.microsoft.com/office/powerpoint/2010/main" val="174216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Less code</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“Done” is more well-defined</a:t>
            </a:r>
          </a:p>
          <a:p>
            <a:pPr lvl="1"/>
            <a:r>
              <a:rPr lang="en-US" dirty="0"/>
              <a:t>Tests pass</a:t>
            </a:r>
          </a:p>
          <a:p>
            <a:pPr lvl="2"/>
            <a:r>
              <a:rPr lang="en-US" dirty="0"/>
              <a:t>And no more tests need to be written</a:t>
            </a:r>
          </a:p>
          <a:p>
            <a:r>
              <a:rPr lang="en-US" dirty="0"/>
              <a:t>Only write code that’s required to pass the tests</a:t>
            </a:r>
          </a:p>
          <a:p>
            <a:r>
              <a:rPr lang="en-US" dirty="0"/>
              <a:t>Seeing a test fail before writing the code </a:t>
            </a:r>
            <a:r>
              <a:rPr lang="en-US" b="1" dirty="0"/>
              <a:t>proves</a:t>
            </a:r>
            <a:r>
              <a:rPr lang="en-US" dirty="0"/>
              <a:t> that you HAD TO write that code</a:t>
            </a:r>
          </a:p>
          <a:p>
            <a:pPr lvl="1"/>
            <a:r>
              <a:rPr lang="en-US" dirty="0"/>
              <a:t>Refactoring will ensure that the code you had to write isn’t bad </a:t>
            </a:r>
          </a:p>
          <a:p>
            <a:r>
              <a:rPr lang="en-US" dirty="0"/>
              <a:t>Every piece of code will only exist because a test </a:t>
            </a:r>
            <a:r>
              <a:rPr lang="en-US" b="1" dirty="0"/>
              <a:t>required</a:t>
            </a:r>
            <a:r>
              <a:rPr lang="en-US" dirty="0"/>
              <a:t> it</a:t>
            </a:r>
          </a:p>
          <a:p>
            <a:r>
              <a:rPr lang="en-US" dirty="0"/>
              <a:t>Less temptation to spend time making things </a:t>
            </a:r>
            <a:r>
              <a:rPr lang="en-US" b="1" i="1" dirty="0"/>
              <a:t>overly</a:t>
            </a:r>
            <a:r>
              <a:rPr lang="en-US" b="1" dirty="0"/>
              <a:t> </a:t>
            </a:r>
            <a:r>
              <a:rPr lang="en-US" dirty="0"/>
              <a:t>abstract</a:t>
            </a:r>
          </a:p>
          <a:p>
            <a:pPr marL="0" indent="0">
              <a:buNone/>
            </a:pPr>
            <a:endParaRPr lang="en-US" dirty="0"/>
          </a:p>
          <a:p>
            <a:endParaRPr lang="en-US" dirty="0"/>
          </a:p>
        </p:txBody>
      </p:sp>
    </p:spTree>
    <p:extLst>
      <p:ext uri="{BB962C8B-B14F-4D97-AF65-F5344CB8AC3E}">
        <p14:creationId xmlns:p14="http://schemas.microsoft.com/office/powerpoint/2010/main" val="219944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Testable = usable</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TDD will force you to write code that is easily tested</a:t>
            </a:r>
          </a:p>
          <a:p>
            <a:pPr lvl="1"/>
            <a:r>
              <a:rPr lang="en-US" dirty="0"/>
              <a:t>Code that is easy to test is also easier to use</a:t>
            </a:r>
          </a:p>
          <a:p>
            <a:r>
              <a:rPr lang="en-US" dirty="0"/>
              <a:t>Smaller pieces</a:t>
            </a:r>
          </a:p>
          <a:p>
            <a:r>
              <a:rPr lang="en-US" dirty="0"/>
              <a:t>Better abstractions</a:t>
            </a:r>
          </a:p>
          <a:p>
            <a:r>
              <a:rPr lang="en-US" dirty="0"/>
              <a:t>More modular design</a:t>
            </a:r>
          </a:p>
          <a:p>
            <a:pPr lvl="1"/>
            <a:r>
              <a:rPr lang="en-US" dirty="0"/>
              <a:t>More reuse</a:t>
            </a:r>
          </a:p>
          <a:p>
            <a:pPr lvl="1"/>
            <a:r>
              <a:rPr lang="en-US" dirty="0"/>
              <a:t>Reduced coupling </a:t>
            </a:r>
          </a:p>
          <a:p>
            <a:pPr marL="457200" lvl="1" indent="0">
              <a:buNone/>
            </a:pPr>
            <a:endParaRPr lang="en-US" dirty="0"/>
          </a:p>
        </p:txBody>
      </p:sp>
    </p:spTree>
    <p:extLst>
      <p:ext uri="{BB962C8B-B14F-4D97-AF65-F5344CB8AC3E}">
        <p14:creationId xmlns:p14="http://schemas.microsoft.com/office/powerpoint/2010/main" val="108487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Understanding</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TDD helps developers better understand the requirements</a:t>
            </a:r>
          </a:p>
          <a:p>
            <a:r>
              <a:rPr lang="en-US" dirty="0"/>
              <a:t>Tests </a:t>
            </a:r>
            <a:r>
              <a:rPr lang="en-US" b="1" i="1" dirty="0"/>
              <a:t>are</a:t>
            </a:r>
            <a:r>
              <a:rPr lang="en-US" dirty="0"/>
              <a:t> requirements written in code</a:t>
            </a:r>
          </a:p>
          <a:p>
            <a:pPr lvl="1"/>
            <a:r>
              <a:rPr lang="en-US" dirty="0"/>
              <a:t>More concrete</a:t>
            </a:r>
          </a:p>
          <a:p>
            <a:pPr lvl="1"/>
            <a:r>
              <a:rPr lang="en-US" dirty="0"/>
              <a:t>Easier to see the link from feature requirements to code</a:t>
            </a:r>
          </a:p>
        </p:txBody>
      </p:sp>
    </p:spTree>
    <p:extLst>
      <p:ext uri="{BB962C8B-B14F-4D97-AF65-F5344CB8AC3E}">
        <p14:creationId xmlns:p14="http://schemas.microsoft.com/office/powerpoint/2010/main" val="372390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TDD will reduce the time you spend debugging</a:t>
            </a:r>
          </a:p>
          <a:p>
            <a:endParaRPr lang="en-US" dirty="0"/>
          </a:p>
        </p:txBody>
      </p:sp>
    </p:spTree>
    <p:extLst>
      <p:ext uri="{BB962C8B-B14F-4D97-AF65-F5344CB8AC3E}">
        <p14:creationId xmlns:p14="http://schemas.microsoft.com/office/powerpoint/2010/main" val="303427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a:xfrm>
            <a:off x="646111" y="452718"/>
            <a:ext cx="9404723" cy="1400530"/>
          </a:xfrm>
        </p:spPr>
        <p:txBody>
          <a:bodyPr anchor="t">
            <a:normAutofit/>
          </a:bodyPr>
          <a:lstStyle/>
          <a:p>
            <a:r>
              <a:rPr lang="en-US" dirty="0"/>
              <a:t>TDD will reduce TCO</a:t>
            </a:r>
          </a:p>
        </p:txBody>
      </p:sp>
      <p:pic>
        <p:nvPicPr>
          <p:cNvPr id="1026" name="Picture 2">
            <a:extLst>
              <a:ext uri="{FF2B5EF4-FFF2-40B4-BE49-F238E27FC236}">
                <a16:creationId xmlns:a16="http://schemas.microsoft.com/office/drawing/2014/main" id="{33AA394B-F2D7-6048-A87C-F4152E3C0D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28934" y="2052918"/>
            <a:ext cx="8695296" cy="4195481"/>
          </a:xfrm>
          <a:prstGeom prst="rect">
            <a:avLst/>
          </a:prstGeom>
          <a:solidFill>
            <a:srgbClr val="FFFFFF"/>
          </a:solidFill>
        </p:spPr>
      </p:pic>
    </p:spTree>
    <p:extLst>
      <p:ext uri="{BB962C8B-B14F-4D97-AF65-F5344CB8AC3E}">
        <p14:creationId xmlns:p14="http://schemas.microsoft.com/office/powerpoint/2010/main" val="265586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a:xfrm>
            <a:off x="646111" y="452718"/>
            <a:ext cx="9404723" cy="1400530"/>
          </a:xfrm>
        </p:spPr>
        <p:txBody>
          <a:bodyPr anchor="t">
            <a:normAutofit/>
          </a:bodyPr>
          <a:lstStyle/>
          <a:p>
            <a:r>
              <a:rPr lang="en-US" dirty="0"/>
              <a:t>Long-term v short-term</a:t>
            </a:r>
          </a:p>
        </p:txBody>
      </p:sp>
      <p:pic>
        <p:nvPicPr>
          <p:cNvPr id="6" name="Content Placeholder 5" descr="Chart, line chart&#10;&#10;Description automatically generated">
            <a:extLst>
              <a:ext uri="{FF2B5EF4-FFF2-40B4-BE49-F238E27FC236}">
                <a16:creationId xmlns:a16="http://schemas.microsoft.com/office/drawing/2014/main" id="{B1ECF2C3-F455-494A-A033-309AFC1ADA05}"/>
              </a:ext>
            </a:extLst>
          </p:cNvPr>
          <p:cNvPicPr>
            <a:picLocks noGrp="1" noChangeAspect="1"/>
          </p:cNvPicPr>
          <p:nvPr>
            <p:ph idx="1"/>
          </p:nvPr>
        </p:nvPicPr>
        <p:blipFill>
          <a:blip r:embed="rId3"/>
          <a:stretch>
            <a:fillRect/>
          </a:stretch>
        </p:blipFill>
        <p:spPr>
          <a:xfrm>
            <a:off x="1639958" y="1501014"/>
            <a:ext cx="8885582" cy="4904267"/>
          </a:xfrm>
        </p:spPr>
      </p:pic>
    </p:spTree>
    <p:extLst>
      <p:ext uri="{BB962C8B-B14F-4D97-AF65-F5344CB8AC3E}">
        <p14:creationId xmlns:p14="http://schemas.microsoft.com/office/powerpoint/2010/main" val="148411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AB5-DD87-AF48-86EA-28A3C5D640C8}"/>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07ABBA3B-06DF-444C-BFFF-58961627EF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082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Sometimes we </a:t>
            </a:r>
            <a:r>
              <a:rPr lang="en-US" b="1" i="1" dirty="0"/>
              <a:t>don’t know </a:t>
            </a:r>
            <a:r>
              <a:rPr lang="en-US" dirty="0"/>
              <a:t>what we NEED</a:t>
            </a:r>
          </a:p>
          <a:p>
            <a:r>
              <a:rPr lang="en-US" dirty="0"/>
              <a:t>Can’t write a test until we figure out what we need</a:t>
            </a:r>
          </a:p>
          <a:p>
            <a:pPr lvl="1"/>
            <a:r>
              <a:rPr lang="en-US" dirty="0"/>
              <a:t>And express it in test code</a:t>
            </a:r>
          </a:p>
          <a:p>
            <a:r>
              <a:rPr lang="en-US" dirty="0"/>
              <a:t>Spike</a:t>
            </a:r>
          </a:p>
          <a:p>
            <a:pPr lvl="1"/>
            <a:r>
              <a:rPr lang="en-US" dirty="0"/>
              <a:t>Experiment with code</a:t>
            </a:r>
          </a:p>
          <a:p>
            <a:pPr lvl="1"/>
            <a:r>
              <a:rPr lang="en-US" dirty="0"/>
              <a:t>We SHOULD throw this code away and do TDD</a:t>
            </a:r>
          </a:p>
        </p:txBody>
      </p:sp>
    </p:spTree>
    <p:extLst>
      <p:ext uri="{BB962C8B-B14F-4D97-AF65-F5344CB8AC3E}">
        <p14:creationId xmlns:p14="http://schemas.microsoft.com/office/powerpoint/2010/main" val="37633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Difficulty</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Sometimes we don’t know HOW to write a test for what we need</a:t>
            </a:r>
          </a:p>
          <a:p>
            <a:r>
              <a:rPr lang="en-US" dirty="0"/>
              <a:t>Hard to learn</a:t>
            </a:r>
          </a:p>
          <a:p>
            <a:pPr lvl="1"/>
            <a:r>
              <a:rPr lang="en-US" dirty="0"/>
              <a:t>Will slow us down in the short term</a:t>
            </a:r>
          </a:p>
          <a:p>
            <a:pPr lvl="2"/>
            <a:r>
              <a:rPr lang="en-US" dirty="0"/>
              <a:t>We have management’s buy-in on this</a:t>
            </a:r>
          </a:p>
          <a:p>
            <a:endParaRPr lang="en-US" dirty="0"/>
          </a:p>
        </p:txBody>
      </p:sp>
    </p:spTree>
    <p:extLst>
      <p:ext uri="{BB962C8B-B14F-4D97-AF65-F5344CB8AC3E}">
        <p14:creationId xmlns:p14="http://schemas.microsoft.com/office/powerpoint/2010/main" val="191048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8C9D-25A1-FE47-8FC9-F1006481F278}"/>
              </a:ext>
            </a:extLst>
          </p:cNvPr>
          <p:cNvSpPr>
            <a:spLocks noGrp="1"/>
          </p:cNvSpPr>
          <p:nvPr>
            <p:ph type="title"/>
          </p:nvPr>
        </p:nvSpPr>
        <p:spPr/>
        <p:txBody>
          <a:bodyPr/>
          <a:lstStyle/>
          <a:p>
            <a:r>
              <a:rPr lang="en-US" dirty="0"/>
              <a:t>Test-Driven</a:t>
            </a:r>
            <a:br>
              <a:rPr lang="en-US" dirty="0"/>
            </a:br>
            <a:r>
              <a:rPr lang="en-US" dirty="0"/>
              <a:t>Development</a:t>
            </a:r>
          </a:p>
        </p:txBody>
      </p:sp>
      <p:sp>
        <p:nvSpPr>
          <p:cNvPr id="3" name="Content Placeholder 2">
            <a:extLst>
              <a:ext uri="{FF2B5EF4-FFF2-40B4-BE49-F238E27FC236}">
                <a16:creationId xmlns:a16="http://schemas.microsoft.com/office/drawing/2014/main" id="{10684721-F133-484C-86E4-063EFDAB5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5304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Discipline</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It’s hard to build discipline to write tests first</a:t>
            </a:r>
          </a:p>
          <a:p>
            <a:endParaRPr lang="en-US" dirty="0"/>
          </a:p>
        </p:txBody>
      </p:sp>
    </p:spTree>
    <p:extLst>
      <p:ext uri="{BB962C8B-B14F-4D97-AF65-F5344CB8AC3E}">
        <p14:creationId xmlns:p14="http://schemas.microsoft.com/office/powerpoint/2010/main" val="206511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Leap of faith</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It will take a leap of faith to get started</a:t>
            </a:r>
          </a:p>
          <a:p>
            <a:r>
              <a:rPr lang="en-US" dirty="0"/>
              <a:t>We </a:t>
            </a:r>
            <a:r>
              <a:rPr lang="en-US" b="1" dirty="0"/>
              <a:t>will</a:t>
            </a:r>
            <a:r>
              <a:rPr lang="en-US" dirty="0"/>
              <a:t> slow down as we learn TDD</a:t>
            </a:r>
          </a:p>
          <a:p>
            <a:pPr lvl="1"/>
            <a:r>
              <a:rPr lang="en-US" dirty="0"/>
              <a:t>Management is aware of this</a:t>
            </a:r>
          </a:p>
          <a:p>
            <a:pPr lvl="2"/>
            <a:r>
              <a:rPr lang="en-US" dirty="0"/>
              <a:t>They know that it will pay off in the long run</a:t>
            </a:r>
          </a:p>
          <a:p>
            <a:r>
              <a:rPr lang="en-US" dirty="0"/>
              <a:t>Trust the process</a:t>
            </a:r>
          </a:p>
          <a:p>
            <a:endParaRPr lang="en-US" dirty="0"/>
          </a:p>
        </p:txBody>
      </p:sp>
    </p:spTree>
    <p:extLst>
      <p:ext uri="{BB962C8B-B14F-4D97-AF65-F5344CB8AC3E}">
        <p14:creationId xmlns:p14="http://schemas.microsoft.com/office/powerpoint/2010/main" val="245579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21D3-64F1-244D-93C5-077A0B48A3FE}"/>
              </a:ext>
            </a:extLst>
          </p:cNvPr>
          <p:cNvSpPr>
            <a:spLocks noGrp="1"/>
          </p:cNvSpPr>
          <p:nvPr>
            <p:ph type="title"/>
          </p:nvPr>
        </p:nvSpPr>
        <p:spPr/>
        <p:txBody>
          <a:bodyPr/>
          <a:lstStyle/>
          <a:p>
            <a:r>
              <a:rPr lang="en-US" dirty="0"/>
              <a:t>HOW</a:t>
            </a:r>
          </a:p>
        </p:txBody>
      </p:sp>
      <p:sp>
        <p:nvSpPr>
          <p:cNvPr id="3" name="Text Placeholder 2">
            <a:extLst>
              <a:ext uri="{FF2B5EF4-FFF2-40B4-BE49-F238E27FC236}">
                <a16:creationId xmlns:a16="http://schemas.microsoft.com/office/drawing/2014/main" id="{C7F65DD6-F6C6-E84C-BB52-D3F72581007D}"/>
              </a:ext>
            </a:extLst>
          </p:cNvPr>
          <p:cNvSpPr>
            <a:spLocks noGrp="1"/>
          </p:cNvSpPr>
          <p:nvPr>
            <p:ph type="body" idx="1"/>
          </p:nvPr>
        </p:nvSpPr>
        <p:spPr/>
        <p:txBody>
          <a:bodyPr/>
          <a:lstStyle/>
          <a:p>
            <a:r>
              <a:rPr lang="en-US" dirty="0"/>
              <a:t>The process</a:t>
            </a:r>
          </a:p>
        </p:txBody>
      </p:sp>
    </p:spTree>
    <p:extLst>
      <p:ext uri="{BB962C8B-B14F-4D97-AF65-F5344CB8AC3E}">
        <p14:creationId xmlns:p14="http://schemas.microsoft.com/office/powerpoint/2010/main" val="2662512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a:xfrm>
            <a:off x="646111" y="452718"/>
            <a:ext cx="9404723" cy="1400530"/>
          </a:xfrm>
        </p:spPr>
        <p:txBody>
          <a:bodyPr anchor="t">
            <a:normAutofit/>
          </a:bodyPr>
          <a:lstStyle/>
          <a:p>
            <a:r>
              <a:rPr lang="en-US" dirty="0"/>
              <a:t>Red, Green, Refactor</a:t>
            </a:r>
          </a:p>
        </p:txBody>
      </p:sp>
      <p:pic>
        <p:nvPicPr>
          <p:cNvPr id="3074" name="Picture 2">
            <a:extLst>
              <a:ext uri="{FF2B5EF4-FFF2-40B4-BE49-F238E27FC236}">
                <a16:creationId xmlns:a16="http://schemas.microsoft.com/office/drawing/2014/main" id="{FEE55FBB-77C8-D845-812E-947D26764F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5090" y="1311965"/>
            <a:ext cx="7781819" cy="5167615"/>
          </a:xfrm>
          <a:prstGeom prst="rect">
            <a:avLst/>
          </a:prstGeom>
          <a:solidFill>
            <a:srgbClr val="FFFFFF"/>
          </a:solidFill>
        </p:spPr>
      </p:pic>
    </p:spTree>
    <p:extLst>
      <p:ext uri="{BB962C8B-B14F-4D97-AF65-F5344CB8AC3E}">
        <p14:creationId xmlns:p14="http://schemas.microsoft.com/office/powerpoint/2010/main" val="49702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Laws of TDD</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You are not allowed to write any production code unless it is to make a failing unit test pass.</a:t>
            </a:r>
          </a:p>
          <a:p>
            <a:r>
              <a:rPr lang="en-US" dirty="0"/>
              <a:t>You are not allowed to write any more of a unit test than is sufficient to fail; and compilation failures are failures.</a:t>
            </a:r>
          </a:p>
          <a:p>
            <a:r>
              <a:rPr lang="en-US" dirty="0"/>
              <a:t>You are not allowed to write any more production code than is sufficient to pass the one failing unit test.</a:t>
            </a:r>
          </a:p>
        </p:txBody>
      </p:sp>
    </p:spTree>
    <p:extLst>
      <p:ext uri="{BB962C8B-B14F-4D97-AF65-F5344CB8AC3E}">
        <p14:creationId xmlns:p14="http://schemas.microsoft.com/office/powerpoint/2010/main" val="2103797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Laws of TDD – simple version</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Write production code only to make a failing unit test pass.</a:t>
            </a:r>
          </a:p>
          <a:p>
            <a:r>
              <a:rPr lang="en-US" dirty="0"/>
              <a:t>Write only enough of a unit test to fail.</a:t>
            </a:r>
          </a:p>
          <a:p>
            <a:r>
              <a:rPr lang="en-US" dirty="0"/>
              <a:t>Write only enough production code to make the failing unit test pass.</a:t>
            </a:r>
            <a:br>
              <a:rPr lang="en-US" dirty="0"/>
            </a:br>
            <a:endParaRPr lang="en-US" dirty="0"/>
          </a:p>
        </p:txBody>
      </p:sp>
    </p:spTree>
    <p:extLst>
      <p:ext uri="{BB962C8B-B14F-4D97-AF65-F5344CB8AC3E}">
        <p14:creationId xmlns:p14="http://schemas.microsoft.com/office/powerpoint/2010/main" val="1949018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a:xfrm>
            <a:off x="646111" y="452718"/>
            <a:ext cx="9404723" cy="1400530"/>
          </a:xfrm>
        </p:spPr>
        <p:txBody>
          <a:bodyPr anchor="t">
            <a:normAutofit/>
          </a:bodyPr>
          <a:lstStyle/>
          <a:p>
            <a:r>
              <a:rPr lang="en-US" dirty="0"/>
              <a:t>The Process</a:t>
            </a:r>
          </a:p>
        </p:txBody>
      </p:sp>
      <p:pic>
        <p:nvPicPr>
          <p:cNvPr id="5122" name="Picture 2">
            <a:extLst>
              <a:ext uri="{FF2B5EF4-FFF2-40B4-BE49-F238E27FC236}">
                <a16:creationId xmlns:a16="http://schemas.microsoft.com/office/drawing/2014/main" id="{DB4DBF5B-B6CB-7749-AF7D-D01E2F2D5C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7120" y="1236598"/>
            <a:ext cx="8797760" cy="5168684"/>
          </a:xfrm>
          <a:prstGeom prst="rect">
            <a:avLst/>
          </a:prstGeom>
          <a:solidFill>
            <a:srgbClr val="FFFFFF"/>
          </a:solidFill>
        </p:spPr>
      </p:pic>
      <p:sp>
        <p:nvSpPr>
          <p:cNvPr id="4" name="TextBox 3">
            <a:extLst>
              <a:ext uri="{FF2B5EF4-FFF2-40B4-BE49-F238E27FC236}">
                <a16:creationId xmlns:a16="http://schemas.microsoft.com/office/drawing/2014/main" id="{ECFAE718-7E85-4640-B3C7-93F03BE72617}"/>
              </a:ext>
            </a:extLst>
          </p:cNvPr>
          <p:cNvSpPr txBox="1"/>
          <p:nvPr/>
        </p:nvSpPr>
        <p:spPr>
          <a:xfrm>
            <a:off x="4100660" y="86726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048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4462-745D-8445-A350-DBA4D4B5B729}"/>
              </a:ext>
            </a:extLst>
          </p:cNvPr>
          <p:cNvSpPr>
            <a:spLocks noGrp="1"/>
          </p:cNvSpPr>
          <p:nvPr>
            <p:ph type="title"/>
          </p:nvPr>
        </p:nvSpPr>
        <p:spPr/>
        <p:txBody>
          <a:bodyPr/>
          <a:lstStyle/>
          <a:p>
            <a:r>
              <a:rPr lang="en-US" dirty="0"/>
              <a:t>Misc.</a:t>
            </a:r>
          </a:p>
        </p:txBody>
      </p:sp>
      <p:sp>
        <p:nvSpPr>
          <p:cNvPr id="3" name="Text Placeholder 2">
            <a:extLst>
              <a:ext uri="{FF2B5EF4-FFF2-40B4-BE49-F238E27FC236}">
                <a16:creationId xmlns:a16="http://schemas.microsoft.com/office/drawing/2014/main" id="{D0E027CC-A0FB-544A-8657-9C9F9815E6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6988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a:xfrm>
            <a:off x="646111" y="452718"/>
            <a:ext cx="9404723" cy="1400530"/>
          </a:xfrm>
        </p:spPr>
        <p:txBody>
          <a:bodyPr anchor="t">
            <a:normAutofit/>
          </a:bodyPr>
          <a:lstStyle/>
          <a:p>
            <a:r>
              <a:rPr lang="en-US" dirty="0"/>
              <a:t>Book</a:t>
            </a:r>
          </a:p>
        </p:txBody>
      </p:sp>
      <p:pic>
        <p:nvPicPr>
          <p:cNvPr id="4098" name="Picture 2">
            <a:extLst>
              <a:ext uri="{FF2B5EF4-FFF2-40B4-BE49-F238E27FC236}">
                <a16:creationId xmlns:a16="http://schemas.microsoft.com/office/drawing/2014/main" id="{8A20F899-E334-294C-A454-B92A931F25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54348" y="1236598"/>
            <a:ext cx="4003176" cy="5011801"/>
          </a:xfrm>
          <a:prstGeom prst="rect">
            <a:avLst/>
          </a:prstGeom>
          <a:solidFill>
            <a:srgbClr val="FFFFFF"/>
          </a:solidFill>
        </p:spPr>
      </p:pic>
      <p:sp>
        <p:nvSpPr>
          <p:cNvPr id="4" name="TextBox 3">
            <a:extLst>
              <a:ext uri="{FF2B5EF4-FFF2-40B4-BE49-F238E27FC236}">
                <a16:creationId xmlns:a16="http://schemas.microsoft.com/office/drawing/2014/main" id="{ECFAE718-7E85-4640-B3C7-93F03BE72617}"/>
              </a:ext>
            </a:extLst>
          </p:cNvPr>
          <p:cNvSpPr txBox="1"/>
          <p:nvPr/>
        </p:nvSpPr>
        <p:spPr>
          <a:xfrm>
            <a:off x="4100660" y="86726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0500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hlinkClick r:id="rId3"/>
              </a:rPr>
              <a:t>The Cycles of TDD</a:t>
            </a:r>
            <a:endParaRPr lang="en-US" dirty="0"/>
          </a:p>
          <a:p>
            <a:r>
              <a:rPr lang="en-US" dirty="0">
                <a:hlinkClick r:id="rId4"/>
              </a:rPr>
              <a:t>Simple example of TDD</a:t>
            </a:r>
            <a:br>
              <a:rPr lang="en-US" dirty="0"/>
            </a:br>
            <a:endParaRPr lang="en-US" dirty="0"/>
          </a:p>
        </p:txBody>
      </p:sp>
      <p:sp>
        <p:nvSpPr>
          <p:cNvPr id="4" name="TextBox 3">
            <a:extLst>
              <a:ext uri="{FF2B5EF4-FFF2-40B4-BE49-F238E27FC236}">
                <a16:creationId xmlns:a16="http://schemas.microsoft.com/office/drawing/2014/main" id="{ECFAE718-7E85-4640-B3C7-93F03BE72617}"/>
              </a:ext>
            </a:extLst>
          </p:cNvPr>
          <p:cNvSpPr txBox="1"/>
          <p:nvPr/>
        </p:nvSpPr>
        <p:spPr>
          <a:xfrm>
            <a:off x="4100660" y="86726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9919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TDD is testing, but more</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TDD is a set of practices</a:t>
            </a:r>
          </a:p>
          <a:p>
            <a:pPr lvl="1"/>
            <a:r>
              <a:rPr lang="en-US" dirty="0"/>
              <a:t>Has benefits beyond what other forms of testing provide</a:t>
            </a:r>
          </a:p>
          <a:p>
            <a:r>
              <a:rPr lang="en-US" dirty="0"/>
              <a:t>Test-first programming</a:t>
            </a:r>
          </a:p>
          <a:p>
            <a:pPr lvl="1"/>
            <a:r>
              <a:rPr lang="en-US" dirty="0"/>
              <a:t>But more than that</a:t>
            </a:r>
          </a:p>
          <a:p>
            <a:r>
              <a:rPr lang="en-US" dirty="0"/>
              <a:t>The PROs and CONs are </a:t>
            </a:r>
            <a:r>
              <a:rPr lang="en-US" b="1" dirty="0"/>
              <a:t>in addition </a:t>
            </a:r>
            <a:r>
              <a:rPr lang="en-US" dirty="0"/>
              <a:t>to those for testing in general</a:t>
            </a:r>
          </a:p>
          <a:p>
            <a:endParaRPr lang="en-US" dirty="0"/>
          </a:p>
        </p:txBody>
      </p:sp>
    </p:spTree>
    <p:extLst>
      <p:ext uri="{BB962C8B-B14F-4D97-AF65-F5344CB8AC3E}">
        <p14:creationId xmlns:p14="http://schemas.microsoft.com/office/powerpoint/2010/main" val="596286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TDD is simple</a:t>
            </a:r>
          </a:p>
          <a:p>
            <a:r>
              <a:rPr lang="en-US" dirty="0"/>
              <a:t>TDD is difficult</a:t>
            </a:r>
          </a:p>
          <a:p>
            <a:r>
              <a:rPr lang="en-US" dirty="0"/>
              <a:t>TDD is worth the effort in the long run</a:t>
            </a:r>
          </a:p>
        </p:txBody>
      </p:sp>
      <p:sp>
        <p:nvSpPr>
          <p:cNvPr id="4" name="TextBox 3">
            <a:extLst>
              <a:ext uri="{FF2B5EF4-FFF2-40B4-BE49-F238E27FC236}">
                <a16:creationId xmlns:a16="http://schemas.microsoft.com/office/drawing/2014/main" id="{ECFAE718-7E85-4640-B3C7-93F03BE72617}"/>
              </a:ext>
            </a:extLst>
          </p:cNvPr>
          <p:cNvSpPr txBox="1"/>
          <p:nvPr/>
        </p:nvSpPr>
        <p:spPr>
          <a:xfrm>
            <a:off x="4100660" y="86726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176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EDE-A879-2944-84B5-AF5C1496A27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AE46B02-6FCF-114D-A1C2-AC91AE46A687}"/>
              </a:ext>
            </a:extLst>
          </p:cNvPr>
          <p:cNvSpPr>
            <a:spLocks noGrp="1"/>
          </p:cNvSpPr>
          <p:nvPr>
            <p:ph idx="1"/>
          </p:nvPr>
        </p:nvSpPr>
        <p:spPr/>
        <p:txBody>
          <a:bodyPr>
            <a:normAutofit/>
          </a:bodyPr>
          <a:lstStyle/>
          <a:p>
            <a:r>
              <a:rPr lang="en-US" dirty="0"/>
              <a:t>Find opportunities to try TDD</a:t>
            </a:r>
          </a:p>
          <a:p>
            <a:r>
              <a:rPr lang="en-US" dirty="0"/>
              <a:t>Lesson(s)</a:t>
            </a:r>
          </a:p>
          <a:p>
            <a:pPr lvl="1"/>
            <a:r>
              <a:rPr lang="en-US" dirty="0"/>
              <a:t>Examples</a:t>
            </a:r>
          </a:p>
          <a:p>
            <a:pPr lvl="1"/>
            <a:r>
              <a:rPr lang="en-US" dirty="0"/>
              <a:t>Code katas</a:t>
            </a:r>
          </a:p>
          <a:p>
            <a:pPr lvl="1"/>
            <a:r>
              <a:rPr lang="en-US" dirty="0"/>
              <a:t>Your requests</a:t>
            </a:r>
          </a:p>
          <a:p>
            <a:r>
              <a:rPr lang="en-US" dirty="0"/>
              <a:t>Practice</a:t>
            </a:r>
          </a:p>
          <a:p>
            <a:r>
              <a:rPr lang="en-US" dirty="0"/>
              <a:t>Feedback</a:t>
            </a:r>
          </a:p>
          <a:p>
            <a:pPr lvl="1"/>
            <a:r>
              <a:rPr lang="en-US" dirty="0"/>
              <a:t>Let me know what you find difficult</a:t>
            </a:r>
          </a:p>
        </p:txBody>
      </p:sp>
      <p:sp>
        <p:nvSpPr>
          <p:cNvPr id="4" name="TextBox 3">
            <a:extLst>
              <a:ext uri="{FF2B5EF4-FFF2-40B4-BE49-F238E27FC236}">
                <a16:creationId xmlns:a16="http://schemas.microsoft.com/office/drawing/2014/main" id="{ECFAE718-7E85-4640-B3C7-93F03BE72617}"/>
              </a:ext>
            </a:extLst>
          </p:cNvPr>
          <p:cNvSpPr txBox="1"/>
          <p:nvPr/>
        </p:nvSpPr>
        <p:spPr>
          <a:xfrm>
            <a:off x="4100660" y="86726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049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4462-745D-8445-A350-DBA4D4B5B72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D0E027CC-A0FB-544A-8657-9C9F9815E6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34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EB32-5852-3643-A381-9B995859D762}"/>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D341EC7F-E1B4-2B40-AAB0-085727AAAD81}"/>
              </a:ext>
            </a:extLst>
          </p:cNvPr>
          <p:cNvSpPr>
            <a:spLocks noGrp="1"/>
          </p:cNvSpPr>
          <p:nvPr>
            <p:ph idx="1"/>
          </p:nvPr>
        </p:nvSpPr>
        <p:spPr/>
        <p:txBody>
          <a:bodyPr/>
          <a:lstStyle/>
          <a:p>
            <a:r>
              <a:rPr lang="en-US" dirty="0"/>
              <a:t>PROs (Why)</a:t>
            </a:r>
          </a:p>
          <a:p>
            <a:r>
              <a:rPr lang="en-US" dirty="0"/>
              <a:t>CONs (Challenges)</a:t>
            </a:r>
          </a:p>
          <a:p>
            <a:r>
              <a:rPr lang="en-US" dirty="0"/>
              <a:t>How</a:t>
            </a:r>
          </a:p>
          <a:p>
            <a:r>
              <a:rPr lang="en-US" dirty="0" err="1"/>
              <a:t>Misc</a:t>
            </a:r>
            <a:endParaRPr lang="en-US" dirty="0"/>
          </a:p>
          <a:p>
            <a:r>
              <a:rPr lang="en-US" dirty="0"/>
              <a:t>Next steps</a:t>
            </a:r>
          </a:p>
          <a:p>
            <a:r>
              <a:rPr lang="en-US" dirty="0"/>
              <a:t>Questions</a:t>
            </a:r>
          </a:p>
          <a:p>
            <a:endParaRPr lang="en-US" dirty="0"/>
          </a:p>
        </p:txBody>
      </p:sp>
    </p:spTree>
    <p:extLst>
      <p:ext uri="{BB962C8B-B14F-4D97-AF65-F5344CB8AC3E}">
        <p14:creationId xmlns:p14="http://schemas.microsoft.com/office/powerpoint/2010/main" val="145438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80C3-065D-3A4F-8F6A-D3A032BAC6EA}"/>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CA76F73D-3423-FA43-A130-CE1FBF516C3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744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Tests written via TDD document what the code SHOULD do</a:t>
            </a:r>
          </a:p>
          <a:p>
            <a:r>
              <a:rPr lang="en-US" dirty="0"/>
              <a:t>Traditional tests are often based on what the code HAPPENS to do</a:t>
            </a:r>
          </a:p>
          <a:p>
            <a:endParaRPr lang="en-US" dirty="0"/>
          </a:p>
        </p:txBody>
      </p:sp>
    </p:spTree>
    <p:extLst>
      <p:ext uri="{BB962C8B-B14F-4D97-AF65-F5344CB8AC3E}">
        <p14:creationId xmlns:p14="http://schemas.microsoft.com/office/powerpoint/2010/main" val="305066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The TDD process improves our code’s design</a:t>
            </a:r>
          </a:p>
          <a:p>
            <a:r>
              <a:rPr lang="en-US" dirty="0"/>
              <a:t>Writing code that USES your code first will force you to think from the USER’s perspective</a:t>
            </a:r>
          </a:p>
          <a:p>
            <a:r>
              <a:rPr lang="en-US" dirty="0"/>
              <a:t>Separates interface design from implementation</a:t>
            </a:r>
          </a:p>
          <a:p>
            <a:r>
              <a:rPr lang="en-US" dirty="0"/>
              <a:t>Leap of faith</a:t>
            </a:r>
          </a:p>
          <a:p>
            <a:r>
              <a:rPr lang="en-US" dirty="0"/>
              <a:t>Constraints</a:t>
            </a:r>
          </a:p>
          <a:p>
            <a:endParaRPr lang="en-US" dirty="0"/>
          </a:p>
          <a:p>
            <a:endParaRPr lang="en-US" dirty="0"/>
          </a:p>
        </p:txBody>
      </p:sp>
    </p:spTree>
    <p:extLst>
      <p:ext uri="{BB962C8B-B14F-4D97-AF65-F5344CB8AC3E}">
        <p14:creationId xmlns:p14="http://schemas.microsoft.com/office/powerpoint/2010/main" val="385417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Confidence</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Tests give us confidence that we’re not making any regressions</a:t>
            </a:r>
          </a:p>
          <a:p>
            <a:r>
              <a:rPr lang="en-US" dirty="0"/>
              <a:t>TDD adds more confidence</a:t>
            </a:r>
          </a:p>
          <a:p>
            <a:pPr lvl="1"/>
            <a:r>
              <a:rPr lang="en-US" dirty="0"/>
              <a:t>Because we know the tests are better at matching the specifications</a:t>
            </a:r>
          </a:p>
          <a:p>
            <a:endParaRPr lang="en-US" dirty="0"/>
          </a:p>
          <a:p>
            <a:endParaRPr lang="en-US" dirty="0"/>
          </a:p>
        </p:txBody>
      </p:sp>
    </p:spTree>
    <p:extLst>
      <p:ext uri="{BB962C8B-B14F-4D97-AF65-F5344CB8AC3E}">
        <p14:creationId xmlns:p14="http://schemas.microsoft.com/office/powerpoint/2010/main" val="324702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F0D4-6A58-534A-8A5A-0805D21B3C86}"/>
              </a:ext>
            </a:extLst>
          </p:cNvPr>
          <p:cNvSpPr>
            <a:spLocks noGrp="1"/>
          </p:cNvSpPr>
          <p:nvPr>
            <p:ph type="title"/>
          </p:nvPr>
        </p:nvSpPr>
        <p:spPr/>
        <p:txBody>
          <a:bodyPr/>
          <a:lstStyle/>
          <a:p>
            <a:r>
              <a:rPr lang="en-US" dirty="0"/>
              <a:t>Four rules of simple design</a:t>
            </a:r>
          </a:p>
        </p:txBody>
      </p:sp>
      <p:sp>
        <p:nvSpPr>
          <p:cNvPr id="3" name="Content Placeholder 2">
            <a:extLst>
              <a:ext uri="{FF2B5EF4-FFF2-40B4-BE49-F238E27FC236}">
                <a16:creationId xmlns:a16="http://schemas.microsoft.com/office/drawing/2014/main" id="{BF22F7C8-F088-0642-BD5A-8BDF97ED4015}"/>
              </a:ext>
            </a:extLst>
          </p:cNvPr>
          <p:cNvSpPr>
            <a:spLocks noGrp="1"/>
          </p:cNvSpPr>
          <p:nvPr>
            <p:ph idx="1"/>
          </p:nvPr>
        </p:nvSpPr>
        <p:spPr/>
        <p:txBody>
          <a:bodyPr/>
          <a:lstStyle/>
          <a:p>
            <a:r>
              <a:rPr lang="en-US" dirty="0"/>
              <a:t>Passes the tests</a:t>
            </a:r>
          </a:p>
          <a:p>
            <a:r>
              <a:rPr lang="en-US" dirty="0"/>
              <a:t>Reveals intention</a:t>
            </a:r>
          </a:p>
          <a:p>
            <a:r>
              <a:rPr lang="en-US" dirty="0"/>
              <a:t>No duplication</a:t>
            </a:r>
          </a:p>
          <a:p>
            <a:r>
              <a:rPr lang="en-US" dirty="0"/>
              <a:t>Fewest elements</a:t>
            </a:r>
            <a:br>
              <a:rPr lang="en-US" dirty="0"/>
            </a:br>
            <a:endParaRPr lang="en-US" dirty="0"/>
          </a:p>
          <a:p>
            <a:endParaRPr lang="en-US" dirty="0"/>
          </a:p>
          <a:p>
            <a:endParaRPr lang="en-US" dirty="0"/>
          </a:p>
        </p:txBody>
      </p:sp>
    </p:spTree>
    <p:extLst>
      <p:ext uri="{BB962C8B-B14F-4D97-AF65-F5344CB8AC3E}">
        <p14:creationId xmlns:p14="http://schemas.microsoft.com/office/powerpoint/2010/main" val="1205490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Pep Talk 2021-07-22" id="{4160A427-AF24-BD46-931B-527CE9D5CA64}" vid="{BEEC5886-B17D-B143-9906-4B553337B6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9710</TotalTime>
  <Words>1568</Words>
  <Application>Microsoft Macintosh PowerPoint</Application>
  <PresentationFormat>Widescreen</PresentationFormat>
  <Paragraphs>192</Paragraphs>
  <Slides>32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Fira Code</vt:lpstr>
      <vt:lpstr>Wingdings 3</vt:lpstr>
      <vt:lpstr>Ion</vt:lpstr>
      <vt:lpstr>Intro to TDD</vt:lpstr>
      <vt:lpstr>Test-Driven Development</vt:lpstr>
      <vt:lpstr>TDD is testing, but more</vt:lpstr>
      <vt:lpstr>Agenda</vt:lpstr>
      <vt:lpstr>PROs</vt:lpstr>
      <vt:lpstr>Documentation</vt:lpstr>
      <vt:lpstr>Design</vt:lpstr>
      <vt:lpstr>Confidence</vt:lpstr>
      <vt:lpstr>Four rules of simple design</vt:lpstr>
      <vt:lpstr>Focus</vt:lpstr>
      <vt:lpstr>Less code</vt:lpstr>
      <vt:lpstr>Testable = usable</vt:lpstr>
      <vt:lpstr>Understanding</vt:lpstr>
      <vt:lpstr>Debugging</vt:lpstr>
      <vt:lpstr>TDD will reduce TCO</vt:lpstr>
      <vt:lpstr>Long-term v short-term</vt:lpstr>
      <vt:lpstr>CONs</vt:lpstr>
      <vt:lpstr>Exploration</vt:lpstr>
      <vt:lpstr>Difficulty</vt:lpstr>
      <vt:lpstr>Discipline</vt:lpstr>
      <vt:lpstr>Leap of faith</vt:lpstr>
      <vt:lpstr>HOW</vt:lpstr>
      <vt:lpstr>Red, Green, Refactor</vt:lpstr>
      <vt:lpstr>Laws of TDD</vt:lpstr>
      <vt:lpstr>Laws of TDD – simple version</vt:lpstr>
      <vt:lpstr>The Process</vt:lpstr>
      <vt:lpstr>Misc.</vt:lpstr>
      <vt:lpstr>Book</vt:lpstr>
      <vt:lpstr>Further reading</vt:lpstr>
      <vt:lpstr>Summary</vt:lpstr>
      <vt:lpstr>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dc:title>
  <dc:creator>microsoft@craigbuchek.com</dc:creator>
  <cp:lastModifiedBy>Craig Buchek</cp:lastModifiedBy>
  <cp:revision>20</cp:revision>
  <dcterms:created xsi:type="dcterms:W3CDTF">2021-07-28T04:39:01Z</dcterms:created>
  <dcterms:modified xsi:type="dcterms:W3CDTF">2021-10-26T20:25:35Z</dcterms:modified>
</cp:coreProperties>
</file>