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26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9" r:id="rId13"/>
    <p:sldId id="270" r:id="rId14"/>
    <p:sldId id="271" r:id="rId15"/>
    <p:sldId id="272" r:id="rId16"/>
    <p:sldId id="273" r:id="rId17"/>
    <p:sldId id="267" r:id="rId18"/>
    <p:sldId id="268" r:id="rId19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636" y="-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52" lnSpcReduction="20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52" lnSpcReduction="20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52" lnSpcReduction="20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52" lnSpcReduction="20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52" lnSpcReduction="20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52" lnSpcReduction="20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52" lnSpcReduction="20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52" lnSpcReduction="20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52" lnSpcReduction="20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52" lnSpcReduction="20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52" lnSpcReduction="20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52" lnSpcReduction="20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52" lnSpcReduction="20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52" lnSpcReduction="20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52" lnSpcReduction="20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52" lnSpcReduction="20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52" lnSpcReduction="20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52" lnSpcReduction="20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52" lnSpcReduction="20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52" lnSpcReduction="20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52" lnSpcReduction="20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52" lnSpcReduction="20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52" lnSpcReduction="20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52" lnSpcReduction="20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52" lnSpcReduction="20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52" lnSpcReduction="20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52" lnSpcReduction="20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52" lnSpcReduction="20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52" lnSpcReduction="20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52" lnSpcReduction="20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52" lnSpcReduction="20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52" lnSpcReduction="20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52" lnSpcReduction="20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52" lnSpcReduction="20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52" lnSpcReduction="20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52" lnSpcReduction="20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hyperlink" Target="https://presentation-creation.ru/" TargetMode="Externa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hyperlink" Target="https://presentation-creation.ru/" TargetMode="Externa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hyperlink" Target="https://presentation-creation.ru/" TargetMode="Externa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hyperlink" Target="https://presentation-creation.ru/" TargetMode="Externa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6">
            <a:hlinkClick r:id="rId14"/>
          </p:cNvPr>
          <p:cNvPicPr/>
          <p:nvPr/>
        </p:nvPicPr>
        <p:blipFill>
          <a:blip r:embed="rId15"/>
          <a:stretch/>
        </p:blipFill>
        <p:spPr>
          <a:xfrm>
            <a:off x="-1194120" y="367560"/>
            <a:ext cx="756000" cy="756000"/>
          </a:xfrm>
          <a:prstGeom prst="rect">
            <a:avLst/>
          </a:prstGeom>
          <a:ln w="0">
            <a:noFill/>
          </a:ln>
        </p:spPr>
      </p:pic>
      <p:pic>
        <p:nvPicPr>
          <p:cNvPr id="6" name="Рисунок 5"/>
          <p:cNvPicPr/>
          <p:nvPr/>
        </p:nvPicPr>
        <p:blipFill>
          <a:blip r:embed="rId16"/>
          <a:stretch/>
        </p:blipFill>
        <p:spPr>
          <a:xfrm>
            <a:off x="0" y="0"/>
            <a:ext cx="12190320" cy="68562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6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>
            <a:hlinkClick r:id="rId15"/>
          </p:cNvPr>
          <p:cNvPicPr/>
          <p:nvPr/>
        </p:nvPicPr>
        <p:blipFill>
          <a:blip r:embed="rId16"/>
          <a:stretch/>
        </p:blipFill>
        <p:spPr>
          <a:xfrm>
            <a:off x="-1194120" y="367560"/>
            <a:ext cx="756000" cy="756000"/>
          </a:xfrm>
          <a:prstGeom prst="rect">
            <a:avLst/>
          </a:prstGeom>
          <a:ln w="0">
            <a:noFill/>
          </a:ln>
        </p:spPr>
      </p:pic>
      <p:sp>
        <p:nvSpPr>
          <p:cNvPr id="42" name="Прямоугольник 12"/>
          <p:cNvSpPr/>
          <p:nvPr/>
        </p:nvSpPr>
        <p:spPr>
          <a:xfrm>
            <a:off x="740880" y="324000"/>
            <a:ext cx="8458200" cy="63882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Рисунок 6">
            <a:hlinkClick r:id="rId15"/>
          </p:cNvPr>
          <p:cNvPicPr/>
          <p:nvPr/>
        </p:nvPicPr>
        <p:blipFill>
          <a:blip r:embed="rId16"/>
          <a:stretch/>
        </p:blipFill>
        <p:spPr>
          <a:xfrm>
            <a:off x="-1194120" y="367560"/>
            <a:ext cx="756000" cy="756000"/>
          </a:xfrm>
          <a:prstGeom prst="rect">
            <a:avLst/>
          </a:prstGeom>
          <a:ln w="0">
            <a:noFill/>
          </a:ln>
        </p:spPr>
      </p:pic>
      <p:sp>
        <p:nvSpPr>
          <p:cNvPr id="82" name="Прямоугольник 12"/>
          <p:cNvSpPr/>
          <p:nvPr/>
        </p:nvSpPr>
        <p:spPr>
          <a:xfrm>
            <a:off x="3260880" y="234000"/>
            <a:ext cx="8458200" cy="63882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Рисунок 6">
            <a:hlinkClick r:id="rId15"/>
          </p:cNvPr>
          <p:cNvPicPr/>
          <p:nvPr/>
        </p:nvPicPr>
        <p:blipFill>
          <a:blip r:embed="rId16"/>
          <a:stretch/>
        </p:blipFill>
        <p:spPr>
          <a:xfrm>
            <a:off x="-1194120" y="367560"/>
            <a:ext cx="756000" cy="756000"/>
          </a:xfrm>
          <a:prstGeom prst="rect">
            <a:avLst/>
          </a:prstGeom>
          <a:ln w="0">
            <a:noFill/>
          </a:ln>
        </p:spPr>
      </p:pic>
      <p:sp>
        <p:nvSpPr>
          <p:cNvPr id="122" name="Прямоугольник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Рисунок 6">
            <a:hlinkClick r:id="rId15"/>
          </p:cNvPr>
          <p:cNvPicPr/>
          <p:nvPr/>
        </p:nvPicPr>
        <p:blipFill>
          <a:blip r:embed="rId16"/>
          <a:stretch/>
        </p:blipFill>
        <p:spPr>
          <a:xfrm>
            <a:off x="-1194120" y="367560"/>
            <a:ext cx="756000" cy="756000"/>
          </a:xfrm>
          <a:prstGeom prst="rect">
            <a:avLst/>
          </a:prstGeom>
          <a:ln w="0">
            <a:noFill/>
          </a:ln>
        </p:spPr>
      </p:pic>
      <p:sp>
        <p:nvSpPr>
          <p:cNvPr id="162" name="Прямоугольник 12"/>
          <p:cNvSpPr/>
          <p:nvPr/>
        </p:nvSpPr>
        <p:spPr>
          <a:xfrm>
            <a:off x="3260880" y="234000"/>
            <a:ext cx="8458200" cy="63882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Рисунок 6">
            <a:hlinkClick r:id="rId14"/>
          </p:cNvPr>
          <p:cNvPicPr/>
          <p:nvPr/>
        </p:nvPicPr>
        <p:blipFill>
          <a:blip r:embed="rId15"/>
          <a:stretch/>
        </p:blipFill>
        <p:spPr>
          <a:xfrm>
            <a:off x="-1194120" y="367560"/>
            <a:ext cx="756000" cy="756000"/>
          </a:xfrm>
          <a:prstGeom prst="rect">
            <a:avLst/>
          </a:prstGeom>
          <a:ln w="0">
            <a:noFill/>
          </a:ln>
        </p:spPr>
      </p:pic>
      <p:sp>
        <p:nvSpPr>
          <p:cNvPr id="242" name="Прямоугольник 5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43" name="Прямоугольник 1"/>
          <p:cNvSpPr/>
          <p:nvPr/>
        </p:nvSpPr>
        <p:spPr>
          <a:xfrm>
            <a:off x="-27720" y="1854000"/>
            <a:ext cx="6094080" cy="67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4480" rIns="90000" bIns="2448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/>
          </p:nvPr>
        </p:nvSpPr>
        <p:spPr>
          <a:xfrm>
            <a:off x="1069200" y="2040840"/>
            <a:ext cx="6297480" cy="1617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5555" lnSpcReduction="10000"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6600" b="0" strike="noStrike" spc="-1">
                <a:solidFill>
                  <a:schemeClr val="lt1"/>
                </a:solidFill>
                <a:latin typeface="Calibri"/>
              </a:rPr>
              <a:t>Приложение для </a:t>
            </a:r>
            <a:r>
              <a:rPr lang="ru-RU" sz="6600" b="0" strike="noStrike" spc="-1">
                <a:solidFill>
                  <a:schemeClr val="dk2"/>
                </a:solidFill>
                <a:latin typeface="Calibri"/>
              </a:rPr>
              <a:t>автосервиса</a:t>
            </a:r>
            <a:endParaRPr lang="ru-RU" sz="6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3" name="Рисунок 20"/>
          <p:cNvPicPr/>
          <p:nvPr/>
        </p:nvPicPr>
        <p:blipFill>
          <a:blip r:embed="rId2"/>
          <a:stretch/>
        </p:blipFill>
        <p:spPr>
          <a:xfrm>
            <a:off x="7800480" y="594000"/>
            <a:ext cx="4003560" cy="1572840"/>
          </a:xfrm>
          <a:prstGeom prst="rect">
            <a:avLst/>
          </a:prstGeom>
          <a:ln w="0">
            <a:noFill/>
          </a:ln>
          <a:effectLst>
            <a:outerShdw blurRad="63360" sx="102000" sy="102000" algn="ctr" rotWithShape="0">
              <a:schemeClr val="tx2">
                <a:alpha val="40000"/>
              </a:schemeClr>
            </a:outerShdw>
          </a:effectLst>
        </p:spPr>
      </p:pic>
      <p:pic>
        <p:nvPicPr>
          <p:cNvPr id="284" name="Рисунок 22"/>
          <p:cNvPicPr/>
          <p:nvPr/>
        </p:nvPicPr>
        <p:blipFill>
          <a:blip r:embed="rId3"/>
          <a:stretch/>
        </p:blipFill>
        <p:spPr>
          <a:xfrm>
            <a:off x="7800480" y="2667960"/>
            <a:ext cx="4003560" cy="1572840"/>
          </a:xfrm>
          <a:prstGeom prst="rect">
            <a:avLst/>
          </a:prstGeom>
          <a:ln w="0">
            <a:noFill/>
          </a:ln>
          <a:effectLst>
            <a:outerShdw blurRad="63360" sx="102000" sy="102000" algn="ctr" rotWithShape="0">
              <a:schemeClr val="tx2">
                <a:alpha val="40000"/>
              </a:schemeClr>
            </a:outerShdw>
          </a:effectLst>
        </p:spPr>
      </p:pic>
      <p:pic>
        <p:nvPicPr>
          <p:cNvPr id="285" name="Рисунок 24"/>
          <p:cNvPicPr/>
          <p:nvPr/>
        </p:nvPicPr>
        <p:blipFill>
          <a:blip r:embed="rId4"/>
          <a:stretch/>
        </p:blipFill>
        <p:spPr>
          <a:xfrm>
            <a:off x="7800480" y="4741560"/>
            <a:ext cx="4003560" cy="1572840"/>
          </a:xfrm>
          <a:prstGeom prst="rect">
            <a:avLst/>
          </a:prstGeom>
          <a:ln w="0">
            <a:noFill/>
          </a:ln>
          <a:effectLst>
            <a:outerShdw blurRad="63360" sx="102000" sy="102000" algn="ctr" rotWithShape="0">
              <a:schemeClr val="tx2">
                <a:alpha val="40000"/>
              </a:schemeClr>
            </a:outerShdw>
          </a:effectLst>
        </p:spPr>
      </p:pic>
      <p:sp>
        <p:nvSpPr>
          <p:cNvPr id="286" name="Текст 4"/>
          <p:cNvSpPr/>
          <p:nvPr/>
        </p:nvSpPr>
        <p:spPr>
          <a:xfrm>
            <a:off x="1069200" y="3852720"/>
            <a:ext cx="6297480" cy="132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600" b="0" strike="noStrike" spc="-1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287" name="Рисунок 12"/>
          <p:cNvPicPr/>
          <p:nvPr/>
        </p:nvPicPr>
        <p:blipFill>
          <a:blip r:embed="rId5"/>
          <a:stretch/>
        </p:blipFill>
        <p:spPr>
          <a:xfrm>
            <a:off x="1165680" y="6072840"/>
            <a:ext cx="493200" cy="493200"/>
          </a:xfrm>
          <a:prstGeom prst="rect">
            <a:avLst/>
          </a:prstGeom>
          <a:ln w="0">
            <a:noFill/>
          </a:ln>
        </p:spPr>
      </p:pic>
      <p:pic>
        <p:nvPicPr>
          <p:cNvPr id="288" name="Рисунок 13"/>
          <p:cNvPicPr/>
          <p:nvPr/>
        </p:nvPicPr>
        <p:blipFill>
          <a:blip r:embed="rId6"/>
          <a:stretch/>
        </p:blipFill>
        <p:spPr>
          <a:xfrm>
            <a:off x="1975680" y="6068880"/>
            <a:ext cx="493200" cy="493200"/>
          </a:xfrm>
          <a:prstGeom prst="rect">
            <a:avLst/>
          </a:prstGeom>
          <a:ln w="0">
            <a:noFill/>
          </a:ln>
        </p:spPr>
      </p:pic>
      <p:pic>
        <p:nvPicPr>
          <p:cNvPr id="289" name="Рисунок 14"/>
          <p:cNvPicPr/>
          <p:nvPr/>
        </p:nvPicPr>
        <p:blipFill>
          <a:blip r:embed="rId7"/>
          <a:stretch/>
        </p:blipFill>
        <p:spPr>
          <a:xfrm>
            <a:off x="2785680" y="6068880"/>
            <a:ext cx="493200" cy="493200"/>
          </a:xfrm>
          <a:prstGeom prst="rect">
            <a:avLst/>
          </a:prstGeom>
          <a:ln w="0">
            <a:noFill/>
          </a:ln>
        </p:spPr>
      </p:pic>
      <p:pic>
        <p:nvPicPr>
          <p:cNvPr id="290" name="Рисунок 15"/>
          <p:cNvPicPr/>
          <p:nvPr/>
        </p:nvPicPr>
        <p:blipFill>
          <a:blip r:embed="rId8"/>
          <a:stretch/>
        </p:blipFill>
        <p:spPr>
          <a:xfrm>
            <a:off x="3595680" y="6068880"/>
            <a:ext cx="493200" cy="493200"/>
          </a:xfrm>
          <a:prstGeom prst="rect">
            <a:avLst/>
          </a:prstGeom>
          <a:ln w="0">
            <a:noFill/>
          </a:ln>
        </p:spPr>
      </p:pic>
      <p:sp>
        <p:nvSpPr>
          <p:cNvPr id="291" name="Прямоугольник 16"/>
          <p:cNvSpPr/>
          <p:nvPr/>
        </p:nvSpPr>
        <p:spPr>
          <a:xfrm>
            <a:off x="1166760" y="3714840"/>
            <a:ext cx="4570200" cy="1004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ru-RU" sz="2000" b="0" strike="noStrike" spc="-1">
                <a:solidFill>
                  <a:schemeClr val="lt1"/>
                </a:solidFill>
                <a:latin typeface="Calibri"/>
              </a:rPr>
              <a:t>Выполнили студенты группы П-21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ru-RU" sz="2000" b="0" strike="noStrike" spc="-1">
                <a:solidFill>
                  <a:schemeClr val="lt1"/>
                </a:solidFill>
                <a:latin typeface="Calibri"/>
              </a:rPr>
              <a:t>Анцыбор Артем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ru-RU" sz="2000" b="0" strike="noStrike" spc="-1">
                <a:solidFill>
                  <a:schemeClr val="lt1"/>
                </a:solidFill>
                <a:latin typeface="Calibri"/>
              </a:rPr>
              <a:t>Сучков Роман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7"/>
          <p:cNvSpPr/>
          <p:nvPr/>
        </p:nvSpPr>
        <p:spPr>
          <a:xfrm>
            <a:off x="4680000" y="0"/>
            <a:ext cx="4859640" cy="12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6944" lnSpcReduction="10000"/>
          </a:bodyPr>
          <a:lstStyle/>
          <a:p>
            <a:pPr algn="ctr" defTabSz="914400">
              <a:lnSpc>
                <a:spcPct val="90000"/>
              </a:lnSpc>
              <a:tabLst>
                <a:tab pos="0" algn="l"/>
              </a:tabLst>
            </a:pPr>
            <a:r>
              <a:rPr lang="ru-RU" sz="5400" b="1" strike="noStrike" spc="-1">
                <a:solidFill>
                  <a:srgbClr val="FFFFFF"/>
                </a:solidFill>
                <a:latin typeface="Times New Roman"/>
              </a:rPr>
              <a:t>Диаграмма  компонентов</a:t>
            </a:r>
            <a:endParaRPr lang="ru-RU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/>
        </p:blipFill>
        <p:spPr>
          <a:xfrm>
            <a:off x="0" y="1285860"/>
            <a:ext cx="12191400" cy="5708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119640" cy="215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ru-RU" sz="5400" b="1" strike="noStrike" spc="-1">
                <a:solidFill>
                  <a:srgbClr val="FFFFFF"/>
                </a:solidFill>
                <a:latin typeface="Times New Roman"/>
              </a:rPr>
              <a:t>Блок схема</a:t>
            </a:r>
            <a:endParaRPr lang="ru-RU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/>
        </p:blipFill>
        <p:spPr>
          <a:xfrm>
            <a:off x="6120000" y="0"/>
            <a:ext cx="6071760" cy="6857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380880" y="365040"/>
            <a:ext cx="11473200" cy="1323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ru-RU" sz="4400" b="1" strike="noStrike" spc="-1">
                <a:solidFill>
                  <a:schemeClr val="lt1"/>
                </a:solidFill>
                <a:latin typeface="Calibri Light"/>
              </a:rPr>
              <a:t>Создание долгосрочных отношений: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809640" y="2304000"/>
            <a:ext cx="10428120" cy="3909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3600" b="0" strike="noStrike" spc="-1">
                <a:solidFill>
                  <a:schemeClr val="lt1"/>
                </a:solidFill>
                <a:latin typeface="Calibri"/>
              </a:rPr>
              <a:t>Удовлетворенные клиенты склонны возвращаться снова и снова. Предоставление им возможности записи на прием через наше приложение и качественное обслуживание способствует формированию долгосрочных отношений между автосервисом и его клиентами.</a:t>
            </a:r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3" name="Прямая соединительная линия 4"/>
          <p:cNvCxnSpPr/>
          <p:nvPr/>
        </p:nvCxnSpPr>
        <p:spPr>
          <a:xfrm>
            <a:off x="280440" y="1854000"/>
            <a:ext cx="2836800" cy="1800"/>
          </a:xfrm>
          <a:prstGeom prst="straightConnector1">
            <a:avLst/>
          </a:prstGeom>
          <a:ln w="25400">
            <a:solidFill>
              <a:srgbClr val="81B43F"/>
            </a:solidFill>
            <a:round/>
          </a:ln>
        </p:spPr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3710880" y="2259000"/>
            <a:ext cx="4768200" cy="1323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ru-RU" sz="4400" b="1" strike="noStrike" spc="-1">
                <a:solidFill>
                  <a:schemeClr val="lt1"/>
                </a:solidFill>
                <a:latin typeface="Calibri Light"/>
              </a:rPr>
              <a:t>СПАСИБО </a:t>
            </a:r>
            <a:r>
              <a:rPr sz="4400"/>
              <a:t/>
            </a:r>
            <a:br>
              <a:rPr sz="4400"/>
            </a:br>
            <a:r>
              <a:rPr lang="ru-RU" sz="4400" b="1" strike="noStrike" spc="-1">
                <a:solidFill>
                  <a:schemeClr val="lt1"/>
                </a:solidFill>
                <a:latin typeface="Calibri Light"/>
              </a:rPr>
              <a:t>ЗА ВНИМАНИЕ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45" name="Группа 8"/>
          <p:cNvGrpSpPr/>
          <p:nvPr/>
        </p:nvGrpSpPr>
        <p:grpSpPr>
          <a:xfrm>
            <a:off x="4633560" y="4484520"/>
            <a:ext cx="2923200" cy="497520"/>
            <a:chOff x="4633560" y="4484520"/>
            <a:chExt cx="2923200" cy="497520"/>
          </a:xfrm>
        </p:grpSpPr>
        <p:pic>
          <p:nvPicPr>
            <p:cNvPr id="346" name="Рисунок 4"/>
            <p:cNvPicPr/>
            <p:nvPr/>
          </p:nvPicPr>
          <p:blipFill>
            <a:blip r:embed="rId2"/>
            <a:stretch/>
          </p:blipFill>
          <p:spPr>
            <a:xfrm>
              <a:off x="4633560" y="4488840"/>
              <a:ext cx="493200" cy="493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47" name="Рисунок 5"/>
            <p:cNvPicPr/>
            <p:nvPr/>
          </p:nvPicPr>
          <p:blipFill>
            <a:blip r:embed="rId3"/>
            <a:stretch/>
          </p:blipFill>
          <p:spPr>
            <a:xfrm>
              <a:off x="5443560" y="4484520"/>
              <a:ext cx="493200" cy="493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48" name="Рисунок 6"/>
            <p:cNvPicPr/>
            <p:nvPr/>
          </p:nvPicPr>
          <p:blipFill>
            <a:blip r:embed="rId4"/>
            <a:stretch/>
          </p:blipFill>
          <p:spPr>
            <a:xfrm>
              <a:off x="6253560" y="4484520"/>
              <a:ext cx="493200" cy="493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49" name="Рисунок 7"/>
            <p:cNvPicPr/>
            <p:nvPr/>
          </p:nvPicPr>
          <p:blipFill>
            <a:blip r:embed="rId5"/>
            <a:stretch/>
          </p:blipFill>
          <p:spPr>
            <a:xfrm>
              <a:off x="7063560" y="4484520"/>
              <a:ext cx="493200" cy="493200"/>
            </a:xfrm>
            <a:prstGeom prst="rect">
              <a:avLst/>
            </a:prstGeom>
            <a:ln w="0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Рисунок 9"/>
          <p:cNvPicPr/>
          <p:nvPr/>
        </p:nvPicPr>
        <p:blipFill>
          <a:blip r:embed="rId2"/>
          <a:stretch/>
        </p:blipFill>
        <p:spPr>
          <a:xfrm>
            <a:off x="5961240" y="819000"/>
            <a:ext cx="5488200" cy="5578200"/>
          </a:xfrm>
          <a:prstGeom prst="rect">
            <a:avLst/>
          </a:prstGeom>
          <a:ln w="0">
            <a:noFill/>
          </a:ln>
        </p:spPr>
      </p:pic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880920" y="857160"/>
            <a:ext cx="4895640" cy="1323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ru-RU" sz="4400" b="1" strike="noStrike" spc="-1">
                <a:solidFill>
                  <a:schemeClr val="lt2"/>
                </a:solidFill>
                <a:latin typeface="Calibri Light"/>
              </a:rPr>
              <a:t>Спектр услуг: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TextBox 17"/>
          <p:cNvSpPr/>
          <p:nvPr/>
        </p:nvSpPr>
        <p:spPr>
          <a:xfrm>
            <a:off x="1595520" y="2000160"/>
            <a:ext cx="2582280" cy="237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ru-RU" sz="2000" b="1" strike="noStrike" spc="-1">
                <a:solidFill>
                  <a:schemeClr val="lt1"/>
                </a:solidFill>
                <a:latin typeface="Calibri"/>
              </a:rPr>
              <a:t>Ремонт двигателя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lang="ru-RU" sz="2000" b="1" strike="noStrike" spc="-1">
                <a:solidFill>
                  <a:schemeClr val="lt1"/>
                </a:solidFill>
                <a:latin typeface="Calibri"/>
              </a:rPr>
              <a:t>Ремонт ходовой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lang="ru-RU" sz="2000" b="1" strike="noStrike" spc="-1">
                <a:solidFill>
                  <a:schemeClr val="lt1"/>
                </a:solidFill>
                <a:latin typeface="Calibri"/>
              </a:rPr>
              <a:t>Кузовные работы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lang="ru-RU" sz="2000" b="1" strike="noStrike" spc="-1">
                <a:solidFill>
                  <a:schemeClr val="lt1"/>
                </a:solidFill>
                <a:latin typeface="Calibri"/>
              </a:rPr>
              <a:t>Шиномонтаж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lang="ru-RU" sz="2000" b="1" strike="noStrike" spc="-1">
                <a:solidFill>
                  <a:schemeClr val="lt1"/>
                </a:solidFill>
                <a:latin typeface="Calibri"/>
              </a:rPr>
              <a:t>Замена жидкостей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5" name="Рисунок 14"/>
          <p:cNvPicPr/>
          <p:nvPr/>
        </p:nvPicPr>
        <p:blipFill>
          <a:blip r:embed="rId3"/>
          <a:stretch/>
        </p:blipFill>
        <p:spPr>
          <a:xfrm>
            <a:off x="1309680" y="2143080"/>
            <a:ext cx="264960" cy="264960"/>
          </a:xfrm>
          <a:prstGeom prst="rect">
            <a:avLst/>
          </a:prstGeom>
          <a:ln w="0">
            <a:noFill/>
          </a:ln>
        </p:spPr>
      </p:pic>
      <p:pic>
        <p:nvPicPr>
          <p:cNvPr id="296" name="Рисунок 34"/>
          <p:cNvPicPr/>
          <p:nvPr/>
        </p:nvPicPr>
        <p:blipFill>
          <a:blip r:embed="rId3"/>
          <a:stretch/>
        </p:blipFill>
        <p:spPr>
          <a:xfrm>
            <a:off x="1309680" y="2643120"/>
            <a:ext cx="264960" cy="264960"/>
          </a:xfrm>
          <a:prstGeom prst="rect">
            <a:avLst/>
          </a:prstGeom>
          <a:ln w="0">
            <a:noFill/>
          </a:ln>
        </p:spPr>
      </p:pic>
      <p:pic>
        <p:nvPicPr>
          <p:cNvPr id="297" name="Рисунок 35"/>
          <p:cNvPicPr/>
          <p:nvPr/>
        </p:nvPicPr>
        <p:blipFill>
          <a:blip r:embed="rId3"/>
          <a:stretch/>
        </p:blipFill>
        <p:spPr>
          <a:xfrm>
            <a:off x="1309680" y="3071880"/>
            <a:ext cx="264960" cy="264960"/>
          </a:xfrm>
          <a:prstGeom prst="rect">
            <a:avLst/>
          </a:prstGeom>
          <a:ln w="0">
            <a:noFill/>
          </a:ln>
        </p:spPr>
      </p:pic>
      <p:pic>
        <p:nvPicPr>
          <p:cNvPr id="298" name="Рисунок 36"/>
          <p:cNvPicPr/>
          <p:nvPr/>
        </p:nvPicPr>
        <p:blipFill>
          <a:blip r:embed="rId3"/>
          <a:stretch/>
        </p:blipFill>
        <p:spPr>
          <a:xfrm>
            <a:off x="1309680" y="3571920"/>
            <a:ext cx="264960" cy="264960"/>
          </a:xfrm>
          <a:prstGeom prst="rect">
            <a:avLst/>
          </a:prstGeom>
          <a:ln w="0">
            <a:noFill/>
          </a:ln>
        </p:spPr>
      </p:pic>
      <p:pic>
        <p:nvPicPr>
          <p:cNvPr id="299" name="Рисунок 37"/>
          <p:cNvPicPr/>
          <p:nvPr/>
        </p:nvPicPr>
        <p:blipFill>
          <a:blip r:embed="rId3"/>
          <a:stretch/>
        </p:blipFill>
        <p:spPr>
          <a:xfrm>
            <a:off x="1309680" y="4000680"/>
            <a:ext cx="264960" cy="264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Рисунок 15"/>
          <p:cNvPicPr/>
          <p:nvPr/>
        </p:nvPicPr>
        <p:blipFill>
          <a:blip r:embed="rId2"/>
          <a:stretch/>
        </p:blipFill>
        <p:spPr>
          <a:xfrm>
            <a:off x="451800" y="744840"/>
            <a:ext cx="5488200" cy="2547360"/>
          </a:xfrm>
          <a:prstGeom prst="rect">
            <a:avLst/>
          </a:prstGeom>
          <a:ln w="0">
            <a:noFill/>
          </a:ln>
        </p:spPr>
      </p:pic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295320" y="747720"/>
            <a:ext cx="4895640" cy="1323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ru-RU" sz="4400" b="1" strike="noStrike" spc="-1">
                <a:solidFill>
                  <a:schemeClr val="lt1"/>
                </a:solidFill>
                <a:latin typeface="Calibri Light"/>
              </a:rPr>
              <a:t>Почему именно мы: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2" name="Рисунок 17"/>
          <p:cNvPicPr/>
          <p:nvPr/>
        </p:nvPicPr>
        <p:blipFill>
          <a:blip r:embed="rId3"/>
          <a:stretch/>
        </p:blipFill>
        <p:spPr>
          <a:xfrm>
            <a:off x="424440" y="3564000"/>
            <a:ext cx="5488200" cy="254736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9"/>
          <p:cNvSpPr/>
          <p:nvPr/>
        </p:nvSpPr>
        <p:spPr>
          <a:xfrm>
            <a:off x="6295320" y="2277000"/>
            <a:ext cx="5256360" cy="393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ru-RU" sz="1800" b="0" strike="noStrike" spc="-1">
                <a:solidFill>
                  <a:schemeClr val="lt1"/>
                </a:solidFill>
                <a:latin typeface="Calibri"/>
              </a:rPr>
              <a:t>Наше приложение автомастерской предоставляет уникальные возможности, которые отличают его от конкурентов. С его помощью вы сможете мгновенно записаться на сервис, получить детализированные отчеты о состоянии вашего автомобиля, а также воспользоваться эксклюзивными скидками и акциями. Интуитивно понятный интерфейс и круглосуточная поддержка делают использование нашего приложения простым и удобным, а встроенная система отзывов и рейтингов позволяет выбрать лучшего мастера для вашего авто. Доверьтесь нашему приложению и наслаждайтесь безупречным сервисом и качественным обслуживанием!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809640" y="35712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ru-RU" sz="5400" b="1" strike="noStrike" spc="-1">
                <a:solidFill>
                  <a:schemeClr val="lt1"/>
                </a:solidFill>
                <a:latin typeface="Calibri Light"/>
              </a:rPr>
              <a:t>Экономия времени и ресурсов:</a:t>
            </a:r>
            <a:endParaRPr lang="ru-RU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TextBox 7"/>
          <p:cNvSpPr/>
          <p:nvPr/>
        </p:nvSpPr>
        <p:spPr>
          <a:xfrm>
            <a:off x="1380960" y="2643120"/>
            <a:ext cx="257004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ru-RU" sz="2800" b="1" strike="noStrike" spc="-1">
                <a:solidFill>
                  <a:schemeClr val="dk2"/>
                </a:solidFill>
                <a:latin typeface="Calibri"/>
              </a:rPr>
              <a:t>Онлайн запись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Прямоугольник 8"/>
          <p:cNvSpPr/>
          <p:nvPr/>
        </p:nvSpPr>
        <p:spPr>
          <a:xfrm>
            <a:off x="809640" y="3143160"/>
            <a:ext cx="33814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1800" b="0" strike="noStrike" spc="-1">
                <a:solidFill>
                  <a:schemeClr val="lt1"/>
                </a:solidFill>
                <a:latin typeface="Calibri"/>
              </a:rPr>
              <a:t>Можно записаться онлайн, не приезжая в сервис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TextBox 11"/>
          <p:cNvSpPr/>
          <p:nvPr/>
        </p:nvSpPr>
        <p:spPr>
          <a:xfrm>
            <a:off x="6738840" y="2714760"/>
            <a:ext cx="381924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ru-RU" sz="2800" b="1" strike="noStrike" spc="-1">
                <a:solidFill>
                  <a:schemeClr val="dk2"/>
                </a:solidFill>
                <a:latin typeface="Calibri"/>
              </a:rPr>
              <a:t>Экономия времени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Прямоугольник 12"/>
          <p:cNvSpPr/>
          <p:nvPr/>
        </p:nvSpPr>
        <p:spPr>
          <a:xfrm>
            <a:off x="6667560" y="3286080"/>
            <a:ext cx="33814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1800" b="0" strike="noStrike" spc="-1">
                <a:solidFill>
                  <a:schemeClr val="lt1"/>
                </a:solidFill>
                <a:latin typeface="Calibri"/>
              </a:rPr>
              <a:t>Быстрая запись на прием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TextBox 15"/>
          <p:cNvSpPr/>
          <p:nvPr/>
        </p:nvSpPr>
        <p:spPr>
          <a:xfrm>
            <a:off x="6810480" y="4786200"/>
            <a:ext cx="339048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ru-RU" sz="2800" b="1" strike="noStrike" spc="-1">
                <a:solidFill>
                  <a:schemeClr val="dk2"/>
                </a:solidFill>
                <a:latin typeface="Calibri"/>
              </a:rPr>
              <a:t>Экономия ресурсов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Прямоугольник 16"/>
          <p:cNvSpPr/>
          <p:nvPr/>
        </p:nvSpPr>
        <p:spPr>
          <a:xfrm>
            <a:off x="6810480" y="5500800"/>
            <a:ext cx="33814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1800" b="0" strike="noStrike" spc="-1">
                <a:solidFill>
                  <a:schemeClr val="lt1"/>
                </a:solidFill>
                <a:latin typeface="Calibri"/>
              </a:rPr>
              <a:t>Экономия денег и времени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TextBox 17"/>
          <p:cNvSpPr/>
          <p:nvPr/>
        </p:nvSpPr>
        <p:spPr>
          <a:xfrm>
            <a:off x="1666800" y="4857840"/>
            <a:ext cx="242712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ru-RU" sz="2800" b="1" strike="noStrike" spc="-1">
                <a:solidFill>
                  <a:schemeClr val="dk2"/>
                </a:solidFill>
                <a:latin typeface="Calibri"/>
              </a:rPr>
              <a:t>Простота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Прямоугольник 18"/>
          <p:cNvSpPr/>
          <p:nvPr/>
        </p:nvSpPr>
        <p:spPr>
          <a:xfrm>
            <a:off x="952560" y="5429160"/>
            <a:ext cx="33814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1800" b="0" strike="noStrike" spc="-1">
                <a:solidFill>
                  <a:schemeClr val="lt1"/>
                </a:solidFill>
                <a:latin typeface="Calibri"/>
              </a:rPr>
              <a:t>Простота в использовании и выборе нужных услуг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Прямоугольник: скругленные углы 19"/>
          <p:cNvSpPr/>
          <p:nvPr/>
        </p:nvSpPr>
        <p:spPr>
          <a:xfrm>
            <a:off x="2174760" y="2062800"/>
            <a:ext cx="628200" cy="51912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24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14" name="Прямоугольник: скругленные углы 20"/>
          <p:cNvSpPr/>
          <p:nvPr/>
        </p:nvSpPr>
        <p:spPr>
          <a:xfrm>
            <a:off x="7961400" y="2127240"/>
            <a:ext cx="628200" cy="51912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24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15" name="Прямоугольник: скругленные углы 23"/>
          <p:cNvSpPr/>
          <p:nvPr/>
        </p:nvSpPr>
        <p:spPr>
          <a:xfrm>
            <a:off x="2174760" y="4281840"/>
            <a:ext cx="628200" cy="51912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24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16" name="Прямоугольник: скругленные углы 24"/>
          <p:cNvSpPr/>
          <p:nvPr/>
        </p:nvSpPr>
        <p:spPr>
          <a:xfrm>
            <a:off x="8032680" y="4277160"/>
            <a:ext cx="628200" cy="51912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2400" b="0" strike="noStrike" spc="-1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317" name="Рисунок 25"/>
          <p:cNvPicPr/>
          <p:nvPr/>
        </p:nvPicPr>
        <p:blipFill>
          <a:blip r:embed="rId3"/>
          <a:stretch/>
        </p:blipFill>
        <p:spPr>
          <a:xfrm>
            <a:off x="2309760" y="2143080"/>
            <a:ext cx="358200" cy="358200"/>
          </a:xfrm>
          <a:prstGeom prst="rect">
            <a:avLst/>
          </a:prstGeom>
          <a:ln w="0">
            <a:noFill/>
          </a:ln>
        </p:spPr>
      </p:pic>
      <p:pic>
        <p:nvPicPr>
          <p:cNvPr id="318" name="Рисунок 26"/>
          <p:cNvPicPr/>
          <p:nvPr/>
        </p:nvPicPr>
        <p:blipFill>
          <a:blip r:embed="rId4"/>
          <a:stretch/>
        </p:blipFill>
        <p:spPr>
          <a:xfrm>
            <a:off x="8096400" y="2214720"/>
            <a:ext cx="358200" cy="358200"/>
          </a:xfrm>
          <a:prstGeom prst="rect">
            <a:avLst/>
          </a:prstGeom>
          <a:ln w="0">
            <a:noFill/>
          </a:ln>
        </p:spPr>
      </p:pic>
      <p:pic>
        <p:nvPicPr>
          <p:cNvPr id="319" name="Рисунок 31"/>
          <p:cNvPicPr/>
          <p:nvPr/>
        </p:nvPicPr>
        <p:blipFill>
          <a:blip r:embed="rId5"/>
          <a:stretch/>
        </p:blipFill>
        <p:spPr>
          <a:xfrm>
            <a:off x="2309760" y="4357800"/>
            <a:ext cx="358200" cy="358200"/>
          </a:xfrm>
          <a:prstGeom prst="rect">
            <a:avLst/>
          </a:prstGeom>
          <a:ln w="0">
            <a:noFill/>
          </a:ln>
        </p:spPr>
      </p:pic>
      <p:pic>
        <p:nvPicPr>
          <p:cNvPr id="320" name="Рисунок 33"/>
          <p:cNvPicPr/>
          <p:nvPr/>
        </p:nvPicPr>
        <p:blipFill>
          <a:blip r:embed="rId6"/>
          <a:stretch/>
        </p:blipFill>
        <p:spPr>
          <a:xfrm>
            <a:off x="8167680" y="4357800"/>
            <a:ext cx="358200" cy="358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Рисунок 7"/>
          <p:cNvPicPr/>
          <p:nvPr/>
        </p:nvPicPr>
        <p:blipFill>
          <a:blip r:embed="rId2"/>
          <a:stretch/>
        </p:blipFill>
        <p:spPr>
          <a:xfrm>
            <a:off x="451800" y="744840"/>
            <a:ext cx="4895640" cy="5279400"/>
          </a:xfrm>
          <a:prstGeom prst="rect">
            <a:avLst/>
          </a:prstGeom>
          <a:ln w="0">
            <a:noFill/>
          </a:ln>
        </p:spPr>
      </p:pic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5738760" y="785880"/>
            <a:ext cx="5347080" cy="1323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ru-RU" sz="4400" b="1" strike="noStrike" spc="-1">
                <a:solidFill>
                  <a:schemeClr val="lt1"/>
                </a:solidFill>
                <a:latin typeface="Calibri Light"/>
              </a:rPr>
              <a:t>Улучшение уровня обслуживания: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TextBox 24"/>
          <p:cNvSpPr/>
          <p:nvPr/>
        </p:nvSpPr>
        <p:spPr>
          <a:xfrm>
            <a:off x="5881680" y="2643120"/>
            <a:ext cx="4998960" cy="222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ru-RU" sz="2800" b="0" strike="noStrike" spc="-1">
                <a:solidFill>
                  <a:schemeClr val="lt1"/>
                </a:solidFill>
                <a:latin typeface="Calibri"/>
              </a:rPr>
              <a:t>Клиенты оценят удобство и простоту процесса записи, а также возможность получить необходимую информацию о доступных услугах.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540000" y="0"/>
            <a:ext cx="10513800" cy="1078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ru-RU" sz="5400" b="1" strike="noStrike" spc="-1">
                <a:solidFill>
                  <a:srgbClr val="FFFFFF"/>
                </a:solidFill>
                <a:latin typeface="Times New Roman"/>
              </a:rPr>
              <a:t>IDEF0 диаграммы</a:t>
            </a:r>
            <a:endParaRPr lang="ru-RU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47880" y="1422000"/>
            <a:ext cx="12190680" cy="5416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6" name="Рисунок 325"/>
          <p:cNvPicPr/>
          <p:nvPr/>
        </p:nvPicPr>
        <p:blipFill>
          <a:blip r:embed="rId2"/>
          <a:stretch/>
        </p:blipFill>
        <p:spPr>
          <a:xfrm>
            <a:off x="5579640" y="1440360"/>
            <a:ext cx="6611400" cy="5416560"/>
          </a:xfrm>
          <a:prstGeom prst="rect">
            <a:avLst/>
          </a:prstGeom>
          <a:ln w="0">
            <a:noFill/>
          </a:ln>
        </p:spPr>
      </p:pic>
      <p:pic>
        <p:nvPicPr>
          <p:cNvPr id="327" name="Рисунок 326"/>
          <p:cNvPicPr/>
          <p:nvPr/>
        </p:nvPicPr>
        <p:blipFill>
          <a:blip r:embed="rId3"/>
          <a:stretch/>
        </p:blipFill>
        <p:spPr>
          <a:xfrm>
            <a:off x="0" y="1440000"/>
            <a:ext cx="5578920" cy="5434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 l="2748"/>
          <a:stretch/>
        </p:blipFill>
        <p:spPr>
          <a:xfrm>
            <a:off x="0" y="1576800"/>
            <a:ext cx="12191760" cy="528084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1"/>
          <p:cNvSpPr/>
          <p:nvPr/>
        </p:nvSpPr>
        <p:spPr>
          <a:xfrm>
            <a:off x="720000" y="360360"/>
            <a:ext cx="9179640" cy="89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 defTabSz="914400">
              <a:lnSpc>
                <a:spcPct val="90000"/>
              </a:lnSpc>
              <a:tabLst>
                <a:tab pos="0" algn="l"/>
              </a:tabLst>
            </a:pPr>
            <a:r>
              <a:rPr lang="ru-RU" sz="5400" b="1" strike="noStrike" spc="-1" dirty="0">
                <a:solidFill>
                  <a:srgbClr val="FFFFFF"/>
                </a:solidFill>
                <a:latin typeface="Times New Roman"/>
              </a:rPr>
              <a:t>IDEF0 3ур</a:t>
            </a:r>
            <a:endParaRPr lang="ru-RU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 l="1651" t="6911" r="2353" b="4438"/>
          <a:stretch/>
        </p:blipFill>
        <p:spPr>
          <a:xfrm>
            <a:off x="-65520" y="1800000"/>
            <a:ext cx="12257280" cy="505764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0"/>
          <p:cNvSpPr/>
          <p:nvPr/>
        </p:nvSpPr>
        <p:spPr>
          <a:xfrm>
            <a:off x="947520" y="180360"/>
            <a:ext cx="8952120" cy="12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 defTabSz="914400">
              <a:lnSpc>
                <a:spcPct val="90000"/>
              </a:lnSpc>
              <a:tabLst>
                <a:tab pos="0" algn="l"/>
              </a:tabLst>
            </a:pPr>
            <a:r>
              <a:rPr lang="ru-RU" sz="5400" b="1" strike="noStrike" spc="-1">
                <a:solidFill>
                  <a:srgbClr val="FFFFFF"/>
                </a:solidFill>
                <a:latin typeface="Times New Roman"/>
              </a:rPr>
              <a:t>DFD Диаграмма</a:t>
            </a:r>
            <a:endParaRPr lang="ru-RU" sz="5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140000" y="0"/>
            <a:ext cx="6479640" cy="89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ru-RU" sz="5400" b="1" strike="noStrike" spc="-1">
                <a:solidFill>
                  <a:srgbClr val="FFFFFF"/>
                </a:solidFill>
                <a:latin typeface="Times New Roman"/>
              </a:rPr>
              <a:t>UML диаграммы</a:t>
            </a:r>
            <a:endParaRPr lang="ru-RU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/>
        </p:blipFill>
        <p:spPr>
          <a:xfrm>
            <a:off x="0" y="720000"/>
            <a:ext cx="3599640" cy="6137640"/>
          </a:xfrm>
          <a:prstGeom prst="rect">
            <a:avLst/>
          </a:prstGeom>
          <a:ln w="0">
            <a:noFill/>
          </a:ln>
        </p:spPr>
      </p:pic>
      <p:pic>
        <p:nvPicPr>
          <p:cNvPr id="6" name="Рисунок 5"/>
          <p:cNvPicPr/>
          <p:nvPr/>
        </p:nvPicPr>
        <p:blipFill>
          <a:blip r:embed="rId3"/>
          <a:stretch/>
        </p:blipFill>
        <p:spPr>
          <a:xfrm>
            <a:off x="3600000" y="2862000"/>
            <a:ext cx="8591760" cy="397764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5"/>
          <p:cNvSpPr/>
          <p:nvPr/>
        </p:nvSpPr>
        <p:spPr>
          <a:xfrm>
            <a:off x="360000" y="0"/>
            <a:ext cx="3059640" cy="71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50833" lnSpcReduction="20000"/>
          </a:bodyPr>
          <a:lstStyle/>
          <a:p>
            <a:pPr algn="ctr" defTabSz="914400">
              <a:lnSpc>
                <a:spcPct val="90000"/>
              </a:lnSpc>
              <a:tabLst>
                <a:tab pos="0" algn="l"/>
              </a:tabLst>
            </a:pPr>
            <a:r>
              <a:rPr lang="ru-RU" sz="5400" b="1" strike="noStrike" spc="-1">
                <a:solidFill>
                  <a:srgbClr val="FFFFFF"/>
                </a:solidFill>
                <a:latin typeface="Times New Roman"/>
              </a:rPr>
              <a:t>Диаграмма</a:t>
            </a:r>
            <a:r>
              <a:rPr sz="5400"/>
              <a:t/>
            </a:r>
            <a:br>
              <a:rPr sz="5400"/>
            </a:br>
            <a:r>
              <a:rPr lang="ru-RU" sz="5400" b="1" strike="noStrike" spc="-1">
                <a:solidFill>
                  <a:srgbClr val="FFFFFF"/>
                </a:solidFill>
                <a:latin typeface="Times New Roman"/>
              </a:rPr>
              <a:t> классов</a:t>
            </a:r>
            <a:endParaRPr lang="ru-RU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8"/>
          <p:cNvSpPr/>
          <p:nvPr/>
        </p:nvSpPr>
        <p:spPr>
          <a:xfrm>
            <a:off x="6660000" y="1440000"/>
            <a:ext cx="3059640" cy="71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50833" lnSpcReduction="20000"/>
          </a:bodyPr>
          <a:lstStyle/>
          <a:p>
            <a:pPr algn="ctr" defTabSz="914400">
              <a:lnSpc>
                <a:spcPct val="90000"/>
              </a:lnSpc>
              <a:tabLst>
                <a:tab pos="0" algn="l"/>
              </a:tabLst>
            </a:pPr>
            <a:r>
              <a:rPr lang="ru-RU" sz="5400" b="1" strike="noStrike" spc="-1">
                <a:solidFill>
                  <a:srgbClr val="FFFFFF"/>
                </a:solidFill>
                <a:latin typeface="Times New Roman"/>
              </a:rPr>
              <a:t>Диаграмма последовательности</a:t>
            </a:r>
            <a:endParaRPr lang="ru-RU" sz="5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Черно-зеленый">
      <a:dk1>
        <a:srgbClr val="000000"/>
      </a:dk1>
      <a:lt1>
        <a:srgbClr val="FFFFFF"/>
      </a:lt1>
      <a:dk2>
        <a:srgbClr val="81B43F"/>
      </a:dk2>
      <a:lt2>
        <a:srgbClr val="C0D99C"/>
      </a:lt2>
      <a:accent1>
        <a:srgbClr val="000000"/>
      </a:accent1>
      <a:accent2>
        <a:srgbClr val="35402B"/>
      </a:accent2>
      <a:accent3>
        <a:srgbClr val="7DA63F"/>
      </a:accent3>
      <a:accent4>
        <a:srgbClr val="5E7330"/>
      </a:accent4>
      <a:accent5>
        <a:srgbClr val="F2F2F2"/>
      </a:accent5>
      <a:accent6>
        <a:srgbClr val="BFBFBF"/>
      </a:accent6>
      <a:hlink>
        <a:srgbClr val="8EBF45"/>
      </a:hlink>
      <a:folHlink>
        <a:srgbClr val="C0D99C"/>
      </a:folHlink>
    </a:clrScheme>
    <a:fontScheme name="Стандартная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Черно-зеленый">
      <a:dk1>
        <a:srgbClr val="000000"/>
      </a:dk1>
      <a:lt1>
        <a:srgbClr val="FFFFFF"/>
      </a:lt1>
      <a:dk2>
        <a:srgbClr val="81B43F"/>
      </a:dk2>
      <a:lt2>
        <a:srgbClr val="C0D99C"/>
      </a:lt2>
      <a:accent1>
        <a:srgbClr val="000000"/>
      </a:accent1>
      <a:accent2>
        <a:srgbClr val="35402B"/>
      </a:accent2>
      <a:accent3>
        <a:srgbClr val="7DA63F"/>
      </a:accent3>
      <a:accent4>
        <a:srgbClr val="5E7330"/>
      </a:accent4>
      <a:accent5>
        <a:srgbClr val="F2F2F2"/>
      </a:accent5>
      <a:accent6>
        <a:srgbClr val="BFBFBF"/>
      </a:accent6>
      <a:hlink>
        <a:srgbClr val="8EBF45"/>
      </a:hlink>
      <a:folHlink>
        <a:srgbClr val="C0D99C"/>
      </a:folHlink>
    </a:clrScheme>
    <a:fontScheme name="Стандартная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Черно-зеленый">
      <a:dk1>
        <a:srgbClr val="000000"/>
      </a:dk1>
      <a:lt1>
        <a:srgbClr val="FFFFFF"/>
      </a:lt1>
      <a:dk2>
        <a:srgbClr val="81B43F"/>
      </a:dk2>
      <a:lt2>
        <a:srgbClr val="C0D99C"/>
      </a:lt2>
      <a:accent1>
        <a:srgbClr val="000000"/>
      </a:accent1>
      <a:accent2>
        <a:srgbClr val="35402B"/>
      </a:accent2>
      <a:accent3>
        <a:srgbClr val="7DA63F"/>
      </a:accent3>
      <a:accent4>
        <a:srgbClr val="5E7330"/>
      </a:accent4>
      <a:accent5>
        <a:srgbClr val="F2F2F2"/>
      </a:accent5>
      <a:accent6>
        <a:srgbClr val="BFBFBF"/>
      </a:accent6>
      <a:hlink>
        <a:srgbClr val="8EBF45"/>
      </a:hlink>
      <a:folHlink>
        <a:srgbClr val="C0D99C"/>
      </a:folHlink>
    </a:clrScheme>
    <a:fontScheme name="Стандартная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Черно-зеленый">
      <a:dk1>
        <a:srgbClr val="000000"/>
      </a:dk1>
      <a:lt1>
        <a:srgbClr val="FFFFFF"/>
      </a:lt1>
      <a:dk2>
        <a:srgbClr val="81B43F"/>
      </a:dk2>
      <a:lt2>
        <a:srgbClr val="C0D99C"/>
      </a:lt2>
      <a:accent1>
        <a:srgbClr val="000000"/>
      </a:accent1>
      <a:accent2>
        <a:srgbClr val="35402B"/>
      </a:accent2>
      <a:accent3>
        <a:srgbClr val="7DA63F"/>
      </a:accent3>
      <a:accent4>
        <a:srgbClr val="5E7330"/>
      </a:accent4>
      <a:accent5>
        <a:srgbClr val="F2F2F2"/>
      </a:accent5>
      <a:accent6>
        <a:srgbClr val="BFBFBF"/>
      </a:accent6>
      <a:hlink>
        <a:srgbClr val="8EBF45"/>
      </a:hlink>
      <a:folHlink>
        <a:srgbClr val="C0D99C"/>
      </a:folHlink>
    </a:clrScheme>
    <a:fontScheme name="Стандартная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Черно-зеленый">
      <a:dk1>
        <a:srgbClr val="000000"/>
      </a:dk1>
      <a:lt1>
        <a:srgbClr val="FFFFFF"/>
      </a:lt1>
      <a:dk2>
        <a:srgbClr val="81B43F"/>
      </a:dk2>
      <a:lt2>
        <a:srgbClr val="C0D99C"/>
      </a:lt2>
      <a:accent1>
        <a:srgbClr val="000000"/>
      </a:accent1>
      <a:accent2>
        <a:srgbClr val="35402B"/>
      </a:accent2>
      <a:accent3>
        <a:srgbClr val="7DA63F"/>
      </a:accent3>
      <a:accent4>
        <a:srgbClr val="5E7330"/>
      </a:accent4>
      <a:accent5>
        <a:srgbClr val="F2F2F2"/>
      </a:accent5>
      <a:accent6>
        <a:srgbClr val="BFBFBF"/>
      </a:accent6>
      <a:hlink>
        <a:srgbClr val="8EBF45"/>
      </a:hlink>
      <a:folHlink>
        <a:srgbClr val="C0D99C"/>
      </a:folHlink>
    </a:clrScheme>
    <a:fontScheme name="Стандартная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Тема Office">
  <a:themeElements>
    <a:clrScheme name="Черно-зеленый">
      <a:dk1>
        <a:srgbClr val="000000"/>
      </a:dk1>
      <a:lt1>
        <a:srgbClr val="FFFFFF"/>
      </a:lt1>
      <a:dk2>
        <a:srgbClr val="81B43F"/>
      </a:dk2>
      <a:lt2>
        <a:srgbClr val="C0D99C"/>
      </a:lt2>
      <a:accent1>
        <a:srgbClr val="000000"/>
      </a:accent1>
      <a:accent2>
        <a:srgbClr val="35402B"/>
      </a:accent2>
      <a:accent3>
        <a:srgbClr val="7DA63F"/>
      </a:accent3>
      <a:accent4>
        <a:srgbClr val="5E7330"/>
      </a:accent4>
      <a:accent5>
        <a:srgbClr val="F2F2F2"/>
      </a:accent5>
      <a:accent6>
        <a:srgbClr val="BFBFBF"/>
      </a:accent6>
      <a:hlink>
        <a:srgbClr val="8EBF45"/>
      </a:hlink>
      <a:folHlink>
        <a:srgbClr val="C0D99C"/>
      </a:folHlink>
    </a:clrScheme>
    <a:fontScheme name="Стандартная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</TotalTime>
  <Words>212</Words>
  <Application>LibreOffice/7.6.0.3$Windows_X86_64 LibreOffice_project/69edd8b8ebc41d00b4de3915dc82f8f0fc3b6265</Application>
  <PresentationFormat>Произвольный</PresentationFormat>
  <Paragraphs>34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6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Тема Office</vt:lpstr>
      <vt:lpstr>Тема Office</vt:lpstr>
      <vt:lpstr>Тема Office</vt:lpstr>
      <vt:lpstr>Тема Office</vt:lpstr>
      <vt:lpstr>Тема Office</vt:lpstr>
      <vt:lpstr>Тема Office</vt:lpstr>
      <vt:lpstr>Слайд 1</vt:lpstr>
      <vt:lpstr>Спектр услуг:</vt:lpstr>
      <vt:lpstr>Почему именно мы:</vt:lpstr>
      <vt:lpstr>Экономия времени и ресурсов:</vt:lpstr>
      <vt:lpstr>Улучшение уровня обслуживания:</vt:lpstr>
      <vt:lpstr>IDEF0 диаграммы</vt:lpstr>
      <vt:lpstr>Слайд 7</vt:lpstr>
      <vt:lpstr>Слайд 8</vt:lpstr>
      <vt:lpstr>UML диаграммы</vt:lpstr>
      <vt:lpstr>Слайд 10</vt:lpstr>
      <vt:lpstr>Блок схема</vt:lpstr>
      <vt:lpstr>Создание долгосрочных отношений:</vt:lpstr>
      <vt:lpstr>СПАСИБО 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Юрий Козырев</dc:creator>
  <dc:description/>
  <cp:lastModifiedBy>student</cp:lastModifiedBy>
  <cp:revision>43</cp:revision>
  <dcterms:created xsi:type="dcterms:W3CDTF">2020-06-16T06:14:32Z</dcterms:created>
  <dcterms:modified xsi:type="dcterms:W3CDTF">2024-06-04T07:19:28Z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8</vt:i4>
  </property>
</Properties>
</file>