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6"/>
  </p:notesMasterIdLst>
  <p:sldIdLst>
    <p:sldId id="298" r:id="rId2"/>
    <p:sldId id="301" r:id="rId3"/>
    <p:sldId id="299" r:id="rId4"/>
    <p:sldId id="302" r:id="rId5"/>
    <p:sldId id="269" r:id="rId6"/>
    <p:sldId id="304" r:id="rId7"/>
    <p:sldId id="308" r:id="rId8"/>
    <p:sldId id="312" r:id="rId9"/>
    <p:sldId id="281" r:id="rId10"/>
    <p:sldId id="311" r:id="rId11"/>
    <p:sldId id="313" r:id="rId12"/>
    <p:sldId id="305" r:id="rId13"/>
    <p:sldId id="317" r:id="rId14"/>
    <p:sldId id="314" r:id="rId15"/>
    <p:sldId id="306" r:id="rId16"/>
    <p:sldId id="316" r:id="rId17"/>
    <p:sldId id="315" r:id="rId18"/>
    <p:sldId id="318" r:id="rId19"/>
    <p:sldId id="310" r:id="rId20"/>
    <p:sldId id="309" r:id="rId21"/>
    <p:sldId id="260" r:id="rId22"/>
    <p:sldId id="303" r:id="rId23"/>
    <p:sldId id="307" r:id="rId24"/>
    <p:sldId id="25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12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9C556-54B5-48D2-8E6F-3D681F48E876}">
  <a:tblStyle styleId="{36D9C556-54B5-48D2-8E6F-3D681F48E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5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83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1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45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8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0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4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7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53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15fe0b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15fe0b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60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9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9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8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5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5" r:id="rId3"/>
    <p:sldLayoutId id="2147483666" r:id="rId4"/>
    <p:sldLayoutId id="2147483668" r:id="rId5"/>
    <p:sldLayoutId id="2147483671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01587" y="3455572"/>
            <a:ext cx="2042413" cy="1186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lt2"/>
                </a:solidFill>
              </a:rPr>
              <a:t>Group 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u="sng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Wong Xin Pei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Candy Lim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 Jun Xian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4207319" y="1094434"/>
            <a:ext cx="4936681" cy="2193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>
                <a:solidFill>
                  <a:schemeClr val="tx2"/>
                </a:solidFill>
              </a:rPr>
              <a:t>Air-</a:t>
            </a:r>
            <a:r>
              <a:rPr lang="en-SG" dirty="0" err="1">
                <a:solidFill>
                  <a:schemeClr val="tx2"/>
                </a:solidFill>
              </a:rPr>
              <a:t>BnB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Recommendation</a:t>
            </a:r>
            <a:br>
              <a:rPr lang="en-SG" dirty="0">
                <a:solidFill>
                  <a:schemeClr val="tx2"/>
                </a:solidFill>
              </a:rPr>
            </a:br>
            <a:r>
              <a:rPr lang="en-SG" dirty="0">
                <a:solidFill>
                  <a:schemeClr val="tx2"/>
                </a:solidFill>
              </a:rPr>
              <a:t>System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057500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621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K-NN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Since we know our documents/listings are vectors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Points on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Find Nearest </a:t>
            </a:r>
            <a:r>
              <a:rPr lang="en-SG" dirty="0" err="1">
                <a:solidFill>
                  <a:schemeClr val="lt2"/>
                </a:solidFill>
              </a:rPr>
              <a:t>Neighbors</a:t>
            </a:r>
            <a:r>
              <a:rPr lang="en-SG" dirty="0">
                <a:solidFill>
                  <a:schemeClr val="lt2"/>
                </a:solidFill>
              </a:rPr>
              <a:t> of “User-Input point” -&gt; Using Euclidean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5A11A-AD96-4FDA-B93F-02DCDF3B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3" y="1592488"/>
            <a:ext cx="7921487" cy="3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rot="-5400000" flipH="1">
            <a:off x="2063807" y="2707312"/>
            <a:ext cx="1975500" cy="26289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13398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Doc2Vec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3640873" y="-944966"/>
            <a:ext cx="1975500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rot="-5400000" flipH="1">
            <a:off x="2063807" y="2707312"/>
            <a:ext cx="1975500" cy="26289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1"/>
          <p:cNvSpPr/>
          <p:nvPr/>
        </p:nvSpPr>
        <p:spPr>
          <a:xfrm rot="5400000">
            <a:off x="3636301" y="-931250"/>
            <a:ext cx="1975500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F4B7E-07ED-4517-842D-C2FA1196A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2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0" y="1534350"/>
            <a:ext cx="4530852" cy="30024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126975" y="10705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TF-IDF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Evaluation</a:t>
            </a:r>
            <a:endParaRPr lang="en-US" sz="4000" u="sng" dirty="0"/>
          </a:p>
        </p:txBody>
      </p:sp>
      <p:sp>
        <p:nvSpPr>
          <p:cNvPr id="5" name="Google Shape;237;p36">
            <a:extLst>
              <a:ext uri="{FF2B5EF4-FFF2-40B4-BE49-F238E27FC236}">
                <a16:creationId xmlns:a16="http://schemas.microsoft.com/office/drawing/2014/main" id="{E455DEF7-BC6C-41F5-B709-94111C579A0D}"/>
              </a:ext>
            </a:extLst>
          </p:cNvPr>
          <p:cNvSpPr/>
          <p:nvPr/>
        </p:nvSpPr>
        <p:spPr>
          <a:xfrm>
            <a:off x="4754880" y="1534350"/>
            <a:ext cx="4389120" cy="30024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9;p37">
            <a:extLst>
              <a:ext uri="{FF2B5EF4-FFF2-40B4-BE49-F238E27FC236}">
                <a16:creationId xmlns:a16="http://schemas.microsoft.com/office/drawing/2014/main" id="{3B499647-19B6-4E23-A52C-77FAF142FD89}"/>
              </a:ext>
            </a:extLst>
          </p:cNvPr>
          <p:cNvSpPr/>
          <p:nvPr/>
        </p:nvSpPr>
        <p:spPr>
          <a:xfrm>
            <a:off x="6070367" y="1070550"/>
            <a:ext cx="2030400" cy="4638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Doc2Vec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25092" y="1093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PCA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Principal Component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Dimensionality Reduction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A49B0-65AE-42FE-A36A-30A9A38D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237"/>
            <a:ext cx="5295965" cy="19812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580191-EA8D-4FF1-8995-8B306F9F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88" y="2999232"/>
            <a:ext cx="2767901" cy="2133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1D6F5-6E53-4F66-8C35-E3E69671D551}"/>
              </a:ext>
            </a:extLst>
          </p:cNvPr>
          <p:cNvSpPr txBox="1"/>
          <p:nvPr/>
        </p:nvSpPr>
        <p:spPr>
          <a:xfrm>
            <a:off x="1408176" y="2571750"/>
            <a:ext cx="288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Thousands of features/dimensions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Google Shape;914;p55">
            <a:extLst>
              <a:ext uri="{FF2B5EF4-FFF2-40B4-BE49-F238E27FC236}">
                <a16:creationId xmlns:a16="http://schemas.microsoft.com/office/drawing/2014/main" id="{0148E971-E5F7-434C-A262-99205202CC81}"/>
              </a:ext>
            </a:extLst>
          </p:cNvPr>
          <p:cNvSpPr/>
          <p:nvPr/>
        </p:nvSpPr>
        <p:spPr>
          <a:xfrm>
            <a:off x="5457702" y="3767434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41ED8-C77D-463D-B52C-A0FF210176DF}"/>
              </a:ext>
            </a:extLst>
          </p:cNvPr>
          <p:cNvSpPr txBox="1"/>
          <p:nvPr/>
        </p:nvSpPr>
        <p:spPr>
          <a:xfrm>
            <a:off x="6818505" y="2571750"/>
            <a:ext cx="19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2 dimension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3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AAFAB-B012-4B9C-A529-046D6C4B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11" y="0"/>
            <a:ext cx="5970505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85FCC-007B-4C2E-BEB0-A1F0E822CE93}"/>
              </a:ext>
            </a:extLst>
          </p:cNvPr>
          <p:cNvSpPr txBox="1"/>
          <p:nvPr/>
        </p:nvSpPr>
        <p:spPr>
          <a:xfrm>
            <a:off x="187979" y="820674"/>
            <a:ext cx="1741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Scatter Plot of the Listings with User’s Input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5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2194840" y="0"/>
            <a:ext cx="6806434" cy="599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 err="1">
                <a:solidFill>
                  <a:schemeClr val="dk2"/>
                </a:solidFill>
              </a:rPr>
              <a:t>Tensorboard</a:t>
            </a:r>
            <a:r>
              <a:rPr lang="en-US" sz="3600" u="sng" dirty="0">
                <a:solidFill>
                  <a:schemeClr val="dk2"/>
                </a:solidFill>
              </a:rPr>
              <a:t> Embedding Projector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932779" y="-1686443"/>
            <a:ext cx="87057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55660" y="740465"/>
            <a:ext cx="5345299" cy="74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9DB1-9BD0-49BD-9D19-9F40A44B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12" y="71416"/>
            <a:ext cx="5214300" cy="794161"/>
          </a:xfrm>
        </p:spPr>
        <p:txBody>
          <a:bodyPr/>
          <a:lstStyle/>
          <a:p>
            <a:r>
              <a:rPr lang="en-SG" sz="4000" u="sng" dirty="0"/>
              <a:t>Agenda</a:t>
            </a:r>
            <a:endParaRPr lang="en-US" sz="4000" u="sng" dirty="0"/>
          </a:p>
        </p:txBody>
      </p:sp>
      <p:sp>
        <p:nvSpPr>
          <p:cNvPr id="4" name="Google Shape;151;p30">
            <a:extLst>
              <a:ext uri="{FF2B5EF4-FFF2-40B4-BE49-F238E27FC236}">
                <a16:creationId xmlns:a16="http://schemas.microsoft.com/office/drawing/2014/main" id="{1C67AB39-4FD5-4D4E-AB04-1D2E7885ACC7}"/>
              </a:ext>
            </a:extLst>
          </p:cNvPr>
          <p:cNvSpPr txBox="1">
            <a:spLocks/>
          </p:cNvSpPr>
          <p:nvPr/>
        </p:nvSpPr>
        <p:spPr>
          <a:xfrm>
            <a:off x="3722786" y="140283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Algorithms</a:t>
            </a:r>
          </a:p>
        </p:txBody>
      </p:sp>
      <p:cxnSp>
        <p:nvCxnSpPr>
          <p:cNvPr id="5" name="Google Shape;158;p30">
            <a:extLst>
              <a:ext uri="{FF2B5EF4-FFF2-40B4-BE49-F238E27FC236}">
                <a16:creationId xmlns:a16="http://schemas.microsoft.com/office/drawing/2014/main" id="{B6C305E6-35B0-4DB4-8C23-771EF9E009EA}"/>
              </a:ext>
            </a:extLst>
          </p:cNvPr>
          <p:cNvCxnSpPr/>
          <p:nvPr/>
        </p:nvCxnSpPr>
        <p:spPr>
          <a:xfrm>
            <a:off x="1585795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1;p30">
            <a:extLst>
              <a:ext uri="{FF2B5EF4-FFF2-40B4-BE49-F238E27FC236}">
                <a16:creationId xmlns:a16="http://schemas.microsoft.com/office/drawing/2014/main" id="{FC6FA297-74DC-4696-B3AB-7A13F0256C5C}"/>
              </a:ext>
            </a:extLst>
          </p:cNvPr>
          <p:cNvSpPr txBox="1">
            <a:spLocks/>
          </p:cNvSpPr>
          <p:nvPr/>
        </p:nvSpPr>
        <p:spPr>
          <a:xfrm>
            <a:off x="1783420" y="1415788"/>
            <a:ext cx="145975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Data</a:t>
            </a:r>
          </a:p>
        </p:txBody>
      </p:sp>
      <p:cxnSp>
        <p:nvCxnSpPr>
          <p:cNvPr id="8" name="Google Shape;158;p30">
            <a:extLst>
              <a:ext uri="{FF2B5EF4-FFF2-40B4-BE49-F238E27FC236}">
                <a16:creationId xmlns:a16="http://schemas.microsoft.com/office/drawing/2014/main" id="{FC26B323-39B0-4576-A36B-BC746D403AC9}"/>
              </a:ext>
            </a:extLst>
          </p:cNvPr>
          <p:cNvCxnSpPr/>
          <p:nvPr/>
        </p:nvCxnSpPr>
        <p:spPr>
          <a:xfrm>
            <a:off x="3515934" y="152400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2D47FF12-E27F-4A96-9D99-458F3FD16E0B}"/>
              </a:ext>
            </a:extLst>
          </p:cNvPr>
          <p:cNvSpPr txBox="1">
            <a:spLocks/>
          </p:cNvSpPr>
          <p:nvPr/>
        </p:nvSpPr>
        <p:spPr>
          <a:xfrm>
            <a:off x="117536" y="1405508"/>
            <a:ext cx="13961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Objective</a:t>
            </a:r>
          </a:p>
        </p:txBody>
      </p: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DCCAD4CA-9B38-4549-855B-578B960D33B8}"/>
              </a:ext>
            </a:extLst>
          </p:cNvPr>
          <p:cNvCxnSpPr/>
          <p:nvPr/>
        </p:nvCxnSpPr>
        <p:spPr>
          <a:xfrm>
            <a:off x="5708961" y="1543285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FCA39A65-4E88-4317-B15D-252FECBEFD30}"/>
              </a:ext>
            </a:extLst>
          </p:cNvPr>
          <p:cNvCxnSpPr/>
          <p:nvPr/>
        </p:nvCxnSpPr>
        <p:spPr>
          <a:xfrm>
            <a:off x="7548445" y="1522452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51;p30">
            <a:extLst>
              <a:ext uri="{FF2B5EF4-FFF2-40B4-BE49-F238E27FC236}">
                <a16:creationId xmlns:a16="http://schemas.microsoft.com/office/drawing/2014/main" id="{B28D0542-592D-407A-8A2F-A51C711B6D49}"/>
              </a:ext>
            </a:extLst>
          </p:cNvPr>
          <p:cNvSpPr txBox="1">
            <a:spLocks/>
          </p:cNvSpPr>
          <p:nvPr/>
        </p:nvSpPr>
        <p:spPr>
          <a:xfrm>
            <a:off x="7548445" y="1402838"/>
            <a:ext cx="14348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E3F27-52D3-4685-A006-BF96A4BF4D25}"/>
              </a:ext>
            </a:extLst>
          </p:cNvPr>
          <p:cNvSpPr txBox="1"/>
          <p:nvPr/>
        </p:nvSpPr>
        <p:spPr>
          <a:xfrm>
            <a:off x="84786" y="2005836"/>
            <a:ext cx="14811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What do want to accomplish?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337D1-70D1-46A6-A5CF-31FF5116AC5B}"/>
              </a:ext>
            </a:extLst>
          </p:cNvPr>
          <p:cNvSpPr txBox="1"/>
          <p:nvPr/>
        </p:nvSpPr>
        <p:spPr>
          <a:xfrm>
            <a:off x="1763268" y="1980638"/>
            <a:ext cx="175756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Exploration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Pre-Processing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73561-87B4-47CD-9B9A-6C6431824D31}"/>
              </a:ext>
            </a:extLst>
          </p:cNvPr>
          <p:cNvSpPr txBox="1"/>
          <p:nvPr/>
        </p:nvSpPr>
        <p:spPr>
          <a:xfrm>
            <a:off x="3733469" y="2613666"/>
            <a:ext cx="14954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TF-IDF</a:t>
            </a: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Doc2Vec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58EB4-2687-481C-8245-50BF3FF43D6B}"/>
              </a:ext>
            </a:extLst>
          </p:cNvPr>
          <p:cNvSpPr txBox="1"/>
          <p:nvPr/>
        </p:nvSpPr>
        <p:spPr>
          <a:xfrm>
            <a:off x="5907373" y="1928782"/>
            <a:ext cx="1594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Visualization of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Google Shape;151;p30">
            <a:extLst>
              <a:ext uri="{FF2B5EF4-FFF2-40B4-BE49-F238E27FC236}">
                <a16:creationId xmlns:a16="http://schemas.microsoft.com/office/drawing/2014/main" id="{25AB5991-CFD5-46AF-B129-7C542A27CBDF}"/>
              </a:ext>
            </a:extLst>
          </p:cNvPr>
          <p:cNvSpPr txBox="1">
            <a:spLocks/>
          </p:cNvSpPr>
          <p:nvPr/>
        </p:nvSpPr>
        <p:spPr>
          <a:xfrm>
            <a:off x="5907373" y="1414198"/>
            <a:ext cx="14206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u="sng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22" name="Google Shape;905;p55">
            <a:extLst>
              <a:ext uri="{FF2B5EF4-FFF2-40B4-BE49-F238E27FC236}">
                <a16:creationId xmlns:a16="http://schemas.microsoft.com/office/drawing/2014/main" id="{20F0CBCD-D59A-4C0C-A1F3-32BC994BE5DE}"/>
              </a:ext>
            </a:extLst>
          </p:cNvPr>
          <p:cNvSpPr/>
          <p:nvPr/>
        </p:nvSpPr>
        <p:spPr>
          <a:xfrm>
            <a:off x="1654111" y="2069697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5;p55">
            <a:extLst>
              <a:ext uri="{FF2B5EF4-FFF2-40B4-BE49-F238E27FC236}">
                <a16:creationId xmlns:a16="http://schemas.microsoft.com/office/drawing/2014/main" id="{8801D5CB-B065-42B2-A884-763D91A3096D}"/>
              </a:ext>
            </a:extLst>
          </p:cNvPr>
          <p:cNvSpPr/>
          <p:nvPr/>
        </p:nvSpPr>
        <p:spPr>
          <a:xfrm>
            <a:off x="1654111" y="250118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05;p55">
            <a:extLst>
              <a:ext uri="{FF2B5EF4-FFF2-40B4-BE49-F238E27FC236}">
                <a16:creationId xmlns:a16="http://schemas.microsoft.com/office/drawing/2014/main" id="{7C4F04F0-C53D-4CA6-A12C-2681055E2D58}"/>
              </a:ext>
            </a:extLst>
          </p:cNvPr>
          <p:cNvSpPr/>
          <p:nvPr/>
        </p:nvSpPr>
        <p:spPr>
          <a:xfrm>
            <a:off x="5749784" y="2030680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05;p55">
            <a:extLst>
              <a:ext uri="{FF2B5EF4-FFF2-40B4-BE49-F238E27FC236}">
                <a16:creationId xmlns:a16="http://schemas.microsoft.com/office/drawing/2014/main" id="{82AF0A67-C0C8-4FC3-A17F-34A6563A2E89}"/>
              </a:ext>
            </a:extLst>
          </p:cNvPr>
          <p:cNvSpPr/>
          <p:nvPr/>
        </p:nvSpPr>
        <p:spPr>
          <a:xfrm>
            <a:off x="3560585" y="202917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05;p55">
            <a:extLst>
              <a:ext uri="{FF2B5EF4-FFF2-40B4-BE49-F238E27FC236}">
                <a16:creationId xmlns:a16="http://schemas.microsoft.com/office/drawing/2014/main" id="{9D68BEF3-E252-4091-9E9B-FDEABC81678E}"/>
              </a:ext>
            </a:extLst>
          </p:cNvPr>
          <p:cNvSpPr/>
          <p:nvPr/>
        </p:nvSpPr>
        <p:spPr>
          <a:xfrm>
            <a:off x="3563809" y="2702532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46C509-C1F7-441E-9566-056393A101B8}"/>
              </a:ext>
            </a:extLst>
          </p:cNvPr>
          <p:cNvSpPr txBox="1"/>
          <p:nvPr/>
        </p:nvSpPr>
        <p:spPr>
          <a:xfrm>
            <a:off x="3736344" y="1936181"/>
            <a:ext cx="19726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Word Embeddings / Vectorization</a:t>
            </a:r>
          </a:p>
          <a:p>
            <a:pPr lvl="7"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3E7339-16EC-4298-BEF9-BECEC3F02899}"/>
              </a:ext>
            </a:extLst>
          </p:cNvPr>
          <p:cNvSpPr txBox="1"/>
          <p:nvPr/>
        </p:nvSpPr>
        <p:spPr>
          <a:xfrm>
            <a:off x="6043392" y="2477277"/>
            <a:ext cx="15943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PCA + </a:t>
            </a:r>
            <a:r>
              <a:rPr lang="en-SG" sz="1200" dirty="0" err="1">
                <a:solidFill>
                  <a:schemeClr val="tx2"/>
                </a:solidFill>
              </a:rPr>
              <a:t>TensorBoard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2" name="Google Shape;905;p55">
            <a:extLst>
              <a:ext uri="{FF2B5EF4-FFF2-40B4-BE49-F238E27FC236}">
                <a16:creationId xmlns:a16="http://schemas.microsoft.com/office/drawing/2014/main" id="{43581EE0-22E7-494C-9977-67E059BA9FFA}"/>
              </a:ext>
            </a:extLst>
          </p:cNvPr>
          <p:cNvSpPr/>
          <p:nvPr/>
        </p:nvSpPr>
        <p:spPr>
          <a:xfrm>
            <a:off x="3557657" y="332085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05;p55">
            <a:extLst>
              <a:ext uri="{FF2B5EF4-FFF2-40B4-BE49-F238E27FC236}">
                <a16:creationId xmlns:a16="http://schemas.microsoft.com/office/drawing/2014/main" id="{8F5D06EF-4C10-49EA-AE64-9B72D5A062D7}"/>
              </a:ext>
            </a:extLst>
          </p:cNvPr>
          <p:cNvSpPr/>
          <p:nvPr/>
        </p:nvSpPr>
        <p:spPr>
          <a:xfrm>
            <a:off x="6003716" y="2573278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F90B2-6784-47A5-A3C5-5534EF773C33}"/>
              </a:ext>
            </a:extLst>
          </p:cNvPr>
          <p:cNvSpPr txBox="1"/>
          <p:nvPr/>
        </p:nvSpPr>
        <p:spPr>
          <a:xfrm>
            <a:off x="3850564" y="2834831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K-NN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Google Shape;905;p55">
            <a:extLst>
              <a:ext uri="{FF2B5EF4-FFF2-40B4-BE49-F238E27FC236}">
                <a16:creationId xmlns:a16="http://schemas.microsoft.com/office/drawing/2014/main" id="{C81E52E5-F0B8-40BC-82B6-74084A5FFB81}"/>
              </a:ext>
            </a:extLst>
          </p:cNvPr>
          <p:cNvSpPr/>
          <p:nvPr/>
        </p:nvSpPr>
        <p:spPr>
          <a:xfrm>
            <a:off x="3829844" y="3108570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05;p55">
            <a:extLst>
              <a:ext uri="{FF2B5EF4-FFF2-40B4-BE49-F238E27FC236}">
                <a16:creationId xmlns:a16="http://schemas.microsoft.com/office/drawing/2014/main" id="{A040B0DA-0E0A-437C-9D13-A703F1EDD811}"/>
              </a:ext>
            </a:extLst>
          </p:cNvPr>
          <p:cNvSpPr/>
          <p:nvPr/>
        </p:nvSpPr>
        <p:spPr>
          <a:xfrm>
            <a:off x="3831677" y="2941851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05;p55">
            <a:extLst>
              <a:ext uri="{FF2B5EF4-FFF2-40B4-BE49-F238E27FC236}">
                <a16:creationId xmlns:a16="http://schemas.microsoft.com/office/drawing/2014/main" id="{F6B67D89-FEC0-4E8A-85EE-10AA2A7C9DB4}"/>
              </a:ext>
            </a:extLst>
          </p:cNvPr>
          <p:cNvSpPr/>
          <p:nvPr/>
        </p:nvSpPr>
        <p:spPr>
          <a:xfrm>
            <a:off x="3831677" y="3605449"/>
            <a:ext cx="79340" cy="80776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FAE6E-E76D-46A1-9A2E-E431EC2B8E9E}"/>
              </a:ext>
            </a:extLst>
          </p:cNvPr>
          <p:cNvSpPr txBox="1"/>
          <p:nvPr/>
        </p:nvSpPr>
        <p:spPr>
          <a:xfrm>
            <a:off x="3864627" y="3508643"/>
            <a:ext cx="1594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sz="1200" dirty="0">
                <a:solidFill>
                  <a:schemeClr val="tx2"/>
                </a:solidFill>
              </a:rPr>
              <a:t>Cosine-Similarity</a:t>
            </a:r>
          </a:p>
          <a:p>
            <a:pPr>
              <a:buClr>
                <a:schemeClr val="tx2"/>
              </a:buClr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3487D-C526-4386-812D-C743193CC8C8}"/>
              </a:ext>
            </a:extLst>
          </p:cNvPr>
          <p:cNvSpPr txBox="1"/>
          <p:nvPr/>
        </p:nvSpPr>
        <p:spPr>
          <a:xfrm>
            <a:off x="7856817" y="1924016"/>
            <a:ext cx="119668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SG" dirty="0">
                <a:solidFill>
                  <a:schemeClr val="tx2"/>
                </a:solidFill>
              </a:rPr>
              <a:t>Recommend user’s preferred Airbnb with the most accuracy as possible.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Google Shape;905;p55">
            <a:extLst>
              <a:ext uri="{FF2B5EF4-FFF2-40B4-BE49-F238E27FC236}">
                <a16:creationId xmlns:a16="http://schemas.microsoft.com/office/drawing/2014/main" id="{5F917639-C9F7-470C-9D66-739D9C4F6F7A}"/>
              </a:ext>
            </a:extLst>
          </p:cNvPr>
          <p:cNvSpPr/>
          <p:nvPr/>
        </p:nvSpPr>
        <p:spPr>
          <a:xfrm>
            <a:off x="7623837" y="2025915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9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09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B6635-F005-4CF7-B58A-6366FF0E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375;p41">
            <a:extLst>
              <a:ext uri="{FF2B5EF4-FFF2-40B4-BE49-F238E27FC236}">
                <a16:creationId xmlns:a16="http://schemas.microsoft.com/office/drawing/2014/main" id="{FC4612E1-1B19-4D0B-94F4-B1B871D7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59038" y="2314575"/>
            <a:ext cx="4225925" cy="178435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314-3115-48A1-AB2B-57D2ECFE0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location of the Airbnb</a:t>
            </a:r>
          </a:p>
        </p:txBody>
      </p:sp>
      <p:sp>
        <p:nvSpPr>
          <p:cNvPr id="3" name="Google Shape;479;p48">
            <a:extLst>
              <a:ext uri="{FF2B5EF4-FFF2-40B4-BE49-F238E27FC236}">
                <a16:creationId xmlns:a16="http://schemas.microsoft.com/office/drawing/2014/main" id="{8B8047ED-9D89-47C7-ADA3-94D696888A87}"/>
              </a:ext>
            </a:extLst>
          </p:cNvPr>
          <p:cNvSpPr/>
          <p:nvPr/>
        </p:nvSpPr>
        <p:spPr>
          <a:xfrm>
            <a:off x="2235432" y="1217660"/>
            <a:ext cx="5009329" cy="3094349"/>
          </a:xfrm>
          <a:custGeom>
            <a:avLst/>
            <a:gdLst/>
            <a:ahLst/>
            <a:cxnLst/>
            <a:rect l="l" t="t" r="r" b="b"/>
            <a:pathLst>
              <a:path w="285676" h="176467" extrusionOk="0">
                <a:moveTo>
                  <a:pt x="25976" y="0"/>
                </a:moveTo>
                <a:lnTo>
                  <a:pt x="25182" y="2048"/>
                </a:lnTo>
                <a:lnTo>
                  <a:pt x="25976" y="2842"/>
                </a:lnTo>
                <a:lnTo>
                  <a:pt x="25579" y="3806"/>
                </a:lnTo>
                <a:lnTo>
                  <a:pt x="24566" y="5569"/>
                </a:lnTo>
                <a:lnTo>
                  <a:pt x="25976" y="7418"/>
                </a:lnTo>
                <a:lnTo>
                  <a:pt x="25275" y="8298"/>
                </a:lnTo>
                <a:lnTo>
                  <a:pt x="25275" y="10763"/>
                </a:lnTo>
                <a:lnTo>
                  <a:pt x="23510" y="12874"/>
                </a:lnTo>
                <a:lnTo>
                  <a:pt x="20959" y="12874"/>
                </a:lnTo>
                <a:lnTo>
                  <a:pt x="20606" y="10054"/>
                </a:lnTo>
                <a:lnTo>
                  <a:pt x="22369" y="9444"/>
                </a:lnTo>
                <a:lnTo>
                  <a:pt x="23688" y="7595"/>
                </a:lnTo>
                <a:lnTo>
                  <a:pt x="23688" y="5478"/>
                </a:lnTo>
                <a:lnTo>
                  <a:pt x="20606" y="4953"/>
                </a:lnTo>
                <a:lnTo>
                  <a:pt x="17700" y="3806"/>
                </a:lnTo>
                <a:lnTo>
                  <a:pt x="16908" y="1694"/>
                </a:lnTo>
                <a:lnTo>
                  <a:pt x="15674" y="1694"/>
                </a:lnTo>
                <a:lnTo>
                  <a:pt x="14794" y="4068"/>
                </a:lnTo>
                <a:lnTo>
                  <a:pt x="14794" y="5478"/>
                </a:lnTo>
                <a:lnTo>
                  <a:pt x="15674" y="5917"/>
                </a:lnTo>
                <a:lnTo>
                  <a:pt x="15589" y="8021"/>
                </a:lnTo>
                <a:lnTo>
                  <a:pt x="16992" y="8220"/>
                </a:lnTo>
                <a:lnTo>
                  <a:pt x="15525" y="9652"/>
                </a:lnTo>
                <a:lnTo>
                  <a:pt x="15410" y="12521"/>
                </a:lnTo>
                <a:lnTo>
                  <a:pt x="16381" y="14284"/>
                </a:lnTo>
                <a:lnTo>
                  <a:pt x="14794" y="16135"/>
                </a:lnTo>
                <a:lnTo>
                  <a:pt x="14794" y="17722"/>
                </a:lnTo>
                <a:lnTo>
                  <a:pt x="13029" y="23355"/>
                </a:lnTo>
                <a:lnTo>
                  <a:pt x="12215" y="24532"/>
                </a:lnTo>
                <a:lnTo>
                  <a:pt x="11273" y="25905"/>
                </a:lnTo>
                <a:lnTo>
                  <a:pt x="11273" y="28195"/>
                </a:lnTo>
                <a:lnTo>
                  <a:pt x="8956" y="32396"/>
                </a:lnTo>
                <a:lnTo>
                  <a:pt x="5638" y="38412"/>
                </a:lnTo>
                <a:lnTo>
                  <a:pt x="5285" y="44748"/>
                </a:lnTo>
                <a:lnTo>
                  <a:pt x="4407" y="46335"/>
                </a:lnTo>
                <a:lnTo>
                  <a:pt x="4753" y="48801"/>
                </a:lnTo>
                <a:lnTo>
                  <a:pt x="1680" y="53817"/>
                </a:lnTo>
                <a:lnTo>
                  <a:pt x="0" y="56106"/>
                </a:lnTo>
                <a:lnTo>
                  <a:pt x="2997" y="59449"/>
                </a:lnTo>
                <a:lnTo>
                  <a:pt x="2381" y="62107"/>
                </a:lnTo>
                <a:lnTo>
                  <a:pt x="2168" y="66281"/>
                </a:lnTo>
                <a:lnTo>
                  <a:pt x="4230" y="69398"/>
                </a:lnTo>
                <a:lnTo>
                  <a:pt x="4053" y="72218"/>
                </a:lnTo>
                <a:lnTo>
                  <a:pt x="5902" y="74246"/>
                </a:lnTo>
                <a:lnTo>
                  <a:pt x="5726" y="79441"/>
                </a:lnTo>
                <a:lnTo>
                  <a:pt x="7752" y="81821"/>
                </a:lnTo>
                <a:lnTo>
                  <a:pt x="7752" y="83140"/>
                </a:lnTo>
                <a:lnTo>
                  <a:pt x="6518" y="84457"/>
                </a:lnTo>
                <a:lnTo>
                  <a:pt x="6518" y="85513"/>
                </a:lnTo>
                <a:lnTo>
                  <a:pt x="7313" y="86222"/>
                </a:lnTo>
                <a:lnTo>
                  <a:pt x="8978" y="90339"/>
                </a:lnTo>
                <a:lnTo>
                  <a:pt x="9382" y="91330"/>
                </a:lnTo>
                <a:lnTo>
                  <a:pt x="10125" y="93172"/>
                </a:lnTo>
                <a:lnTo>
                  <a:pt x="9510" y="94761"/>
                </a:lnTo>
                <a:lnTo>
                  <a:pt x="9956" y="95908"/>
                </a:lnTo>
                <a:lnTo>
                  <a:pt x="10479" y="96872"/>
                </a:lnTo>
                <a:lnTo>
                  <a:pt x="9814" y="98814"/>
                </a:lnTo>
                <a:lnTo>
                  <a:pt x="9807" y="98819"/>
                </a:lnTo>
                <a:lnTo>
                  <a:pt x="9601" y="99430"/>
                </a:lnTo>
                <a:lnTo>
                  <a:pt x="11096" y="100663"/>
                </a:lnTo>
                <a:lnTo>
                  <a:pt x="15496" y="101186"/>
                </a:lnTo>
                <a:lnTo>
                  <a:pt x="18848" y="105325"/>
                </a:lnTo>
                <a:lnTo>
                  <a:pt x="20633" y="105799"/>
                </a:lnTo>
                <a:lnTo>
                  <a:pt x="20959" y="107706"/>
                </a:lnTo>
                <a:lnTo>
                  <a:pt x="23071" y="107706"/>
                </a:lnTo>
                <a:lnTo>
                  <a:pt x="23071" y="110349"/>
                </a:lnTo>
                <a:lnTo>
                  <a:pt x="25361" y="111227"/>
                </a:lnTo>
                <a:lnTo>
                  <a:pt x="25545" y="113311"/>
                </a:lnTo>
                <a:lnTo>
                  <a:pt x="25976" y="118094"/>
                </a:lnTo>
                <a:lnTo>
                  <a:pt x="39361" y="118094"/>
                </a:lnTo>
                <a:lnTo>
                  <a:pt x="39361" y="121176"/>
                </a:lnTo>
                <a:lnTo>
                  <a:pt x="50344" y="127809"/>
                </a:lnTo>
                <a:lnTo>
                  <a:pt x="58466" y="132711"/>
                </a:lnTo>
                <a:lnTo>
                  <a:pt x="75109" y="134739"/>
                </a:lnTo>
                <a:lnTo>
                  <a:pt x="75896" y="131125"/>
                </a:lnTo>
                <a:lnTo>
                  <a:pt x="85236" y="131826"/>
                </a:lnTo>
                <a:lnTo>
                  <a:pt x="93881" y="142297"/>
                </a:lnTo>
                <a:lnTo>
                  <a:pt x="95269" y="143977"/>
                </a:lnTo>
                <a:lnTo>
                  <a:pt x="95114" y="147096"/>
                </a:lnTo>
                <a:cubicBezTo>
                  <a:pt x="95114" y="147096"/>
                  <a:pt x="98353" y="152785"/>
                  <a:pt x="102929" y="153928"/>
                </a:cubicBezTo>
                <a:lnTo>
                  <a:pt x="106012" y="151554"/>
                </a:lnTo>
                <a:lnTo>
                  <a:pt x="106012" y="148116"/>
                </a:lnTo>
                <a:lnTo>
                  <a:pt x="110943" y="148293"/>
                </a:lnTo>
                <a:lnTo>
                  <a:pt x="111823" y="149264"/>
                </a:lnTo>
                <a:lnTo>
                  <a:pt x="114729" y="149264"/>
                </a:lnTo>
                <a:cubicBezTo>
                  <a:pt x="114729" y="149264"/>
                  <a:pt x="117726" y="151745"/>
                  <a:pt x="119830" y="156797"/>
                </a:cubicBezTo>
                <a:cubicBezTo>
                  <a:pt x="119864" y="156866"/>
                  <a:pt x="119895" y="156937"/>
                  <a:pt x="119921" y="157010"/>
                </a:cubicBezTo>
                <a:cubicBezTo>
                  <a:pt x="119921" y="157010"/>
                  <a:pt x="122125" y="163175"/>
                  <a:pt x="125031" y="164847"/>
                </a:cubicBezTo>
                <a:cubicBezTo>
                  <a:pt x="125031" y="164847"/>
                  <a:pt x="125561" y="165725"/>
                  <a:pt x="125909" y="168106"/>
                </a:cubicBezTo>
                <a:cubicBezTo>
                  <a:pt x="125909" y="168106"/>
                  <a:pt x="126270" y="169637"/>
                  <a:pt x="127496" y="171287"/>
                </a:cubicBezTo>
                <a:cubicBezTo>
                  <a:pt x="128631" y="172825"/>
                  <a:pt x="130514" y="174462"/>
                  <a:pt x="133577" y="175056"/>
                </a:cubicBezTo>
                <a:lnTo>
                  <a:pt x="138324" y="176466"/>
                </a:lnTo>
                <a:lnTo>
                  <a:pt x="139472" y="175588"/>
                </a:lnTo>
                <a:cubicBezTo>
                  <a:pt x="139472" y="175588"/>
                  <a:pt x="138508" y="173484"/>
                  <a:pt x="138175" y="171287"/>
                </a:cubicBezTo>
                <a:cubicBezTo>
                  <a:pt x="138025" y="170309"/>
                  <a:pt x="137998" y="169303"/>
                  <a:pt x="138239" y="168460"/>
                </a:cubicBezTo>
                <a:lnTo>
                  <a:pt x="138153" y="163352"/>
                </a:lnTo>
                <a:lnTo>
                  <a:pt x="139472" y="162996"/>
                </a:lnTo>
                <a:lnTo>
                  <a:pt x="140527" y="160531"/>
                </a:lnTo>
                <a:lnTo>
                  <a:pt x="142461" y="160353"/>
                </a:lnTo>
                <a:lnTo>
                  <a:pt x="143872" y="158241"/>
                </a:lnTo>
                <a:lnTo>
                  <a:pt x="147748" y="157447"/>
                </a:lnTo>
                <a:lnTo>
                  <a:pt x="148719" y="156797"/>
                </a:lnTo>
                <a:lnTo>
                  <a:pt x="151270" y="155073"/>
                </a:lnTo>
                <a:lnTo>
                  <a:pt x="151270" y="153310"/>
                </a:lnTo>
                <a:lnTo>
                  <a:pt x="159985" y="149441"/>
                </a:lnTo>
                <a:lnTo>
                  <a:pt x="162712" y="149441"/>
                </a:lnTo>
                <a:lnTo>
                  <a:pt x="169147" y="151113"/>
                </a:lnTo>
                <a:lnTo>
                  <a:pt x="170110" y="150497"/>
                </a:lnTo>
                <a:lnTo>
                  <a:pt x="170110" y="148470"/>
                </a:lnTo>
                <a:lnTo>
                  <a:pt x="174779" y="149789"/>
                </a:lnTo>
                <a:lnTo>
                  <a:pt x="175922" y="153749"/>
                </a:lnTo>
                <a:lnTo>
                  <a:pt x="179968" y="153764"/>
                </a:lnTo>
                <a:lnTo>
                  <a:pt x="182349" y="150938"/>
                </a:lnTo>
                <a:lnTo>
                  <a:pt x="186841" y="153049"/>
                </a:lnTo>
                <a:lnTo>
                  <a:pt x="188690" y="151907"/>
                </a:lnTo>
                <a:lnTo>
                  <a:pt x="185346" y="148471"/>
                </a:lnTo>
                <a:lnTo>
                  <a:pt x="186579" y="146799"/>
                </a:lnTo>
                <a:lnTo>
                  <a:pt x="186579" y="143979"/>
                </a:lnTo>
                <a:lnTo>
                  <a:pt x="193119" y="143950"/>
                </a:lnTo>
                <a:lnTo>
                  <a:pt x="194679" y="142569"/>
                </a:lnTo>
                <a:lnTo>
                  <a:pt x="195906" y="143981"/>
                </a:lnTo>
                <a:lnTo>
                  <a:pt x="198174" y="142301"/>
                </a:lnTo>
                <a:lnTo>
                  <a:pt x="198287" y="142223"/>
                </a:lnTo>
                <a:lnTo>
                  <a:pt x="199371" y="142301"/>
                </a:lnTo>
                <a:lnTo>
                  <a:pt x="206649" y="142839"/>
                </a:lnTo>
                <a:lnTo>
                  <a:pt x="209378" y="146885"/>
                </a:lnTo>
                <a:lnTo>
                  <a:pt x="211142" y="146446"/>
                </a:lnTo>
                <a:lnTo>
                  <a:pt x="215629" y="143802"/>
                </a:lnTo>
                <a:lnTo>
                  <a:pt x="219418" y="144072"/>
                </a:lnTo>
                <a:lnTo>
                  <a:pt x="223905" y="149003"/>
                </a:lnTo>
                <a:lnTo>
                  <a:pt x="225401" y="149528"/>
                </a:lnTo>
                <a:lnTo>
                  <a:pt x="225847" y="154104"/>
                </a:lnTo>
                <a:lnTo>
                  <a:pt x="225229" y="156797"/>
                </a:lnTo>
                <a:lnTo>
                  <a:pt x="225138" y="157187"/>
                </a:lnTo>
                <a:lnTo>
                  <a:pt x="225847" y="158506"/>
                </a:lnTo>
                <a:lnTo>
                  <a:pt x="227257" y="158329"/>
                </a:lnTo>
                <a:lnTo>
                  <a:pt x="226904" y="160178"/>
                </a:lnTo>
                <a:lnTo>
                  <a:pt x="229716" y="163437"/>
                </a:lnTo>
                <a:lnTo>
                  <a:pt x="231126" y="163528"/>
                </a:lnTo>
                <a:lnTo>
                  <a:pt x="231126" y="165201"/>
                </a:lnTo>
                <a:lnTo>
                  <a:pt x="231828" y="166341"/>
                </a:lnTo>
                <a:lnTo>
                  <a:pt x="233507" y="166341"/>
                </a:lnTo>
                <a:lnTo>
                  <a:pt x="233507" y="169340"/>
                </a:lnTo>
                <a:lnTo>
                  <a:pt x="235967" y="169148"/>
                </a:lnTo>
                <a:cubicBezTo>
                  <a:pt x="235967" y="169148"/>
                  <a:pt x="237568" y="170547"/>
                  <a:pt x="237816" y="171189"/>
                </a:cubicBezTo>
                <a:cubicBezTo>
                  <a:pt x="237825" y="171212"/>
                  <a:pt x="237816" y="171289"/>
                  <a:pt x="237816" y="171289"/>
                </a:cubicBezTo>
                <a:lnTo>
                  <a:pt x="244334" y="171289"/>
                </a:lnTo>
                <a:lnTo>
                  <a:pt x="244334" y="162559"/>
                </a:lnTo>
                <a:lnTo>
                  <a:pt x="241246" y="156797"/>
                </a:lnTo>
                <a:lnTo>
                  <a:pt x="239665" y="153842"/>
                </a:lnTo>
                <a:lnTo>
                  <a:pt x="239226" y="149789"/>
                </a:lnTo>
                <a:lnTo>
                  <a:pt x="235003" y="146181"/>
                </a:lnTo>
                <a:lnTo>
                  <a:pt x="235003" y="143800"/>
                </a:lnTo>
                <a:lnTo>
                  <a:pt x="233245" y="142297"/>
                </a:lnTo>
                <a:lnTo>
                  <a:pt x="233154" y="142214"/>
                </a:lnTo>
                <a:lnTo>
                  <a:pt x="232445" y="139139"/>
                </a:lnTo>
                <a:lnTo>
                  <a:pt x="230773" y="136936"/>
                </a:lnTo>
                <a:lnTo>
                  <a:pt x="231347" y="127809"/>
                </a:lnTo>
                <a:lnTo>
                  <a:pt x="231389" y="127071"/>
                </a:lnTo>
                <a:lnTo>
                  <a:pt x="233679" y="125838"/>
                </a:lnTo>
                <a:lnTo>
                  <a:pt x="235089" y="122757"/>
                </a:lnTo>
                <a:lnTo>
                  <a:pt x="236852" y="122757"/>
                </a:lnTo>
                <a:lnTo>
                  <a:pt x="241075" y="118270"/>
                </a:lnTo>
                <a:lnTo>
                  <a:pt x="240984" y="116507"/>
                </a:lnTo>
                <a:lnTo>
                  <a:pt x="242860" y="113310"/>
                </a:lnTo>
                <a:lnTo>
                  <a:pt x="243365" y="112461"/>
                </a:lnTo>
                <a:lnTo>
                  <a:pt x="246624" y="111750"/>
                </a:lnTo>
                <a:lnTo>
                  <a:pt x="248644" y="107875"/>
                </a:lnTo>
                <a:lnTo>
                  <a:pt x="248644" y="105146"/>
                </a:lnTo>
                <a:lnTo>
                  <a:pt x="255602" y="104008"/>
                </a:lnTo>
                <a:lnTo>
                  <a:pt x="256480" y="101803"/>
                </a:lnTo>
                <a:lnTo>
                  <a:pt x="255248" y="99606"/>
                </a:lnTo>
                <a:lnTo>
                  <a:pt x="256538" y="98819"/>
                </a:lnTo>
                <a:lnTo>
                  <a:pt x="257274" y="98373"/>
                </a:lnTo>
                <a:lnTo>
                  <a:pt x="257274" y="95732"/>
                </a:lnTo>
                <a:lnTo>
                  <a:pt x="254631" y="93704"/>
                </a:lnTo>
                <a:lnTo>
                  <a:pt x="256134" y="92294"/>
                </a:lnTo>
                <a:lnTo>
                  <a:pt x="256219" y="91416"/>
                </a:lnTo>
                <a:lnTo>
                  <a:pt x="254724" y="90445"/>
                </a:lnTo>
                <a:lnTo>
                  <a:pt x="255163" y="88233"/>
                </a:lnTo>
                <a:lnTo>
                  <a:pt x="253399" y="87453"/>
                </a:lnTo>
                <a:lnTo>
                  <a:pt x="251111" y="87277"/>
                </a:lnTo>
                <a:lnTo>
                  <a:pt x="251727" y="85251"/>
                </a:lnTo>
                <a:lnTo>
                  <a:pt x="251528" y="84322"/>
                </a:lnTo>
                <a:lnTo>
                  <a:pt x="251202" y="82784"/>
                </a:lnTo>
                <a:lnTo>
                  <a:pt x="249707" y="79964"/>
                </a:lnTo>
                <a:lnTo>
                  <a:pt x="248296" y="79263"/>
                </a:lnTo>
                <a:lnTo>
                  <a:pt x="248120" y="75565"/>
                </a:lnTo>
                <a:lnTo>
                  <a:pt x="247327" y="73892"/>
                </a:lnTo>
                <a:lnTo>
                  <a:pt x="249532" y="71604"/>
                </a:lnTo>
                <a:lnTo>
                  <a:pt x="250495" y="72222"/>
                </a:lnTo>
                <a:lnTo>
                  <a:pt x="249878" y="75565"/>
                </a:lnTo>
                <a:lnTo>
                  <a:pt x="250084" y="78223"/>
                </a:lnTo>
                <a:lnTo>
                  <a:pt x="252053" y="79257"/>
                </a:lnTo>
                <a:lnTo>
                  <a:pt x="253399" y="81374"/>
                </a:lnTo>
                <a:lnTo>
                  <a:pt x="253166" y="84324"/>
                </a:lnTo>
                <a:lnTo>
                  <a:pt x="254718" y="84324"/>
                </a:lnTo>
                <a:lnTo>
                  <a:pt x="256305" y="81730"/>
                </a:lnTo>
                <a:lnTo>
                  <a:pt x="257276" y="77676"/>
                </a:lnTo>
                <a:lnTo>
                  <a:pt x="254988" y="74947"/>
                </a:lnTo>
                <a:lnTo>
                  <a:pt x="253031" y="71531"/>
                </a:lnTo>
                <a:lnTo>
                  <a:pt x="255873" y="71688"/>
                </a:lnTo>
                <a:lnTo>
                  <a:pt x="256136" y="73630"/>
                </a:lnTo>
                <a:lnTo>
                  <a:pt x="257276" y="73807"/>
                </a:lnTo>
                <a:lnTo>
                  <a:pt x="259005" y="69832"/>
                </a:lnTo>
                <a:lnTo>
                  <a:pt x="260265" y="66933"/>
                </a:lnTo>
                <a:lnTo>
                  <a:pt x="259473" y="61654"/>
                </a:lnTo>
                <a:lnTo>
                  <a:pt x="258772" y="60952"/>
                </a:lnTo>
                <a:lnTo>
                  <a:pt x="263348" y="56283"/>
                </a:lnTo>
                <a:lnTo>
                  <a:pt x="266254" y="56283"/>
                </a:lnTo>
                <a:lnTo>
                  <a:pt x="268004" y="55341"/>
                </a:lnTo>
                <a:lnTo>
                  <a:pt x="270659" y="53902"/>
                </a:lnTo>
                <a:lnTo>
                  <a:pt x="270659" y="51528"/>
                </a:lnTo>
                <a:lnTo>
                  <a:pt x="274357" y="50033"/>
                </a:lnTo>
                <a:lnTo>
                  <a:pt x="274796" y="48269"/>
                </a:lnTo>
                <a:lnTo>
                  <a:pt x="271274" y="44046"/>
                </a:lnTo>
                <a:lnTo>
                  <a:pt x="271274" y="38235"/>
                </a:lnTo>
                <a:lnTo>
                  <a:pt x="272061" y="35153"/>
                </a:lnTo>
                <a:lnTo>
                  <a:pt x="276554" y="32950"/>
                </a:lnTo>
                <a:lnTo>
                  <a:pt x="276554" y="31454"/>
                </a:lnTo>
                <a:lnTo>
                  <a:pt x="276031" y="29343"/>
                </a:lnTo>
                <a:lnTo>
                  <a:pt x="277966" y="28286"/>
                </a:lnTo>
                <a:lnTo>
                  <a:pt x="280516" y="28372"/>
                </a:lnTo>
                <a:lnTo>
                  <a:pt x="282748" y="26352"/>
                </a:lnTo>
                <a:lnTo>
                  <a:pt x="285675" y="23703"/>
                </a:lnTo>
                <a:lnTo>
                  <a:pt x="285675" y="21945"/>
                </a:lnTo>
                <a:lnTo>
                  <a:pt x="281820" y="21484"/>
                </a:lnTo>
                <a:lnTo>
                  <a:pt x="281573" y="19216"/>
                </a:lnTo>
                <a:lnTo>
                  <a:pt x="279461" y="19125"/>
                </a:lnTo>
                <a:lnTo>
                  <a:pt x="277144" y="11861"/>
                </a:lnTo>
                <a:lnTo>
                  <a:pt x="267443" y="11861"/>
                </a:lnTo>
                <a:lnTo>
                  <a:pt x="265991" y="19125"/>
                </a:lnTo>
                <a:lnTo>
                  <a:pt x="267046" y="21329"/>
                </a:lnTo>
                <a:lnTo>
                  <a:pt x="267137" y="23178"/>
                </a:lnTo>
                <a:lnTo>
                  <a:pt x="265898" y="23617"/>
                </a:lnTo>
                <a:lnTo>
                  <a:pt x="265813" y="25290"/>
                </a:lnTo>
                <a:lnTo>
                  <a:pt x="265281" y="26344"/>
                </a:lnTo>
                <a:lnTo>
                  <a:pt x="265261" y="26352"/>
                </a:lnTo>
                <a:lnTo>
                  <a:pt x="263086" y="26962"/>
                </a:lnTo>
                <a:lnTo>
                  <a:pt x="262206" y="29328"/>
                </a:lnTo>
                <a:lnTo>
                  <a:pt x="248120" y="32595"/>
                </a:lnTo>
                <a:lnTo>
                  <a:pt x="244420" y="35856"/>
                </a:lnTo>
                <a:lnTo>
                  <a:pt x="243095" y="38583"/>
                </a:lnTo>
                <a:lnTo>
                  <a:pt x="237688" y="40844"/>
                </a:lnTo>
                <a:lnTo>
                  <a:pt x="237200" y="41050"/>
                </a:lnTo>
                <a:lnTo>
                  <a:pt x="237732" y="42722"/>
                </a:lnTo>
                <a:lnTo>
                  <a:pt x="234025" y="42551"/>
                </a:lnTo>
                <a:lnTo>
                  <a:pt x="229270" y="45101"/>
                </a:lnTo>
                <a:lnTo>
                  <a:pt x="226457" y="47830"/>
                </a:lnTo>
                <a:lnTo>
                  <a:pt x="226896" y="49856"/>
                </a:lnTo>
                <a:lnTo>
                  <a:pt x="229716" y="49503"/>
                </a:lnTo>
                <a:lnTo>
                  <a:pt x="230327" y="50736"/>
                </a:lnTo>
                <a:lnTo>
                  <a:pt x="229625" y="52146"/>
                </a:lnTo>
                <a:lnTo>
                  <a:pt x="226989" y="52062"/>
                </a:lnTo>
                <a:lnTo>
                  <a:pt x="223198" y="55052"/>
                </a:lnTo>
                <a:lnTo>
                  <a:pt x="218882" y="54789"/>
                </a:lnTo>
                <a:lnTo>
                  <a:pt x="218401" y="55341"/>
                </a:lnTo>
                <a:lnTo>
                  <a:pt x="214221" y="60160"/>
                </a:lnTo>
                <a:lnTo>
                  <a:pt x="210961" y="59983"/>
                </a:lnTo>
                <a:lnTo>
                  <a:pt x="210961" y="58480"/>
                </a:lnTo>
                <a:lnTo>
                  <a:pt x="213865" y="57517"/>
                </a:lnTo>
                <a:lnTo>
                  <a:pt x="213993" y="55341"/>
                </a:lnTo>
                <a:lnTo>
                  <a:pt x="214128" y="53024"/>
                </a:lnTo>
                <a:lnTo>
                  <a:pt x="216948" y="50736"/>
                </a:lnTo>
                <a:lnTo>
                  <a:pt x="215716" y="45628"/>
                </a:lnTo>
                <a:lnTo>
                  <a:pt x="217565" y="42283"/>
                </a:lnTo>
                <a:lnTo>
                  <a:pt x="217374" y="40844"/>
                </a:lnTo>
                <a:lnTo>
                  <a:pt x="217126" y="38938"/>
                </a:lnTo>
                <a:lnTo>
                  <a:pt x="217742" y="38583"/>
                </a:lnTo>
                <a:lnTo>
                  <a:pt x="219719" y="40844"/>
                </a:lnTo>
                <a:lnTo>
                  <a:pt x="223630" y="40844"/>
                </a:lnTo>
                <a:lnTo>
                  <a:pt x="224694" y="39022"/>
                </a:lnTo>
                <a:lnTo>
                  <a:pt x="221881" y="34799"/>
                </a:lnTo>
                <a:lnTo>
                  <a:pt x="218301" y="31269"/>
                </a:lnTo>
                <a:lnTo>
                  <a:pt x="209289" y="31453"/>
                </a:lnTo>
                <a:lnTo>
                  <a:pt x="203301" y="31801"/>
                </a:lnTo>
                <a:lnTo>
                  <a:pt x="202592" y="30221"/>
                </a:lnTo>
                <a:lnTo>
                  <a:pt x="200920" y="28988"/>
                </a:lnTo>
                <a:lnTo>
                  <a:pt x="200920" y="27139"/>
                </a:lnTo>
                <a:lnTo>
                  <a:pt x="199424" y="27053"/>
                </a:lnTo>
                <a:lnTo>
                  <a:pt x="199404" y="26352"/>
                </a:lnTo>
                <a:lnTo>
                  <a:pt x="199340" y="24495"/>
                </a:lnTo>
                <a:lnTo>
                  <a:pt x="197930" y="23532"/>
                </a:lnTo>
                <a:lnTo>
                  <a:pt x="197752" y="21236"/>
                </a:lnTo>
                <a:lnTo>
                  <a:pt x="195549" y="19917"/>
                </a:lnTo>
                <a:lnTo>
                  <a:pt x="195025" y="21327"/>
                </a:lnTo>
                <a:lnTo>
                  <a:pt x="192474" y="21236"/>
                </a:lnTo>
                <a:lnTo>
                  <a:pt x="189916" y="16398"/>
                </a:lnTo>
                <a:lnTo>
                  <a:pt x="188683" y="15603"/>
                </a:lnTo>
                <a:lnTo>
                  <a:pt x="181994" y="15341"/>
                </a:lnTo>
                <a:lnTo>
                  <a:pt x="181292" y="16658"/>
                </a:lnTo>
                <a:lnTo>
                  <a:pt x="181463" y="17629"/>
                </a:lnTo>
                <a:lnTo>
                  <a:pt x="178997" y="20273"/>
                </a:lnTo>
                <a:lnTo>
                  <a:pt x="177155" y="20449"/>
                </a:lnTo>
                <a:lnTo>
                  <a:pt x="175652" y="22823"/>
                </a:lnTo>
                <a:lnTo>
                  <a:pt x="169495" y="21852"/>
                </a:lnTo>
                <a:lnTo>
                  <a:pt x="166674" y="22739"/>
                </a:lnTo>
                <a:lnTo>
                  <a:pt x="163067" y="21506"/>
                </a:lnTo>
                <a:lnTo>
                  <a:pt x="162005" y="19741"/>
                </a:lnTo>
                <a:lnTo>
                  <a:pt x="158313" y="18509"/>
                </a:lnTo>
                <a:lnTo>
                  <a:pt x="156903" y="20096"/>
                </a:lnTo>
                <a:lnTo>
                  <a:pt x="151971" y="18331"/>
                </a:lnTo>
                <a:lnTo>
                  <a:pt x="151971" y="15425"/>
                </a:lnTo>
                <a:lnTo>
                  <a:pt x="149590" y="14022"/>
                </a:lnTo>
                <a:lnTo>
                  <a:pt x="149590" y="16312"/>
                </a:lnTo>
                <a:lnTo>
                  <a:pt x="141093" y="16886"/>
                </a:lnTo>
                <a:lnTo>
                  <a:pt x="137969" y="17099"/>
                </a:lnTo>
                <a:lnTo>
                  <a:pt x="117726" y="16212"/>
                </a:lnTo>
                <a:lnTo>
                  <a:pt x="115791" y="16128"/>
                </a:lnTo>
                <a:lnTo>
                  <a:pt x="113169" y="16008"/>
                </a:lnTo>
                <a:lnTo>
                  <a:pt x="84655" y="12556"/>
                </a:lnTo>
                <a:lnTo>
                  <a:pt x="79042" y="11885"/>
                </a:lnTo>
                <a:lnTo>
                  <a:pt x="78540" y="11821"/>
                </a:lnTo>
                <a:lnTo>
                  <a:pt x="62539" y="9247"/>
                </a:lnTo>
                <a:lnTo>
                  <a:pt x="55560" y="8121"/>
                </a:lnTo>
                <a:lnTo>
                  <a:pt x="54979" y="7994"/>
                </a:lnTo>
                <a:lnTo>
                  <a:pt x="50366" y="6974"/>
                </a:lnTo>
                <a:lnTo>
                  <a:pt x="36889" y="3367"/>
                </a:lnTo>
                <a:lnTo>
                  <a:pt x="25976" y="0"/>
                </a:lnTo>
                <a:close/>
              </a:path>
            </a:pathLst>
          </a:cu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79;p41">
            <a:extLst>
              <a:ext uri="{FF2B5EF4-FFF2-40B4-BE49-F238E27FC236}">
                <a16:creationId xmlns:a16="http://schemas.microsoft.com/office/drawing/2014/main" id="{589205C3-7058-473B-9324-AD77460610FA}"/>
              </a:ext>
            </a:extLst>
          </p:cNvPr>
          <p:cNvSpPr txBox="1">
            <a:spLocks/>
          </p:cNvSpPr>
          <p:nvPr/>
        </p:nvSpPr>
        <p:spPr>
          <a:xfrm>
            <a:off x="6679407" y="4312009"/>
            <a:ext cx="2164556" cy="61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System will allow to view listings on google map.</a:t>
            </a:r>
          </a:p>
        </p:txBody>
      </p:sp>
    </p:spTree>
    <p:extLst>
      <p:ext uri="{BB962C8B-B14F-4D97-AF65-F5344CB8AC3E}">
        <p14:creationId xmlns:p14="http://schemas.microsoft.com/office/powerpoint/2010/main" val="301102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720000" y="1259450"/>
            <a:ext cx="5002144" cy="2983938"/>
          </a:xfrm>
          <a:prstGeom prst="snip2DiagRect">
            <a:avLst>
              <a:gd name="adj1" fmla="val 8906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Conclusion</a:t>
            </a:r>
            <a:endParaRPr lang="en-US" sz="4000" u="sng" dirty="0"/>
          </a:p>
        </p:txBody>
      </p:sp>
      <p:sp>
        <p:nvSpPr>
          <p:cNvPr id="5" name="Google Shape;905;p55">
            <a:extLst>
              <a:ext uri="{FF2B5EF4-FFF2-40B4-BE49-F238E27FC236}">
                <a16:creationId xmlns:a16="http://schemas.microsoft.com/office/drawing/2014/main" id="{35319C24-11D0-4E27-8921-D786D96DDBCE}"/>
              </a:ext>
            </a:extLst>
          </p:cNvPr>
          <p:cNvSpPr/>
          <p:nvPr/>
        </p:nvSpPr>
        <p:spPr>
          <a:xfrm>
            <a:off x="1089687" y="160719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30">
            <a:extLst>
              <a:ext uri="{FF2B5EF4-FFF2-40B4-BE49-F238E27FC236}">
                <a16:creationId xmlns:a16="http://schemas.microsoft.com/office/drawing/2014/main" id="{B5B35DA2-4332-40E8-8B9D-962692E0320B}"/>
              </a:ext>
            </a:extLst>
          </p:cNvPr>
          <p:cNvSpPr txBox="1">
            <a:spLocks/>
          </p:cNvSpPr>
          <p:nvPr/>
        </p:nvSpPr>
        <p:spPr>
          <a:xfrm>
            <a:off x="1247276" y="1445012"/>
            <a:ext cx="1592738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GUI system</a:t>
            </a:r>
          </a:p>
        </p:txBody>
      </p:sp>
      <p:sp>
        <p:nvSpPr>
          <p:cNvPr id="7" name="Google Shape;905;p55">
            <a:extLst>
              <a:ext uri="{FF2B5EF4-FFF2-40B4-BE49-F238E27FC236}">
                <a16:creationId xmlns:a16="http://schemas.microsoft.com/office/drawing/2014/main" id="{11B51D9D-4927-40A6-A4FA-AEADB80FFF80}"/>
              </a:ext>
            </a:extLst>
          </p:cNvPr>
          <p:cNvSpPr/>
          <p:nvPr/>
        </p:nvSpPr>
        <p:spPr>
          <a:xfrm>
            <a:off x="1089687" y="1948624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E3DA6F5F-6572-4E93-8C54-C10705B4FACD}"/>
              </a:ext>
            </a:extLst>
          </p:cNvPr>
          <p:cNvSpPr txBox="1">
            <a:spLocks/>
          </p:cNvSpPr>
          <p:nvPr/>
        </p:nvSpPr>
        <p:spPr>
          <a:xfrm>
            <a:off x="1247276" y="1786437"/>
            <a:ext cx="2996325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K-</a:t>
            </a:r>
            <a:r>
              <a:rPr lang="en-US" sz="2000" dirty="0" err="1">
                <a:solidFill>
                  <a:schemeClr val="tx2"/>
                </a:solidFill>
              </a:rPr>
              <a:t>nn</a:t>
            </a:r>
            <a:r>
              <a:rPr lang="en-US" sz="2000" dirty="0">
                <a:solidFill>
                  <a:schemeClr val="tx2"/>
                </a:solidFill>
              </a:rPr>
              <a:t> (Nearest </a:t>
            </a:r>
            <a:r>
              <a:rPr lang="en-US" sz="2000" dirty="0" err="1">
                <a:solidFill>
                  <a:schemeClr val="tx2"/>
                </a:solidFill>
              </a:rPr>
              <a:t>Neighbour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" name="Google Shape;905;p55">
            <a:extLst>
              <a:ext uri="{FF2B5EF4-FFF2-40B4-BE49-F238E27FC236}">
                <a16:creationId xmlns:a16="http://schemas.microsoft.com/office/drawing/2014/main" id="{1FF49CBA-A18F-4154-B565-9E1F14E9F38B}"/>
              </a:ext>
            </a:extLst>
          </p:cNvPr>
          <p:cNvSpPr/>
          <p:nvPr/>
        </p:nvSpPr>
        <p:spPr>
          <a:xfrm>
            <a:off x="1089687" y="2609440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30">
            <a:extLst>
              <a:ext uri="{FF2B5EF4-FFF2-40B4-BE49-F238E27FC236}">
                <a16:creationId xmlns:a16="http://schemas.microsoft.com/office/drawing/2014/main" id="{82CF4905-F797-493E-8AA7-3B1FF37F0957}"/>
              </a:ext>
            </a:extLst>
          </p:cNvPr>
          <p:cNvSpPr txBox="1">
            <a:spLocks/>
          </p:cNvSpPr>
          <p:nvPr/>
        </p:nvSpPr>
        <p:spPr>
          <a:xfrm>
            <a:off x="1247276" y="2447253"/>
            <a:ext cx="1217532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Doc2Vec</a:t>
            </a:r>
          </a:p>
        </p:txBody>
      </p:sp>
      <p:sp>
        <p:nvSpPr>
          <p:cNvPr id="12" name="Google Shape;905;p55">
            <a:extLst>
              <a:ext uri="{FF2B5EF4-FFF2-40B4-BE49-F238E27FC236}">
                <a16:creationId xmlns:a16="http://schemas.microsoft.com/office/drawing/2014/main" id="{AF3B6C10-9AF1-4CB4-B670-A937EB2699DF}"/>
              </a:ext>
            </a:extLst>
          </p:cNvPr>
          <p:cNvSpPr/>
          <p:nvPr/>
        </p:nvSpPr>
        <p:spPr>
          <a:xfrm>
            <a:off x="1089687" y="2290049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1;p30">
            <a:extLst>
              <a:ext uri="{FF2B5EF4-FFF2-40B4-BE49-F238E27FC236}">
                <a16:creationId xmlns:a16="http://schemas.microsoft.com/office/drawing/2014/main" id="{BD4E84AB-F82E-4E8D-AC20-300B301A3246}"/>
              </a:ext>
            </a:extLst>
          </p:cNvPr>
          <p:cNvSpPr txBox="1">
            <a:spLocks/>
          </p:cNvSpPr>
          <p:nvPr/>
        </p:nvSpPr>
        <p:spPr>
          <a:xfrm>
            <a:off x="1247276" y="2127862"/>
            <a:ext cx="1217532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TF-IDF</a:t>
            </a:r>
          </a:p>
        </p:txBody>
      </p:sp>
      <p:sp>
        <p:nvSpPr>
          <p:cNvPr id="16" name="Google Shape;905;p55">
            <a:extLst>
              <a:ext uri="{FF2B5EF4-FFF2-40B4-BE49-F238E27FC236}">
                <a16:creationId xmlns:a16="http://schemas.microsoft.com/office/drawing/2014/main" id="{76124402-1CE5-4501-B048-4BA7AB232318}"/>
              </a:ext>
            </a:extLst>
          </p:cNvPr>
          <p:cNvSpPr/>
          <p:nvPr/>
        </p:nvSpPr>
        <p:spPr>
          <a:xfrm>
            <a:off x="1089687" y="294682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1;p30">
            <a:extLst>
              <a:ext uri="{FF2B5EF4-FFF2-40B4-BE49-F238E27FC236}">
                <a16:creationId xmlns:a16="http://schemas.microsoft.com/office/drawing/2014/main" id="{6913E8F5-789C-4B14-A310-B149FBCC8485}"/>
              </a:ext>
            </a:extLst>
          </p:cNvPr>
          <p:cNvSpPr txBox="1">
            <a:spLocks/>
          </p:cNvSpPr>
          <p:nvPr/>
        </p:nvSpPr>
        <p:spPr>
          <a:xfrm>
            <a:off x="1247275" y="2784634"/>
            <a:ext cx="2057463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Cosine-Similarity</a:t>
            </a:r>
          </a:p>
        </p:txBody>
      </p:sp>
      <p:sp>
        <p:nvSpPr>
          <p:cNvPr id="18" name="Google Shape;905;p55">
            <a:extLst>
              <a:ext uri="{FF2B5EF4-FFF2-40B4-BE49-F238E27FC236}">
                <a16:creationId xmlns:a16="http://schemas.microsoft.com/office/drawing/2014/main" id="{571AB697-8170-406B-A5F4-1FD0A41B2BDD}"/>
              </a:ext>
            </a:extLst>
          </p:cNvPr>
          <p:cNvSpPr/>
          <p:nvPr/>
        </p:nvSpPr>
        <p:spPr>
          <a:xfrm>
            <a:off x="1089687" y="3298961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1;p30">
            <a:extLst>
              <a:ext uri="{FF2B5EF4-FFF2-40B4-BE49-F238E27FC236}">
                <a16:creationId xmlns:a16="http://schemas.microsoft.com/office/drawing/2014/main" id="{61618D0D-0E4D-459B-B639-B52F9ECE0603}"/>
              </a:ext>
            </a:extLst>
          </p:cNvPr>
          <p:cNvSpPr txBox="1">
            <a:spLocks/>
          </p:cNvSpPr>
          <p:nvPr/>
        </p:nvSpPr>
        <p:spPr>
          <a:xfrm>
            <a:off x="1247275" y="3136774"/>
            <a:ext cx="2057463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Filters</a:t>
            </a:r>
          </a:p>
        </p:txBody>
      </p:sp>
      <p:sp>
        <p:nvSpPr>
          <p:cNvPr id="20" name="Google Shape;905;p55">
            <a:extLst>
              <a:ext uri="{FF2B5EF4-FFF2-40B4-BE49-F238E27FC236}">
                <a16:creationId xmlns:a16="http://schemas.microsoft.com/office/drawing/2014/main" id="{352E5BD8-45EF-4E88-89E2-818A4600D580}"/>
              </a:ext>
            </a:extLst>
          </p:cNvPr>
          <p:cNvSpPr/>
          <p:nvPr/>
        </p:nvSpPr>
        <p:spPr>
          <a:xfrm>
            <a:off x="1089687" y="3609222"/>
            <a:ext cx="157589" cy="128094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1;p30">
            <a:extLst>
              <a:ext uri="{FF2B5EF4-FFF2-40B4-BE49-F238E27FC236}">
                <a16:creationId xmlns:a16="http://schemas.microsoft.com/office/drawing/2014/main" id="{1E215F37-E15D-4EB4-B4E6-EF51E68C4867}"/>
              </a:ext>
            </a:extLst>
          </p:cNvPr>
          <p:cNvSpPr txBox="1">
            <a:spLocks/>
          </p:cNvSpPr>
          <p:nvPr/>
        </p:nvSpPr>
        <p:spPr>
          <a:xfrm>
            <a:off x="1247275" y="3447035"/>
            <a:ext cx="2057463" cy="45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15415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1726C8-B86D-468C-A5A1-197E773A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66975" y="1818706"/>
            <a:ext cx="5005500" cy="1022100"/>
          </a:xfrm>
        </p:spPr>
        <p:txBody>
          <a:bodyPr/>
          <a:lstStyle/>
          <a:p>
            <a:pPr algn="ctr"/>
            <a:r>
              <a:rPr lang="en-SG" sz="4000" dirty="0"/>
              <a:t>End</a:t>
            </a:r>
            <a:endParaRPr lang="en-US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258257-A344-427E-9010-6613F5E0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59" y="2991115"/>
            <a:ext cx="4224900" cy="536700"/>
          </a:xfrm>
        </p:spPr>
        <p:txBody>
          <a:bodyPr/>
          <a:lstStyle/>
          <a:p>
            <a:r>
              <a:rPr lang="en-US" dirty="0"/>
              <a:t>Thank you and have a nice day ahead!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36B-81D1-4093-98CA-DDD0334F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Objective</a:t>
            </a:r>
            <a:endParaRPr lang="en-US" sz="4000" u="sng" dirty="0"/>
          </a:p>
        </p:txBody>
      </p:sp>
      <p:sp>
        <p:nvSpPr>
          <p:cNvPr id="4" name="Google Shape;914;p55">
            <a:extLst>
              <a:ext uri="{FF2B5EF4-FFF2-40B4-BE49-F238E27FC236}">
                <a16:creationId xmlns:a16="http://schemas.microsoft.com/office/drawing/2014/main" id="{DC371094-B6A2-451D-BEF7-394235A0348B}"/>
              </a:ext>
            </a:extLst>
          </p:cNvPr>
          <p:cNvSpPr/>
          <p:nvPr/>
        </p:nvSpPr>
        <p:spPr>
          <a:xfrm>
            <a:off x="3581697" y="1936149"/>
            <a:ext cx="789348" cy="63560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449;p56">
            <a:extLst>
              <a:ext uri="{FF2B5EF4-FFF2-40B4-BE49-F238E27FC236}">
                <a16:creationId xmlns:a16="http://schemas.microsoft.com/office/drawing/2014/main" id="{B6272605-B032-4BE9-9365-DC74C90402F4}"/>
              </a:ext>
            </a:extLst>
          </p:cNvPr>
          <p:cNvGrpSpPr/>
          <p:nvPr/>
        </p:nvGrpSpPr>
        <p:grpSpPr>
          <a:xfrm rot="-5400000">
            <a:off x="1721183" y="1189128"/>
            <a:ext cx="1580990" cy="2140031"/>
            <a:chOff x="4379261" y="3450715"/>
            <a:chExt cx="390984" cy="766732"/>
          </a:xfrm>
        </p:grpSpPr>
        <p:sp>
          <p:nvSpPr>
            <p:cNvPr id="7" name="Google Shape;1450;p56">
              <a:extLst>
                <a:ext uri="{FF2B5EF4-FFF2-40B4-BE49-F238E27FC236}">
                  <a16:creationId xmlns:a16="http://schemas.microsoft.com/office/drawing/2014/main" id="{F5479315-6AB3-4B07-8F0B-EB88B8CC30B3}"/>
                </a:ext>
              </a:extLst>
            </p:cNvPr>
            <p:cNvSpPr/>
            <p:nvPr/>
          </p:nvSpPr>
          <p:spPr>
            <a:xfrm>
              <a:off x="4379739" y="3450715"/>
              <a:ext cx="390506" cy="126338"/>
            </a:xfrm>
            <a:custGeom>
              <a:avLst/>
              <a:gdLst/>
              <a:ahLst/>
              <a:cxnLst/>
              <a:rect l="l" t="t" r="r" b="b"/>
              <a:pathLst>
                <a:path w="8988" h="2905" extrusionOk="0">
                  <a:moveTo>
                    <a:pt x="4488" y="1"/>
                  </a:moveTo>
                  <a:cubicBezTo>
                    <a:pt x="4086" y="712"/>
                    <a:pt x="3329" y="1149"/>
                    <a:pt x="2503" y="1149"/>
                  </a:cubicBezTo>
                  <a:lnTo>
                    <a:pt x="1470" y="1149"/>
                  </a:lnTo>
                  <a:cubicBezTo>
                    <a:pt x="953" y="1149"/>
                    <a:pt x="494" y="1481"/>
                    <a:pt x="322" y="1975"/>
                  </a:cubicBezTo>
                  <a:lnTo>
                    <a:pt x="1" y="2905"/>
                  </a:lnTo>
                  <a:lnTo>
                    <a:pt x="8987" y="2905"/>
                  </a:lnTo>
                  <a:lnTo>
                    <a:pt x="8666" y="1975"/>
                  </a:lnTo>
                  <a:cubicBezTo>
                    <a:pt x="8494" y="1481"/>
                    <a:pt x="8035" y="1160"/>
                    <a:pt x="7518" y="1149"/>
                  </a:cubicBezTo>
                  <a:lnTo>
                    <a:pt x="6474" y="1149"/>
                  </a:lnTo>
                  <a:cubicBezTo>
                    <a:pt x="5659" y="1149"/>
                    <a:pt x="4901" y="712"/>
                    <a:pt x="448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1;p56">
              <a:extLst>
                <a:ext uri="{FF2B5EF4-FFF2-40B4-BE49-F238E27FC236}">
                  <a16:creationId xmlns:a16="http://schemas.microsoft.com/office/drawing/2014/main" id="{C15A359A-D0D4-40C4-B50A-E9F51FD40D8B}"/>
                </a:ext>
              </a:extLst>
            </p:cNvPr>
            <p:cNvSpPr/>
            <p:nvPr/>
          </p:nvSpPr>
          <p:spPr>
            <a:xfrm>
              <a:off x="4379261" y="3577014"/>
              <a:ext cx="390463" cy="640434"/>
            </a:xfrm>
            <a:custGeom>
              <a:avLst/>
              <a:gdLst/>
              <a:ahLst/>
              <a:cxnLst/>
              <a:rect l="l" t="t" r="r" b="b"/>
              <a:pathLst>
                <a:path w="8987" h="14726" extrusionOk="0">
                  <a:moveTo>
                    <a:pt x="0" y="1"/>
                  </a:moveTo>
                  <a:lnTo>
                    <a:pt x="0" y="14726"/>
                  </a:lnTo>
                  <a:lnTo>
                    <a:pt x="8987" y="14726"/>
                  </a:lnTo>
                  <a:lnTo>
                    <a:pt x="8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1BC71-3EEF-4F77-BE62-28959BFAC20B}"/>
              </a:ext>
            </a:extLst>
          </p:cNvPr>
          <p:cNvSpPr txBox="1"/>
          <p:nvPr/>
        </p:nvSpPr>
        <p:spPr>
          <a:xfrm>
            <a:off x="51238" y="1596457"/>
            <a:ext cx="1390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tx2"/>
                </a:solidFill>
              </a:rPr>
              <a:t>User</a:t>
            </a:r>
          </a:p>
          <a:p>
            <a:r>
              <a:rPr lang="en-SG" sz="4000" dirty="0">
                <a:solidFill>
                  <a:schemeClr val="tx2"/>
                </a:solidFill>
              </a:rPr>
              <a:t>Input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FB91BD9-80DC-4856-8447-EBF4F791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38064"/>
              </p:ext>
            </p:extLst>
          </p:nvPr>
        </p:nvGraphicFramePr>
        <p:xfrm>
          <a:off x="4464615" y="959770"/>
          <a:ext cx="4446086" cy="266480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986998">
                  <a:extLst>
                    <a:ext uri="{9D8B030D-6E8A-4147-A177-3AD203B41FA5}">
                      <a16:colId xmlns:a16="http://schemas.microsoft.com/office/drawing/2014/main" val="732714425"/>
                    </a:ext>
                  </a:extLst>
                </a:gridCol>
                <a:gridCol w="2307890">
                  <a:extLst>
                    <a:ext uri="{9D8B030D-6E8A-4147-A177-3AD203B41FA5}">
                      <a16:colId xmlns:a16="http://schemas.microsoft.com/office/drawing/2014/main" val="728990940"/>
                    </a:ext>
                  </a:extLst>
                </a:gridCol>
                <a:gridCol w="1151198">
                  <a:extLst>
                    <a:ext uri="{9D8B030D-6E8A-4147-A177-3AD203B41FA5}">
                      <a16:colId xmlns:a16="http://schemas.microsoft.com/office/drawing/2014/main" val="2156261335"/>
                    </a:ext>
                  </a:extLst>
                </a:gridCol>
              </a:tblGrid>
              <a:tr h="50784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89841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0584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84753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9809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527"/>
                  </a:ext>
                </a:extLst>
              </a:tr>
              <a:tr h="43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7;p36">
            <a:extLst>
              <a:ext uri="{FF2B5EF4-FFF2-40B4-BE49-F238E27FC236}">
                <a16:creationId xmlns:a16="http://schemas.microsoft.com/office/drawing/2014/main" id="{FDC6FEBC-F257-4064-A5AF-3A6DBF034C13}"/>
              </a:ext>
            </a:extLst>
          </p:cNvPr>
          <p:cNvSpPr/>
          <p:nvPr/>
        </p:nvSpPr>
        <p:spPr>
          <a:xfrm>
            <a:off x="5515087" y="3116207"/>
            <a:ext cx="3328125" cy="12337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37;p36">
            <a:extLst>
              <a:ext uri="{FF2B5EF4-FFF2-40B4-BE49-F238E27FC236}">
                <a16:creationId xmlns:a16="http://schemas.microsoft.com/office/drawing/2014/main" id="{15760B20-230A-468D-8AF3-A5DB1273BF15}"/>
              </a:ext>
            </a:extLst>
          </p:cNvPr>
          <p:cNvSpPr/>
          <p:nvPr/>
        </p:nvSpPr>
        <p:spPr>
          <a:xfrm>
            <a:off x="5515086" y="1265626"/>
            <a:ext cx="3328125" cy="12337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7;p36">
            <a:extLst>
              <a:ext uri="{FF2B5EF4-FFF2-40B4-BE49-F238E27FC236}">
                <a16:creationId xmlns:a16="http://schemas.microsoft.com/office/drawing/2014/main" id="{BF943F9A-3DCA-46D4-99B8-5D8D30BC43EE}"/>
              </a:ext>
            </a:extLst>
          </p:cNvPr>
          <p:cNvSpPr/>
          <p:nvPr/>
        </p:nvSpPr>
        <p:spPr>
          <a:xfrm>
            <a:off x="720000" y="1259450"/>
            <a:ext cx="4455600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9;p37">
            <a:extLst>
              <a:ext uri="{FF2B5EF4-FFF2-40B4-BE49-F238E27FC236}">
                <a16:creationId xmlns:a16="http://schemas.microsoft.com/office/drawing/2014/main" id="{F00A4850-1365-4E4C-B44F-C596D75082C5}"/>
              </a:ext>
            </a:extLst>
          </p:cNvPr>
          <p:cNvSpPr/>
          <p:nvPr/>
        </p:nvSpPr>
        <p:spPr>
          <a:xfrm>
            <a:off x="1274339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E65F1-E907-4CF3-BAF8-31A05D0F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72114"/>
            <a:ext cx="5214300" cy="946200"/>
          </a:xfrm>
        </p:spPr>
        <p:txBody>
          <a:bodyPr/>
          <a:lstStyle/>
          <a:p>
            <a:r>
              <a:rPr lang="en-SG" sz="4000" u="sng" dirty="0"/>
              <a:t>Data</a:t>
            </a:r>
            <a:endParaRPr lang="en-US" sz="4000" u="sng" dirty="0"/>
          </a:p>
        </p:txBody>
      </p:sp>
      <p:sp>
        <p:nvSpPr>
          <p:cNvPr id="5" name="Google Shape;379;p41">
            <a:extLst>
              <a:ext uri="{FF2B5EF4-FFF2-40B4-BE49-F238E27FC236}">
                <a16:creationId xmlns:a16="http://schemas.microsoft.com/office/drawing/2014/main" id="{1E0E37EC-E7C7-42D5-8553-93C9DBD430DB}"/>
              </a:ext>
            </a:extLst>
          </p:cNvPr>
          <p:cNvSpPr txBox="1">
            <a:spLocks/>
          </p:cNvSpPr>
          <p:nvPr/>
        </p:nvSpPr>
        <p:spPr>
          <a:xfrm>
            <a:off x="5550576" y="1342156"/>
            <a:ext cx="3306694" cy="1233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Displaying map location of </a:t>
            </a:r>
            <a:r>
              <a:rPr lang="en-US" dirty="0" err="1">
                <a:solidFill>
                  <a:schemeClr val="lt2"/>
                </a:solidFill>
              </a:rPr>
              <a:t>airbnb</a:t>
            </a:r>
            <a:r>
              <a:rPr lang="en-US" dirty="0">
                <a:solidFill>
                  <a:schemeClr val="lt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Calculating positive of negative score.</a:t>
            </a:r>
          </a:p>
        </p:txBody>
      </p:sp>
      <p:sp>
        <p:nvSpPr>
          <p:cNvPr id="7" name="Google Shape;259;p37">
            <a:extLst>
              <a:ext uri="{FF2B5EF4-FFF2-40B4-BE49-F238E27FC236}">
                <a16:creationId xmlns:a16="http://schemas.microsoft.com/office/drawing/2014/main" id="{AE8BC64F-1E03-47DA-8B88-A473B8D656A9}"/>
              </a:ext>
            </a:extLst>
          </p:cNvPr>
          <p:cNvSpPr/>
          <p:nvPr/>
        </p:nvSpPr>
        <p:spPr>
          <a:xfrm>
            <a:off x="6241626" y="450298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;p30">
            <a:extLst>
              <a:ext uri="{FF2B5EF4-FFF2-40B4-BE49-F238E27FC236}">
                <a16:creationId xmlns:a16="http://schemas.microsoft.com/office/drawing/2014/main" id="{87BECC57-9B69-4941-9665-22FAD5B5FE20}"/>
              </a:ext>
            </a:extLst>
          </p:cNvPr>
          <p:cNvSpPr txBox="1">
            <a:spLocks/>
          </p:cNvSpPr>
          <p:nvPr/>
        </p:nvSpPr>
        <p:spPr>
          <a:xfrm>
            <a:off x="1547674" y="4494463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Text </a:t>
            </a:r>
          </a:p>
        </p:txBody>
      </p:sp>
      <p:sp>
        <p:nvSpPr>
          <p:cNvPr id="10" name="Google Shape;151;p30">
            <a:extLst>
              <a:ext uri="{FF2B5EF4-FFF2-40B4-BE49-F238E27FC236}">
                <a16:creationId xmlns:a16="http://schemas.microsoft.com/office/drawing/2014/main" id="{168B4262-D2C3-4627-BDDB-0E3073A0E294}"/>
              </a:ext>
            </a:extLst>
          </p:cNvPr>
          <p:cNvSpPr txBox="1">
            <a:spLocks/>
          </p:cNvSpPr>
          <p:nvPr/>
        </p:nvSpPr>
        <p:spPr>
          <a:xfrm>
            <a:off x="6526950" y="4502986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Raw filters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D371A-E6B6-4DDE-8B21-543C76F73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9" r="30703" b="7639"/>
          <a:stretch/>
        </p:blipFill>
        <p:spPr>
          <a:xfrm>
            <a:off x="1208297" y="2178844"/>
            <a:ext cx="3479006" cy="1796375"/>
          </a:xfrm>
          <a:prstGeom prst="rect">
            <a:avLst/>
          </a:prstGeom>
        </p:spPr>
      </p:pic>
      <p:sp>
        <p:nvSpPr>
          <p:cNvPr id="11" name="Google Shape;379;p41">
            <a:extLst>
              <a:ext uri="{FF2B5EF4-FFF2-40B4-BE49-F238E27FC236}">
                <a16:creationId xmlns:a16="http://schemas.microsoft.com/office/drawing/2014/main" id="{C033F821-EA6A-40AA-815E-27DF19A6DF68}"/>
              </a:ext>
            </a:extLst>
          </p:cNvPr>
          <p:cNvSpPr txBox="1">
            <a:spLocks/>
          </p:cNvSpPr>
          <p:nvPr/>
        </p:nvSpPr>
        <p:spPr>
          <a:xfrm>
            <a:off x="5663897" y="3116206"/>
            <a:ext cx="3080053" cy="101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We also decided to include simple filters for the dataset we have, where users can just select what attributes they want their room to have. 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 err="1">
                <a:solidFill>
                  <a:schemeClr val="lt2"/>
                </a:solidFill>
              </a:rPr>
              <a:t>E.g</a:t>
            </a:r>
            <a:r>
              <a:rPr lang="en-US" dirty="0">
                <a:solidFill>
                  <a:schemeClr val="lt2"/>
                </a:solidFill>
              </a:rPr>
              <a:t> Number of beds</a:t>
            </a:r>
          </a:p>
        </p:txBody>
      </p:sp>
      <p:sp>
        <p:nvSpPr>
          <p:cNvPr id="13" name="Google Shape;379;p41">
            <a:extLst>
              <a:ext uri="{FF2B5EF4-FFF2-40B4-BE49-F238E27FC236}">
                <a16:creationId xmlns:a16="http://schemas.microsoft.com/office/drawing/2014/main" id="{F8E8C8E2-4C5D-4D79-9564-231920220F15}"/>
              </a:ext>
            </a:extLst>
          </p:cNvPr>
          <p:cNvSpPr txBox="1">
            <a:spLocks/>
          </p:cNvSpPr>
          <p:nvPr/>
        </p:nvSpPr>
        <p:spPr>
          <a:xfrm>
            <a:off x="935395" y="1336414"/>
            <a:ext cx="4024749" cy="930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In the dataset, there exists written reviews of the Airbnb. We decided to use these text data to aid in recommending the user what they want.</a:t>
            </a:r>
          </a:p>
        </p:txBody>
      </p:sp>
      <p:sp>
        <p:nvSpPr>
          <p:cNvPr id="14" name="Google Shape;259;p37">
            <a:extLst>
              <a:ext uri="{FF2B5EF4-FFF2-40B4-BE49-F238E27FC236}">
                <a16:creationId xmlns:a16="http://schemas.microsoft.com/office/drawing/2014/main" id="{E503A68E-F816-4ED0-AE16-6BAB4DA8F041}"/>
              </a:ext>
            </a:extLst>
          </p:cNvPr>
          <p:cNvSpPr/>
          <p:nvPr/>
        </p:nvSpPr>
        <p:spPr>
          <a:xfrm>
            <a:off x="6163948" y="2575876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1;p30">
            <a:extLst>
              <a:ext uri="{FF2B5EF4-FFF2-40B4-BE49-F238E27FC236}">
                <a16:creationId xmlns:a16="http://schemas.microsoft.com/office/drawing/2014/main" id="{9FC5C40C-9108-4456-89A9-6A42595A04E7}"/>
              </a:ext>
            </a:extLst>
          </p:cNvPr>
          <p:cNvSpPr txBox="1">
            <a:spLocks/>
          </p:cNvSpPr>
          <p:nvPr/>
        </p:nvSpPr>
        <p:spPr>
          <a:xfrm>
            <a:off x="6449272" y="2575876"/>
            <a:ext cx="1459752" cy="46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0838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06228" y="2571750"/>
            <a:ext cx="1076283" cy="52926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User Input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49" y="133987"/>
            <a:ext cx="6806434" cy="96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dk2"/>
                </a:solidFill>
              </a:rPr>
              <a:t>Word Embeddings/Vectorization</a:t>
            </a:r>
            <a:endParaRPr sz="36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61445" y="-1136813"/>
            <a:ext cx="1413243" cy="558040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2695416" y="1034529"/>
            <a:ext cx="5345299" cy="123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Vector representations (numbers)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Process huge text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2"/>
                </a:solidFill>
              </a:rPr>
              <a:t>For Machine Learning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7" name="Google Shape;914;p55">
            <a:extLst>
              <a:ext uri="{FF2B5EF4-FFF2-40B4-BE49-F238E27FC236}">
                <a16:creationId xmlns:a16="http://schemas.microsoft.com/office/drawing/2014/main" id="{A89DFEBC-8DD9-45BA-8ACB-682346DA4290}"/>
              </a:ext>
            </a:extLst>
          </p:cNvPr>
          <p:cNvSpPr/>
          <p:nvPr/>
        </p:nvSpPr>
        <p:spPr>
          <a:xfrm>
            <a:off x="1246417" y="2637396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21031D-6D98-445D-8324-F21D30DA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31423"/>
              </p:ext>
            </p:extLst>
          </p:nvPr>
        </p:nvGraphicFramePr>
        <p:xfrm>
          <a:off x="3985588" y="3155669"/>
          <a:ext cx="5158412" cy="1975394"/>
        </p:xfrm>
        <a:graphic>
          <a:graphicData uri="http://schemas.openxmlformats.org/drawingml/2006/table">
            <a:tbl>
              <a:tblPr firstRow="1" bandRow="1">
                <a:tableStyleId>{36D9C556-54B5-48D2-8E6F-3D681F48E876}</a:tableStyleId>
              </a:tblPr>
              <a:tblGrid>
                <a:gridCol w="557711">
                  <a:extLst>
                    <a:ext uri="{9D8B030D-6E8A-4147-A177-3AD203B41FA5}">
                      <a16:colId xmlns:a16="http://schemas.microsoft.com/office/drawing/2014/main" val="1664021602"/>
                    </a:ext>
                  </a:extLst>
                </a:gridCol>
                <a:gridCol w="261830">
                  <a:extLst>
                    <a:ext uri="{9D8B030D-6E8A-4147-A177-3AD203B41FA5}">
                      <a16:colId xmlns:a16="http://schemas.microsoft.com/office/drawing/2014/main" val="1682136304"/>
                    </a:ext>
                  </a:extLst>
                </a:gridCol>
                <a:gridCol w="589513">
                  <a:extLst>
                    <a:ext uri="{9D8B030D-6E8A-4147-A177-3AD203B41FA5}">
                      <a16:colId xmlns:a16="http://schemas.microsoft.com/office/drawing/2014/main" val="2205360081"/>
                    </a:ext>
                  </a:extLst>
                </a:gridCol>
                <a:gridCol w="557711">
                  <a:extLst>
                    <a:ext uri="{9D8B030D-6E8A-4147-A177-3AD203B41FA5}">
                      <a16:colId xmlns:a16="http://schemas.microsoft.com/office/drawing/2014/main" val="3357939325"/>
                    </a:ext>
                  </a:extLst>
                </a:gridCol>
                <a:gridCol w="669591">
                  <a:extLst>
                    <a:ext uri="{9D8B030D-6E8A-4147-A177-3AD203B41FA5}">
                      <a16:colId xmlns:a16="http://schemas.microsoft.com/office/drawing/2014/main" val="214062187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1385968397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00946416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96672914"/>
                    </a:ext>
                  </a:extLst>
                </a:gridCol>
                <a:gridCol w="630514">
                  <a:extLst>
                    <a:ext uri="{9D8B030D-6E8A-4147-A177-3AD203B41FA5}">
                      <a16:colId xmlns:a16="http://schemas.microsoft.com/office/drawing/2014/main" val="3241791911"/>
                    </a:ext>
                  </a:extLst>
                </a:gridCol>
              </a:tblGrid>
              <a:tr h="450636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Want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Big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Rooms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House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has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many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small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3470304"/>
                  </a:ext>
                </a:extLst>
              </a:tr>
              <a:tr h="664328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User Input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01390142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6957506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X2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chemeClr val="bg1">
                            <a:lumMod val="90000"/>
                            <a:lumOff val="10000"/>
                          </a:schemeClr>
                        </a:gs>
                        <a:gs pos="61000">
                          <a:schemeClr val="accent5">
                            <a:lumMod val="90000"/>
                            <a:lumOff val="1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3528072"/>
                  </a:ext>
                </a:extLst>
              </a:tr>
            </a:tbl>
          </a:graphicData>
        </a:graphic>
      </p:graphicFrame>
      <p:sp>
        <p:nvSpPr>
          <p:cNvPr id="20" name="Google Shape;375;p41">
            <a:extLst>
              <a:ext uri="{FF2B5EF4-FFF2-40B4-BE49-F238E27FC236}">
                <a16:creationId xmlns:a16="http://schemas.microsoft.com/office/drawing/2014/main" id="{05902A71-A2B6-4745-ADE2-91532991CAEA}"/>
              </a:ext>
            </a:extLst>
          </p:cNvPr>
          <p:cNvSpPr/>
          <p:nvPr/>
        </p:nvSpPr>
        <p:spPr>
          <a:xfrm flipH="1">
            <a:off x="340570" y="3218025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" name="Google Shape;375;p41">
            <a:extLst>
              <a:ext uri="{FF2B5EF4-FFF2-40B4-BE49-F238E27FC236}">
                <a16:creationId xmlns:a16="http://schemas.microsoft.com/office/drawing/2014/main" id="{3C27050B-B4EE-4B21-A8B1-5856B521FFF9}"/>
              </a:ext>
            </a:extLst>
          </p:cNvPr>
          <p:cNvSpPr/>
          <p:nvPr/>
        </p:nvSpPr>
        <p:spPr>
          <a:xfrm flipH="1">
            <a:off x="340570" y="3695037"/>
            <a:ext cx="561878" cy="39847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X2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" name="Google Shape;914;p55">
            <a:extLst>
              <a:ext uri="{FF2B5EF4-FFF2-40B4-BE49-F238E27FC236}">
                <a16:creationId xmlns:a16="http://schemas.microsoft.com/office/drawing/2014/main" id="{12748FF8-4D45-4F7A-9FB1-944556E67C1C}"/>
              </a:ext>
            </a:extLst>
          </p:cNvPr>
          <p:cNvSpPr/>
          <p:nvPr/>
        </p:nvSpPr>
        <p:spPr>
          <a:xfrm>
            <a:off x="1246417" y="3188862"/>
            <a:ext cx="369692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14;p55">
            <a:extLst>
              <a:ext uri="{FF2B5EF4-FFF2-40B4-BE49-F238E27FC236}">
                <a16:creationId xmlns:a16="http://schemas.microsoft.com/office/drawing/2014/main" id="{C1E21645-E511-499B-9C3B-28E5AC12FDD4}"/>
              </a:ext>
            </a:extLst>
          </p:cNvPr>
          <p:cNvSpPr/>
          <p:nvPr/>
        </p:nvSpPr>
        <p:spPr>
          <a:xfrm>
            <a:off x="1233949" y="3695037"/>
            <a:ext cx="382159" cy="397967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70F7F-1431-4997-9A3B-A8004E0FA27D}"/>
              </a:ext>
            </a:extLst>
          </p:cNvPr>
          <p:cNvSpPr txBox="1"/>
          <p:nvPr/>
        </p:nvSpPr>
        <p:spPr>
          <a:xfrm>
            <a:off x="1617715" y="2682437"/>
            <a:ext cx="153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I want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6FAD0-1C3A-45BE-B583-6ECADA4E597A}"/>
              </a:ext>
            </a:extLst>
          </p:cNvPr>
          <p:cNvSpPr txBox="1"/>
          <p:nvPr/>
        </p:nvSpPr>
        <p:spPr>
          <a:xfrm>
            <a:off x="1616108" y="3234427"/>
            <a:ext cx="19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House has big rooms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AFB8A-CB7A-49A8-AE79-4565C530F03F}"/>
              </a:ext>
            </a:extLst>
          </p:cNvPr>
          <p:cNvSpPr txBox="1"/>
          <p:nvPr/>
        </p:nvSpPr>
        <p:spPr>
          <a:xfrm>
            <a:off x="1660134" y="3739568"/>
            <a:ext cx="171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Many small rooms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 flipH="1">
            <a:off x="1833850" y="2844271"/>
            <a:ext cx="3775432" cy="1200956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TF-IDF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614282" y="-1856093"/>
            <a:ext cx="1749287" cy="7310151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910212" y="978711"/>
            <a:ext cx="5345299" cy="41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u="sng" dirty="0">
                <a:solidFill>
                  <a:schemeClr val="lt2"/>
                </a:solidFill>
              </a:rPr>
              <a:t>Term Frequency - Inverse Document Frequency</a:t>
            </a:r>
            <a:endParaRPr u="sng"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1DD3-9EC5-472B-B89C-362BFD475C58}"/>
              </a:ext>
            </a:extLst>
          </p:cNvPr>
          <p:cNvSpPr txBox="1"/>
          <p:nvPr/>
        </p:nvSpPr>
        <p:spPr>
          <a:xfrm>
            <a:off x="2203998" y="1374528"/>
            <a:ext cx="491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Number of times a term (t) appeared in a doc (d)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Total number of docs (d) 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*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 Total number of docs (n) </a:t>
            </a:r>
          </a:p>
          <a:p>
            <a:pPr algn="ctr"/>
            <a:r>
              <a:rPr lang="en-SG" dirty="0">
                <a:solidFill>
                  <a:schemeClr val="tx2"/>
                </a:solidFill>
              </a:rPr>
              <a:t>Number of documents with the term (t) + 1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Google Shape;158;p30">
            <a:extLst>
              <a:ext uri="{FF2B5EF4-FFF2-40B4-BE49-F238E27FC236}">
                <a16:creationId xmlns:a16="http://schemas.microsoft.com/office/drawing/2014/main" id="{0A20C4AE-9653-46C1-866E-50048C720226}"/>
              </a:ext>
            </a:extLst>
          </p:cNvPr>
          <p:cNvCxnSpPr>
            <a:cxnSpLocks/>
          </p:cNvCxnSpPr>
          <p:nvPr/>
        </p:nvCxnSpPr>
        <p:spPr>
          <a:xfrm flipH="1">
            <a:off x="2361048" y="1651578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58;p30">
            <a:extLst>
              <a:ext uri="{FF2B5EF4-FFF2-40B4-BE49-F238E27FC236}">
                <a16:creationId xmlns:a16="http://schemas.microsoft.com/office/drawing/2014/main" id="{3D1075E4-B608-49A1-B12C-CE5C52AFCBF7}"/>
              </a:ext>
            </a:extLst>
          </p:cNvPr>
          <p:cNvCxnSpPr>
            <a:cxnSpLocks/>
          </p:cNvCxnSpPr>
          <p:nvPr/>
        </p:nvCxnSpPr>
        <p:spPr>
          <a:xfrm flipH="1">
            <a:off x="2361048" y="2286026"/>
            <a:ext cx="4611252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7447F2-4C41-4E23-AE7E-BC10D89E93E2}"/>
              </a:ext>
            </a:extLst>
          </p:cNvPr>
          <p:cNvSpPr txBox="1"/>
          <p:nvPr/>
        </p:nvSpPr>
        <p:spPr>
          <a:xfrm>
            <a:off x="7402109" y="971351"/>
            <a:ext cx="133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term = word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Google Shape;158;p30">
            <a:extLst>
              <a:ext uri="{FF2B5EF4-FFF2-40B4-BE49-F238E27FC236}">
                <a16:creationId xmlns:a16="http://schemas.microsoft.com/office/drawing/2014/main" id="{A9CE1B57-773E-42CD-B98C-9DB882E89536}"/>
              </a:ext>
            </a:extLst>
          </p:cNvPr>
          <p:cNvCxnSpPr>
            <a:cxnSpLocks/>
          </p:cNvCxnSpPr>
          <p:nvPr/>
        </p:nvCxnSpPr>
        <p:spPr>
          <a:xfrm flipH="1">
            <a:off x="7601814" y="1390067"/>
            <a:ext cx="38743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8;p30">
            <a:extLst>
              <a:ext uri="{FF2B5EF4-FFF2-40B4-BE49-F238E27FC236}">
                <a16:creationId xmlns:a16="http://schemas.microsoft.com/office/drawing/2014/main" id="{0755AB4A-D558-40AA-95B6-1A1BAA712279}"/>
              </a:ext>
            </a:extLst>
          </p:cNvPr>
          <p:cNvCxnSpPr>
            <a:cxnSpLocks/>
          </p:cNvCxnSpPr>
          <p:nvPr/>
        </p:nvCxnSpPr>
        <p:spPr>
          <a:xfrm flipV="1">
            <a:off x="7118898" y="924339"/>
            <a:ext cx="0" cy="1749287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733C5C-2951-49F0-B185-6AFA423EFA38}"/>
              </a:ext>
            </a:extLst>
          </p:cNvPr>
          <p:cNvSpPr txBox="1"/>
          <p:nvPr/>
        </p:nvSpPr>
        <p:spPr>
          <a:xfrm>
            <a:off x="1794201" y="2053777"/>
            <a:ext cx="6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2"/>
                </a:solidFill>
              </a:rPr>
              <a:t>Log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9DA4D7-3792-4674-B294-DD9FF6B6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52" y="1358258"/>
            <a:ext cx="1892250" cy="12924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5E9091-C43D-44B8-A76A-20E62C298C48}"/>
              </a:ext>
            </a:extLst>
          </p:cNvPr>
          <p:cNvSpPr txBox="1"/>
          <p:nvPr/>
        </p:nvSpPr>
        <p:spPr>
          <a:xfrm>
            <a:off x="1833850" y="2935137"/>
            <a:ext cx="377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Process of giving a word a numeric value (w)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26FC03-A416-4671-ACF4-39531FB3D6B5}"/>
              </a:ext>
            </a:extLst>
          </p:cNvPr>
          <p:cNvSpPr txBox="1"/>
          <p:nvPr/>
        </p:nvSpPr>
        <p:spPr>
          <a:xfrm>
            <a:off x="1833850" y="3387284"/>
            <a:ext cx="377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Determines how important the word is, in the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0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1A4FE-38AE-42F7-8A86-74E4B78C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657"/>
            <a:ext cx="9144000" cy="34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F82B775-BA4F-4BB8-A7DE-951C656509AF}"/>
              </a:ext>
            </a:extLst>
          </p:cNvPr>
          <p:cNvSpPr/>
          <p:nvPr/>
        </p:nvSpPr>
        <p:spPr>
          <a:xfrm>
            <a:off x="6605795" y="4646017"/>
            <a:ext cx="151145" cy="15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41"/>
          <p:cNvSpPr/>
          <p:nvPr/>
        </p:nvSpPr>
        <p:spPr>
          <a:xfrm flipH="1">
            <a:off x="2084772" y="2475968"/>
            <a:ext cx="4974456" cy="630010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tx2"/>
                </a:solidFill>
              </a:rPr>
              <a:t>Where A and B are vector representations of words/documents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964850" y="210681"/>
            <a:ext cx="5214300" cy="71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2"/>
                </a:solidFill>
              </a:rPr>
              <a:t>Cosine-Similarity</a:t>
            </a:r>
            <a:endParaRPr sz="4000" u="sng" dirty="0">
              <a:solidFill>
                <a:schemeClr val="dk2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 rot="5400000">
            <a:off x="4215171" y="-1211029"/>
            <a:ext cx="713658" cy="4974455"/>
          </a:xfrm>
          <a:prstGeom prst="snip1Rect">
            <a:avLst>
              <a:gd name="adj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239F-3281-4887-BD3B-77C79C89ACC0}"/>
              </a:ext>
            </a:extLst>
          </p:cNvPr>
          <p:cNvSpPr txBox="1"/>
          <p:nvPr/>
        </p:nvSpPr>
        <p:spPr>
          <a:xfrm>
            <a:off x="2186608" y="1006740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2"/>
                </a:solidFill>
              </a:rPr>
              <a:t>Determine how </a:t>
            </a:r>
            <a:r>
              <a:rPr lang="en-SG" u="sng" dirty="0">
                <a:solidFill>
                  <a:schemeClr val="tx2"/>
                </a:solidFill>
              </a:rPr>
              <a:t>similar</a:t>
            </a:r>
            <a:r>
              <a:rPr lang="en-SG" dirty="0">
                <a:solidFill>
                  <a:schemeClr val="tx2"/>
                </a:solidFill>
              </a:rPr>
              <a:t> words/documents are</a:t>
            </a:r>
            <a:r>
              <a:rPr lang="en-US" dirty="0">
                <a:solidFill>
                  <a:schemeClr val="tx2"/>
                </a:solidFill>
              </a:rPr>
              <a:t> regardless of </a:t>
            </a:r>
            <a:r>
              <a:rPr lang="en-US" u="sng" dirty="0">
                <a:solidFill>
                  <a:schemeClr val="tx2"/>
                </a:solidFill>
              </a:rPr>
              <a:t>magnitude</a:t>
            </a:r>
            <a:endParaRPr lang="en-SG" u="sng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7BE02-B024-404D-9A2A-FF684338CEB2}"/>
              </a:ext>
            </a:extLst>
          </p:cNvPr>
          <p:cNvSpPr/>
          <p:nvPr/>
        </p:nvSpPr>
        <p:spPr>
          <a:xfrm>
            <a:off x="-4970" y="3154341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B25B4-ADFB-412E-9ADC-7EE031D03215}"/>
              </a:ext>
            </a:extLst>
          </p:cNvPr>
          <p:cNvCxnSpPr/>
          <p:nvPr/>
        </p:nvCxnSpPr>
        <p:spPr>
          <a:xfrm flipV="1">
            <a:off x="273326" y="342403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3A7F2-7B3A-48E3-B9E8-7A74F12E56EB}"/>
              </a:ext>
            </a:extLst>
          </p:cNvPr>
          <p:cNvCxnSpPr>
            <a:cxnSpLocks/>
          </p:cNvCxnSpPr>
          <p:nvPr/>
        </p:nvCxnSpPr>
        <p:spPr>
          <a:xfrm flipV="1">
            <a:off x="273326" y="481053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D2F47A-B077-481C-B2A9-529A8D213EC2}"/>
              </a:ext>
            </a:extLst>
          </p:cNvPr>
          <p:cNvCxnSpPr/>
          <p:nvPr/>
        </p:nvCxnSpPr>
        <p:spPr>
          <a:xfrm flipV="1">
            <a:off x="273326" y="375699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527C1-15E1-4471-A496-83ACDD0C9196}"/>
              </a:ext>
            </a:extLst>
          </p:cNvPr>
          <p:cNvCxnSpPr>
            <a:cxnSpLocks/>
          </p:cNvCxnSpPr>
          <p:nvPr/>
        </p:nvCxnSpPr>
        <p:spPr>
          <a:xfrm flipV="1">
            <a:off x="269184" y="4393096"/>
            <a:ext cx="747920" cy="417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DB832E16-5448-49D8-97DA-04DD0F11DD30}"/>
              </a:ext>
            </a:extLst>
          </p:cNvPr>
          <p:cNvSpPr/>
          <p:nvPr/>
        </p:nvSpPr>
        <p:spPr>
          <a:xfrm>
            <a:off x="284131" y="4457701"/>
            <a:ext cx="327973" cy="3478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87A23-A61C-4FBE-9904-F2918DBDDFAF}"/>
              </a:ext>
            </a:extLst>
          </p:cNvPr>
          <p:cNvSpPr txBox="1"/>
          <p:nvPr/>
        </p:nvSpPr>
        <p:spPr>
          <a:xfrm>
            <a:off x="730526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4D81E-4EB0-43E3-9F69-3E1F4FC772DB}"/>
              </a:ext>
            </a:extLst>
          </p:cNvPr>
          <p:cNvSpPr txBox="1"/>
          <p:nvPr/>
        </p:nvSpPr>
        <p:spPr>
          <a:xfrm>
            <a:off x="1023730" y="4117284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D177A-0E93-4285-96AB-3B14B77E4544}"/>
              </a:ext>
            </a:extLst>
          </p:cNvPr>
          <p:cNvSpPr/>
          <p:nvPr/>
        </p:nvSpPr>
        <p:spPr>
          <a:xfrm>
            <a:off x="3183007" y="3149214"/>
            <a:ext cx="2842591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57819-1B1E-491B-8AEF-BDC5E07A799B}"/>
              </a:ext>
            </a:extLst>
          </p:cNvPr>
          <p:cNvCxnSpPr/>
          <p:nvPr/>
        </p:nvCxnSpPr>
        <p:spPr>
          <a:xfrm flipV="1">
            <a:off x="3918502" y="3433800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0E1B80-29FD-4DB9-A683-AFA802339157}"/>
              </a:ext>
            </a:extLst>
          </p:cNvPr>
          <p:cNvCxnSpPr>
            <a:cxnSpLocks/>
          </p:cNvCxnSpPr>
          <p:nvPr/>
        </p:nvCxnSpPr>
        <p:spPr>
          <a:xfrm flipV="1">
            <a:off x="3918502" y="4820308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AE157-C300-46F3-AA3B-81CDF7355727}"/>
              </a:ext>
            </a:extLst>
          </p:cNvPr>
          <p:cNvCxnSpPr/>
          <p:nvPr/>
        </p:nvCxnSpPr>
        <p:spPr>
          <a:xfrm flipV="1">
            <a:off x="3918502" y="3766761"/>
            <a:ext cx="541683" cy="105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E28FCE-3CFB-4EB7-9792-D83B81B3FDAC}"/>
              </a:ext>
            </a:extLst>
          </p:cNvPr>
          <p:cNvCxnSpPr>
            <a:cxnSpLocks/>
          </p:cNvCxnSpPr>
          <p:nvPr/>
        </p:nvCxnSpPr>
        <p:spPr>
          <a:xfrm flipV="1">
            <a:off x="3914360" y="3776364"/>
            <a:ext cx="545825" cy="104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952AAA-4CD0-478A-9650-1C11BB093F01}"/>
              </a:ext>
            </a:extLst>
          </p:cNvPr>
          <p:cNvSpPr txBox="1"/>
          <p:nvPr/>
        </p:nvSpPr>
        <p:spPr>
          <a:xfrm>
            <a:off x="4375702" y="346858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47916-2434-4F3B-9A59-E74DD5A65963}"/>
              </a:ext>
            </a:extLst>
          </p:cNvPr>
          <p:cNvSpPr txBox="1"/>
          <p:nvPr/>
        </p:nvSpPr>
        <p:spPr>
          <a:xfrm>
            <a:off x="4475093" y="375699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CD112B-E5FD-4E9B-9105-394A2D28A591}"/>
              </a:ext>
            </a:extLst>
          </p:cNvPr>
          <p:cNvSpPr txBox="1"/>
          <p:nvPr/>
        </p:nvSpPr>
        <p:spPr>
          <a:xfrm>
            <a:off x="1075912" y="3154341"/>
            <a:ext cx="19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Since angle is small,</a:t>
            </a:r>
          </a:p>
          <a:p>
            <a:r>
              <a:rPr lang="en-SG" sz="1100" dirty="0"/>
              <a:t>Similarity value will be high</a:t>
            </a:r>
            <a:endParaRPr lang="en-US" sz="11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80CBE4-602F-47B2-982B-5730E5D9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94" y="1660490"/>
            <a:ext cx="2643809" cy="7819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037841-966F-4BD9-8570-9F17B38487FD}"/>
              </a:ext>
            </a:extLst>
          </p:cNvPr>
          <p:cNvSpPr txBox="1"/>
          <p:nvPr/>
        </p:nvSpPr>
        <p:spPr>
          <a:xfrm>
            <a:off x="4410500" y="3139522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Exactly same,</a:t>
            </a:r>
          </a:p>
          <a:p>
            <a:r>
              <a:rPr lang="en-SG" sz="1100" dirty="0"/>
              <a:t>Similarity value will be 1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5AAFDC-98A6-47E8-83F1-F99C4B9F2789}"/>
              </a:ext>
            </a:extLst>
          </p:cNvPr>
          <p:cNvSpPr/>
          <p:nvPr/>
        </p:nvSpPr>
        <p:spPr>
          <a:xfrm>
            <a:off x="6464587" y="3173067"/>
            <a:ext cx="2679413" cy="197043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12492D-E164-440F-96EB-CB40172451EE}"/>
              </a:ext>
            </a:extLst>
          </p:cNvPr>
          <p:cNvCxnSpPr/>
          <p:nvPr/>
        </p:nvCxnSpPr>
        <p:spPr>
          <a:xfrm flipV="1">
            <a:off x="6603724" y="3409948"/>
            <a:ext cx="0" cy="1386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AB9AF6-1B3E-4010-A34C-8E45056F4B9B}"/>
              </a:ext>
            </a:extLst>
          </p:cNvPr>
          <p:cNvCxnSpPr>
            <a:cxnSpLocks/>
          </p:cNvCxnSpPr>
          <p:nvPr/>
        </p:nvCxnSpPr>
        <p:spPr>
          <a:xfrm flipV="1">
            <a:off x="6603724" y="4796456"/>
            <a:ext cx="148755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DA7765-61DD-4C3A-8531-2D16AB3EE8D3}"/>
              </a:ext>
            </a:extLst>
          </p:cNvPr>
          <p:cNvCxnSpPr>
            <a:cxnSpLocks/>
          </p:cNvCxnSpPr>
          <p:nvPr/>
        </p:nvCxnSpPr>
        <p:spPr>
          <a:xfrm flipV="1">
            <a:off x="6603724" y="3662570"/>
            <a:ext cx="4143" cy="1133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AF4F13-DA84-4E81-B42D-2CAAAED0EC00}"/>
              </a:ext>
            </a:extLst>
          </p:cNvPr>
          <p:cNvCxnSpPr>
            <a:cxnSpLocks/>
          </p:cNvCxnSpPr>
          <p:nvPr/>
        </p:nvCxnSpPr>
        <p:spPr>
          <a:xfrm flipV="1">
            <a:off x="6599582" y="4796455"/>
            <a:ext cx="12581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4A4C9C-1553-47A5-9782-83D3AFE3DA3A}"/>
              </a:ext>
            </a:extLst>
          </p:cNvPr>
          <p:cNvSpPr txBox="1"/>
          <p:nvPr/>
        </p:nvSpPr>
        <p:spPr>
          <a:xfrm>
            <a:off x="6605795" y="3458817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A310FC-9EC3-4693-96A6-71374A648B7C}"/>
              </a:ext>
            </a:extLst>
          </p:cNvPr>
          <p:cNvSpPr txBox="1"/>
          <p:nvPr/>
        </p:nvSpPr>
        <p:spPr>
          <a:xfrm>
            <a:off x="7756663" y="4449411"/>
            <a:ext cx="39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B2BA4-D686-44D1-A38F-C5A7286283B5}"/>
              </a:ext>
            </a:extLst>
          </p:cNvPr>
          <p:cNvSpPr txBox="1"/>
          <p:nvPr/>
        </p:nvSpPr>
        <p:spPr>
          <a:xfrm>
            <a:off x="7251838" y="3218356"/>
            <a:ext cx="1749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Similarity value will be 0</a:t>
            </a:r>
            <a:endParaRPr lang="en-US" sz="11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D2097C1-BF5D-4BE2-A298-79A92A769E96}"/>
              </a:ext>
            </a:extLst>
          </p:cNvPr>
          <p:cNvCxnSpPr/>
          <p:nvPr/>
        </p:nvCxnSpPr>
        <p:spPr>
          <a:xfrm>
            <a:off x="6605795" y="4646017"/>
            <a:ext cx="296931" cy="15043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831BD-7CE3-485E-9F81-46B2851C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49" y="1386508"/>
            <a:ext cx="7086751" cy="3756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50EA3-6C5F-4472-BC8F-5C6DB7E67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805"/>
            <a:ext cx="1409749" cy="4621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428</Words>
  <Application>Microsoft Office PowerPoint</Application>
  <PresentationFormat>On-screen Show (16:9)</PresentationFormat>
  <Paragraphs>141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Exo 2</vt:lpstr>
      <vt:lpstr>Fira Sans Extra Condensed Medium</vt:lpstr>
      <vt:lpstr>Roboto Condensed Light</vt:lpstr>
      <vt:lpstr>Squada One</vt:lpstr>
      <vt:lpstr>Arial</vt:lpstr>
      <vt:lpstr>Tech Newsletter by Slidesgo</vt:lpstr>
      <vt:lpstr>Air-BnB Recommendation System</vt:lpstr>
      <vt:lpstr>Agenda</vt:lpstr>
      <vt:lpstr>Objective</vt:lpstr>
      <vt:lpstr>Data</vt:lpstr>
      <vt:lpstr>Word Embeddings/Vectorization</vt:lpstr>
      <vt:lpstr>TF-IDF</vt:lpstr>
      <vt:lpstr>PowerPoint Presentation</vt:lpstr>
      <vt:lpstr>Cosine-Similarity</vt:lpstr>
      <vt:lpstr>PowerPoint Presentation</vt:lpstr>
      <vt:lpstr>PowerPoint Presentation</vt:lpstr>
      <vt:lpstr>K-NN</vt:lpstr>
      <vt:lpstr>Doc2Vec</vt:lpstr>
      <vt:lpstr>PowerPoint Presentation</vt:lpstr>
      <vt:lpstr>PowerPoint Presentation</vt:lpstr>
      <vt:lpstr>Evaluation</vt:lpstr>
      <vt:lpstr>PCA</vt:lpstr>
      <vt:lpstr>PowerPoint Presentation</vt:lpstr>
      <vt:lpstr>Tensorboard Embedding Projector</vt:lpstr>
      <vt:lpstr>PowerPoint Presentation</vt:lpstr>
      <vt:lpstr>PowerPoint Presentation</vt:lpstr>
      <vt:lpstr>PowerPoint Presentation</vt:lpstr>
      <vt:lpstr>Map location of the Airbnb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Air-BnB Recommendation System</dc:title>
  <cp:lastModifiedBy>Wong Xin Pei</cp:lastModifiedBy>
  <cp:revision>42</cp:revision>
  <dcterms:modified xsi:type="dcterms:W3CDTF">2020-04-13T07:14:36Z</dcterms:modified>
</cp:coreProperties>
</file>