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3"/>
  </p:notesMasterIdLst>
  <p:sldIdLst>
    <p:sldId id="298" r:id="rId2"/>
    <p:sldId id="301" r:id="rId3"/>
    <p:sldId id="299" r:id="rId4"/>
    <p:sldId id="302" r:id="rId5"/>
    <p:sldId id="322" r:id="rId6"/>
    <p:sldId id="323" r:id="rId7"/>
    <p:sldId id="304" r:id="rId8"/>
    <p:sldId id="312" r:id="rId9"/>
    <p:sldId id="321" r:id="rId10"/>
    <p:sldId id="281" r:id="rId11"/>
    <p:sldId id="324" r:id="rId12"/>
    <p:sldId id="313" r:id="rId13"/>
    <p:sldId id="305" r:id="rId14"/>
    <p:sldId id="319" r:id="rId15"/>
    <p:sldId id="320" r:id="rId16"/>
    <p:sldId id="316" r:id="rId17"/>
    <p:sldId id="315" r:id="rId18"/>
    <p:sldId id="318" r:id="rId19"/>
    <p:sldId id="303" r:id="rId20"/>
    <p:sldId id="307" r:id="rId21"/>
    <p:sldId id="259"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E2A47"/>
    <a:srgbClr val="1255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9C556-54B5-48D2-8E6F-3D681F48E876}">
  <a:tblStyle styleId="{36D9C556-54B5-48D2-8E6F-3D681F48E8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2" d="100"/>
          <a:sy n="192" d="100"/>
        </p:scale>
        <p:origin x="174"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25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419515fe0b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419515fe0b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42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41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419515fe0b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419515fe0b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450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9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84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532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015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419515fe0b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419515fe0b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419515fe0b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419515fe0b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934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17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349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419515fe0b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419515fe0b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390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6000"/>
              <a:buNone/>
              <a:defRPr sz="4800">
                <a:solidFill>
                  <a:schemeClr val="dk2"/>
                </a:solidFill>
              </a:defRPr>
            </a:lvl1pPr>
            <a:lvl2pPr lvl="1" rtl="0">
              <a:spcBef>
                <a:spcPts val="0"/>
              </a:spcBef>
              <a:spcAft>
                <a:spcPts val="0"/>
              </a:spcAft>
              <a:buClr>
                <a:schemeClr val="dk2"/>
              </a:buClr>
              <a:buSzPts val="5200"/>
              <a:buNone/>
              <a:defRPr sz="5200">
                <a:solidFill>
                  <a:schemeClr val="dk2"/>
                </a:solidFill>
              </a:defRPr>
            </a:lvl2pPr>
            <a:lvl3pPr lvl="2" rtl="0">
              <a:spcBef>
                <a:spcPts val="0"/>
              </a:spcBef>
              <a:spcAft>
                <a:spcPts val="0"/>
              </a:spcAft>
              <a:buClr>
                <a:schemeClr val="dk2"/>
              </a:buClr>
              <a:buSzPts val="5200"/>
              <a:buNone/>
              <a:defRPr sz="5200">
                <a:solidFill>
                  <a:schemeClr val="dk2"/>
                </a:solidFill>
              </a:defRPr>
            </a:lvl3pPr>
            <a:lvl4pPr lvl="3" rtl="0">
              <a:spcBef>
                <a:spcPts val="0"/>
              </a:spcBef>
              <a:spcAft>
                <a:spcPts val="0"/>
              </a:spcAft>
              <a:buClr>
                <a:schemeClr val="dk2"/>
              </a:buClr>
              <a:buSzPts val="5200"/>
              <a:buNone/>
              <a:defRPr sz="5200">
                <a:solidFill>
                  <a:schemeClr val="dk2"/>
                </a:solidFill>
              </a:defRPr>
            </a:lvl4pPr>
            <a:lvl5pPr lvl="4" rtl="0">
              <a:spcBef>
                <a:spcPts val="0"/>
              </a:spcBef>
              <a:spcAft>
                <a:spcPts val="0"/>
              </a:spcAft>
              <a:buClr>
                <a:schemeClr val="dk2"/>
              </a:buClr>
              <a:buSzPts val="5200"/>
              <a:buNone/>
              <a:defRPr sz="5200">
                <a:solidFill>
                  <a:schemeClr val="dk2"/>
                </a:solidFill>
              </a:defRPr>
            </a:lvl5pPr>
            <a:lvl6pPr lvl="5" rtl="0">
              <a:spcBef>
                <a:spcPts val="0"/>
              </a:spcBef>
              <a:spcAft>
                <a:spcPts val="0"/>
              </a:spcAft>
              <a:buClr>
                <a:schemeClr val="dk2"/>
              </a:buClr>
              <a:buSzPts val="5200"/>
              <a:buNone/>
              <a:defRPr sz="5200">
                <a:solidFill>
                  <a:schemeClr val="dk2"/>
                </a:solidFill>
              </a:defRPr>
            </a:lvl6pPr>
            <a:lvl7pPr lvl="6" rtl="0">
              <a:spcBef>
                <a:spcPts val="0"/>
              </a:spcBef>
              <a:spcAft>
                <a:spcPts val="0"/>
              </a:spcAft>
              <a:buClr>
                <a:schemeClr val="dk2"/>
              </a:buClr>
              <a:buSzPts val="5200"/>
              <a:buNone/>
              <a:defRPr sz="5200">
                <a:solidFill>
                  <a:schemeClr val="dk2"/>
                </a:solidFill>
              </a:defRPr>
            </a:lvl7pPr>
            <a:lvl8pPr lvl="7" rtl="0">
              <a:spcBef>
                <a:spcPts val="0"/>
              </a:spcBef>
              <a:spcAft>
                <a:spcPts val="0"/>
              </a:spcAft>
              <a:buClr>
                <a:schemeClr val="dk2"/>
              </a:buClr>
              <a:buSzPts val="5200"/>
              <a:buNone/>
              <a:defRPr sz="5200">
                <a:solidFill>
                  <a:schemeClr val="dk2"/>
                </a:solidFill>
              </a:defRPr>
            </a:lvl8pPr>
            <a:lvl9pPr lvl="8" rtl="0">
              <a:spcBef>
                <a:spcPts val="0"/>
              </a:spcBef>
              <a:spcAft>
                <a:spcPts val="0"/>
              </a:spcAft>
              <a:buClr>
                <a:schemeClr val="dk2"/>
              </a:buClr>
              <a:buSzPts val="5200"/>
              <a:buNone/>
              <a:defRPr sz="5200">
                <a:solidFill>
                  <a:schemeClr val="dk2"/>
                </a:solidFill>
              </a:defRPr>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2"/>
              </a:buClr>
              <a:buSzPts val="1200"/>
              <a:buNone/>
              <a:defRPr>
                <a:solidFill>
                  <a:schemeClr val="lt2"/>
                </a:solidFill>
              </a:defRPr>
            </a:lvl1pPr>
            <a:lvl2pPr lvl="1" algn="r" rtl="0">
              <a:lnSpc>
                <a:spcPct val="100000"/>
              </a:lnSpc>
              <a:spcBef>
                <a:spcPts val="0"/>
              </a:spcBef>
              <a:spcAft>
                <a:spcPts val="0"/>
              </a:spcAft>
              <a:buClr>
                <a:schemeClr val="lt2"/>
              </a:buClr>
              <a:buSzPts val="2800"/>
              <a:buNone/>
              <a:defRPr sz="2800">
                <a:solidFill>
                  <a:schemeClr val="lt2"/>
                </a:solidFill>
              </a:defRPr>
            </a:lvl2pPr>
            <a:lvl3pPr lvl="2" algn="r" rtl="0">
              <a:lnSpc>
                <a:spcPct val="100000"/>
              </a:lnSpc>
              <a:spcBef>
                <a:spcPts val="0"/>
              </a:spcBef>
              <a:spcAft>
                <a:spcPts val="0"/>
              </a:spcAft>
              <a:buClr>
                <a:schemeClr val="lt2"/>
              </a:buClr>
              <a:buSzPts val="2800"/>
              <a:buNone/>
              <a:defRPr sz="2800">
                <a:solidFill>
                  <a:schemeClr val="lt2"/>
                </a:solidFill>
              </a:defRPr>
            </a:lvl3pPr>
            <a:lvl4pPr lvl="3" algn="r" rtl="0">
              <a:lnSpc>
                <a:spcPct val="100000"/>
              </a:lnSpc>
              <a:spcBef>
                <a:spcPts val="0"/>
              </a:spcBef>
              <a:spcAft>
                <a:spcPts val="0"/>
              </a:spcAft>
              <a:buClr>
                <a:schemeClr val="lt2"/>
              </a:buClr>
              <a:buSzPts val="2800"/>
              <a:buNone/>
              <a:defRPr sz="2800">
                <a:solidFill>
                  <a:schemeClr val="lt2"/>
                </a:solidFill>
              </a:defRPr>
            </a:lvl4pPr>
            <a:lvl5pPr lvl="4" algn="r" rtl="0">
              <a:lnSpc>
                <a:spcPct val="100000"/>
              </a:lnSpc>
              <a:spcBef>
                <a:spcPts val="0"/>
              </a:spcBef>
              <a:spcAft>
                <a:spcPts val="0"/>
              </a:spcAft>
              <a:buClr>
                <a:schemeClr val="lt2"/>
              </a:buClr>
              <a:buSzPts val="2800"/>
              <a:buNone/>
              <a:defRPr sz="2800">
                <a:solidFill>
                  <a:schemeClr val="lt2"/>
                </a:solidFill>
              </a:defRPr>
            </a:lvl5pPr>
            <a:lvl6pPr lvl="5" algn="r" rtl="0">
              <a:lnSpc>
                <a:spcPct val="100000"/>
              </a:lnSpc>
              <a:spcBef>
                <a:spcPts val="0"/>
              </a:spcBef>
              <a:spcAft>
                <a:spcPts val="0"/>
              </a:spcAft>
              <a:buClr>
                <a:schemeClr val="lt2"/>
              </a:buClr>
              <a:buSzPts val="2800"/>
              <a:buNone/>
              <a:defRPr sz="2800">
                <a:solidFill>
                  <a:schemeClr val="lt2"/>
                </a:solidFill>
              </a:defRPr>
            </a:lvl6pPr>
            <a:lvl7pPr lvl="6" algn="r" rtl="0">
              <a:lnSpc>
                <a:spcPct val="100000"/>
              </a:lnSpc>
              <a:spcBef>
                <a:spcPts val="0"/>
              </a:spcBef>
              <a:spcAft>
                <a:spcPts val="0"/>
              </a:spcAft>
              <a:buClr>
                <a:schemeClr val="lt2"/>
              </a:buClr>
              <a:buSzPts val="2800"/>
              <a:buNone/>
              <a:defRPr sz="2800">
                <a:solidFill>
                  <a:schemeClr val="lt2"/>
                </a:solidFill>
              </a:defRPr>
            </a:lvl7pPr>
            <a:lvl8pPr lvl="7" algn="r" rtl="0">
              <a:lnSpc>
                <a:spcPct val="100000"/>
              </a:lnSpc>
              <a:spcBef>
                <a:spcPts val="0"/>
              </a:spcBef>
              <a:spcAft>
                <a:spcPts val="0"/>
              </a:spcAft>
              <a:buClr>
                <a:schemeClr val="lt2"/>
              </a:buClr>
              <a:buSzPts val="2800"/>
              <a:buNone/>
              <a:defRPr sz="2800">
                <a:solidFill>
                  <a:schemeClr val="lt2"/>
                </a:solidFill>
              </a:defRPr>
            </a:lvl8pPr>
            <a:lvl9pPr lvl="8" algn="r" rtl="0">
              <a:lnSpc>
                <a:spcPct val="100000"/>
              </a:lnSpc>
              <a:spcBef>
                <a:spcPts val="0"/>
              </a:spcBef>
              <a:spcAft>
                <a:spcPts val="0"/>
              </a:spcAft>
              <a:buClr>
                <a:schemeClr val="lt2"/>
              </a:buClr>
              <a:buSzPts val="2800"/>
              <a:buNone/>
              <a:defRPr sz="2800">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Design 2">
  <p:cSld name="CUSTOM_15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3">
  <p:cSld name="CUSTOM_15_1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4">
  <p:cSld name="CUSTOM_15_1_1_1">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5">
  <p:cSld name="CUSTOM_15_1_1_1_1">
    <p:bg>
      <p:bgPr>
        <a:blipFill>
          <a:blip r:embed="rId2">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cSld name="Two Columns">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84" name="Google Shape;84;p13"/>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5" name="Google Shape;85;p13"/>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6" name="Google Shape;86;p13"/>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 name="Google Shape;87;p13"/>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extLst>
      <p:ext uri="{BB962C8B-B14F-4D97-AF65-F5344CB8AC3E}">
        <p14:creationId xmlns:p14="http://schemas.microsoft.com/office/powerpoint/2010/main" val="357790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1">
  <p:cSld name="Section 1">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6500"/>
              <a:buNone/>
              <a:defRPr sz="6500">
                <a:solidFill>
                  <a:schemeClr val="dk2"/>
                </a:solidFill>
              </a:defRPr>
            </a:lvl2pPr>
            <a:lvl3pPr lvl="2" rtl="0">
              <a:spcBef>
                <a:spcPts val="0"/>
              </a:spcBef>
              <a:spcAft>
                <a:spcPts val="0"/>
              </a:spcAft>
              <a:buClr>
                <a:schemeClr val="dk2"/>
              </a:buClr>
              <a:buSzPts val="6500"/>
              <a:buNone/>
              <a:defRPr sz="6500">
                <a:solidFill>
                  <a:schemeClr val="dk2"/>
                </a:solidFill>
              </a:defRPr>
            </a:lvl3pPr>
            <a:lvl4pPr lvl="3" rtl="0">
              <a:spcBef>
                <a:spcPts val="0"/>
              </a:spcBef>
              <a:spcAft>
                <a:spcPts val="0"/>
              </a:spcAft>
              <a:buClr>
                <a:schemeClr val="dk2"/>
              </a:buClr>
              <a:buSzPts val="6500"/>
              <a:buNone/>
              <a:defRPr sz="6500">
                <a:solidFill>
                  <a:schemeClr val="dk2"/>
                </a:solidFill>
              </a:defRPr>
            </a:lvl4pPr>
            <a:lvl5pPr lvl="4" rtl="0">
              <a:spcBef>
                <a:spcPts val="0"/>
              </a:spcBef>
              <a:spcAft>
                <a:spcPts val="0"/>
              </a:spcAft>
              <a:buClr>
                <a:schemeClr val="dk2"/>
              </a:buClr>
              <a:buSzPts val="6500"/>
              <a:buNone/>
              <a:defRPr sz="6500">
                <a:solidFill>
                  <a:schemeClr val="dk2"/>
                </a:solidFill>
              </a:defRPr>
            </a:lvl5pPr>
            <a:lvl6pPr lvl="5" rtl="0">
              <a:spcBef>
                <a:spcPts val="0"/>
              </a:spcBef>
              <a:spcAft>
                <a:spcPts val="0"/>
              </a:spcAft>
              <a:buClr>
                <a:schemeClr val="dk2"/>
              </a:buClr>
              <a:buSzPts val="6500"/>
              <a:buNone/>
              <a:defRPr sz="6500">
                <a:solidFill>
                  <a:schemeClr val="dk2"/>
                </a:solidFill>
              </a:defRPr>
            </a:lvl6pPr>
            <a:lvl7pPr lvl="6" rtl="0">
              <a:spcBef>
                <a:spcPts val="0"/>
              </a:spcBef>
              <a:spcAft>
                <a:spcPts val="0"/>
              </a:spcAft>
              <a:buClr>
                <a:schemeClr val="dk2"/>
              </a:buClr>
              <a:buSzPts val="6500"/>
              <a:buNone/>
              <a:defRPr sz="6500">
                <a:solidFill>
                  <a:schemeClr val="dk2"/>
                </a:solidFill>
              </a:defRPr>
            </a:lvl7pPr>
            <a:lvl8pPr lvl="7" rtl="0">
              <a:spcBef>
                <a:spcPts val="0"/>
              </a:spcBef>
              <a:spcAft>
                <a:spcPts val="0"/>
              </a:spcAft>
              <a:buClr>
                <a:schemeClr val="dk2"/>
              </a:buClr>
              <a:buSzPts val="6500"/>
              <a:buNone/>
              <a:defRPr sz="6500">
                <a:solidFill>
                  <a:schemeClr val="dk2"/>
                </a:solidFill>
              </a:defRPr>
            </a:lvl8pPr>
            <a:lvl9pPr lvl="8" rtl="0">
              <a:spcBef>
                <a:spcPts val="0"/>
              </a:spcBef>
              <a:spcAft>
                <a:spcPts val="0"/>
              </a:spcAft>
              <a:buClr>
                <a:schemeClr val="dk2"/>
              </a:buClr>
              <a:buSzPts val="6500"/>
              <a:buNone/>
              <a:defRPr sz="6500">
                <a:solidFill>
                  <a:schemeClr val="dk2"/>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600"/>
              <a:buNone/>
              <a:defRPr sz="96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extLst>
      <p:ext uri="{BB962C8B-B14F-4D97-AF65-F5344CB8AC3E}">
        <p14:creationId xmlns:p14="http://schemas.microsoft.com/office/powerpoint/2010/main" val="373384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0" r:id="rId2"/>
    <p:sldLayoutId id="2147483665" r:id="rId3"/>
    <p:sldLayoutId id="2147483666" r:id="rId4"/>
    <p:sldLayoutId id="2147483668" r:id="rId5"/>
    <p:sldLayoutId id="2147483671" r:id="rId6"/>
    <p:sldLayoutId id="2147483674"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7101587" y="3455572"/>
            <a:ext cx="2042413" cy="11869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u="sng" dirty="0">
                <a:solidFill>
                  <a:schemeClr val="lt2"/>
                </a:solidFill>
              </a:rPr>
              <a:t>Group 7</a:t>
            </a:r>
          </a:p>
          <a:p>
            <a:pPr marL="0" lvl="0" indent="0" algn="ctr" rtl="0">
              <a:spcBef>
                <a:spcPts val="0"/>
              </a:spcBef>
              <a:spcAft>
                <a:spcPts val="0"/>
              </a:spcAft>
              <a:buNone/>
            </a:pPr>
            <a:endParaRPr lang="en-US" sz="1000" u="sng" dirty="0">
              <a:solidFill>
                <a:schemeClr val="lt2"/>
              </a:solidFill>
            </a:endParaRPr>
          </a:p>
          <a:p>
            <a:pPr marL="0" lvl="0" indent="0" algn="ctr" rtl="0">
              <a:spcBef>
                <a:spcPts val="0"/>
              </a:spcBef>
              <a:spcAft>
                <a:spcPts val="0"/>
              </a:spcAft>
              <a:buNone/>
            </a:pPr>
            <a:r>
              <a:rPr lang="en-US" dirty="0"/>
              <a:t>Wong Xin Pei</a:t>
            </a:r>
          </a:p>
          <a:p>
            <a:pPr marL="0" lvl="0" indent="0" algn="ctr" rtl="0">
              <a:spcBef>
                <a:spcPts val="0"/>
              </a:spcBef>
              <a:spcAft>
                <a:spcPts val="0"/>
              </a:spcAft>
              <a:buNone/>
            </a:pPr>
            <a:r>
              <a:rPr lang="en-US" dirty="0">
                <a:solidFill>
                  <a:schemeClr val="lt2"/>
                </a:solidFill>
              </a:rPr>
              <a:t>Candy Lim</a:t>
            </a:r>
          </a:p>
          <a:p>
            <a:pPr marL="0" lvl="0" indent="0" algn="ctr" rtl="0">
              <a:spcBef>
                <a:spcPts val="0"/>
              </a:spcBef>
              <a:spcAft>
                <a:spcPts val="0"/>
              </a:spcAft>
              <a:buNone/>
            </a:pPr>
            <a:r>
              <a:rPr lang="en-US" dirty="0"/>
              <a:t>Tan Jun Xian</a:t>
            </a:r>
            <a:endParaRPr dirty="0">
              <a:solidFill>
                <a:schemeClr val="lt2"/>
              </a:solidFill>
            </a:endParaRPr>
          </a:p>
        </p:txBody>
      </p:sp>
      <p:sp>
        <p:nvSpPr>
          <p:cNvPr id="137" name="Google Shape;137;p28"/>
          <p:cNvSpPr txBox="1">
            <a:spLocks noGrp="1"/>
          </p:cNvSpPr>
          <p:nvPr>
            <p:ph type="ctrTitle"/>
          </p:nvPr>
        </p:nvSpPr>
        <p:spPr>
          <a:xfrm>
            <a:off x="4207319" y="1094434"/>
            <a:ext cx="4936681" cy="2193018"/>
          </a:xfrm>
          <a:prstGeom prst="rect">
            <a:avLst/>
          </a:prstGeom>
        </p:spPr>
        <p:txBody>
          <a:bodyPr spcFirstLastPara="1" wrap="square" lIns="91425" tIns="91425" rIns="91425" bIns="91425" anchor="b" anchorCtr="0">
            <a:noAutofit/>
          </a:bodyPr>
          <a:lstStyle/>
          <a:p>
            <a:pPr lvl="0"/>
            <a:r>
              <a:rPr lang="en-SG" dirty="0">
                <a:solidFill>
                  <a:schemeClr val="tx2"/>
                </a:solidFill>
              </a:rPr>
              <a:t>Air-</a:t>
            </a:r>
            <a:r>
              <a:rPr lang="en-SG" dirty="0" err="1">
                <a:solidFill>
                  <a:schemeClr val="tx2"/>
                </a:solidFill>
              </a:rPr>
              <a:t>BnB</a:t>
            </a:r>
            <a:br>
              <a:rPr lang="en-SG" dirty="0">
                <a:solidFill>
                  <a:schemeClr val="tx2"/>
                </a:solidFill>
              </a:rPr>
            </a:br>
            <a:r>
              <a:rPr lang="en-SG" dirty="0">
                <a:solidFill>
                  <a:schemeClr val="tx2"/>
                </a:solidFill>
              </a:rPr>
              <a:t>Recommendation</a:t>
            </a:r>
            <a:br>
              <a:rPr lang="en-SG" dirty="0">
                <a:solidFill>
                  <a:schemeClr val="tx2"/>
                </a:solidFill>
              </a:rPr>
            </a:br>
            <a:r>
              <a:rPr lang="en-SG" dirty="0">
                <a:solidFill>
                  <a:schemeClr val="tx2"/>
                </a:solidFill>
              </a:rPr>
              <a:t>System</a:t>
            </a:r>
            <a:endParaRPr lang="en-US" dirty="0">
              <a:solidFill>
                <a:schemeClr val="dk2"/>
              </a:solidFill>
            </a:endParaRPr>
          </a:p>
        </p:txBody>
      </p:sp>
      <p:cxnSp>
        <p:nvCxnSpPr>
          <p:cNvPr id="138" name="Google Shape;138;p28"/>
          <p:cNvCxnSpPr/>
          <p:nvPr/>
        </p:nvCxnSpPr>
        <p:spPr>
          <a:xfrm>
            <a:off x="7057500" y="3176000"/>
            <a:ext cx="20865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90621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29"/>
        <p:cNvGrpSpPr/>
        <p:nvPr/>
      </p:nvGrpSpPr>
      <p:grpSpPr>
        <a:xfrm>
          <a:off x="0" y="0"/>
          <a:ext cx="0" cy="0"/>
          <a:chOff x="0" y="0"/>
          <a:chExt cx="0" cy="0"/>
        </a:xfrm>
      </p:grpSpPr>
      <p:sp>
        <p:nvSpPr>
          <p:cNvPr id="6" name="Google Shape;377;p41">
            <a:extLst>
              <a:ext uri="{FF2B5EF4-FFF2-40B4-BE49-F238E27FC236}">
                <a16:creationId xmlns:a16="http://schemas.microsoft.com/office/drawing/2014/main" id="{9712DE88-E3CA-49ED-AE86-BA85B4D8B292}"/>
              </a:ext>
            </a:extLst>
          </p:cNvPr>
          <p:cNvSpPr/>
          <p:nvPr/>
        </p:nvSpPr>
        <p:spPr>
          <a:xfrm>
            <a:off x="2399891" y="329780"/>
            <a:ext cx="5756556" cy="726351"/>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endParaRPr lang="en-US" dirty="0">
              <a:solidFill>
                <a:schemeClr val="tx2"/>
              </a:solidFill>
            </a:endParaRPr>
          </a:p>
          <a:p>
            <a:r>
              <a:rPr lang="en-US" b="1" u="sng" dirty="0">
                <a:solidFill>
                  <a:schemeClr val="tx2"/>
                </a:solidFill>
              </a:rPr>
              <a:t>User Input:</a:t>
            </a:r>
          </a:p>
          <a:p>
            <a:pPr lvl="0" eaLnBrk="0" fontAlgn="base" hangingPunct="0">
              <a:spcBef>
                <a:spcPct val="0"/>
              </a:spcBef>
              <a:spcAft>
                <a:spcPct val="0"/>
              </a:spcAft>
              <a:buClrTx/>
            </a:pPr>
            <a:r>
              <a:rPr lang="en-US" altLang="en-US" dirty="0">
                <a:solidFill>
                  <a:srgbClr val="CCCCCC"/>
                </a:solidFill>
                <a:latin typeface="Fira Mono"/>
              </a:rPr>
              <a:t>I want a big and cozy room and a nice house. It must be near the downtown area for easy access. It must also have an amazing view of the city.</a:t>
            </a:r>
            <a:r>
              <a:rPr lang="en-US" altLang="en-US" sz="800" dirty="0">
                <a:solidFill>
                  <a:schemeClr val="tx1"/>
                </a:solidFill>
              </a:rPr>
              <a:t> </a:t>
            </a:r>
            <a:endParaRPr lang="en-US" altLang="en-US" sz="4000" dirty="0">
              <a:solidFill>
                <a:schemeClr val="tx1"/>
              </a:solidFill>
              <a:latin typeface="Arial" panose="020B0604020202020204" pitchFamily="34" charset="0"/>
            </a:endParaRPr>
          </a:p>
          <a:p>
            <a:pPr marL="0" lvl="0" indent="0" algn="l" rtl="0">
              <a:spcBef>
                <a:spcPts val="0"/>
              </a:spcBef>
              <a:spcAft>
                <a:spcPts val="0"/>
              </a:spcAft>
              <a:buNone/>
            </a:pPr>
            <a:endParaRPr dirty="0">
              <a:solidFill>
                <a:schemeClr val="tx2"/>
              </a:solidFill>
            </a:endParaRPr>
          </a:p>
        </p:txBody>
      </p:sp>
      <p:sp>
        <p:nvSpPr>
          <p:cNvPr id="9" name="Google Shape;377;p41">
            <a:extLst>
              <a:ext uri="{FF2B5EF4-FFF2-40B4-BE49-F238E27FC236}">
                <a16:creationId xmlns:a16="http://schemas.microsoft.com/office/drawing/2014/main" id="{453D6895-CE01-4478-A924-AAAD7CC31CEA}"/>
              </a:ext>
            </a:extLst>
          </p:cNvPr>
          <p:cNvSpPr/>
          <p:nvPr/>
        </p:nvSpPr>
        <p:spPr>
          <a:xfrm>
            <a:off x="0" y="93804"/>
            <a:ext cx="1581913" cy="420848"/>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pPr algn="ctr"/>
            <a:r>
              <a:rPr lang="en-US" dirty="0">
                <a:solidFill>
                  <a:schemeClr val="tx2"/>
                </a:solidFill>
              </a:rPr>
              <a:t>Cosine Similarity Values</a:t>
            </a:r>
            <a:endParaRPr dirty="0">
              <a:solidFill>
                <a:schemeClr val="tx2"/>
              </a:solidFill>
            </a:endParaRPr>
          </a:p>
        </p:txBody>
      </p:sp>
      <p:pic>
        <p:nvPicPr>
          <p:cNvPr id="12" name="Picture 11">
            <a:extLst>
              <a:ext uri="{FF2B5EF4-FFF2-40B4-BE49-F238E27FC236}">
                <a16:creationId xmlns:a16="http://schemas.microsoft.com/office/drawing/2014/main" id="{3B5363D6-0EBE-49FC-AD91-9AB29C281F1D}"/>
              </a:ext>
            </a:extLst>
          </p:cNvPr>
          <p:cNvPicPr>
            <a:picLocks noChangeAspect="1"/>
          </p:cNvPicPr>
          <p:nvPr/>
        </p:nvPicPr>
        <p:blipFill>
          <a:blip r:embed="rId3"/>
          <a:stretch>
            <a:fillRect/>
          </a:stretch>
        </p:blipFill>
        <p:spPr>
          <a:xfrm>
            <a:off x="0" y="514652"/>
            <a:ext cx="1581913" cy="4628848"/>
          </a:xfrm>
          <a:prstGeom prst="rect">
            <a:avLst/>
          </a:prstGeom>
        </p:spPr>
      </p:pic>
      <p:pic>
        <p:nvPicPr>
          <p:cNvPr id="15" name="Picture 14">
            <a:extLst>
              <a:ext uri="{FF2B5EF4-FFF2-40B4-BE49-F238E27FC236}">
                <a16:creationId xmlns:a16="http://schemas.microsoft.com/office/drawing/2014/main" id="{3D541E91-F20B-4813-9541-B4205BA47EB6}"/>
              </a:ext>
            </a:extLst>
          </p:cNvPr>
          <p:cNvPicPr>
            <a:picLocks noChangeAspect="1"/>
          </p:cNvPicPr>
          <p:nvPr/>
        </p:nvPicPr>
        <p:blipFill>
          <a:blip r:embed="rId4"/>
          <a:stretch>
            <a:fillRect/>
          </a:stretch>
        </p:blipFill>
        <p:spPr>
          <a:xfrm>
            <a:off x="2399890" y="1522476"/>
            <a:ext cx="6744109" cy="36210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29"/>
        <p:cNvGrpSpPr/>
        <p:nvPr/>
      </p:nvGrpSpPr>
      <p:grpSpPr>
        <a:xfrm>
          <a:off x="0" y="0"/>
          <a:ext cx="0" cy="0"/>
          <a:chOff x="0" y="0"/>
          <a:chExt cx="0" cy="0"/>
        </a:xfrm>
      </p:grpSpPr>
      <p:sp>
        <p:nvSpPr>
          <p:cNvPr id="6" name="Google Shape;377;p41">
            <a:extLst>
              <a:ext uri="{FF2B5EF4-FFF2-40B4-BE49-F238E27FC236}">
                <a16:creationId xmlns:a16="http://schemas.microsoft.com/office/drawing/2014/main" id="{9712DE88-E3CA-49ED-AE86-BA85B4D8B292}"/>
              </a:ext>
            </a:extLst>
          </p:cNvPr>
          <p:cNvSpPr/>
          <p:nvPr/>
        </p:nvSpPr>
        <p:spPr>
          <a:xfrm>
            <a:off x="2399890" y="54665"/>
            <a:ext cx="6704353" cy="1213433"/>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r>
              <a:rPr lang="en-US" sz="800" b="1" u="sng" dirty="0">
                <a:solidFill>
                  <a:schemeClr val="tx2"/>
                </a:solidFill>
              </a:rPr>
              <a:t>User Input:</a:t>
            </a:r>
          </a:p>
          <a:p>
            <a:pPr lvl="0" eaLnBrk="0" fontAlgn="base" hangingPunct="0">
              <a:spcBef>
                <a:spcPct val="0"/>
              </a:spcBef>
              <a:spcAft>
                <a:spcPct val="0"/>
              </a:spcAft>
              <a:buClrTx/>
            </a:pPr>
            <a:r>
              <a:rPr lang="en-US" sz="800" dirty="0">
                <a:solidFill>
                  <a:schemeClr val="tx2"/>
                </a:solidFill>
              </a:rPr>
              <a:t>Cozy room with private balcony in the trees. Includes use of adjacent sitting room w/ table. Very quiet street, craftsmen house near all the best coffeeshops and restaurants </a:t>
            </a:r>
            <a:r>
              <a:rPr lang="en-US" sz="800" dirty="0" err="1">
                <a:solidFill>
                  <a:schemeClr val="tx2"/>
                </a:solidFill>
              </a:rPr>
              <a:t>Greenlake</a:t>
            </a:r>
            <a:r>
              <a:rPr lang="en-US" sz="800" dirty="0">
                <a:solidFill>
                  <a:schemeClr val="tx2"/>
                </a:solidFill>
              </a:rPr>
              <a:t>, Woodland Zoo, grocery, Easy bike or bus to UW. Quiet street. Near </a:t>
            </a:r>
            <a:r>
              <a:rPr lang="en-US" sz="800" dirty="0" err="1">
                <a:solidFill>
                  <a:schemeClr val="tx2"/>
                </a:solidFill>
              </a:rPr>
              <a:t>Greenlake</a:t>
            </a:r>
            <a:r>
              <a:rPr lang="en-US" sz="800" dirty="0">
                <a:solidFill>
                  <a:schemeClr val="tx2"/>
                </a:solidFill>
              </a:rPr>
              <a:t>. Nice quiet remodeled craftsmen house with hardwood floors in the beautiful Wallingford/</a:t>
            </a:r>
            <a:r>
              <a:rPr lang="en-US" sz="800" dirty="0" err="1">
                <a:solidFill>
                  <a:schemeClr val="tx2"/>
                </a:solidFill>
              </a:rPr>
              <a:t>Greenlake</a:t>
            </a:r>
            <a:r>
              <a:rPr lang="en-US" sz="800" dirty="0">
                <a:solidFill>
                  <a:schemeClr val="tx2"/>
                </a:solidFill>
              </a:rPr>
              <a:t> neighborhood which is walking distance to the lake and Woodland Park Zoo. One of the safest and quietest areas of Seattle without being far out from the fun stuff. Easy to bus or walk from here, no car needed (but we have free easy street parking). We have a small back yard, patio for a cup of tea and plenty of sunshine on the covered/shaded front patio/porch area. BBQ in back too. Shared kitchen and dining room is nice for cooking. Upstairs rooms have access to the Reading Room with a couch, table, chairs, and nice south facing windows for brunch. Easy access from the airport too, just take the Light Rail to downtown and grab</a:t>
            </a:r>
            <a:endParaRPr sz="800" dirty="0">
              <a:solidFill>
                <a:schemeClr val="tx2"/>
              </a:solidFill>
            </a:endParaRPr>
          </a:p>
        </p:txBody>
      </p:sp>
      <p:sp>
        <p:nvSpPr>
          <p:cNvPr id="9" name="Google Shape;377;p41">
            <a:extLst>
              <a:ext uri="{FF2B5EF4-FFF2-40B4-BE49-F238E27FC236}">
                <a16:creationId xmlns:a16="http://schemas.microsoft.com/office/drawing/2014/main" id="{453D6895-CE01-4478-A924-AAAD7CC31CEA}"/>
              </a:ext>
            </a:extLst>
          </p:cNvPr>
          <p:cNvSpPr/>
          <p:nvPr/>
        </p:nvSpPr>
        <p:spPr>
          <a:xfrm>
            <a:off x="0" y="93804"/>
            <a:ext cx="1581913" cy="420848"/>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pPr algn="ctr"/>
            <a:r>
              <a:rPr lang="en-US" dirty="0">
                <a:solidFill>
                  <a:schemeClr val="tx2"/>
                </a:solidFill>
              </a:rPr>
              <a:t>Cosine Similarity Values</a:t>
            </a:r>
            <a:endParaRPr dirty="0">
              <a:solidFill>
                <a:schemeClr val="tx2"/>
              </a:solidFill>
            </a:endParaRPr>
          </a:p>
        </p:txBody>
      </p:sp>
      <p:pic>
        <p:nvPicPr>
          <p:cNvPr id="3" name="Picture 2">
            <a:extLst>
              <a:ext uri="{FF2B5EF4-FFF2-40B4-BE49-F238E27FC236}">
                <a16:creationId xmlns:a16="http://schemas.microsoft.com/office/drawing/2014/main" id="{2F89696B-4935-4632-B7DC-29540A15F2BA}"/>
              </a:ext>
            </a:extLst>
          </p:cNvPr>
          <p:cNvPicPr>
            <a:picLocks noChangeAspect="1"/>
          </p:cNvPicPr>
          <p:nvPr/>
        </p:nvPicPr>
        <p:blipFill>
          <a:blip r:embed="rId3"/>
          <a:stretch>
            <a:fillRect/>
          </a:stretch>
        </p:blipFill>
        <p:spPr>
          <a:xfrm>
            <a:off x="2399889" y="1371600"/>
            <a:ext cx="6704355" cy="3771900"/>
          </a:xfrm>
          <a:prstGeom prst="rect">
            <a:avLst/>
          </a:prstGeom>
        </p:spPr>
      </p:pic>
      <p:pic>
        <p:nvPicPr>
          <p:cNvPr id="4" name="Picture 3">
            <a:extLst>
              <a:ext uri="{FF2B5EF4-FFF2-40B4-BE49-F238E27FC236}">
                <a16:creationId xmlns:a16="http://schemas.microsoft.com/office/drawing/2014/main" id="{0C719EBA-1795-4CA2-AC1E-E001196C250A}"/>
              </a:ext>
            </a:extLst>
          </p:cNvPr>
          <p:cNvPicPr>
            <a:picLocks noChangeAspect="1"/>
          </p:cNvPicPr>
          <p:nvPr/>
        </p:nvPicPr>
        <p:blipFill>
          <a:blip r:embed="rId4"/>
          <a:stretch>
            <a:fillRect/>
          </a:stretch>
        </p:blipFill>
        <p:spPr>
          <a:xfrm>
            <a:off x="0" y="514653"/>
            <a:ext cx="1581912" cy="4628848"/>
          </a:xfrm>
          <a:prstGeom prst="rect">
            <a:avLst/>
          </a:prstGeom>
        </p:spPr>
      </p:pic>
    </p:spTree>
    <p:extLst>
      <p:ext uri="{BB962C8B-B14F-4D97-AF65-F5344CB8AC3E}">
        <p14:creationId xmlns:p14="http://schemas.microsoft.com/office/powerpoint/2010/main" val="89842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6" name="Google Shape;376;p41"/>
          <p:cNvSpPr txBox="1">
            <a:spLocks noGrp="1"/>
          </p:cNvSpPr>
          <p:nvPr>
            <p:ph type="ctrTitle"/>
          </p:nvPr>
        </p:nvSpPr>
        <p:spPr>
          <a:xfrm>
            <a:off x="1925092" y="10930"/>
            <a:ext cx="6806434" cy="5994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u="sng" dirty="0">
                <a:solidFill>
                  <a:schemeClr val="dk2"/>
                </a:solidFill>
              </a:rPr>
              <a:t>K-NN</a:t>
            </a:r>
            <a:endParaRPr sz="3600" u="sng" dirty="0">
              <a:solidFill>
                <a:schemeClr val="dk2"/>
              </a:solidFill>
            </a:endParaRPr>
          </a:p>
        </p:txBody>
      </p:sp>
      <p:sp>
        <p:nvSpPr>
          <p:cNvPr id="377" name="Google Shape;377;p41"/>
          <p:cNvSpPr/>
          <p:nvPr/>
        </p:nvSpPr>
        <p:spPr>
          <a:xfrm rot="5400000">
            <a:off x="4932779" y="-1686443"/>
            <a:ext cx="870573" cy="5580400"/>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txBox="1">
            <a:spLocks noGrp="1"/>
          </p:cNvSpPr>
          <p:nvPr>
            <p:ph type="subTitle" idx="1"/>
          </p:nvPr>
        </p:nvSpPr>
        <p:spPr>
          <a:xfrm>
            <a:off x="2655660" y="740465"/>
            <a:ext cx="5345299" cy="74046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SG" dirty="0">
                <a:solidFill>
                  <a:schemeClr val="lt2"/>
                </a:solidFill>
              </a:rPr>
              <a:t>Listings are in vector form</a:t>
            </a:r>
          </a:p>
          <a:p>
            <a:pPr marL="285750" lvl="0" indent="-285750" algn="l" rtl="0">
              <a:spcBef>
                <a:spcPts val="0"/>
              </a:spcBef>
              <a:spcAft>
                <a:spcPts val="0"/>
              </a:spcAft>
              <a:buFont typeface="Arial" panose="020B0604020202020204" pitchFamily="34" charset="0"/>
              <a:buChar char="•"/>
            </a:pPr>
            <a:r>
              <a:rPr lang="en-SG" dirty="0">
                <a:solidFill>
                  <a:schemeClr val="lt2"/>
                </a:solidFill>
              </a:rPr>
              <a:t>Points on graph</a:t>
            </a:r>
          </a:p>
          <a:p>
            <a:pPr marL="285750" lvl="0" indent="-285750" algn="l" rtl="0">
              <a:spcBef>
                <a:spcPts val="0"/>
              </a:spcBef>
              <a:spcAft>
                <a:spcPts val="0"/>
              </a:spcAft>
              <a:buFont typeface="Arial" panose="020B0604020202020204" pitchFamily="34" charset="0"/>
              <a:buChar char="•"/>
            </a:pPr>
            <a:r>
              <a:rPr lang="en-SG" dirty="0">
                <a:solidFill>
                  <a:schemeClr val="lt2"/>
                </a:solidFill>
              </a:rPr>
              <a:t>Find Nearest </a:t>
            </a:r>
            <a:r>
              <a:rPr lang="en-SG" dirty="0" err="1">
                <a:solidFill>
                  <a:schemeClr val="lt2"/>
                </a:solidFill>
              </a:rPr>
              <a:t>Neighbors</a:t>
            </a:r>
            <a:r>
              <a:rPr lang="en-SG" dirty="0">
                <a:solidFill>
                  <a:schemeClr val="lt2"/>
                </a:solidFill>
              </a:rPr>
              <a:t> of “User-Input point” -&gt; Using Euclidean</a:t>
            </a:r>
          </a:p>
        </p:txBody>
      </p:sp>
      <p:pic>
        <p:nvPicPr>
          <p:cNvPr id="5" name="Picture 4">
            <a:extLst>
              <a:ext uri="{FF2B5EF4-FFF2-40B4-BE49-F238E27FC236}">
                <a16:creationId xmlns:a16="http://schemas.microsoft.com/office/drawing/2014/main" id="{23AADB9A-1B21-4D77-8252-5B980965AC5A}"/>
              </a:ext>
            </a:extLst>
          </p:cNvPr>
          <p:cNvPicPr>
            <a:picLocks noChangeAspect="1"/>
          </p:cNvPicPr>
          <p:nvPr/>
        </p:nvPicPr>
        <p:blipFill>
          <a:blip r:embed="rId3"/>
          <a:stretch>
            <a:fillRect/>
          </a:stretch>
        </p:blipFill>
        <p:spPr>
          <a:xfrm>
            <a:off x="1572305" y="1678667"/>
            <a:ext cx="7159752" cy="3464833"/>
          </a:xfrm>
          <a:prstGeom prst="rect">
            <a:avLst/>
          </a:prstGeom>
        </p:spPr>
      </p:pic>
      <p:sp>
        <p:nvSpPr>
          <p:cNvPr id="6" name="Oval 5">
            <a:extLst>
              <a:ext uri="{FF2B5EF4-FFF2-40B4-BE49-F238E27FC236}">
                <a16:creationId xmlns:a16="http://schemas.microsoft.com/office/drawing/2014/main" id="{519A881C-51D3-4473-A8E9-8EBC08402123}"/>
              </a:ext>
            </a:extLst>
          </p:cNvPr>
          <p:cNvSpPr/>
          <p:nvPr/>
        </p:nvSpPr>
        <p:spPr>
          <a:xfrm>
            <a:off x="50292" y="2391156"/>
            <a:ext cx="1439186" cy="134874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5B123D5-04EA-419D-8167-3AD687AD9573}"/>
              </a:ext>
            </a:extLst>
          </p:cNvPr>
          <p:cNvSpPr/>
          <p:nvPr/>
        </p:nvSpPr>
        <p:spPr>
          <a:xfrm>
            <a:off x="658368" y="2921508"/>
            <a:ext cx="45720"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5F06051-72E0-405B-9A0E-28FC0CEE6502}"/>
              </a:ext>
            </a:extLst>
          </p:cNvPr>
          <p:cNvSpPr/>
          <p:nvPr/>
        </p:nvSpPr>
        <p:spPr>
          <a:xfrm>
            <a:off x="666485" y="2740152"/>
            <a:ext cx="45719" cy="45719"/>
          </a:xfrm>
          <a:prstGeom prst="ellipse">
            <a:avLst/>
          </a:prstGeom>
          <a:solidFill>
            <a:schemeClr val="accent6">
              <a:lumMod val="90000"/>
              <a:lumOff val="10000"/>
            </a:schemeClr>
          </a:solidFill>
          <a:ln>
            <a:solidFill>
              <a:schemeClr val="accent6">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378B76C-3D69-4589-A864-6FB287F8ED96}"/>
              </a:ext>
            </a:extLst>
          </p:cNvPr>
          <p:cNvSpPr/>
          <p:nvPr/>
        </p:nvSpPr>
        <p:spPr>
          <a:xfrm>
            <a:off x="842772" y="2944366"/>
            <a:ext cx="45719" cy="45719"/>
          </a:xfrm>
          <a:prstGeom prst="ellipse">
            <a:avLst/>
          </a:prstGeom>
          <a:solidFill>
            <a:schemeClr val="accent6">
              <a:lumMod val="90000"/>
              <a:lumOff val="10000"/>
            </a:schemeClr>
          </a:solidFill>
          <a:ln>
            <a:solidFill>
              <a:schemeClr val="accent6">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9EAD6ED-3503-4866-AEBD-7E04BD2A3302}"/>
              </a:ext>
            </a:extLst>
          </p:cNvPr>
          <p:cNvSpPr/>
          <p:nvPr/>
        </p:nvSpPr>
        <p:spPr>
          <a:xfrm>
            <a:off x="1063748" y="2573073"/>
            <a:ext cx="45719" cy="45719"/>
          </a:xfrm>
          <a:prstGeom prst="ellipse">
            <a:avLst/>
          </a:prstGeom>
          <a:solidFill>
            <a:schemeClr val="accent6">
              <a:lumMod val="90000"/>
              <a:lumOff val="10000"/>
            </a:schemeClr>
          </a:solidFill>
          <a:ln>
            <a:solidFill>
              <a:schemeClr val="accent6">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28B3614-1C2E-43BD-AAEB-B93D92B5C356}"/>
              </a:ext>
            </a:extLst>
          </p:cNvPr>
          <p:cNvSpPr/>
          <p:nvPr/>
        </p:nvSpPr>
        <p:spPr>
          <a:xfrm>
            <a:off x="724166" y="3230880"/>
            <a:ext cx="45719" cy="45719"/>
          </a:xfrm>
          <a:prstGeom prst="ellipse">
            <a:avLst/>
          </a:prstGeom>
          <a:solidFill>
            <a:schemeClr val="accent6">
              <a:lumMod val="90000"/>
              <a:lumOff val="10000"/>
            </a:schemeClr>
          </a:solidFill>
          <a:ln>
            <a:solidFill>
              <a:schemeClr val="accent6">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4358276-8474-4BB5-8AF8-FED6E3CBD9CF}"/>
              </a:ext>
            </a:extLst>
          </p:cNvPr>
          <p:cNvSpPr/>
          <p:nvPr/>
        </p:nvSpPr>
        <p:spPr>
          <a:xfrm>
            <a:off x="366755" y="2785871"/>
            <a:ext cx="45719" cy="45719"/>
          </a:xfrm>
          <a:prstGeom prst="ellipse">
            <a:avLst/>
          </a:prstGeom>
          <a:solidFill>
            <a:schemeClr val="accent6">
              <a:lumMod val="90000"/>
              <a:lumOff val="10000"/>
            </a:schemeClr>
          </a:solidFill>
          <a:ln>
            <a:solidFill>
              <a:schemeClr val="accent6">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5FB7770-51A3-48EE-82ED-43358782B2EB}"/>
              </a:ext>
            </a:extLst>
          </p:cNvPr>
          <p:cNvSpPr/>
          <p:nvPr/>
        </p:nvSpPr>
        <p:spPr>
          <a:xfrm>
            <a:off x="724165" y="3564636"/>
            <a:ext cx="45719" cy="45719"/>
          </a:xfrm>
          <a:prstGeom prst="ellipse">
            <a:avLst/>
          </a:prstGeom>
          <a:solidFill>
            <a:schemeClr val="accent6">
              <a:lumMod val="90000"/>
              <a:lumOff val="10000"/>
            </a:schemeClr>
          </a:solidFill>
          <a:ln>
            <a:solidFill>
              <a:schemeClr val="accent6">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5C7A63-2276-4E24-8D9E-2889E0353501}"/>
              </a:ext>
            </a:extLst>
          </p:cNvPr>
          <p:cNvSpPr/>
          <p:nvPr/>
        </p:nvSpPr>
        <p:spPr>
          <a:xfrm>
            <a:off x="412474" y="3087623"/>
            <a:ext cx="45719" cy="45719"/>
          </a:xfrm>
          <a:prstGeom prst="ellipse">
            <a:avLst/>
          </a:prstGeom>
          <a:solidFill>
            <a:schemeClr val="accent6">
              <a:lumMod val="90000"/>
              <a:lumOff val="10000"/>
            </a:schemeClr>
          </a:solidFill>
          <a:ln>
            <a:solidFill>
              <a:schemeClr val="accent6">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4C778A1-1F89-47E0-B64F-5A93F2E5BE1F}"/>
              </a:ext>
            </a:extLst>
          </p:cNvPr>
          <p:cNvSpPr/>
          <p:nvPr/>
        </p:nvSpPr>
        <p:spPr>
          <a:xfrm>
            <a:off x="1034795" y="3497580"/>
            <a:ext cx="45719" cy="45719"/>
          </a:xfrm>
          <a:prstGeom prst="ellipse">
            <a:avLst/>
          </a:prstGeom>
          <a:solidFill>
            <a:schemeClr val="accent6">
              <a:lumMod val="90000"/>
              <a:lumOff val="10000"/>
            </a:schemeClr>
          </a:solidFill>
          <a:ln>
            <a:solidFill>
              <a:schemeClr val="accent6">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3F29E35-DC2C-4FF3-9535-1C86BD4060DD}"/>
              </a:ext>
            </a:extLst>
          </p:cNvPr>
          <p:cNvSpPr/>
          <p:nvPr/>
        </p:nvSpPr>
        <p:spPr>
          <a:xfrm>
            <a:off x="1360932" y="2944367"/>
            <a:ext cx="45719" cy="45719"/>
          </a:xfrm>
          <a:prstGeom prst="ellipse">
            <a:avLst/>
          </a:prstGeom>
          <a:solidFill>
            <a:schemeClr val="accent6">
              <a:lumMod val="90000"/>
              <a:lumOff val="10000"/>
            </a:schemeClr>
          </a:solidFill>
          <a:ln>
            <a:solidFill>
              <a:schemeClr val="accent6">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0DC9DC-0ED3-4F5F-80E2-982CC090E97C}"/>
              </a:ext>
            </a:extLst>
          </p:cNvPr>
          <p:cNvSpPr/>
          <p:nvPr/>
        </p:nvSpPr>
        <p:spPr>
          <a:xfrm>
            <a:off x="283464" y="2618792"/>
            <a:ext cx="697457" cy="7050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17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6" name="Google Shape;376;p41"/>
          <p:cNvSpPr txBox="1">
            <a:spLocks noGrp="1"/>
          </p:cNvSpPr>
          <p:nvPr>
            <p:ph type="ctrTitle"/>
          </p:nvPr>
        </p:nvSpPr>
        <p:spPr>
          <a:xfrm>
            <a:off x="1964850" y="133988"/>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u="sng" dirty="0">
                <a:solidFill>
                  <a:schemeClr val="dk2"/>
                </a:solidFill>
              </a:rPr>
              <a:t>Doc2Vec (PV-DM)</a:t>
            </a:r>
            <a:endParaRPr sz="4000" u="sng" dirty="0">
              <a:solidFill>
                <a:schemeClr val="dk2"/>
              </a:solidFill>
            </a:endParaRPr>
          </a:p>
        </p:txBody>
      </p:sp>
      <p:sp>
        <p:nvSpPr>
          <p:cNvPr id="377" name="Google Shape;377;p41"/>
          <p:cNvSpPr/>
          <p:nvPr/>
        </p:nvSpPr>
        <p:spPr>
          <a:xfrm>
            <a:off x="2150195" y="857296"/>
            <a:ext cx="5214300" cy="924556"/>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pPr lvl="0"/>
            <a:r>
              <a:rPr lang="en-US" u="sng" dirty="0">
                <a:solidFill>
                  <a:schemeClr val="lt2"/>
                </a:solidFill>
              </a:rPr>
              <a:t>Word2Vec (Skip-Gram, Window-Size=2)</a:t>
            </a:r>
          </a:p>
          <a:p>
            <a:pPr lvl="0"/>
            <a:endParaRPr lang="en-US" u="sng" dirty="0">
              <a:solidFill>
                <a:schemeClr val="lt2"/>
              </a:solidFill>
            </a:endParaRPr>
          </a:p>
          <a:p>
            <a:pPr marL="285750" lvl="0" indent="-285750">
              <a:buFont typeface="Arial" panose="020B0604020202020204" pitchFamily="34" charset="0"/>
              <a:buChar char="•"/>
            </a:pPr>
            <a:r>
              <a:rPr lang="en-US" dirty="0">
                <a:solidFill>
                  <a:schemeClr val="lt2"/>
                </a:solidFill>
              </a:rPr>
              <a:t>Simple 2 layer neural network model</a:t>
            </a:r>
          </a:p>
          <a:p>
            <a:pPr marL="285750" indent="-285750">
              <a:buFont typeface="Arial" panose="020B0604020202020204" pitchFamily="34" charset="0"/>
              <a:buChar char="•"/>
            </a:pPr>
            <a:r>
              <a:rPr lang="en-US" dirty="0">
                <a:solidFill>
                  <a:schemeClr val="lt2"/>
                </a:solidFill>
              </a:rPr>
              <a:t>Group similar words together</a:t>
            </a:r>
          </a:p>
        </p:txBody>
      </p:sp>
      <p:sp>
        <p:nvSpPr>
          <p:cNvPr id="17" name="Google Shape;237;p36">
            <a:extLst>
              <a:ext uri="{FF2B5EF4-FFF2-40B4-BE49-F238E27FC236}">
                <a16:creationId xmlns:a16="http://schemas.microsoft.com/office/drawing/2014/main" id="{5CF84006-A3E2-4357-8C75-D016F4629357}"/>
              </a:ext>
            </a:extLst>
          </p:cNvPr>
          <p:cNvSpPr/>
          <p:nvPr/>
        </p:nvSpPr>
        <p:spPr>
          <a:xfrm>
            <a:off x="1920240" y="2147531"/>
            <a:ext cx="5590761" cy="2631722"/>
          </a:xfrm>
          <a:prstGeom prst="snip2DiagRect">
            <a:avLst>
              <a:gd name="adj1" fmla="val 0"/>
              <a:gd name="adj2" fmla="val 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Rectangle 18">
            <a:extLst>
              <a:ext uri="{FF2B5EF4-FFF2-40B4-BE49-F238E27FC236}">
                <a16:creationId xmlns:a16="http://schemas.microsoft.com/office/drawing/2014/main" id="{D54B464E-C348-4D5A-8DD3-845A81127138}"/>
              </a:ext>
            </a:extLst>
          </p:cNvPr>
          <p:cNvSpPr/>
          <p:nvPr/>
        </p:nvSpPr>
        <p:spPr>
          <a:xfrm>
            <a:off x="2546406" y="2560260"/>
            <a:ext cx="482048" cy="2047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7D573FA-01FB-4F57-BF3B-931BB56EA9F7}"/>
              </a:ext>
            </a:extLst>
          </p:cNvPr>
          <p:cNvSpPr/>
          <p:nvPr/>
        </p:nvSpPr>
        <p:spPr>
          <a:xfrm>
            <a:off x="3771805" y="2714149"/>
            <a:ext cx="583523" cy="1983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DD4C072-FEE4-4A75-AE2A-73F74910A9FF}"/>
              </a:ext>
            </a:extLst>
          </p:cNvPr>
          <p:cNvSpPr/>
          <p:nvPr/>
        </p:nvSpPr>
        <p:spPr>
          <a:xfrm>
            <a:off x="5024562" y="2396265"/>
            <a:ext cx="657640" cy="23754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A6290B7-1680-4E70-97FC-1F41A3231B9E}"/>
              </a:ext>
            </a:extLst>
          </p:cNvPr>
          <p:cNvSpPr txBox="1"/>
          <p:nvPr/>
        </p:nvSpPr>
        <p:spPr>
          <a:xfrm>
            <a:off x="2486771" y="2281072"/>
            <a:ext cx="601318" cy="307777"/>
          </a:xfrm>
          <a:prstGeom prst="rect">
            <a:avLst/>
          </a:prstGeom>
          <a:noFill/>
        </p:spPr>
        <p:txBody>
          <a:bodyPr wrap="square" rtlCol="0">
            <a:spAutoFit/>
          </a:bodyPr>
          <a:lstStyle/>
          <a:p>
            <a:r>
              <a:rPr lang="en-SG" dirty="0"/>
              <a:t>Input</a:t>
            </a:r>
            <a:endParaRPr lang="en-US" dirty="0"/>
          </a:p>
        </p:txBody>
      </p:sp>
      <p:sp>
        <p:nvSpPr>
          <p:cNvPr id="26" name="TextBox 25">
            <a:extLst>
              <a:ext uri="{FF2B5EF4-FFF2-40B4-BE49-F238E27FC236}">
                <a16:creationId xmlns:a16="http://schemas.microsoft.com/office/drawing/2014/main" id="{8EC876F8-A063-42FE-9528-2006282DAA30}"/>
              </a:ext>
            </a:extLst>
          </p:cNvPr>
          <p:cNvSpPr txBox="1"/>
          <p:nvPr/>
        </p:nvSpPr>
        <p:spPr>
          <a:xfrm>
            <a:off x="4967196" y="2109456"/>
            <a:ext cx="796459" cy="307777"/>
          </a:xfrm>
          <a:prstGeom prst="rect">
            <a:avLst/>
          </a:prstGeom>
          <a:noFill/>
        </p:spPr>
        <p:txBody>
          <a:bodyPr wrap="square" rtlCol="0">
            <a:spAutoFit/>
          </a:bodyPr>
          <a:lstStyle/>
          <a:p>
            <a:r>
              <a:rPr lang="en-SG" dirty="0"/>
              <a:t>Output</a:t>
            </a:r>
            <a:endParaRPr lang="en-US" dirty="0"/>
          </a:p>
        </p:txBody>
      </p:sp>
      <p:sp>
        <p:nvSpPr>
          <p:cNvPr id="27" name="TextBox 26">
            <a:extLst>
              <a:ext uri="{FF2B5EF4-FFF2-40B4-BE49-F238E27FC236}">
                <a16:creationId xmlns:a16="http://schemas.microsoft.com/office/drawing/2014/main" id="{4C42ED2F-4F32-4420-A98B-CB4EA7827F2A}"/>
              </a:ext>
            </a:extLst>
          </p:cNvPr>
          <p:cNvSpPr txBox="1"/>
          <p:nvPr/>
        </p:nvSpPr>
        <p:spPr>
          <a:xfrm>
            <a:off x="3736422" y="2406371"/>
            <a:ext cx="817988" cy="307777"/>
          </a:xfrm>
          <a:prstGeom prst="rect">
            <a:avLst/>
          </a:prstGeom>
          <a:noFill/>
        </p:spPr>
        <p:txBody>
          <a:bodyPr wrap="square" rtlCol="0">
            <a:spAutoFit/>
          </a:bodyPr>
          <a:lstStyle/>
          <a:p>
            <a:r>
              <a:rPr lang="en-SG" dirty="0"/>
              <a:t>Hidden</a:t>
            </a:r>
            <a:endParaRPr lang="en-US" dirty="0"/>
          </a:p>
        </p:txBody>
      </p:sp>
      <p:sp>
        <p:nvSpPr>
          <p:cNvPr id="29" name="Oval 28">
            <a:extLst>
              <a:ext uri="{FF2B5EF4-FFF2-40B4-BE49-F238E27FC236}">
                <a16:creationId xmlns:a16="http://schemas.microsoft.com/office/drawing/2014/main" id="{33DED8F7-5D5F-49C3-BAD8-D0A3F2F96111}"/>
              </a:ext>
            </a:extLst>
          </p:cNvPr>
          <p:cNvSpPr/>
          <p:nvPr/>
        </p:nvSpPr>
        <p:spPr>
          <a:xfrm>
            <a:off x="2645798" y="2629751"/>
            <a:ext cx="293204" cy="307777"/>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endParaRPr lang="en-US" dirty="0"/>
          </a:p>
        </p:txBody>
      </p:sp>
      <p:sp>
        <p:nvSpPr>
          <p:cNvPr id="30" name="Oval 29">
            <a:extLst>
              <a:ext uri="{FF2B5EF4-FFF2-40B4-BE49-F238E27FC236}">
                <a16:creationId xmlns:a16="http://schemas.microsoft.com/office/drawing/2014/main" id="{FB0D1A32-D573-4DD4-A438-82E082A73DC9}"/>
              </a:ext>
            </a:extLst>
          </p:cNvPr>
          <p:cNvSpPr/>
          <p:nvPr/>
        </p:nvSpPr>
        <p:spPr>
          <a:xfrm>
            <a:off x="2647683" y="3095189"/>
            <a:ext cx="293204" cy="307777"/>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0</a:t>
            </a:r>
            <a:endParaRPr lang="en-US" dirty="0"/>
          </a:p>
        </p:txBody>
      </p:sp>
      <p:sp>
        <p:nvSpPr>
          <p:cNvPr id="31" name="Oval 30">
            <a:extLst>
              <a:ext uri="{FF2B5EF4-FFF2-40B4-BE49-F238E27FC236}">
                <a16:creationId xmlns:a16="http://schemas.microsoft.com/office/drawing/2014/main" id="{9DB8EDD1-F39E-40B2-897C-0A0CB5A823BC}"/>
              </a:ext>
            </a:extLst>
          </p:cNvPr>
          <p:cNvSpPr/>
          <p:nvPr/>
        </p:nvSpPr>
        <p:spPr>
          <a:xfrm>
            <a:off x="2643176" y="3541626"/>
            <a:ext cx="293204" cy="307777"/>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0</a:t>
            </a:r>
            <a:endParaRPr lang="en-US" dirty="0"/>
          </a:p>
        </p:txBody>
      </p:sp>
      <p:sp>
        <p:nvSpPr>
          <p:cNvPr id="32" name="Oval 31">
            <a:extLst>
              <a:ext uri="{FF2B5EF4-FFF2-40B4-BE49-F238E27FC236}">
                <a16:creationId xmlns:a16="http://schemas.microsoft.com/office/drawing/2014/main" id="{5ED4A4C2-8B53-45EA-A2BE-0D8A47A7792F}"/>
              </a:ext>
            </a:extLst>
          </p:cNvPr>
          <p:cNvSpPr/>
          <p:nvPr/>
        </p:nvSpPr>
        <p:spPr>
          <a:xfrm>
            <a:off x="2640828" y="4019068"/>
            <a:ext cx="293204" cy="307777"/>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0</a:t>
            </a:r>
            <a:endParaRPr lang="en-US" dirty="0"/>
          </a:p>
        </p:txBody>
      </p:sp>
      <p:sp>
        <p:nvSpPr>
          <p:cNvPr id="33" name="TextBox 32">
            <a:extLst>
              <a:ext uri="{FF2B5EF4-FFF2-40B4-BE49-F238E27FC236}">
                <a16:creationId xmlns:a16="http://schemas.microsoft.com/office/drawing/2014/main" id="{C6D52209-FAFA-4CCD-8C0C-7C8E7DE76F22}"/>
              </a:ext>
            </a:extLst>
          </p:cNvPr>
          <p:cNvSpPr txBox="1"/>
          <p:nvPr/>
        </p:nvSpPr>
        <p:spPr>
          <a:xfrm>
            <a:off x="2048972" y="3006120"/>
            <a:ext cx="409867" cy="307777"/>
          </a:xfrm>
          <a:prstGeom prst="rect">
            <a:avLst/>
          </a:prstGeom>
          <a:noFill/>
        </p:spPr>
        <p:txBody>
          <a:bodyPr wrap="square" rtlCol="0">
            <a:spAutoFit/>
          </a:bodyPr>
          <a:lstStyle/>
          <a:p>
            <a:r>
              <a:rPr lang="en-SG" dirty="0"/>
              <a:t>I </a:t>
            </a:r>
            <a:endParaRPr lang="en-US" dirty="0"/>
          </a:p>
        </p:txBody>
      </p:sp>
      <p:sp>
        <p:nvSpPr>
          <p:cNvPr id="34" name="Oval 33">
            <a:extLst>
              <a:ext uri="{FF2B5EF4-FFF2-40B4-BE49-F238E27FC236}">
                <a16:creationId xmlns:a16="http://schemas.microsoft.com/office/drawing/2014/main" id="{651C9706-F844-4468-8E6E-9EF1648EFF7B}"/>
              </a:ext>
            </a:extLst>
          </p:cNvPr>
          <p:cNvSpPr/>
          <p:nvPr/>
        </p:nvSpPr>
        <p:spPr>
          <a:xfrm>
            <a:off x="5101499" y="3611367"/>
            <a:ext cx="527855" cy="511950"/>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0.1</a:t>
            </a:r>
            <a:endParaRPr lang="en-US" sz="1000" dirty="0"/>
          </a:p>
        </p:txBody>
      </p:sp>
      <p:sp>
        <p:nvSpPr>
          <p:cNvPr id="35" name="Oval 34">
            <a:extLst>
              <a:ext uri="{FF2B5EF4-FFF2-40B4-BE49-F238E27FC236}">
                <a16:creationId xmlns:a16="http://schemas.microsoft.com/office/drawing/2014/main" id="{E3184DA6-EA3A-46F7-9C7C-A69F71A0BF83}"/>
              </a:ext>
            </a:extLst>
          </p:cNvPr>
          <p:cNvSpPr/>
          <p:nvPr/>
        </p:nvSpPr>
        <p:spPr>
          <a:xfrm>
            <a:off x="5086707" y="4221247"/>
            <a:ext cx="527855" cy="511950"/>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0</a:t>
            </a:r>
            <a:endParaRPr lang="en-US" sz="1000" dirty="0"/>
          </a:p>
        </p:txBody>
      </p:sp>
      <p:sp>
        <p:nvSpPr>
          <p:cNvPr id="36" name="Oval 35">
            <a:extLst>
              <a:ext uri="{FF2B5EF4-FFF2-40B4-BE49-F238E27FC236}">
                <a16:creationId xmlns:a16="http://schemas.microsoft.com/office/drawing/2014/main" id="{CCCF2D73-F194-435D-A8DA-72A6541D8DB1}"/>
              </a:ext>
            </a:extLst>
          </p:cNvPr>
          <p:cNvSpPr/>
          <p:nvPr/>
        </p:nvSpPr>
        <p:spPr>
          <a:xfrm>
            <a:off x="5086706" y="3029820"/>
            <a:ext cx="527855" cy="511950"/>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0.8</a:t>
            </a:r>
            <a:endParaRPr lang="en-US" sz="1000" dirty="0"/>
          </a:p>
        </p:txBody>
      </p:sp>
      <p:sp>
        <p:nvSpPr>
          <p:cNvPr id="37" name="Oval 36">
            <a:extLst>
              <a:ext uri="{FF2B5EF4-FFF2-40B4-BE49-F238E27FC236}">
                <a16:creationId xmlns:a16="http://schemas.microsoft.com/office/drawing/2014/main" id="{73205CDC-95F3-49D4-9372-454D8FD170DB}"/>
              </a:ext>
            </a:extLst>
          </p:cNvPr>
          <p:cNvSpPr/>
          <p:nvPr/>
        </p:nvSpPr>
        <p:spPr>
          <a:xfrm>
            <a:off x="5093049" y="2468046"/>
            <a:ext cx="527855" cy="511950"/>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0.1</a:t>
            </a:r>
            <a:endParaRPr lang="en-US" sz="1000" dirty="0"/>
          </a:p>
        </p:txBody>
      </p:sp>
      <p:sp>
        <p:nvSpPr>
          <p:cNvPr id="38" name="Oval 37">
            <a:extLst>
              <a:ext uri="{FF2B5EF4-FFF2-40B4-BE49-F238E27FC236}">
                <a16:creationId xmlns:a16="http://schemas.microsoft.com/office/drawing/2014/main" id="{149C361E-3D55-43FE-944F-EDFF900C4988}"/>
              </a:ext>
            </a:extLst>
          </p:cNvPr>
          <p:cNvSpPr/>
          <p:nvPr/>
        </p:nvSpPr>
        <p:spPr>
          <a:xfrm>
            <a:off x="3846819" y="2856473"/>
            <a:ext cx="449771" cy="422832"/>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800" dirty="0"/>
              <a:t>w1</a:t>
            </a:r>
            <a:endParaRPr lang="en-US" sz="800" dirty="0"/>
          </a:p>
        </p:txBody>
      </p:sp>
      <p:sp>
        <p:nvSpPr>
          <p:cNvPr id="39" name="Oval 38">
            <a:extLst>
              <a:ext uri="{FF2B5EF4-FFF2-40B4-BE49-F238E27FC236}">
                <a16:creationId xmlns:a16="http://schemas.microsoft.com/office/drawing/2014/main" id="{9CB90319-6449-4D6A-B943-9A500338CA16}"/>
              </a:ext>
            </a:extLst>
          </p:cNvPr>
          <p:cNvSpPr/>
          <p:nvPr/>
        </p:nvSpPr>
        <p:spPr>
          <a:xfrm>
            <a:off x="3842954" y="3399951"/>
            <a:ext cx="449771" cy="422832"/>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800" dirty="0"/>
              <a:t>w2</a:t>
            </a:r>
            <a:endParaRPr lang="en-US" sz="800" dirty="0"/>
          </a:p>
        </p:txBody>
      </p:sp>
      <p:sp>
        <p:nvSpPr>
          <p:cNvPr id="40" name="Oval 39">
            <a:extLst>
              <a:ext uri="{FF2B5EF4-FFF2-40B4-BE49-F238E27FC236}">
                <a16:creationId xmlns:a16="http://schemas.microsoft.com/office/drawing/2014/main" id="{79181456-99EF-4624-A7FC-17C5996ADD22}"/>
              </a:ext>
            </a:extLst>
          </p:cNvPr>
          <p:cNvSpPr/>
          <p:nvPr/>
        </p:nvSpPr>
        <p:spPr>
          <a:xfrm>
            <a:off x="3842954" y="3961540"/>
            <a:ext cx="449771" cy="422832"/>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800" dirty="0"/>
              <a:t>w3</a:t>
            </a:r>
            <a:endParaRPr lang="en-US" sz="800" dirty="0"/>
          </a:p>
        </p:txBody>
      </p:sp>
      <p:cxnSp>
        <p:nvCxnSpPr>
          <p:cNvPr id="41" name="Straight Connector 40">
            <a:extLst>
              <a:ext uri="{FF2B5EF4-FFF2-40B4-BE49-F238E27FC236}">
                <a16:creationId xmlns:a16="http://schemas.microsoft.com/office/drawing/2014/main" id="{4FA7690C-BD10-4A54-816D-22130BF1F6E4}"/>
              </a:ext>
            </a:extLst>
          </p:cNvPr>
          <p:cNvCxnSpPr>
            <a:endCxn id="38" idx="2"/>
          </p:cNvCxnSpPr>
          <p:nvPr/>
        </p:nvCxnSpPr>
        <p:spPr>
          <a:xfrm>
            <a:off x="2940887" y="2783639"/>
            <a:ext cx="905932" cy="284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C90B2E0-AC2C-4DF2-A6AE-B1FE0CC7481B}"/>
              </a:ext>
            </a:extLst>
          </p:cNvPr>
          <p:cNvCxnSpPr>
            <a:cxnSpLocks/>
          </p:cNvCxnSpPr>
          <p:nvPr/>
        </p:nvCxnSpPr>
        <p:spPr>
          <a:xfrm>
            <a:off x="2959536" y="2783639"/>
            <a:ext cx="871904" cy="7748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DEB1E08-6B4A-4EDA-B5B3-89856F5A7348}"/>
              </a:ext>
            </a:extLst>
          </p:cNvPr>
          <p:cNvCxnSpPr>
            <a:cxnSpLocks/>
          </p:cNvCxnSpPr>
          <p:nvPr/>
        </p:nvCxnSpPr>
        <p:spPr>
          <a:xfrm>
            <a:off x="2962158" y="2783639"/>
            <a:ext cx="869282" cy="13396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F89CC2E-12ED-4C57-ACE0-3ABDAC254A49}"/>
              </a:ext>
            </a:extLst>
          </p:cNvPr>
          <p:cNvCxnSpPr>
            <a:cxnSpLocks/>
          </p:cNvCxnSpPr>
          <p:nvPr/>
        </p:nvCxnSpPr>
        <p:spPr>
          <a:xfrm flipV="1">
            <a:off x="2953566" y="3067889"/>
            <a:ext cx="877874" cy="1989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67BB52C-761D-49F4-B7A5-66D47BD7E98E}"/>
              </a:ext>
            </a:extLst>
          </p:cNvPr>
          <p:cNvCxnSpPr>
            <a:cxnSpLocks/>
          </p:cNvCxnSpPr>
          <p:nvPr/>
        </p:nvCxnSpPr>
        <p:spPr>
          <a:xfrm>
            <a:off x="2954381" y="3257827"/>
            <a:ext cx="877059" cy="2933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5119DFF-2E68-4B18-914F-C7584D757C2E}"/>
              </a:ext>
            </a:extLst>
          </p:cNvPr>
          <p:cNvCxnSpPr>
            <a:cxnSpLocks/>
          </p:cNvCxnSpPr>
          <p:nvPr/>
        </p:nvCxnSpPr>
        <p:spPr>
          <a:xfrm>
            <a:off x="2954381" y="3266881"/>
            <a:ext cx="877059" cy="8564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1AD6348-AC4F-4F7E-8BD4-2733062A0646}"/>
              </a:ext>
            </a:extLst>
          </p:cNvPr>
          <p:cNvCxnSpPr>
            <a:cxnSpLocks/>
            <a:endCxn id="38" idx="2"/>
          </p:cNvCxnSpPr>
          <p:nvPr/>
        </p:nvCxnSpPr>
        <p:spPr>
          <a:xfrm flipV="1">
            <a:off x="2954381" y="3067889"/>
            <a:ext cx="892438" cy="6293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B9EC77-6C82-4E47-B955-A935013DACF0}"/>
              </a:ext>
            </a:extLst>
          </p:cNvPr>
          <p:cNvCxnSpPr>
            <a:cxnSpLocks/>
          </p:cNvCxnSpPr>
          <p:nvPr/>
        </p:nvCxnSpPr>
        <p:spPr>
          <a:xfrm flipV="1">
            <a:off x="2954381" y="3566029"/>
            <a:ext cx="876401" cy="1212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B6A4F0A-25B4-4A76-83E9-E1205DFBC5BF}"/>
              </a:ext>
            </a:extLst>
          </p:cNvPr>
          <p:cNvCxnSpPr>
            <a:cxnSpLocks/>
            <a:stCxn id="31" idx="6"/>
            <a:endCxn id="40" idx="2"/>
          </p:cNvCxnSpPr>
          <p:nvPr/>
        </p:nvCxnSpPr>
        <p:spPr>
          <a:xfrm>
            <a:off x="2936380" y="3695515"/>
            <a:ext cx="906574" cy="4774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AAF1AAB-A5E0-4942-941B-D1199AD472EB}"/>
              </a:ext>
            </a:extLst>
          </p:cNvPr>
          <p:cNvCxnSpPr>
            <a:cxnSpLocks/>
          </p:cNvCxnSpPr>
          <p:nvPr/>
        </p:nvCxnSpPr>
        <p:spPr>
          <a:xfrm flipV="1">
            <a:off x="2949874" y="3075425"/>
            <a:ext cx="862353" cy="11191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F8A3D23-D3F6-4A74-81DF-F9A45A85A75A}"/>
              </a:ext>
            </a:extLst>
          </p:cNvPr>
          <p:cNvCxnSpPr>
            <a:cxnSpLocks/>
            <a:stCxn id="32" idx="6"/>
          </p:cNvCxnSpPr>
          <p:nvPr/>
        </p:nvCxnSpPr>
        <p:spPr>
          <a:xfrm flipV="1">
            <a:off x="2934032" y="3573391"/>
            <a:ext cx="896750" cy="5995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17019D7-3D2E-4BEE-970D-4FF9F459FC90}"/>
              </a:ext>
            </a:extLst>
          </p:cNvPr>
          <p:cNvCxnSpPr>
            <a:cxnSpLocks/>
            <a:stCxn id="32" idx="6"/>
            <a:endCxn id="40" idx="2"/>
          </p:cNvCxnSpPr>
          <p:nvPr/>
        </p:nvCxnSpPr>
        <p:spPr>
          <a:xfrm flipV="1">
            <a:off x="2934032" y="4172956"/>
            <a:ext cx="908922"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F0DA41-3CDC-4580-823A-8BF138E8577D}"/>
              </a:ext>
            </a:extLst>
          </p:cNvPr>
          <p:cNvCxnSpPr>
            <a:cxnSpLocks/>
            <a:stCxn id="38" idx="6"/>
            <a:endCxn id="37" idx="2"/>
          </p:cNvCxnSpPr>
          <p:nvPr/>
        </p:nvCxnSpPr>
        <p:spPr>
          <a:xfrm flipV="1">
            <a:off x="4296590" y="2724021"/>
            <a:ext cx="796459" cy="3438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16F3A5A-3958-42BC-BAF4-7428BE5FE0ED}"/>
              </a:ext>
            </a:extLst>
          </p:cNvPr>
          <p:cNvCxnSpPr>
            <a:cxnSpLocks/>
            <a:stCxn id="38" idx="6"/>
            <a:endCxn id="36" idx="2"/>
          </p:cNvCxnSpPr>
          <p:nvPr/>
        </p:nvCxnSpPr>
        <p:spPr>
          <a:xfrm>
            <a:off x="4296590" y="3067889"/>
            <a:ext cx="790116" cy="217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EAE80F-5E5C-49C4-A8A3-EEF9275AE5E7}"/>
              </a:ext>
            </a:extLst>
          </p:cNvPr>
          <p:cNvCxnSpPr>
            <a:cxnSpLocks/>
            <a:stCxn id="38" idx="6"/>
            <a:endCxn id="34" idx="2"/>
          </p:cNvCxnSpPr>
          <p:nvPr/>
        </p:nvCxnSpPr>
        <p:spPr>
          <a:xfrm>
            <a:off x="4296590" y="3067889"/>
            <a:ext cx="804909" cy="7994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C0084F8-F568-4CCD-89BC-DB45951CC849}"/>
              </a:ext>
            </a:extLst>
          </p:cNvPr>
          <p:cNvCxnSpPr>
            <a:cxnSpLocks/>
            <a:stCxn id="38" idx="6"/>
            <a:endCxn id="35" idx="2"/>
          </p:cNvCxnSpPr>
          <p:nvPr/>
        </p:nvCxnSpPr>
        <p:spPr>
          <a:xfrm>
            <a:off x="4296590" y="3067889"/>
            <a:ext cx="790117" cy="14093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89B9329-A532-45DB-9F57-481E989C3181}"/>
              </a:ext>
            </a:extLst>
          </p:cNvPr>
          <p:cNvCxnSpPr>
            <a:cxnSpLocks/>
            <a:stCxn id="39" idx="6"/>
            <a:endCxn id="37" idx="2"/>
          </p:cNvCxnSpPr>
          <p:nvPr/>
        </p:nvCxnSpPr>
        <p:spPr>
          <a:xfrm flipV="1">
            <a:off x="4292725" y="2724021"/>
            <a:ext cx="800324" cy="8873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D4D0F0B-235C-4B66-B596-666E6467B307}"/>
              </a:ext>
            </a:extLst>
          </p:cNvPr>
          <p:cNvCxnSpPr>
            <a:cxnSpLocks/>
            <a:stCxn id="39" idx="6"/>
            <a:endCxn id="36" idx="2"/>
          </p:cNvCxnSpPr>
          <p:nvPr/>
        </p:nvCxnSpPr>
        <p:spPr>
          <a:xfrm flipV="1">
            <a:off x="4292725" y="3285795"/>
            <a:ext cx="793981" cy="3255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E41AC46-C26C-4934-AC52-1C77550107F9}"/>
              </a:ext>
            </a:extLst>
          </p:cNvPr>
          <p:cNvCxnSpPr>
            <a:cxnSpLocks/>
            <a:stCxn id="39" idx="6"/>
            <a:endCxn id="34" idx="2"/>
          </p:cNvCxnSpPr>
          <p:nvPr/>
        </p:nvCxnSpPr>
        <p:spPr>
          <a:xfrm>
            <a:off x="4292725" y="3611367"/>
            <a:ext cx="808774" cy="2559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B365FD-9343-40F2-8BBD-42649861AE7B}"/>
              </a:ext>
            </a:extLst>
          </p:cNvPr>
          <p:cNvCxnSpPr>
            <a:cxnSpLocks/>
            <a:stCxn id="40" idx="6"/>
            <a:endCxn id="35" idx="2"/>
          </p:cNvCxnSpPr>
          <p:nvPr/>
        </p:nvCxnSpPr>
        <p:spPr>
          <a:xfrm>
            <a:off x="4292725" y="4172956"/>
            <a:ext cx="793982" cy="304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D006875-4641-446A-A04A-863C414021C1}"/>
              </a:ext>
            </a:extLst>
          </p:cNvPr>
          <p:cNvCxnSpPr>
            <a:cxnSpLocks/>
            <a:endCxn id="35" idx="2"/>
          </p:cNvCxnSpPr>
          <p:nvPr/>
        </p:nvCxnSpPr>
        <p:spPr>
          <a:xfrm>
            <a:off x="4307517" y="3617857"/>
            <a:ext cx="779190" cy="859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6781731-4AA3-435B-B671-2A7CBBB6C9DF}"/>
              </a:ext>
            </a:extLst>
          </p:cNvPr>
          <p:cNvCxnSpPr>
            <a:cxnSpLocks/>
            <a:stCxn id="40" idx="6"/>
            <a:endCxn id="34" idx="2"/>
          </p:cNvCxnSpPr>
          <p:nvPr/>
        </p:nvCxnSpPr>
        <p:spPr>
          <a:xfrm flipV="1">
            <a:off x="4292725" y="3867342"/>
            <a:ext cx="808774" cy="3056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17582D6-E708-4736-A799-6D6D2C0801CB}"/>
              </a:ext>
            </a:extLst>
          </p:cNvPr>
          <p:cNvCxnSpPr>
            <a:cxnSpLocks/>
            <a:stCxn id="40" idx="6"/>
            <a:endCxn id="36" idx="2"/>
          </p:cNvCxnSpPr>
          <p:nvPr/>
        </p:nvCxnSpPr>
        <p:spPr>
          <a:xfrm flipV="1">
            <a:off x="4292725" y="3285795"/>
            <a:ext cx="793981" cy="8871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BCAAFBC-26D3-43DF-9F56-F25F09B023E9}"/>
              </a:ext>
            </a:extLst>
          </p:cNvPr>
          <p:cNvCxnSpPr>
            <a:cxnSpLocks/>
            <a:stCxn id="40" idx="6"/>
            <a:endCxn id="37" idx="2"/>
          </p:cNvCxnSpPr>
          <p:nvPr/>
        </p:nvCxnSpPr>
        <p:spPr>
          <a:xfrm flipV="1">
            <a:off x="4292725" y="2724021"/>
            <a:ext cx="800324" cy="1448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35E30B5E-0C18-4715-8526-D03A31883E9D}"/>
              </a:ext>
            </a:extLst>
          </p:cNvPr>
          <p:cNvSpPr/>
          <p:nvPr/>
        </p:nvSpPr>
        <p:spPr>
          <a:xfrm>
            <a:off x="6163421" y="2396096"/>
            <a:ext cx="657640" cy="23754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C0D6694-BEB6-48FA-91C4-DED20843C859}"/>
              </a:ext>
            </a:extLst>
          </p:cNvPr>
          <p:cNvSpPr/>
          <p:nvPr/>
        </p:nvSpPr>
        <p:spPr>
          <a:xfrm>
            <a:off x="6240358" y="3611198"/>
            <a:ext cx="527855" cy="511950"/>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0</a:t>
            </a:r>
            <a:endParaRPr lang="en-US" sz="1000" dirty="0"/>
          </a:p>
        </p:txBody>
      </p:sp>
      <p:sp>
        <p:nvSpPr>
          <p:cNvPr id="67" name="Oval 66">
            <a:extLst>
              <a:ext uri="{FF2B5EF4-FFF2-40B4-BE49-F238E27FC236}">
                <a16:creationId xmlns:a16="http://schemas.microsoft.com/office/drawing/2014/main" id="{8A112F5F-93D7-4187-AE9F-0A02FDAC2DCA}"/>
              </a:ext>
            </a:extLst>
          </p:cNvPr>
          <p:cNvSpPr/>
          <p:nvPr/>
        </p:nvSpPr>
        <p:spPr>
          <a:xfrm>
            <a:off x="6225566" y="4221078"/>
            <a:ext cx="527855" cy="511950"/>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0</a:t>
            </a:r>
            <a:endParaRPr lang="en-US" sz="1000" dirty="0"/>
          </a:p>
        </p:txBody>
      </p:sp>
      <p:sp>
        <p:nvSpPr>
          <p:cNvPr id="68" name="Oval 67">
            <a:extLst>
              <a:ext uri="{FF2B5EF4-FFF2-40B4-BE49-F238E27FC236}">
                <a16:creationId xmlns:a16="http://schemas.microsoft.com/office/drawing/2014/main" id="{2B9010F0-BBE1-4B93-97FF-A872834D06EF}"/>
              </a:ext>
            </a:extLst>
          </p:cNvPr>
          <p:cNvSpPr/>
          <p:nvPr/>
        </p:nvSpPr>
        <p:spPr>
          <a:xfrm>
            <a:off x="6225565" y="3029651"/>
            <a:ext cx="527855" cy="511950"/>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1</a:t>
            </a:r>
            <a:endParaRPr lang="en-US" sz="1000" dirty="0"/>
          </a:p>
        </p:txBody>
      </p:sp>
      <p:sp>
        <p:nvSpPr>
          <p:cNvPr id="69" name="Oval 68">
            <a:extLst>
              <a:ext uri="{FF2B5EF4-FFF2-40B4-BE49-F238E27FC236}">
                <a16:creationId xmlns:a16="http://schemas.microsoft.com/office/drawing/2014/main" id="{7405D710-F8D2-4F7F-BAD9-7A9E61F43FA3}"/>
              </a:ext>
            </a:extLst>
          </p:cNvPr>
          <p:cNvSpPr/>
          <p:nvPr/>
        </p:nvSpPr>
        <p:spPr>
          <a:xfrm>
            <a:off x="6231908" y="2467877"/>
            <a:ext cx="527855" cy="511950"/>
          </a:xfrm>
          <a:prstGeom prst="ellipse">
            <a:avLst/>
          </a:prstGeom>
          <a:solidFill>
            <a:schemeClr val="accent6">
              <a:lumMod val="50000"/>
              <a:lumOff val="50000"/>
            </a:schemeClr>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0</a:t>
            </a:r>
            <a:endParaRPr lang="en-US" sz="1000" dirty="0"/>
          </a:p>
        </p:txBody>
      </p:sp>
      <p:sp>
        <p:nvSpPr>
          <p:cNvPr id="70" name="TextBox 69">
            <a:extLst>
              <a:ext uri="{FF2B5EF4-FFF2-40B4-BE49-F238E27FC236}">
                <a16:creationId xmlns:a16="http://schemas.microsoft.com/office/drawing/2014/main" id="{201D5F6C-5829-408B-AC22-196ADF0ADBB5}"/>
              </a:ext>
            </a:extLst>
          </p:cNvPr>
          <p:cNvSpPr txBox="1"/>
          <p:nvPr/>
        </p:nvSpPr>
        <p:spPr>
          <a:xfrm>
            <a:off x="6862453" y="2925764"/>
            <a:ext cx="796459" cy="307777"/>
          </a:xfrm>
          <a:prstGeom prst="rect">
            <a:avLst/>
          </a:prstGeom>
          <a:noFill/>
        </p:spPr>
        <p:txBody>
          <a:bodyPr wrap="square" rtlCol="0">
            <a:spAutoFit/>
          </a:bodyPr>
          <a:lstStyle/>
          <a:p>
            <a:r>
              <a:rPr lang="en-SG" dirty="0"/>
              <a:t>want</a:t>
            </a:r>
            <a:endParaRPr lang="en-US" dirty="0"/>
          </a:p>
        </p:txBody>
      </p:sp>
      <p:sp>
        <p:nvSpPr>
          <p:cNvPr id="71" name="TextBox 70">
            <a:extLst>
              <a:ext uri="{FF2B5EF4-FFF2-40B4-BE49-F238E27FC236}">
                <a16:creationId xmlns:a16="http://schemas.microsoft.com/office/drawing/2014/main" id="{EC081E69-D269-4F3C-9518-5226FB1ED927}"/>
              </a:ext>
            </a:extLst>
          </p:cNvPr>
          <p:cNvSpPr txBox="1"/>
          <p:nvPr/>
        </p:nvSpPr>
        <p:spPr>
          <a:xfrm>
            <a:off x="6133672" y="2114323"/>
            <a:ext cx="796459" cy="307777"/>
          </a:xfrm>
          <a:prstGeom prst="rect">
            <a:avLst/>
          </a:prstGeom>
          <a:noFill/>
        </p:spPr>
        <p:txBody>
          <a:bodyPr wrap="square" rtlCol="0">
            <a:spAutoFit/>
          </a:bodyPr>
          <a:lstStyle/>
          <a:p>
            <a:r>
              <a:rPr lang="en-SG" dirty="0"/>
              <a:t>Target</a:t>
            </a:r>
            <a:endParaRPr lang="en-US" dirty="0"/>
          </a:p>
        </p:txBody>
      </p:sp>
      <p:sp>
        <p:nvSpPr>
          <p:cNvPr id="2" name="Rectangle 1">
            <a:extLst>
              <a:ext uri="{FF2B5EF4-FFF2-40B4-BE49-F238E27FC236}">
                <a16:creationId xmlns:a16="http://schemas.microsoft.com/office/drawing/2014/main" id="{D39134CA-24B8-4E12-B965-0D28C502A3D6}"/>
              </a:ext>
            </a:extLst>
          </p:cNvPr>
          <p:cNvSpPr/>
          <p:nvPr/>
        </p:nvSpPr>
        <p:spPr>
          <a:xfrm>
            <a:off x="1405261" y="4537509"/>
            <a:ext cx="993234" cy="483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Unique Tag</a:t>
            </a:r>
            <a:endParaRPr lang="en-US" sz="1200" dirty="0"/>
          </a:p>
        </p:txBody>
      </p:sp>
      <p:cxnSp>
        <p:nvCxnSpPr>
          <p:cNvPr id="5" name="Straight Arrow Connector 4">
            <a:extLst>
              <a:ext uri="{FF2B5EF4-FFF2-40B4-BE49-F238E27FC236}">
                <a16:creationId xmlns:a16="http://schemas.microsoft.com/office/drawing/2014/main" id="{06FFAC35-7FAF-400B-B8A7-DE045A71BD98}"/>
              </a:ext>
            </a:extLst>
          </p:cNvPr>
          <p:cNvCxnSpPr/>
          <p:nvPr/>
        </p:nvCxnSpPr>
        <p:spPr>
          <a:xfrm flipV="1">
            <a:off x="2094936" y="4123148"/>
            <a:ext cx="391835" cy="35390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29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29"/>
        <p:cNvGrpSpPr/>
        <p:nvPr/>
      </p:nvGrpSpPr>
      <p:grpSpPr>
        <a:xfrm>
          <a:off x="0" y="0"/>
          <a:ext cx="0" cy="0"/>
          <a:chOff x="0" y="0"/>
          <a:chExt cx="0" cy="0"/>
        </a:xfrm>
      </p:grpSpPr>
      <p:pic>
        <p:nvPicPr>
          <p:cNvPr id="3" name="Picture 2">
            <a:extLst>
              <a:ext uri="{FF2B5EF4-FFF2-40B4-BE49-F238E27FC236}">
                <a16:creationId xmlns:a16="http://schemas.microsoft.com/office/drawing/2014/main" id="{D2F7E203-9897-44AC-86BF-00AA25AEC948}"/>
              </a:ext>
            </a:extLst>
          </p:cNvPr>
          <p:cNvPicPr>
            <a:picLocks noChangeAspect="1"/>
          </p:cNvPicPr>
          <p:nvPr/>
        </p:nvPicPr>
        <p:blipFill>
          <a:blip r:embed="rId3"/>
          <a:stretch>
            <a:fillRect/>
          </a:stretch>
        </p:blipFill>
        <p:spPr>
          <a:xfrm>
            <a:off x="0" y="2494722"/>
            <a:ext cx="3960742" cy="2648778"/>
          </a:xfrm>
          <a:prstGeom prst="rect">
            <a:avLst/>
          </a:prstGeom>
        </p:spPr>
      </p:pic>
      <p:sp>
        <p:nvSpPr>
          <p:cNvPr id="8" name="Google Shape;377;p41">
            <a:extLst>
              <a:ext uri="{FF2B5EF4-FFF2-40B4-BE49-F238E27FC236}">
                <a16:creationId xmlns:a16="http://schemas.microsoft.com/office/drawing/2014/main" id="{AED1BCE4-B7A4-4336-A913-0B746E021E2B}"/>
              </a:ext>
            </a:extLst>
          </p:cNvPr>
          <p:cNvSpPr/>
          <p:nvPr/>
        </p:nvSpPr>
        <p:spPr>
          <a:xfrm>
            <a:off x="-2" y="228601"/>
            <a:ext cx="3960742" cy="1699590"/>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endParaRPr lang="en-US" dirty="0">
              <a:solidFill>
                <a:schemeClr val="tx2"/>
              </a:solidFill>
            </a:endParaRPr>
          </a:p>
          <a:p>
            <a:r>
              <a:rPr lang="en-US" b="1" u="sng" dirty="0">
                <a:solidFill>
                  <a:schemeClr val="tx2"/>
                </a:solidFill>
              </a:rPr>
              <a:t>User Input:</a:t>
            </a:r>
          </a:p>
          <a:p>
            <a:pPr lvl="0" eaLnBrk="0" fontAlgn="base" hangingPunct="0">
              <a:spcBef>
                <a:spcPct val="0"/>
              </a:spcBef>
              <a:spcAft>
                <a:spcPct val="0"/>
              </a:spcAft>
              <a:buClrTx/>
            </a:pPr>
            <a:r>
              <a:rPr lang="en-US" altLang="en-US" dirty="0">
                <a:solidFill>
                  <a:schemeClr val="tx2"/>
                </a:solidFill>
                <a:latin typeface="Fira Mono"/>
              </a:rPr>
              <a:t>I want a big and cozy room and a nice house. It must be near the downtown area for easy access. It must also have an amazing view of the city.</a:t>
            </a:r>
            <a:r>
              <a:rPr lang="en-US" altLang="en-US" dirty="0">
                <a:solidFill>
                  <a:schemeClr val="tx2"/>
                </a:solidFill>
              </a:rPr>
              <a:t> </a:t>
            </a:r>
            <a:endParaRPr lang="en-US" altLang="en-US" dirty="0">
              <a:solidFill>
                <a:schemeClr val="tx2"/>
              </a:solidFill>
              <a:latin typeface="Arial" panose="020B0604020202020204" pitchFamily="34" charset="0"/>
            </a:endParaRPr>
          </a:p>
          <a:p>
            <a:pPr marL="0" lvl="0" indent="0" algn="l" rtl="0">
              <a:spcBef>
                <a:spcPts val="0"/>
              </a:spcBef>
              <a:spcAft>
                <a:spcPts val="0"/>
              </a:spcAft>
              <a:buNone/>
            </a:pPr>
            <a:endParaRPr dirty="0">
              <a:solidFill>
                <a:schemeClr val="tx2"/>
              </a:solidFill>
            </a:endParaRPr>
          </a:p>
        </p:txBody>
      </p:sp>
      <p:sp>
        <p:nvSpPr>
          <p:cNvPr id="6" name="TextBox 5">
            <a:extLst>
              <a:ext uri="{FF2B5EF4-FFF2-40B4-BE49-F238E27FC236}">
                <a16:creationId xmlns:a16="http://schemas.microsoft.com/office/drawing/2014/main" id="{734F7FAB-E730-4C97-A871-A721D0CD0C10}"/>
              </a:ext>
            </a:extLst>
          </p:cNvPr>
          <p:cNvSpPr txBox="1"/>
          <p:nvPr/>
        </p:nvSpPr>
        <p:spPr>
          <a:xfrm>
            <a:off x="4378187" y="3468757"/>
            <a:ext cx="442291" cy="307777"/>
          </a:xfrm>
          <a:prstGeom prst="rect">
            <a:avLst/>
          </a:prstGeom>
          <a:noFill/>
        </p:spPr>
        <p:txBody>
          <a:bodyPr wrap="square" rtlCol="0">
            <a:spAutoFit/>
          </a:bodyPr>
          <a:lstStyle/>
          <a:p>
            <a:r>
              <a:rPr lang="en-SG" dirty="0">
                <a:solidFill>
                  <a:schemeClr val="tx2"/>
                </a:solidFill>
              </a:rPr>
              <a:t>vs</a:t>
            </a:r>
            <a:endParaRPr lang="en-US" dirty="0">
              <a:solidFill>
                <a:schemeClr val="tx2"/>
              </a:solidFill>
            </a:endParaRPr>
          </a:p>
        </p:txBody>
      </p:sp>
      <p:sp>
        <p:nvSpPr>
          <p:cNvPr id="9" name="Google Shape;377;p41">
            <a:extLst>
              <a:ext uri="{FF2B5EF4-FFF2-40B4-BE49-F238E27FC236}">
                <a16:creationId xmlns:a16="http://schemas.microsoft.com/office/drawing/2014/main" id="{FFDC21DB-8CCB-4494-BAE2-15E0E0B9BECA}"/>
              </a:ext>
            </a:extLst>
          </p:cNvPr>
          <p:cNvSpPr/>
          <p:nvPr/>
        </p:nvSpPr>
        <p:spPr>
          <a:xfrm>
            <a:off x="5237920" y="228601"/>
            <a:ext cx="3906079" cy="1898373"/>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endParaRPr lang="en-US" sz="1200" dirty="0">
              <a:solidFill>
                <a:schemeClr val="tx2"/>
              </a:solidFill>
            </a:endParaRPr>
          </a:p>
          <a:p>
            <a:r>
              <a:rPr lang="en-US" sz="1200" b="1" u="sng" dirty="0">
                <a:solidFill>
                  <a:schemeClr val="tx2"/>
                </a:solidFill>
              </a:rPr>
              <a:t>Listing (doc):</a:t>
            </a:r>
          </a:p>
          <a:p>
            <a:pPr lvl="0" eaLnBrk="0" fontAlgn="base" hangingPunct="0">
              <a:spcBef>
                <a:spcPct val="0"/>
              </a:spcBef>
              <a:spcAft>
                <a:spcPct val="0"/>
              </a:spcAft>
              <a:buClrTx/>
            </a:pPr>
            <a:r>
              <a:rPr lang="en-US" sz="1200" dirty="0">
                <a:solidFill>
                  <a:schemeClr val="tx2"/>
                </a:solidFill>
              </a:rPr>
              <a:t>Private bedroom with amazing views of DT. Seattle in the heart of downtown. When I am home, I'll sleep on the couch in the living room. The unit is in a very nice, clean, modern bldg. </a:t>
            </a:r>
            <a:r>
              <a:rPr lang="en-US" sz="1200" dirty="0" err="1">
                <a:solidFill>
                  <a:schemeClr val="tx2"/>
                </a:solidFill>
              </a:rPr>
              <a:t>Wifi</a:t>
            </a:r>
            <a:r>
              <a:rPr lang="en-US" sz="1200" dirty="0">
                <a:solidFill>
                  <a:schemeClr val="tx2"/>
                </a:solidFill>
              </a:rPr>
              <a:t> available. right in the heart of downtown. close to everything you might need. </a:t>
            </a:r>
            <a:r>
              <a:rPr lang="en-US" sz="1200" dirty="0" err="1">
                <a:solidFill>
                  <a:schemeClr val="tx2"/>
                </a:solidFill>
              </a:rPr>
              <a:t>wifi</a:t>
            </a:r>
            <a:r>
              <a:rPr lang="en-US" sz="1200" dirty="0">
                <a:solidFill>
                  <a:schemeClr val="tx2"/>
                </a:solidFill>
              </a:rPr>
              <a:t>. cable TV. as much as you like. Yes. 4 blocks away from the train stations. should be able to walk to everything too.</a:t>
            </a:r>
            <a:endParaRPr sz="1200" dirty="0">
              <a:solidFill>
                <a:schemeClr val="tx2"/>
              </a:solidFill>
            </a:endParaRPr>
          </a:p>
        </p:txBody>
      </p:sp>
      <p:pic>
        <p:nvPicPr>
          <p:cNvPr id="10" name="Picture 9">
            <a:extLst>
              <a:ext uri="{FF2B5EF4-FFF2-40B4-BE49-F238E27FC236}">
                <a16:creationId xmlns:a16="http://schemas.microsoft.com/office/drawing/2014/main" id="{F4B2B5A3-24FC-4B08-A7F4-C3ABAC6CA260}"/>
              </a:ext>
            </a:extLst>
          </p:cNvPr>
          <p:cNvPicPr>
            <a:picLocks noChangeAspect="1"/>
          </p:cNvPicPr>
          <p:nvPr/>
        </p:nvPicPr>
        <p:blipFill>
          <a:blip r:embed="rId4"/>
          <a:stretch>
            <a:fillRect/>
          </a:stretch>
        </p:blipFill>
        <p:spPr>
          <a:xfrm>
            <a:off x="5237923" y="2493796"/>
            <a:ext cx="3906078" cy="2649703"/>
          </a:xfrm>
          <a:prstGeom prst="rect">
            <a:avLst/>
          </a:prstGeom>
        </p:spPr>
      </p:pic>
      <p:sp>
        <p:nvSpPr>
          <p:cNvPr id="12" name="TextBox 11">
            <a:extLst>
              <a:ext uri="{FF2B5EF4-FFF2-40B4-BE49-F238E27FC236}">
                <a16:creationId xmlns:a16="http://schemas.microsoft.com/office/drawing/2014/main" id="{F0C9298A-F904-4B3A-AD7A-64D5A7BAADD8}"/>
              </a:ext>
            </a:extLst>
          </p:cNvPr>
          <p:cNvSpPr txBox="1"/>
          <p:nvPr/>
        </p:nvSpPr>
        <p:spPr>
          <a:xfrm>
            <a:off x="4159525" y="2202418"/>
            <a:ext cx="1217543" cy="954107"/>
          </a:xfrm>
          <a:prstGeom prst="rect">
            <a:avLst/>
          </a:prstGeom>
          <a:noFill/>
        </p:spPr>
        <p:txBody>
          <a:bodyPr wrap="square" rtlCol="0">
            <a:spAutoFit/>
          </a:bodyPr>
          <a:lstStyle/>
          <a:p>
            <a:r>
              <a:rPr lang="en-SG" dirty="0">
                <a:solidFill>
                  <a:schemeClr val="tx2"/>
                </a:solidFill>
              </a:rPr>
              <a:t>Cosine-</a:t>
            </a:r>
          </a:p>
          <a:p>
            <a:r>
              <a:rPr lang="en-SG" dirty="0">
                <a:solidFill>
                  <a:schemeClr val="tx2"/>
                </a:solidFill>
              </a:rPr>
              <a:t>Similarity Score: 0.455306</a:t>
            </a:r>
            <a:endParaRPr lang="en-US" dirty="0">
              <a:solidFill>
                <a:schemeClr val="tx2"/>
              </a:solidFill>
            </a:endParaRPr>
          </a:p>
        </p:txBody>
      </p:sp>
    </p:spTree>
    <p:extLst>
      <p:ext uri="{BB962C8B-B14F-4D97-AF65-F5344CB8AC3E}">
        <p14:creationId xmlns:p14="http://schemas.microsoft.com/office/powerpoint/2010/main" val="232256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29"/>
        <p:cNvGrpSpPr/>
        <p:nvPr/>
      </p:nvGrpSpPr>
      <p:grpSpPr>
        <a:xfrm>
          <a:off x="0" y="0"/>
          <a:ext cx="0" cy="0"/>
          <a:chOff x="0" y="0"/>
          <a:chExt cx="0" cy="0"/>
        </a:xfrm>
      </p:grpSpPr>
      <p:pic>
        <p:nvPicPr>
          <p:cNvPr id="4" name="Picture 3">
            <a:extLst>
              <a:ext uri="{FF2B5EF4-FFF2-40B4-BE49-F238E27FC236}">
                <a16:creationId xmlns:a16="http://schemas.microsoft.com/office/drawing/2014/main" id="{0163EE47-87CC-4C01-81DC-CED48B25AC57}"/>
              </a:ext>
            </a:extLst>
          </p:cNvPr>
          <p:cNvPicPr>
            <a:picLocks noChangeAspect="1"/>
          </p:cNvPicPr>
          <p:nvPr/>
        </p:nvPicPr>
        <p:blipFill>
          <a:blip r:embed="rId3"/>
          <a:stretch>
            <a:fillRect/>
          </a:stretch>
        </p:blipFill>
        <p:spPr>
          <a:xfrm>
            <a:off x="0" y="1197853"/>
            <a:ext cx="9144000" cy="3945647"/>
          </a:xfrm>
          <a:prstGeom prst="rect">
            <a:avLst/>
          </a:prstGeom>
        </p:spPr>
      </p:pic>
      <p:sp>
        <p:nvSpPr>
          <p:cNvPr id="5" name="TextBox 4">
            <a:extLst>
              <a:ext uri="{FF2B5EF4-FFF2-40B4-BE49-F238E27FC236}">
                <a16:creationId xmlns:a16="http://schemas.microsoft.com/office/drawing/2014/main" id="{DA683383-AC8E-4AC0-B55F-97B2D822390B}"/>
              </a:ext>
            </a:extLst>
          </p:cNvPr>
          <p:cNvSpPr txBox="1"/>
          <p:nvPr/>
        </p:nvSpPr>
        <p:spPr>
          <a:xfrm>
            <a:off x="64008" y="196596"/>
            <a:ext cx="2125980" cy="523220"/>
          </a:xfrm>
          <a:prstGeom prst="rect">
            <a:avLst/>
          </a:prstGeom>
          <a:noFill/>
        </p:spPr>
        <p:txBody>
          <a:bodyPr wrap="square" rtlCol="0">
            <a:spAutoFit/>
          </a:bodyPr>
          <a:lstStyle/>
          <a:p>
            <a:r>
              <a:rPr lang="en-SG" dirty="0" err="1">
                <a:solidFill>
                  <a:schemeClr val="tx2"/>
                </a:solidFill>
              </a:rPr>
              <a:t>Listing_id</a:t>
            </a:r>
            <a:r>
              <a:rPr lang="en-SG" dirty="0">
                <a:solidFill>
                  <a:schemeClr val="tx2"/>
                </a:solidFill>
              </a:rPr>
              <a:t> used as unique </a:t>
            </a:r>
            <a:r>
              <a:rPr lang="en-SG" dirty="0" err="1">
                <a:solidFill>
                  <a:schemeClr val="tx2"/>
                </a:solidFill>
              </a:rPr>
              <a:t>doc_id</a:t>
            </a:r>
            <a:endParaRPr lang="en-US" dirty="0">
              <a:solidFill>
                <a:schemeClr val="tx2"/>
              </a:solidFill>
            </a:endParaRPr>
          </a:p>
        </p:txBody>
      </p:sp>
      <p:cxnSp>
        <p:nvCxnSpPr>
          <p:cNvPr id="7" name="Straight Arrow Connector 6">
            <a:extLst>
              <a:ext uri="{FF2B5EF4-FFF2-40B4-BE49-F238E27FC236}">
                <a16:creationId xmlns:a16="http://schemas.microsoft.com/office/drawing/2014/main" id="{1D467C80-CD88-4573-AC8C-7A802A58CD31}"/>
              </a:ext>
            </a:extLst>
          </p:cNvPr>
          <p:cNvCxnSpPr/>
          <p:nvPr/>
        </p:nvCxnSpPr>
        <p:spPr>
          <a:xfrm flipH="1">
            <a:off x="416052" y="685800"/>
            <a:ext cx="338328" cy="5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9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6" name="Google Shape;376;p41"/>
          <p:cNvSpPr txBox="1">
            <a:spLocks noGrp="1"/>
          </p:cNvSpPr>
          <p:nvPr>
            <p:ph type="ctrTitle"/>
          </p:nvPr>
        </p:nvSpPr>
        <p:spPr>
          <a:xfrm>
            <a:off x="1925092" y="10930"/>
            <a:ext cx="6806434" cy="5994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u="sng" dirty="0">
                <a:solidFill>
                  <a:schemeClr val="dk2"/>
                </a:solidFill>
              </a:rPr>
              <a:t>PCA</a:t>
            </a:r>
            <a:endParaRPr sz="3600" u="sng" dirty="0">
              <a:solidFill>
                <a:schemeClr val="dk2"/>
              </a:solidFill>
            </a:endParaRPr>
          </a:p>
        </p:txBody>
      </p:sp>
      <p:sp>
        <p:nvSpPr>
          <p:cNvPr id="377" name="Google Shape;377;p41"/>
          <p:cNvSpPr/>
          <p:nvPr/>
        </p:nvSpPr>
        <p:spPr>
          <a:xfrm rot="5400000">
            <a:off x="4932779" y="-1686443"/>
            <a:ext cx="870573" cy="5580400"/>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txBox="1">
            <a:spLocks noGrp="1"/>
          </p:cNvSpPr>
          <p:nvPr>
            <p:ph type="subTitle" idx="1"/>
          </p:nvPr>
        </p:nvSpPr>
        <p:spPr>
          <a:xfrm>
            <a:off x="2655660" y="740465"/>
            <a:ext cx="5345299" cy="74046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SG" dirty="0">
                <a:solidFill>
                  <a:schemeClr val="lt2"/>
                </a:solidFill>
              </a:rPr>
              <a:t>Principal Component Analysis (Unsupervised)</a:t>
            </a:r>
          </a:p>
          <a:p>
            <a:pPr marL="285750" lvl="0" indent="-285750" algn="l" rtl="0">
              <a:spcBef>
                <a:spcPts val="0"/>
              </a:spcBef>
              <a:spcAft>
                <a:spcPts val="0"/>
              </a:spcAft>
              <a:buFont typeface="Arial" panose="020B0604020202020204" pitchFamily="34" charset="0"/>
              <a:buChar char="•"/>
            </a:pPr>
            <a:endParaRPr lang="en-SG" dirty="0">
              <a:solidFill>
                <a:schemeClr val="lt2"/>
              </a:solidFill>
            </a:endParaRPr>
          </a:p>
          <a:p>
            <a:pPr marL="285750" lvl="0" indent="-285750" algn="l" rtl="0">
              <a:spcBef>
                <a:spcPts val="0"/>
              </a:spcBef>
              <a:spcAft>
                <a:spcPts val="0"/>
              </a:spcAft>
              <a:buFont typeface="Arial" panose="020B0604020202020204" pitchFamily="34" charset="0"/>
              <a:buChar char="•"/>
            </a:pPr>
            <a:r>
              <a:rPr lang="en-SG" dirty="0">
                <a:solidFill>
                  <a:schemeClr val="lt2"/>
                </a:solidFill>
              </a:rPr>
              <a:t>Dimensionality Reduction Process</a:t>
            </a:r>
          </a:p>
        </p:txBody>
      </p:sp>
      <p:pic>
        <p:nvPicPr>
          <p:cNvPr id="6" name="Picture 5">
            <a:extLst>
              <a:ext uri="{FF2B5EF4-FFF2-40B4-BE49-F238E27FC236}">
                <a16:creationId xmlns:a16="http://schemas.microsoft.com/office/drawing/2014/main" id="{F39A49B0-65AE-42FE-A36A-30A9A38D0A7C}"/>
              </a:ext>
            </a:extLst>
          </p:cNvPr>
          <p:cNvPicPr>
            <a:picLocks noChangeAspect="1"/>
          </p:cNvPicPr>
          <p:nvPr/>
        </p:nvPicPr>
        <p:blipFill>
          <a:blip r:embed="rId3"/>
          <a:stretch>
            <a:fillRect/>
          </a:stretch>
        </p:blipFill>
        <p:spPr>
          <a:xfrm>
            <a:off x="0" y="3162237"/>
            <a:ext cx="5295965" cy="1981263"/>
          </a:xfrm>
          <a:prstGeom prst="rect">
            <a:avLst/>
          </a:prstGeom>
        </p:spPr>
      </p:pic>
      <p:pic>
        <p:nvPicPr>
          <p:cNvPr id="3" name="Picture 2">
            <a:extLst>
              <a:ext uri="{FF2B5EF4-FFF2-40B4-BE49-F238E27FC236}">
                <a16:creationId xmlns:a16="http://schemas.microsoft.com/office/drawing/2014/main" id="{6C580191-EA8D-4FF1-8995-8B306F9F1CB6}"/>
              </a:ext>
            </a:extLst>
          </p:cNvPr>
          <p:cNvPicPr>
            <a:picLocks noChangeAspect="1"/>
          </p:cNvPicPr>
          <p:nvPr/>
        </p:nvPicPr>
        <p:blipFill>
          <a:blip r:embed="rId4"/>
          <a:stretch>
            <a:fillRect/>
          </a:stretch>
        </p:blipFill>
        <p:spPr>
          <a:xfrm>
            <a:off x="6376099" y="2999232"/>
            <a:ext cx="2767901" cy="2133338"/>
          </a:xfrm>
          <a:prstGeom prst="rect">
            <a:avLst/>
          </a:prstGeom>
        </p:spPr>
      </p:pic>
      <p:sp>
        <p:nvSpPr>
          <p:cNvPr id="4" name="TextBox 3">
            <a:extLst>
              <a:ext uri="{FF2B5EF4-FFF2-40B4-BE49-F238E27FC236}">
                <a16:creationId xmlns:a16="http://schemas.microsoft.com/office/drawing/2014/main" id="{B811D6F5-6E53-4F66-8C35-E3E69671D551}"/>
              </a:ext>
            </a:extLst>
          </p:cNvPr>
          <p:cNvSpPr txBox="1"/>
          <p:nvPr/>
        </p:nvSpPr>
        <p:spPr>
          <a:xfrm>
            <a:off x="1408176" y="2571750"/>
            <a:ext cx="2884932" cy="523220"/>
          </a:xfrm>
          <a:prstGeom prst="rect">
            <a:avLst/>
          </a:prstGeom>
          <a:noFill/>
        </p:spPr>
        <p:txBody>
          <a:bodyPr wrap="square" rtlCol="0">
            <a:spAutoFit/>
          </a:bodyPr>
          <a:lstStyle/>
          <a:p>
            <a:r>
              <a:rPr lang="en-SG" dirty="0">
                <a:solidFill>
                  <a:schemeClr val="tx2"/>
                </a:solidFill>
              </a:rPr>
              <a:t>Thousands of features/dimensions</a:t>
            </a:r>
            <a:endParaRPr lang="en-US" dirty="0">
              <a:solidFill>
                <a:schemeClr val="tx2"/>
              </a:solidFill>
            </a:endParaRPr>
          </a:p>
        </p:txBody>
      </p:sp>
      <p:sp>
        <p:nvSpPr>
          <p:cNvPr id="9" name="Google Shape;914;p55">
            <a:extLst>
              <a:ext uri="{FF2B5EF4-FFF2-40B4-BE49-F238E27FC236}">
                <a16:creationId xmlns:a16="http://schemas.microsoft.com/office/drawing/2014/main" id="{0148E971-E5F7-434C-A262-99205202CC81}"/>
              </a:ext>
            </a:extLst>
          </p:cNvPr>
          <p:cNvSpPr/>
          <p:nvPr/>
        </p:nvSpPr>
        <p:spPr>
          <a:xfrm>
            <a:off x="5457702" y="3767434"/>
            <a:ext cx="789348" cy="635601"/>
          </a:xfrm>
          <a:custGeom>
            <a:avLst/>
            <a:gdLst/>
            <a:ahLst/>
            <a:cxnLst/>
            <a:rect l="l" t="t" r="r" b="b"/>
            <a:pathLst>
              <a:path w="2864" h="2419" extrusionOk="0">
                <a:moveTo>
                  <a:pt x="1738" y="1"/>
                </a:moveTo>
                <a:cubicBezTo>
                  <a:pt x="1482" y="1"/>
                  <a:pt x="1258" y="316"/>
                  <a:pt x="1472" y="568"/>
                </a:cubicBezTo>
                <a:lnTo>
                  <a:pt x="1789" y="907"/>
                </a:lnTo>
                <a:lnTo>
                  <a:pt x="375" y="907"/>
                </a:lnTo>
                <a:cubicBezTo>
                  <a:pt x="0" y="929"/>
                  <a:pt x="0" y="1491"/>
                  <a:pt x="375" y="1506"/>
                </a:cubicBezTo>
                <a:lnTo>
                  <a:pt x="1789" y="1506"/>
                </a:lnTo>
                <a:lnTo>
                  <a:pt x="1472" y="1852"/>
                </a:lnTo>
                <a:cubicBezTo>
                  <a:pt x="1258" y="2104"/>
                  <a:pt x="1482" y="2419"/>
                  <a:pt x="1738" y="2419"/>
                </a:cubicBezTo>
                <a:cubicBezTo>
                  <a:pt x="1818" y="2419"/>
                  <a:pt x="1902" y="2388"/>
                  <a:pt x="1976" y="2313"/>
                </a:cubicBezTo>
                <a:lnTo>
                  <a:pt x="2777" y="1441"/>
                </a:lnTo>
                <a:cubicBezTo>
                  <a:pt x="2827" y="1383"/>
                  <a:pt x="2864" y="1304"/>
                  <a:pt x="2864" y="1224"/>
                </a:cubicBezTo>
                <a:lnTo>
                  <a:pt x="2864" y="1195"/>
                </a:lnTo>
                <a:cubicBezTo>
                  <a:pt x="2864" y="1116"/>
                  <a:pt x="2827" y="1037"/>
                  <a:pt x="2777" y="979"/>
                </a:cubicBezTo>
                <a:lnTo>
                  <a:pt x="1976" y="106"/>
                </a:lnTo>
                <a:cubicBezTo>
                  <a:pt x="1902" y="32"/>
                  <a:pt x="1818" y="1"/>
                  <a:pt x="17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A2D41ED8-C77D-463D-B52C-A0FF210176DF}"/>
              </a:ext>
            </a:extLst>
          </p:cNvPr>
          <p:cNvSpPr txBox="1"/>
          <p:nvPr/>
        </p:nvSpPr>
        <p:spPr>
          <a:xfrm>
            <a:off x="6469380" y="2571750"/>
            <a:ext cx="2311779" cy="307777"/>
          </a:xfrm>
          <a:prstGeom prst="rect">
            <a:avLst/>
          </a:prstGeom>
          <a:noFill/>
        </p:spPr>
        <p:txBody>
          <a:bodyPr wrap="square" rtlCol="0">
            <a:spAutoFit/>
          </a:bodyPr>
          <a:lstStyle/>
          <a:p>
            <a:r>
              <a:rPr lang="en-SG" dirty="0">
                <a:solidFill>
                  <a:schemeClr val="tx2"/>
                </a:solidFill>
              </a:rPr>
              <a:t>2d (pc1, pc2)</a:t>
            </a:r>
            <a:endParaRPr lang="en-US" dirty="0">
              <a:solidFill>
                <a:schemeClr val="tx2"/>
              </a:solidFill>
            </a:endParaRPr>
          </a:p>
        </p:txBody>
      </p:sp>
    </p:spTree>
    <p:extLst>
      <p:ext uri="{BB962C8B-B14F-4D97-AF65-F5344CB8AC3E}">
        <p14:creationId xmlns:p14="http://schemas.microsoft.com/office/powerpoint/2010/main" val="1321831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29"/>
        <p:cNvGrpSpPr/>
        <p:nvPr/>
      </p:nvGrpSpPr>
      <p:grpSpPr>
        <a:xfrm>
          <a:off x="0" y="0"/>
          <a:ext cx="0" cy="0"/>
          <a:chOff x="0" y="0"/>
          <a:chExt cx="0" cy="0"/>
        </a:xfrm>
      </p:grpSpPr>
      <p:pic>
        <p:nvPicPr>
          <p:cNvPr id="2" name="Picture 1">
            <a:extLst>
              <a:ext uri="{FF2B5EF4-FFF2-40B4-BE49-F238E27FC236}">
                <a16:creationId xmlns:a16="http://schemas.microsoft.com/office/drawing/2014/main" id="{80EAAFAB-B012-4B9C-A529-046D6C4B9675}"/>
              </a:ext>
            </a:extLst>
          </p:cNvPr>
          <p:cNvPicPr>
            <a:picLocks noChangeAspect="1"/>
          </p:cNvPicPr>
          <p:nvPr/>
        </p:nvPicPr>
        <p:blipFill>
          <a:blip r:embed="rId3"/>
          <a:stretch>
            <a:fillRect/>
          </a:stretch>
        </p:blipFill>
        <p:spPr>
          <a:xfrm>
            <a:off x="1929911" y="0"/>
            <a:ext cx="5970505" cy="5143500"/>
          </a:xfrm>
          <a:prstGeom prst="rect">
            <a:avLst/>
          </a:prstGeom>
        </p:spPr>
      </p:pic>
      <p:sp>
        <p:nvSpPr>
          <p:cNvPr id="3" name="TextBox 2">
            <a:extLst>
              <a:ext uri="{FF2B5EF4-FFF2-40B4-BE49-F238E27FC236}">
                <a16:creationId xmlns:a16="http://schemas.microsoft.com/office/drawing/2014/main" id="{A6585FCC-007B-4C2E-BEB0-A1F0E822CE93}"/>
              </a:ext>
            </a:extLst>
          </p:cNvPr>
          <p:cNvSpPr txBox="1"/>
          <p:nvPr/>
        </p:nvSpPr>
        <p:spPr>
          <a:xfrm>
            <a:off x="187979" y="820674"/>
            <a:ext cx="1741932" cy="738664"/>
          </a:xfrm>
          <a:prstGeom prst="rect">
            <a:avLst/>
          </a:prstGeom>
          <a:noFill/>
        </p:spPr>
        <p:txBody>
          <a:bodyPr wrap="square" rtlCol="0">
            <a:spAutoFit/>
          </a:bodyPr>
          <a:lstStyle/>
          <a:p>
            <a:r>
              <a:rPr lang="en-SG" dirty="0">
                <a:solidFill>
                  <a:schemeClr val="tx2"/>
                </a:solidFill>
              </a:rPr>
              <a:t>Scatter Plot of the Listings with User’s Input</a:t>
            </a:r>
            <a:endParaRPr lang="en-US" dirty="0">
              <a:solidFill>
                <a:schemeClr val="tx2"/>
              </a:solidFill>
            </a:endParaRPr>
          </a:p>
        </p:txBody>
      </p:sp>
    </p:spTree>
    <p:extLst>
      <p:ext uri="{BB962C8B-B14F-4D97-AF65-F5344CB8AC3E}">
        <p14:creationId xmlns:p14="http://schemas.microsoft.com/office/powerpoint/2010/main" val="1665356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6" name="Google Shape;376;p41"/>
          <p:cNvSpPr txBox="1">
            <a:spLocks noGrp="1"/>
          </p:cNvSpPr>
          <p:nvPr>
            <p:ph type="ctrTitle"/>
          </p:nvPr>
        </p:nvSpPr>
        <p:spPr>
          <a:xfrm>
            <a:off x="2194840" y="0"/>
            <a:ext cx="6806434" cy="5994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u="sng" dirty="0" err="1">
                <a:solidFill>
                  <a:schemeClr val="dk2"/>
                </a:solidFill>
              </a:rPr>
              <a:t>Tensorboard</a:t>
            </a:r>
            <a:r>
              <a:rPr lang="en-US" sz="3600" u="sng" dirty="0">
                <a:solidFill>
                  <a:schemeClr val="dk2"/>
                </a:solidFill>
              </a:rPr>
              <a:t> Embedding Projector</a:t>
            </a:r>
            <a:endParaRPr sz="3600" u="sng" dirty="0">
              <a:solidFill>
                <a:schemeClr val="dk2"/>
              </a:solidFill>
            </a:endParaRPr>
          </a:p>
        </p:txBody>
      </p:sp>
      <p:sp>
        <p:nvSpPr>
          <p:cNvPr id="377" name="Google Shape;377;p41"/>
          <p:cNvSpPr/>
          <p:nvPr/>
        </p:nvSpPr>
        <p:spPr>
          <a:xfrm>
            <a:off x="2994707" y="1371600"/>
            <a:ext cx="2909133" cy="485820"/>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pPr algn="ctr"/>
            <a:r>
              <a:rPr lang="en-SG" dirty="0">
                <a:solidFill>
                  <a:schemeClr val="lt2"/>
                </a:solidFill>
              </a:rPr>
              <a:t>Interactive 3D Visualization Tool</a:t>
            </a:r>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1E8C1121-A9E7-4310-95DA-FFF9983BE6A4}"/>
              </a:ext>
            </a:extLst>
          </p:cNvPr>
          <p:cNvPicPr>
            <a:picLocks noChangeAspect="1"/>
          </p:cNvPicPr>
          <p:nvPr/>
        </p:nvPicPr>
        <p:blipFill>
          <a:blip r:embed="rId3"/>
          <a:stretch>
            <a:fillRect/>
          </a:stretch>
        </p:blipFill>
        <p:spPr>
          <a:xfrm>
            <a:off x="1" y="2159856"/>
            <a:ext cx="3579875" cy="2983643"/>
          </a:xfrm>
          <a:prstGeom prst="rect">
            <a:avLst/>
          </a:prstGeom>
        </p:spPr>
      </p:pic>
      <p:pic>
        <p:nvPicPr>
          <p:cNvPr id="3" name="Picture 2">
            <a:extLst>
              <a:ext uri="{FF2B5EF4-FFF2-40B4-BE49-F238E27FC236}">
                <a16:creationId xmlns:a16="http://schemas.microsoft.com/office/drawing/2014/main" id="{C96A36DD-477F-438E-A6A7-06676FC8B8C0}"/>
              </a:ext>
            </a:extLst>
          </p:cNvPr>
          <p:cNvPicPr>
            <a:picLocks noChangeAspect="1"/>
          </p:cNvPicPr>
          <p:nvPr/>
        </p:nvPicPr>
        <p:blipFill>
          <a:blip r:embed="rId4"/>
          <a:stretch>
            <a:fillRect/>
          </a:stretch>
        </p:blipFill>
        <p:spPr>
          <a:xfrm>
            <a:off x="5318672" y="2159049"/>
            <a:ext cx="3825328" cy="2983644"/>
          </a:xfrm>
          <a:prstGeom prst="rect">
            <a:avLst/>
          </a:prstGeom>
        </p:spPr>
      </p:pic>
      <p:sp>
        <p:nvSpPr>
          <p:cNvPr id="7" name="Google Shape;914;p55">
            <a:extLst>
              <a:ext uri="{FF2B5EF4-FFF2-40B4-BE49-F238E27FC236}">
                <a16:creationId xmlns:a16="http://schemas.microsoft.com/office/drawing/2014/main" id="{C8A758B6-B4DE-49E6-AD40-2851E8825FE2}"/>
              </a:ext>
            </a:extLst>
          </p:cNvPr>
          <p:cNvSpPr/>
          <p:nvPr/>
        </p:nvSpPr>
        <p:spPr>
          <a:xfrm>
            <a:off x="3970317" y="3333070"/>
            <a:ext cx="789348" cy="635601"/>
          </a:xfrm>
          <a:custGeom>
            <a:avLst/>
            <a:gdLst/>
            <a:ahLst/>
            <a:cxnLst/>
            <a:rect l="l" t="t" r="r" b="b"/>
            <a:pathLst>
              <a:path w="2864" h="2419" extrusionOk="0">
                <a:moveTo>
                  <a:pt x="1738" y="1"/>
                </a:moveTo>
                <a:cubicBezTo>
                  <a:pt x="1482" y="1"/>
                  <a:pt x="1258" y="316"/>
                  <a:pt x="1472" y="568"/>
                </a:cubicBezTo>
                <a:lnTo>
                  <a:pt x="1789" y="907"/>
                </a:lnTo>
                <a:lnTo>
                  <a:pt x="375" y="907"/>
                </a:lnTo>
                <a:cubicBezTo>
                  <a:pt x="0" y="929"/>
                  <a:pt x="0" y="1491"/>
                  <a:pt x="375" y="1506"/>
                </a:cubicBezTo>
                <a:lnTo>
                  <a:pt x="1789" y="1506"/>
                </a:lnTo>
                <a:lnTo>
                  <a:pt x="1472" y="1852"/>
                </a:lnTo>
                <a:cubicBezTo>
                  <a:pt x="1258" y="2104"/>
                  <a:pt x="1482" y="2419"/>
                  <a:pt x="1738" y="2419"/>
                </a:cubicBezTo>
                <a:cubicBezTo>
                  <a:pt x="1818" y="2419"/>
                  <a:pt x="1902" y="2388"/>
                  <a:pt x="1976" y="2313"/>
                </a:cubicBezTo>
                <a:lnTo>
                  <a:pt x="2777" y="1441"/>
                </a:lnTo>
                <a:cubicBezTo>
                  <a:pt x="2827" y="1383"/>
                  <a:pt x="2864" y="1304"/>
                  <a:pt x="2864" y="1224"/>
                </a:cubicBezTo>
                <a:lnTo>
                  <a:pt x="2864" y="1195"/>
                </a:lnTo>
                <a:cubicBezTo>
                  <a:pt x="2864" y="1116"/>
                  <a:pt x="2827" y="1037"/>
                  <a:pt x="2777" y="979"/>
                </a:cubicBezTo>
                <a:lnTo>
                  <a:pt x="1976" y="106"/>
                </a:lnTo>
                <a:cubicBezTo>
                  <a:pt x="1902" y="32"/>
                  <a:pt x="1818" y="1"/>
                  <a:pt x="17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3FA568DF-B420-4086-BE48-B33AAB62E1CC}"/>
              </a:ext>
            </a:extLst>
          </p:cNvPr>
          <p:cNvSpPr txBox="1"/>
          <p:nvPr/>
        </p:nvSpPr>
        <p:spPr>
          <a:xfrm>
            <a:off x="3605022" y="2600247"/>
            <a:ext cx="1688504" cy="523220"/>
          </a:xfrm>
          <a:prstGeom prst="rect">
            <a:avLst/>
          </a:prstGeom>
          <a:noFill/>
        </p:spPr>
        <p:txBody>
          <a:bodyPr wrap="square" rtlCol="0">
            <a:spAutoFit/>
          </a:bodyPr>
          <a:lstStyle/>
          <a:p>
            <a:pPr algn="ctr"/>
            <a:r>
              <a:rPr lang="en-SG" dirty="0">
                <a:solidFill>
                  <a:schemeClr val="tx2"/>
                </a:solidFill>
              </a:rPr>
              <a:t>After isolating points</a:t>
            </a:r>
            <a:endParaRPr lang="en-US" dirty="0">
              <a:solidFill>
                <a:schemeClr val="tx2"/>
              </a:solidFill>
            </a:endParaRPr>
          </a:p>
        </p:txBody>
      </p:sp>
    </p:spTree>
    <p:extLst>
      <p:ext uri="{BB962C8B-B14F-4D97-AF65-F5344CB8AC3E}">
        <p14:creationId xmlns:p14="http://schemas.microsoft.com/office/powerpoint/2010/main" val="1690097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1314-3115-48A1-AB2B-57D2ECFE07F6}"/>
              </a:ext>
            </a:extLst>
          </p:cNvPr>
          <p:cNvSpPr>
            <a:spLocks noGrp="1"/>
          </p:cNvSpPr>
          <p:nvPr>
            <p:ph type="ctrTitle"/>
          </p:nvPr>
        </p:nvSpPr>
        <p:spPr/>
        <p:txBody>
          <a:bodyPr/>
          <a:lstStyle/>
          <a:p>
            <a:r>
              <a:rPr lang="en-US" dirty="0"/>
              <a:t>Map location of the Airbnb</a:t>
            </a:r>
          </a:p>
        </p:txBody>
      </p:sp>
      <p:sp>
        <p:nvSpPr>
          <p:cNvPr id="4" name="Google Shape;379;p41">
            <a:extLst>
              <a:ext uri="{FF2B5EF4-FFF2-40B4-BE49-F238E27FC236}">
                <a16:creationId xmlns:a16="http://schemas.microsoft.com/office/drawing/2014/main" id="{589205C3-7058-473B-9324-AD77460610FA}"/>
              </a:ext>
            </a:extLst>
          </p:cNvPr>
          <p:cNvSpPr txBox="1">
            <a:spLocks/>
          </p:cNvSpPr>
          <p:nvPr/>
        </p:nvSpPr>
        <p:spPr>
          <a:xfrm>
            <a:off x="6679407" y="4312009"/>
            <a:ext cx="2164556" cy="61003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lt2"/>
                </a:solidFill>
              </a:rPr>
              <a:t>System will allow to view listings on google map.</a:t>
            </a:r>
          </a:p>
        </p:txBody>
      </p:sp>
      <p:pic>
        <p:nvPicPr>
          <p:cNvPr id="5" name="Picture 4">
            <a:extLst>
              <a:ext uri="{FF2B5EF4-FFF2-40B4-BE49-F238E27FC236}">
                <a16:creationId xmlns:a16="http://schemas.microsoft.com/office/drawing/2014/main" id="{E5DA4CB1-2BA5-4193-8F32-A02223E6A39C}"/>
              </a:ext>
            </a:extLst>
          </p:cNvPr>
          <p:cNvPicPr>
            <a:picLocks noChangeAspect="1"/>
          </p:cNvPicPr>
          <p:nvPr/>
        </p:nvPicPr>
        <p:blipFill>
          <a:blip r:embed="rId2"/>
          <a:stretch>
            <a:fillRect/>
          </a:stretch>
        </p:blipFill>
        <p:spPr>
          <a:xfrm>
            <a:off x="897696" y="1136795"/>
            <a:ext cx="7348608" cy="2184107"/>
          </a:xfrm>
          <a:prstGeom prst="rect">
            <a:avLst/>
          </a:prstGeom>
        </p:spPr>
      </p:pic>
    </p:spTree>
    <p:extLst>
      <p:ext uri="{BB962C8B-B14F-4D97-AF65-F5344CB8AC3E}">
        <p14:creationId xmlns:p14="http://schemas.microsoft.com/office/powerpoint/2010/main" val="301102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9DB1-9BD0-49BD-9D19-9F40A44B4295}"/>
              </a:ext>
            </a:extLst>
          </p:cNvPr>
          <p:cNvSpPr>
            <a:spLocks noGrp="1"/>
          </p:cNvSpPr>
          <p:nvPr>
            <p:ph type="ctrTitle"/>
          </p:nvPr>
        </p:nvSpPr>
        <p:spPr>
          <a:xfrm>
            <a:off x="1940112" y="71416"/>
            <a:ext cx="5214300" cy="794161"/>
          </a:xfrm>
        </p:spPr>
        <p:txBody>
          <a:bodyPr/>
          <a:lstStyle/>
          <a:p>
            <a:r>
              <a:rPr lang="en-SG" sz="4000" u="sng" dirty="0"/>
              <a:t>Agenda</a:t>
            </a:r>
            <a:endParaRPr lang="en-US" sz="4000" u="sng" dirty="0"/>
          </a:p>
        </p:txBody>
      </p:sp>
      <p:sp>
        <p:nvSpPr>
          <p:cNvPr id="4" name="Google Shape;151;p30">
            <a:extLst>
              <a:ext uri="{FF2B5EF4-FFF2-40B4-BE49-F238E27FC236}">
                <a16:creationId xmlns:a16="http://schemas.microsoft.com/office/drawing/2014/main" id="{1C67AB39-4FD5-4D4E-AB04-1D2E7885ACC7}"/>
              </a:ext>
            </a:extLst>
          </p:cNvPr>
          <p:cNvSpPr txBox="1">
            <a:spLocks/>
          </p:cNvSpPr>
          <p:nvPr/>
        </p:nvSpPr>
        <p:spPr>
          <a:xfrm>
            <a:off x="3519220" y="1527040"/>
            <a:ext cx="2027691" cy="5648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Exo 2"/>
              <a:buNone/>
              <a:defRPr sz="2400" b="1" i="0" u="none" strike="noStrike" cap="none">
                <a:solidFill>
                  <a:schemeClr val="dk2"/>
                </a:solidFill>
                <a:latin typeface="Exo 2"/>
                <a:ea typeface="Exo 2"/>
                <a:cs typeface="Exo 2"/>
                <a:sym typeface="Exo 2"/>
              </a:defRPr>
            </a:lvl1pPr>
            <a:lvl2pPr marR="0" lvl="1"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2pPr>
            <a:lvl3pPr marR="0" lvl="2"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3pPr>
            <a:lvl4pPr marR="0" lvl="3"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4pPr>
            <a:lvl5pPr marR="0" lvl="4"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5pPr>
            <a:lvl6pPr marR="0" lvl="5"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6pPr>
            <a:lvl7pPr marR="0" lvl="6"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7pPr>
            <a:lvl8pPr marR="0" lvl="7"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8pPr>
            <a:lvl9pPr marR="0" lvl="8"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9pPr>
          </a:lstStyle>
          <a:p>
            <a:r>
              <a:rPr lang="en-US" sz="1800" u="sng" dirty="0">
                <a:solidFill>
                  <a:schemeClr val="tx2"/>
                </a:solidFill>
              </a:rPr>
              <a:t>ML Models/</a:t>
            </a:r>
          </a:p>
          <a:p>
            <a:r>
              <a:rPr lang="en-US" sz="1800" u="sng" dirty="0">
                <a:solidFill>
                  <a:schemeClr val="tx2"/>
                </a:solidFill>
              </a:rPr>
              <a:t>Techniques</a:t>
            </a:r>
          </a:p>
        </p:txBody>
      </p:sp>
      <p:cxnSp>
        <p:nvCxnSpPr>
          <p:cNvPr id="5" name="Google Shape;158;p30">
            <a:extLst>
              <a:ext uri="{FF2B5EF4-FFF2-40B4-BE49-F238E27FC236}">
                <a16:creationId xmlns:a16="http://schemas.microsoft.com/office/drawing/2014/main" id="{B6C305E6-35B0-4DB4-8C23-771EF9E009EA}"/>
              </a:ext>
            </a:extLst>
          </p:cNvPr>
          <p:cNvCxnSpPr/>
          <p:nvPr/>
        </p:nvCxnSpPr>
        <p:spPr>
          <a:xfrm>
            <a:off x="1585795" y="1524000"/>
            <a:ext cx="0" cy="2393700"/>
          </a:xfrm>
          <a:prstGeom prst="straightConnector1">
            <a:avLst/>
          </a:prstGeom>
          <a:noFill/>
          <a:ln w="9525" cap="flat" cmpd="sng">
            <a:solidFill>
              <a:schemeClr val="dk2"/>
            </a:solidFill>
            <a:prstDash val="solid"/>
            <a:round/>
            <a:headEnd type="none" w="med" len="med"/>
            <a:tailEnd type="none" w="med" len="med"/>
          </a:ln>
        </p:spPr>
      </p:cxnSp>
      <p:sp>
        <p:nvSpPr>
          <p:cNvPr id="7" name="Google Shape;151;p30">
            <a:extLst>
              <a:ext uri="{FF2B5EF4-FFF2-40B4-BE49-F238E27FC236}">
                <a16:creationId xmlns:a16="http://schemas.microsoft.com/office/drawing/2014/main" id="{FC6FA297-74DC-4696-B3AB-7A13F0256C5C}"/>
              </a:ext>
            </a:extLst>
          </p:cNvPr>
          <p:cNvSpPr txBox="1">
            <a:spLocks/>
          </p:cNvSpPr>
          <p:nvPr/>
        </p:nvSpPr>
        <p:spPr>
          <a:xfrm>
            <a:off x="1783420" y="1415788"/>
            <a:ext cx="145975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Exo 2"/>
              <a:buNone/>
              <a:defRPr sz="2400" b="1" i="0" u="none" strike="noStrike" cap="none">
                <a:solidFill>
                  <a:schemeClr val="dk2"/>
                </a:solidFill>
                <a:latin typeface="Exo 2"/>
                <a:ea typeface="Exo 2"/>
                <a:cs typeface="Exo 2"/>
                <a:sym typeface="Exo 2"/>
              </a:defRPr>
            </a:lvl1pPr>
            <a:lvl2pPr marR="0" lvl="1"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2pPr>
            <a:lvl3pPr marR="0" lvl="2"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3pPr>
            <a:lvl4pPr marR="0" lvl="3"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4pPr>
            <a:lvl5pPr marR="0" lvl="4"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5pPr>
            <a:lvl6pPr marR="0" lvl="5"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6pPr>
            <a:lvl7pPr marR="0" lvl="6"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7pPr>
            <a:lvl8pPr marR="0" lvl="7"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8pPr>
            <a:lvl9pPr marR="0" lvl="8"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9pPr>
          </a:lstStyle>
          <a:p>
            <a:r>
              <a:rPr lang="en-US" sz="2000" u="sng" dirty="0">
                <a:solidFill>
                  <a:schemeClr val="tx2"/>
                </a:solidFill>
              </a:rPr>
              <a:t>Data</a:t>
            </a:r>
          </a:p>
        </p:txBody>
      </p:sp>
      <p:cxnSp>
        <p:nvCxnSpPr>
          <p:cNvPr id="8" name="Google Shape;158;p30">
            <a:extLst>
              <a:ext uri="{FF2B5EF4-FFF2-40B4-BE49-F238E27FC236}">
                <a16:creationId xmlns:a16="http://schemas.microsoft.com/office/drawing/2014/main" id="{FC26B323-39B0-4576-A36B-BC746D403AC9}"/>
              </a:ext>
            </a:extLst>
          </p:cNvPr>
          <p:cNvCxnSpPr/>
          <p:nvPr/>
        </p:nvCxnSpPr>
        <p:spPr>
          <a:xfrm>
            <a:off x="3515934" y="1524000"/>
            <a:ext cx="0" cy="2393700"/>
          </a:xfrm>
          <a:prstGeom prst="straightConnector1">
            <a:avLst/>
          </a:prstGeom>
          <a:noFill/>
          <a:ln w="9525" cap="flat" cmpd="sng">
            <a:solidFill>
              <a:schemeClr val="dk2"/>
            </a:solidFill>
            <a:prstDash val="solid"/>
            <a:round/>
            <a:headEnd type="none" w="med" len="med"/>
            <a:tailEnd type="none" w="med" len="med"/>
          </a:ln>
        </p:spPr>
      </p:cxnSp>
      <p:sp>
        <p:nvSpPr>
          <p:cNvPr id="9" name="Google Shape;151;p30">
            <a:extLst>
              <a:ext uri="{FF2B5EF4-FFF2-40B4-BE49-F238E27FC236}">
                <a16:creationId xmlns:a16="http://schemas.microsoft.com/office/drawing/2014/main" id="{2D47FF12-E27F-4A96-9D99-458F3FD16E0B}"/>
              </a:ext>
            </a:extLst>
          </p:cNvPr>
          <p:cNvSpPr txBox="1">
            <a:spLocks/>
          </p:cNvSpPr>
          <p:nvPr/>
        </p:nvSpPr>
        <p:spPr>
          <a:xfrm>
            <a:off x="117536" y="1405508"/>
            <a:ext cx="139615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Exo 2"/>
              <a:buNone/>
              <a:defRPr sz="2400" b="1" i="0" u="none" strike="noStrike" cap="none">
                <a:solidFill>
                  <a:schemeClr val="dk2"/>
                </a:solidFill>
                <a:latin typeface="Exo 2"/>
                <a:ea typeface="Exo 2"/>
                <a:cs typeface="Exo 2"/>
                <a:sym typeface="Exo 2"/>
              </a:defRPr>
            </a:lvl1pPr>
            <a:lvl2pPr marR="0" lvl="1"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2pPr>
            <a:lvl3pPr marR="0" lvl="2"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3pPr>
            <a:lvl4pPr marR="0" lvl="3"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4pPr>
            <a:lvl5pPr marR="0" lvl="4"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5pPr>
            <a:lvl6pPr marR="0" lvl="5"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6pPr>
            <a:lvl7pPr marR="0" lvl="6"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7pPr>
            <a:lvl8pPr marR="0" lvl="7"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8pPr>
            <a:lvl9pPr marR="0" lvl="8"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9pPr>
          </a:lstStyle>
          <a:p>
            <a:r>
              <a:rPr lang="en-US" sz="2000" u="sng" dirty="0">
                <a:solidFill>
                  <a:schemeClr val="tx2"/>
                </a:solidFill>
              </a:rPr>
              <a:t>Objective</a:t>
            </a:r>
          </a:p>
        </p:txBody>
      </p:sp>
      <p:cxnSp>
        <p:nvCxnSpPr>
          <p:cNvPr id="10" name="Google Shape;158;p30">
            <a:extLst>
              <a:ext uri="{FF2B5EF4-FFF2-40B4-BE49-F238E27FC236}">
                <a16:creationId xmlns:a16="http://schemas.microsoft.com/office/drawing/2014/main" id="{DCCAD4CA-9B38-4549-855B-578B960D33B8}"/>
              </a:ext>
            </a:extLst>
          </p:cNvPr>
          <p:cNvCxnSpPr/>
          <p:nvPr/>
        </p:nvCxnSpPr>
        <p:spPr>
          <a:xfrm>
            <a:off x="5548539" y="1544949"/>
            <a:ext cx="0" cy="2393700"/>
          </a:xfrm>
          <a:prstGeom prst="straightConnector1">
            <a:avLst/>
          </a:prstGeom>
          <a:noFill/>
          <a:ln w="9525" cap="flat" cmpd="sng">
            <a:solidFill>
              <a:schemeClr val="dk2"/>
            </a:solidFill>
            <a:prstDash val="solid"/>
            <a:round/>
            <a:headEnd type="none" w="med" len="med"/>
            <a:tailEnd type="none" w="med" len="med"/>
          </a:ln>
        </p:spPr>
      </p:cxnSp>
      <p:sp>
        <p:nvSpPr>
          <p:cNvPr id="13" name="Google Shape;151;p30">
            <a:extLst>
              <a:ext uri="{FF2B5EF4-FFF2-40B4-BE49-F238E27FC236}">
                <a16:creationId xmlns:a16="http://schemas.microsoft.com/office/drawing/2014/main" id="{B28D0542-592D-407A-8A2F-A51C711B6D49}"/>
              </a:ext>
            </a:extLst>
          </p:cNvPr>
          <p:cNvSpPr txBox="1">
            <a:spLocks/>
          </p:cNvSpPr>
          <p:nvPr/>
        </p:nvSpPr>
        <p:spPr>
          <a:xfrm>
            <a:off x="5730090" y="1384129"/>
            <a:ext cx="1434827"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Exo 2"/>
              <a:buNone/>
              <a:defRPr sz="2400" b="1" i="0" u="none" strike="noStrike" cap="none">
                <a:solidFill>
                  <a:schemeClr val="dk2"/>
                </a:solidFill>
                <a:latin typeface="Exo 2"/>
                <a:ea typeface="Exo 2"/>
                <a:cs typeface="Exo 2"/>
                <a:sym typeface="Exo 2"/>
              </a:defRPr>
            </a:lvl1pPr>
            <a:lvl2pPr marR="0" lvl="1"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2pPr>
            <a:lvl3pPr marR="0" lvl="2"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3pPr>
            <a:lvl4pPr marR="0" lvl="3"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4pPr>
            <a:lvl5pPr marR="0" lvl="4"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5pPr>
            <a:lvl6pPr marR="0" lvl="5"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6pPr>
            <a:lvl7pPr marR="0" lvl="6"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7pPr>
            <a:lvl8pPr marR="0" lvl="7"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8pPr>
            <a:lvl9pPr marR="0" lvl="8"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9pPr>
          </a:lstStyle>
          <a:p>
            <a:r>
              <a:rPr lang="en-US" sz="2000" u="sng" dirty="0">
                <a:solidFill>
                  <a:schemeClr val="tx2"/>
                </a:solidFill>
              </a:rPr>
              <a:t>Conclusion</a:t>
            </a:r>
          </a:p>
        </p:txBody>
      </p:sp>
      <p:sp>
        <p:nvSpPr>
          <p:cNvPr id="15" name="TextBox 14">
            <a:extLst>
              <a:ext uri="{FF2B5EF4-FFF2-40B4-BE49-F238E27FC236}">
                <a16:creationId xmlns:a16="http://schemas.microsoft.com/office/drawing/2014/main" id="{117E3F27-52D3-4685-A006-BF96A4BF4D25}"/>
              </a:ext>
            </a:extLst>
          </p:cNvPr>
          <p:cNvSpPr txBox="1"/>
          <p:nvPr/>
        </p:nvSpPr>
        <p:spPr>
          <a:xfrm>
            <a:off x="84786" y="2005836"/>
            <a:ext cx="1481196" cy="523220"/>
          </a:xfrm>
          <a:prstGeom prst="rect">
            <a:avLst/>
          </a:prstGeom>
          <a:noFill/>
          <a:ln>
            <a:noFill/>
          </a:ln>
        </p:spPr>
        <p:txBody>
          <a:bodyPr wrap="square" rtlCol="0">
            <a:spAutoFit/>
          </a:bodyPr>
          <a:lstStyle/>
          <a:p>
            <a:r>
              <a:rPr lang="en-SG" dirty="0">
                <a:solidFill>
                  <a:schemeClr val="tx2"/>
                </a:solidFill>
              </a:rPr>
              <a:t>What do want to accomplish?</a:t>
            </a:r>
            <a:endParaRPr lang="en-US" dirty="0">
              <a:solidFill>
                <a:schemeClr val="tx2"/>
              </a:solidFill>
            </a:endParaRPr>
          </a:p>
        </p:txBody>
      </p:sp>
      <p:sp>
        <p:nvSpPr>
          <p:cNvPr id="16" name="TextBox 15">
            <a:extLst>
              <a:ext uri="{FF2B5EF4-FFF2-40B4-BE49-F238E27FC236}">
                <a16:creationId xmlns:a16="http://schemas.microsoft.com/office/drawing/2014/main" id="{BCE337D1-70D1-46A6-A5CF-31FF5116AC5B}"/>
              </a:ext>
            </a:extLst>
          </p:cNvPr>
          <p:cNvSpPr txBox="1"/>
          <p:nvPr/>
        </p:nvSpPr>
        <p:spPr>
          <a:xfrm>
            <a:off x="1606516" y="1980638"/>
            <a:ext cx="1914319" cy="738664"/>
          </a:xfrm>
          <a:prstGeom prst="rect">
            <a:avLst/>
          </a:prstGeom>
          <a:noFill/>
          <a:ln>
            <a:noFill/>
          </a:ln>
        </p:spPr>
        <p:txBody>
          <a:bodyPr wrap="square" rtlCol="0">
            <a:spAutoFit/>
          </a:bodyPr>
          <a:lstStyle/>
          <a:p>
            <a:pPr marL="285750" indent="-285750">
              <a:buClr>
                <a:schemeClr val="tx2"/>
              </a:buClr>
              <a:buFont typeface="Arial" panose="020B0604020202020204" pitchFamily="34" charset="0"/>
              <a:buChar char="•"/>
            </a:pPr>
            <a:r>
              <a:rPr lang="en-SG" dirty="0">
                <a:solidFill>
                  <a:schemeClr val="tx2"/>
                </a:solidFill>
              </a:rPr>
              <a:t>Exploration</a:t>
            </a:r>
          </a:p>
          <a:p>
            <a:pPr marL="285750" indent="-285750">
              <a:buClr>
                <a:schemeClr val="tx2"/>
              </a:buClr>
              <a:buFont typeface="Arial" panose="020B0604020202020204" pitchFamily="34" charset="0"/>
              <a:buChar char="•"/>
            </a:pPr>
            <a:endParaRPr lang="en-SG" dirty="0">
              <a:solidFill>
                <a:schemeClr val="tx2"/>
              </a:solidFill>
            </a:endParaRPr>
          </a:p>
          <a:p>
            <a:pPr marL="285750" indent="-285750">
              <a:buClr>
                <a:schemeClr val="tx2"/>
              </a:buClr>
              <a:buFont typeface="Arial" panose="020B0604020202020204" pitchFamily="34" charset="0"/>
              <a:buChar char="•"/>
            </a:pPr>
            <a:r>
              <a:rPr lang="en-SG" dirty="0">
                <a:solidFill>
                  <a:schemeClr val="tx2"/>
                </a:solidFill>
              </a:rPr>
              <a:t>Preparation</a:t>
            </a:r>
            <a:endParaRPr lang="en-US" dirty="0">
              <a:solidFill>
                <a:schemeClr val="tx2"/>
              </a:solidFill>
            </a:endParaRPr>
          </a:p>
        </p:txBody>
      </p:sp>
      <p:sp>
        <p:nvSpPr>
          <p:cNvPr id="30" name="TextBox 29">
            <a:extLst>
              <a:ext uri="{FF2B5EF4-FFF2-40B4-BE49-F238E27FC236}">
                <a16:creationId xmlns:a16="http://schemas.microsoft.com/office/drawing/2014/main" id="{26A3487D-C526-4386-812D-C743193CC8C8}"/>
              </a:ext>
            </a:extLst>
          </p:cNvPr>
          <p:cNvSpPr txBox="1"/>
          <p:nvPr/>
        </p:nvSpPr>
        <p:spPr>
          <a:xfrm>
            <a:off x="5730090" y="1906303"/>
            <a:ext cx="2563116" cy="523220"/>
          </a:xfrm>
          <a:prstGeom prst="rect">
            <a:avLst/>
          </a:prstGeom>
          <a:noFill/>
          <a:ln>
            <a:noFill/>
          </a:ln>
        </p:spPr>
        <p:txBody>
          <a:bodyPr wrap="square" rtlCol="0">
            <a:spAutoFit/>
          </a:bodyPr>
          <a:lstStyle/>
          <a:p>
            <a:pPr>
              <a:buClr>
                <a:schemeClr val="tx2"/>
              </a:buClr>
            </a:pPr>
            <a:r>
              <a:rPr lang="en-SG" dirty="0">
                <a:solidFill>
                  <a:schemeClr val="tx2"/>
                </a:solidFill>
              </a:rPr>
              <a:t>Objectives met?</a:t>
            </a:r>
          </a:p>
          <a:p>
            <a:pPr>
              <a:buClr>
                <a:schemeClr val="tx2"/>
              </a:buClr>
            </a:pPr>
            <a:r>
              <a:rPr lang="en-SG" dirty="0">
                <a:solidFill>
                  <a:schemeClr val="tx2"/>
                </a:solidFill>
              </a:rPr>
              <a:t>Interesting outcomes</a:t>
            </a:r>
            <a:endParaRPr lang="en-US" dirty="0">
              <a:solidFill>
                <a:schemeClr val="tx2"/>
              </a:solidFill>
            </a:endParaRPr>
          </a:p>
        </p:txBody>
      </p:sp>
      <p:sp>
        <p:nvSpPr>
          <p:cNvPr id="40" name="TextBox 39">
            <a:extLst>
              <a:ext uri="{FF2B5EF4-FFF2-40B4-BE49-F238E27FC236}">
                <a16:creationId xmlns:a16="http://schemas.microsoft.com/office/drawing/2014/main" id="{6562C813-0760-45A8-8A04-E73D687D17DC}"/>
              </a:ext>
            </a:extLst>
          </p:cNvPr>
          <p:cNvSpPr txBox="1"/>
          <p:nvPr/>
        </p:nvSpPr>
        <p:spPr>
          <a:xfrm>
            <a:off x="3519219" y="2034794"/>
            <a:ext cx="2014106" cy="1384995"/>
          </a:xfrm>
          <a:prstGeom prst="rect">
            <a:avLst/>
          </a:prstGeom>
          <a:noFill/>
          <a:ln>
            <a:noFill/>
          </a:ln>
        </p:spPr>
        <p:txBody>
          <a:bodyPr wrap="square" rtlCol="0">
            <a:spAutoFit/>
          </a:bodyPr>
          <a:lstStyle/>
          <a:p>
            <a:pPr marL="285750" indent="-285750">
              <a:buClr>
                <a:schemeClr val="tx2"/>
              </a:buClr>
              <a:buFont typeface="Arial" panose="020B0604020202020204" pitchFamily="34" charset="0"/>
              <a:buChar char="•"/>
            </a:pPr>
            <a:r>
              <a:rPr lang="en-SG" dirty="0">
                <a:solidFill>
                  <a:schemeClr val="tx2"/>
                </a:solidFill>
              </a:rPr>
              <a:t>TF-IDF</a:t>
            </a:r>
          </a:p>
          <a:p>
            <a:pPr marL="285750" indent="-285750">
              <a:buClr>
                <a:schemeClr val="tx2"/>
              </a:buClr>
              <a:buFont typeface="Arial" panose="020B0604020202020204" pitchFamily="34" charset="0"/>
              <a:buChar char="•"/>
            </a:pPr>
            <a:r>
              <a:rPr lang="en-SG" dirty="0">
                <a:solidFill>
                  <a:schemeClr val="tx2"/>
                </a:solidFill>
              </a:rPr>
              <a:t>Cosine-Similarity</a:t>
            </a:r>
          </a:p>
          <a:p>
            <a:pPr marL="285750" indent="-285750">
              <a:buClr>
                <a:schemeClr val="tx2"/>
              </a:buClr>
              <a:buFont typeface="Arial" panose="020B0604020202020204" pitchFamily="34" charset="0"/>
              <a:buChar char="•"/>
            </a:pPr>
            <a:r>
              <a:rPr lang="en-SG" dirty="0">
                <a:solidFill>
                  <a:schemeClr val="tx2"/>
                </a:solidFill>
              </a:rPr>
              <a:t>K-NN</a:t>
            </a:r>
          </a:p>
          <a:p>
            <a:pPr marL="285750" indent="-285750">
              <a:buClr>
                <a:schemeClr val="tx2"/>
              </a:buClr>
              <a:buFont typeface="Arial" panose="020B0604020202020204" pitchFamily="34" charset="0"/>
              <a:buChar char="•"/>
            </a:pPr>
            <a:r>
              <a:rPr lang="en-SG" dirty="0">
                <a:solidFill>
                  <a:schemeClr val="tx2"/>
                </a:solidFill>
              </a:rPr>
              <a:t>Doc2Vec</a:t>
            </a:r>
          </a:p>
          <a:p>
            <a:pPr marL="285750" indent="-285750">
              <a:buClr>
                <a:schemeClr val="tx2"/>
              </a:buClr>
              <a:buFont typeface="Arial" panose="020B0604020202020204" pitchFamily="34" charset="0"/>
              <a:buChar char="•"/>
            </a:pPr>
            <a:r>
              <a:rPr lang="en-SG" dirty="0">
                <a:solidFill>
                  <a:schemeClr val="tx2"/>
                </a:solidFill>
              </a:rPr>
              <a:t>PCA</a:t>
            </a:r>
          </a:p>
          <a:p>
            <a:pPr marL="285750" indent="-285750">
              <a:buClr>
                <a:schemeClr val="tx2"/>
              </a:buClr>
              <a:buFont typeface="Arial" panose="020B0604020202020204" pitchFamily="34" charset="0"/>
              <a:buChar char="•"/>
            </a:pPr>
            <a:r>
              <a:rPr lang="en-SG" dirty="0" err="1">
                <a:solidFill>
                  <a:schemeClr val="tx2"/>
                </a:solidFill>
              </a:rPr>
              <a:t>Tensorboard</a:t>
            </a:r>
            <a:endParaRPr lang="en-SG" dirty="0">
              <a:solidFill>
                <a:schemeClr val="tx2"/>
              </a:solidFill>
            </a:endParaRPr>
          </a:p>
        </p:txBody>
      </p:sp>
    </p:spTree>
    <p:extLst>
      <p:ext uri="{BB962C8B-B14F-4D97-AF65-F5344CB8AC3E}">
        <p14:creationId xmlns:p14="http://schemas.microsoft.com/office/powerpoint/2010/main" val="383519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8E65F1-E907-4CF3-BAF8-31A05D0F9A44}"/>
              </a:ext>
            </a:extLst>
          </p:cNvPr>
          <p:cNvSpPr>
            <a:spLocks noGrp="1"/>
          </p:cNvSpPr>
          <p:nvPr>
            <p:ph type="ctrTitle"/>
          </p:nvPr>
        </p:nvSpPr>
        <p:spPr>
          <a:xfrm>
            <a:off x="1964850" y="0"/>
            <a:ext cx="5214300" cy="710648"/>
          </a:xfrm>
        </p:spPr>
        <p:txBody>
          <a:bodyPr/>
          <a:lstStyle/>
          <a:p>
            <a:r>
              <a:rPr lang="en-SG" sz="4000" u="sng" dirty="0"/>
              <a:t>Conclusion</a:t>
            </a:r>
            <a:endParaRPr lang="en-US" sz="4000" u="sng" dirty="0"/>
          </a:p>
        </p:txBody>
      </p:sp>
      <p:sp>
        <p:nvSpPr>
          <p:cNvPr id="22" name="Google Shape;237;p36">
            <a:extLst>
              <a:ext uri="{FF2B5EF4-FFF2-40B4-BE49-F238E27FC236}">
                <a16:creationId xmlns:a16="http://schemas.microsoft.com/office/drawing/2014/main" id="{B971C7FE-23C1-4107-8567-8E38DEBD4438}"/>
              </a:ext>
            </a:extLst>
          </p:cNvPr>
          <p:cNvSpPr/>
          <p:nvPr/>
        </p:nvSpPr>
        <p:spPr>
          <a:xfrm>
            <a:off x="5306908" y="870595"/>
            <a:ext cx="3837091" cy="1156988"/>
          </a:xfrm>
          <a:prstGeom prst="snip2DiagRect">
            <a:avLst>
              <a:gd name="adj1" fmla="val 17926"/>
              <a:gd name="adj2" fmla="val 24912"/>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1600" b="1" u="sng" dirty="0">
                <a:solidFill>
                  <a:schemeClr val="tx2"/>
                </a:solidFill>
              </a:rPr>
              <a:t>Data</a:t>
            </a:r>
          </a:p>
          <a:p>
            <a:r>
              <a:rPr lang="en-SG" sz="1600" b="1" dirty="0">
                <a:solidFill>
                  <a:schemeClr val="tx2"/>
                </a:solidFill>
              </a:rPr>
              <a:t>Exploration</a:t>
            </a:r>
            <a:endParaRPr lang="en-SG" sz="1600" b="1" u="sng" dirty="0">
              <a:solidFill>
                <a:schemeClr val="tx2"/>
              </a:solidFill>
            </a:endParaRPr>
          </a:p>
          <a:p>
            <a:pPr marL="0" lvl="0" indent="0" algn="l" rtl="0">
              <a:spcBef>
                <a:spcPts val="0"/>
              </a:spcBef>
              <a:spcAft>
                <a:spcPts val="0"/>
              </a:spcAft>
              <a:buNone/>
            </a:pPr>
            <a:r>
              <a:rPr lang="en-SG" sz="1600" b="1" dirty="0">
                <a:solidFill>
                  <a:schemeClr val="tx2"/>
                </a:solidFill>
              </a:rPr>
              <a:t>Pre-Processing/Cleaning/Filter</a:t>
            </a:r>
          </a:p>
          <a:p>
            <a:pPr marL="0" lvl="0" indent="0" algn="l" rtl="0">
              <a:spcBef>
                <a:spcPts val="0"/>
              </a:spcBef>
              <a:spcAft>
                <a:spcPts val="0"/>
              </a:spcAft>
              <a:buNone/>
            </a:pPr>
            <a:r>
              <a:rPr lang="en-SG" sz="1600" b="1" dirty="0">
                <a:solidFill>
                  <a:schemeClr val="tx2"/>
                </a:solidFill>
              </a:rPr>
              <a:t>Visualization</a:t>
            </a:r>
            <a:endParaRPr sz="1600" b="1" dirty="0">
              <a:solidFill>
                <a:schemeClr val="tx2"/>
              </a:solidFill>
            </a:endParaRPr>
          </a:p>
        </p:txBody>
      </p:sp>
      <p:sp>
        <p:nvSpPr>
          <p:cNvPr id="23" name="Google Shape;237;p36">
            <a:extLst>
              <a:ext uri="{FF2B5EF4-FFF2-40B4-BE49-F238E27FC236}">
                <a16:creationId xmlns:a16="http://schemas.microsoft.com/office/drawing/2014/main" id="{D013A5DE-52A8-4468-9133-BB8D4CF35426}"/>
              </a:ext>
            </a:extLst>
          </p:cNvPr>
          <p:cNvSpPr/>
          <p:nvPr/>
        </p:nvSpPr>
        <p:spPr>
          <a:xfrm>
            <a:off x="5306909" y="2027583"/>
            <a:ext cx="3837091" cy="3115917"/>
          </a:xfrm>
          <a:prstGeom prst="snip2DiagRect">
            <a:avLst>
              <a:gd name="adj1" fmla="val 8906"/>
              <a:gd name="adj2" fmla="val 638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1600" b="1" u="sng" dirty="0">
                <a:solidFill>
                  <a:schemeClr val="tx2"/>
                </a:solidFill>
              </a:rPr>
              <a:t>ML Model/Technique</a:t>
            </a:r>
          </a:p>
          <a:p>
            <a:pPr marL="0" lvl="0" indent="0" algn="l" rtl="0">
              <a:spcBef>
                <a:spcPts val="0"/>
              </a:spcBef>
              <a:spcAft>
                <a:spcPts val="0"/>
              </a:spcAft>
              <a:buNone/>
            </a:pPr>
            <a:r>
              <a:rPr lang="en-SG" sz="1600" b="1" dirty="0">
                <a:solidFill>
                  <a:schemeClr val="tx2"/>
                </a:solidFill>
              </a:rPr>
              <a:t>TF-IDF</a:t>
            </a:r>
          </a:p>
          <a:p>
            <a:pPr marL="0" lvl="0" indent="0" algn="l" rtl="0">
              <a:spcBef>
                <a:spcPts val="0"/>
              </a:spcBef>
              <a:spcAft>
                <a:spcPts val="0"/>
              </a:spcAft>
              <a:buNone/>
            </a:pPr>
            <a:r>
              <a:rPr lang="en-SG" sz="1600" b="1" dirty="0">
                <a:solidFill>
                  <a:schemeClr val="tx2"/>
                </a:solidFill>
              </a:rPr>
              <a:t>Cosine-Similarity</a:t>
            </a:r>
          </a:p>
          <a:p>
            <a:pPr marL="0" lvl="0" indent="0" algn="l" rtl="0">
              <a:spcBef>
                <a:spcPts val="0"/>
              </a:spcBef>
              <a:spcAft>
                <a:spcPts val="0"/>
              </a:spcAft>
              <a:buNone/>
            </a:pPr>
            <a:r>
              <a:rPr lang="en-SG" sz="1600" b="1" dirty="0">
                <a:solidFill>
                  <a:schemeClr val="tx2"/>
                </a:solidFill>
              </a:rPr>
              <a:t>K-NN</a:t>
            </a:r>
          </a:p>
          <a:p>
            <a:pPr marL="0" lvl="0" indent="0" algn="l" rtl="0">
              <a:spcBef>
                <a:spcPts val="0"/>
              </a:spcBef>
              <a:spcAft>
                <a:spcPts val="0"/>
              </a:spcAft>
              <a:buNone/>
            </a:pPr>
            <a:r>
              <a:rPr lang="en-SG" sz="1600" b="1" dirty="0">
                <a:solidFill>
                  <a:schemeClr val="tx2"/>
                </a:solidFill>
              </a:rPr>
              <a:t>Doc2Vec</a:t>
            </a:r>
          </a:p>
          <a:p>
            <a:pPr lvl="0"/>
            <a:r>
              <a:rPr lang="en-SG" sz="1600" b="1" dirty="0">
                <a:solidFill>
                  <a:schemeClr val="tx2"/>
                </a:solidFill>
              </a:rPr>
              <a:t>PCA</a:t>
            </a:r>
          </a:p>
          <a:p>
            <a:pPr lvl="0"/>
            <a:r>
              <a:rPr lang="en-SG" sz="1600" b="1" dirty="0" err="1">
                <a:solidFill>
                  <a:schemeClr val="tx2"/>
                </a:solidFill>
              </a:rPr>
              <a:t>Tensorboard</a:t>
            </a:r>
            <a:r>
              <a:rPr lang="en-SG" sz="1600" b="1" dirty="0">
                <a:solidFill>
                  <a:schemeClr val="tx2"/>
                </a:solidFill>
              </a:rPr>
              <a:t> Projector</a:t>
            </a:r>
          </a:p>
          <a:p>
            <a:pPr lvl="0"/>
            <a:endParaRPr lang="en-SG" sz="1600" b="1" dirty="0">
              <a:solidFill>
                <a:schemeClr val="tx2"/>
              </a:solidFill>
            </a:endParaRPr>
          </a:p>
          <a:p>
            <a:pPr lvl="0"/>
            <a:r>
              <a:rPr lang="en-SG" sz="1600" b="1" u="sng" dirty="0">
                <a:solidFill>
                  <a:schemeClr val="tx2"/>
                </a:solidFill>
              </a:rPr>
              <a:t>Results Visualization</a:t>
            </a:r>
          </a:p>
          <a:p>
            <a:pPr lvl="0"/>
            <a:r>
              <a:rPr lang="en-SG" sz="1600" b="1" dirty="0">
                <a:solidFill>
                  <a:schemeClr val="tx2"/>
                </a:solidFill>
              </a:rPr>
              <a:t>GUI-App</a:t>
            </a:r>
          </a:p>
          <a:p>
            <a:pPr lvl="0"/>
            <a:r>
              <a:rPr lang="en-SG" sz="1600" b="1" dirty="0">
                <a:solidFill>
                  <a:schemeClr val="tx2"/>
                </a:solidFill>
              </a:rPr>
              <a:t>Google Maps</a:t>
            </a:r>
          </a:p>
          <a:p>
            <a:pPr marL="0" lvl="0" indent="0" algn="l" rtl="0">
              <a:spcBef>
                <a:spcPts val="0"/>
              </a:spcBef>
              <a:spcAft>
                <a:spcPts val="0"/>
              </a:spcAft>
              <a:buNone/>
            </a:pPr>
            <a:endParaRPr sz="1600" b="1" dirty="0">
              <a:solidFill>
                <a:schemeClr val="tx2"/>
              </a:solidFill>
            </a:endParaRPr>
          </a:p>
        </p:txBody>
      </p:sp>
      <p:sp>
        <p:nvSpPr>
          <p:cNvPr id="6" name="Google Shape;237;p36">
            <a:extLst>
              <a:ext uri="{FF2B5EF4-FFF2-40B4-BE49-F238E27FC236}">
                <a16:creationId xmlns:a16="http://schemas.microsoft.com/office/drawing/2014/main" id="{39126D3C-3078-4C1A-BA62-15EDB4F290C6}"/>
              </a:ext>
            </a:extLst>
          </p:cNvPr>
          <p:cNvSpPr/>
          <p:nvPr/>
        </p:nvSpPr>
        <p:spPr>
          <a:xfrm>
            <a:off x="46304" y="1168770"/>
            <a:ext cx="3837091" cy="968144"/>
          </a:xfrm>
          <a:prstGeom prst="snip2DiagRect">
            <a:avLst>
              <a:gd name="adj1" fmla="val 8906"/>
              <a:gd name="adj2" fmla="val 638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1600" b="1" dirty="0">
                <a:solidFill>
                  <a:schemeClr val="tx2"/>
                </a:solidFill>
              </a:rPr>
              <a:t>Able to recommend user an Airbnb room with accuracy</a:t>
            </a:r>
            <a:endParaRPr sz="1600" b="1" dirty="0">
              <a:solidFill>
                <a:schemeClr val="tx2"/>
              </a:solidFill>
            </a:endParaRPr>
          </a:p>
        </p:txBody>
      </p:sp>
    </p:spTree>
    <p:extLst>
      <p:ext uri="{BB962C8B-B14F-4D97-AF65-F5344CB8AC3E}">
        <p14:creationId xmlns:p14="http://schemas.microsoft.com/office/powerpoint/2010/main" val="1154157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5" name="Title 4">
            <a:extLst>
              <a:ext uri="{FF2B5EF4-FFF2-40B4-BE49-F238E27FC236}">
                <a16:creationId xmlns:a16="http://schemas.microsoft.com/office/drawing/2014/main" id="{4E1726C8-B86D-468C-A5A1-197E773AE2F5}"/>
              </a:ext>
            </a:extLst>
          </p:cNvPr>
          <p:cNvSpPr>
            <a:spLocks noGrp="1"/>
          </p:cNvSpPr>
          <p:nvPr>
            <p:ph type="ctrTitle"/>
          </p:nvPr>
        </p:nvSpPr>
        <p:spPr>
          <a:xfrm flipH="1">
            <a:off x="366975" y="1818706"/>
            <a:ext cx="5005500" cy="1022100"/>
          </a:xfrm>
        </p:spPr>
        <p:txBody>
          <a:bodyPr/>
          <a:lstStyle/>
          <a:p>
            <a:pPr algn="ctr"/>
            <a:r>
              <a:rPr lang="en-SG" sz="4000" dirty="0"/>
              <a:t>End</a:t>
            </a:r>
            <a:endParaRPr lang="en-US" sz="4000" dirty="0"/>
          </a:p>
        </p:txBody>
      </p:sp>
      <p:sp>
        <p:nvSpPr>
          <p:cNvPr id="7" name="Subtitle 6">
            <a:extLst>
              <a:ext uri="{FF2B5EF4-FFF2-40B4-BE49-F238E27FC236}">
                <a16:creationId xmlns:a16="http://schemas.microsoft.com/office/drawing/2014/main" id="{5B258257-A344-427E-9010-6613F5E0601C}"/>
              </a:ext>
            </a:extLst>
          </p:cNvPr>
          <p:cNvSpPr>
            <a:spLocks noGrp="1"/>
          </p:cNvSpPr>
          <p:nvPr>
            <p:ph type="subTitle" idx="1"/>
          </p:nvPr>
        </p:nvSpPr>
        <p:spPr>
          <a:xfrm>
            <a:off x="790959" y="2991115"/>
            <a:ext cx="4224900" cy="536700"/>
          </a:xfrm>
        </p:spPr>
        <p:txBody>
          <a:bodyPr/>
          <a:lstStyle/>
          <a:p>
            <a:r>
              <a:rPr lang="en-US" dirty="0"/>
              <a:t>Thank you and have a nice day ahead!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936B-81D1-4093-98CA-DDD0334FA10E}"/>
              </a:ext>
            </a:extLst>
          </p:cNvPr>
          <p:cNvSpPr>
            <a:spLocks noGrp="1"/>
          </p:cNvSpPr>
          <p:nvPr>
            <p:ph type="ctrTitle"/>
          </p:nvPr>
        </p:nvSpPr>
        <p:spPr>
          <a:xfrm>
            <a:off x="1964850" y="72114"/>
            <a:ext cx="5214300" cy="946200"/>
          </a:xfrm>
        </p:spPr>
        <p:txBody>
          <a:bodyPr/>
          <a:lstStyle/>
          <a:p>
            <a:r>
              <a:rPr lang="en-SG" sz="4000" u="sng" dirty="0"/>
              <a:t>Objective</a:t>
            </a:r>
            <a:endParaRPr lang="en-US" sz="4000" u="sng" dirty="0"/>
          </a:p>
        </p:txBody>
      </p:sp>
      <p:sp>
        <p:nvSpPr>
          <p:cNvPr id="4" name="Google Shape;914;p55">
            <a:extLst>
              <a:ext uri="{FF2B5EF4-FFF2-40B4-BE49-F238E27FC236}">
                <a16:creationId xmlns:a16="http://schemas.microsoft.com/office/drawing/2014/main" id="{DC371094-B6A2-451D-BEF7-394235A0348B}"/>
              </a:ext>
            </a:extLst>
          </p:cNvPr>
          <p:cNvSpPr/>
          <p:nvPr/>
        </p:nvSpPr>
        <p:spPr>
          <a:xfrm>
            <a:off x="3581697" y="1936149"/>
            <a:ext cx="789348" cy="635601"/>
          </a:xfrm>
          <a:custGeom>
            <a:avLst/>
            <a:gdLst/>
            <a:ahLst/>
            <a:cxnLst/>
            <a:rect l="l" t="t" r="r" b="b"/>
            <a:pathLst>
              <a:path w="2864" h="2419" extrusionOk="0">
                <a:moveTo>
                  <a:pt x="1738" y="1"/>
                </a:moveTo>
                <a:cubicBezTo>
                  <a:pt x="1482" y="1"/>
                  <a:pt x="1258" y="316"/>
                  <a:pt x="1472" y="568"/>
                </a:cubicBezTo>
                <a:lnTo>
                  <a:pt x="1789" y="907"/>
                </a:lnTo>
                <a:lnTo>
                  <a:pt x="375" y="907"/>
                </a:lnTo>
                <a:cubicBezTo>
                  <a:pt x="0" y="929"/>
                  <a:pt x="0" y="1491"/>
                  <a:pt x="375" y="1506"/>
                </a:cubicBezTo>
                <a:lnTo>
                  <a:pt x="1789" y="1506"/>
                </a:lnTo>
                <a:lnTo>
                  <a:pt x="1472" y="1852"/>
                </a:lnTo>
                <a:cubicBezTo>
                  <a:pt x="1258" y="2104"/>
                  <a:pt x="1482" y="2419"/>
                  <a:pt x="1738" y="2419"/>
                </a:cubicBezTo>
                <a:cubicBezTo>
                  <a:pt x="1818" y="2419"/>
                  <a:pt x="1902" y="2388"/>
                  <a:pt x="1976" y="2313"/>
                </a:cubicBezTo>
                <a:lnTo>
                  <a:pt x="2777" y="1441"/>
                </a:lnTo>
                <a:cubicBezTo>
                  <a:pt x="2827" y="1383"/>
                  <a:pt x="2864" y="1304"/>
                  <a:pt x="2864" y="1224"/>
                </a:cubicBezTo>
                <a:lnTo>
                  <a:pt x="2864" y="1195"/>
                </a:lnTo>
                <a:cubicBezTo>
                  <a:pt x="2864" y="1116"/>
                  <a:pt x="2827" y="1037"/>
                  <a:pt x="2777" y="979"/>
                </a:cubicBezTo>
                <a:lnTo>
                  <a:pt x="1976" y="106"/>
                </a:lnTo>
                <a:cubicBezTo>
                  <a:pt x="1902" y="32"/>
                  <a:pt x="1818" y="1"/>
                  <a:pt x="17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449;p56">
            <a:extLst>
              <a:ext uri="{FF2B5EF4-FFF2-40B4-BE49-F238E27FC236}">
                <a16:creationId xmlns:a16="http://schemas.microsoft.com/office/drawing/2014/main" id="{B6272605-B032-4BE9-9365-DC74C90402F4}"/>
              </a:ext>
            </a:extLst>
          </p:cNvPr>
          <p:cNvGrpSpPr/>
          <p:nvPr/>
        </p:nvGrpSpPr>
        <p:grpSpPr>
          <a:xfrm rot="-5400000">
            <a:off x="1721183" y="1189128"/>
            <a:ext cx="1580990" cy="2140031"/>
            <a:chOff x="4379261" y="3450715"/>
            <a:chExt cx="390984" cy="766732"/>
          </a:xfrm>
        </p:grpSpPr>
        <p:sp>
          <p:nvSpPr>
            <p:cNvPr id="7" name="Google Shape;1450;p56">
              <a:extLst>
                <a:ext uri="{FF2B5EF4-FFF2-40B4-BE49-F238E27FC236}">
                  <a16:creationId xmlns:a16="http://schemas.microsoft.com/office/drawing/2014/main" id="{F5479315-6AB3-4B07-8F0B-EB88B8CC30B3}"/>
                </a:ext>
              </a:extLst>
            </p:cNvPr>
            <p:cNvSpPr/>
            <p:nvPr/>
          </p:nvSpPr>
          <p:spPr>
            <a:xfrm>
              <a:off x="4379739" y="3450715"/>
              <a:ext cx="390506" cy="126338"/>
            </a:xfrm>
            <a:custGeom>
              <a:avLst/>
              <a:gdLst/>
              <a:ahLst/>
              <a:cxnLst/>
              <a:rect l="l" t="t" r="r" b="b"/>
              <a:pathLst>
                <a:path w="8988" h="2905" extrusionOk="0">
                  <a:moveTo>
                    <a:pt x="4488" y="1"/>
                  </a:moveTo>
                  <a:cubicBezTo>
                    <a:pt x="4086" y="712"/>
                    <a:pt x="3329" y="1149"/>
                    <a:pt x="2503" y="1149"/>
                  </a:cubicBezTo>
                  <a:lnTo>
                    <a:pt x="1470" y="1149"/>
                  </a:lnTo>
                  <a:cubicBezTo>
                    <a:pt x="953" y="1149"/>
                    <a:pt x="494" y="1481"/>
                    <a:pt x="322" y="1975"/>
                  </a:cubicBezTo>
                  <a:lnTo>
                    <a:pt x="1" y="2905"/>
                  </a:lnTo>
                  <a:lnTo>
                    <a:pt x="8987" y="2905"/>
                  </a:lnTo>
                  <a:lnTo>
                    <a:pt x="8666" y="1975"/>
                  </a:lnTo>
                  <a:cubicBezTo>
                    <a:pt x="8494" y="1481"/>
                    <a:pt x="8035" y="1160"/>
                    <a:pt x="7518" y="1149"/>
                  </a:cubicBezTo>
                  <a:lnTo>
                    <a:pt x="6474" y="1149"/>
                  </a:lnTo>
                  <a:cubicBezTo>
                    <a:pt x="5659" y="1149"/>
                    <a:pt x="4901" y="712"/>
                    <a:pt x="448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51;p56">
              <a:extLst>
                <a:ext uri="{FF2B5EF4-FFF2-40B4-BE49-F238E27FC236}">
                  <a16:creationId xmlns:a16="http://schemas.microsoft.com/office/drawing/2014/main" id="{C15A359A-D0D4-40C4-B50A-E9F51FD40D8B}"/>
                </a:ext>
              </a:extLst>
            </p:cNvPr>
            <p:cNvSpPr/>
            <p:nvPr/>
          </p:nvSpPr>
          <p:spPr>
            <a:xfrm>
              <a:off x="4379261" y="3577014"/>
              <a:ext cx="390463" cy="640434"/>
            </a:xfrm>
            <a:custGeom>
              <a:avLst/>
              <a:gdLst/>
              <a:ahLst/>
              <a:cxnLst/>
              <a:rect l="l" t="t" r="r" b="b"/>
              <a:pathLst>
                <a:path w="8987" h="14726" extrusionOk="0">
                  <a:moveTo>
                    <a:pt x="0" y="1"/>
                  </a:moveTo>
                  <a:lnTo>
                    <a:pt x="0" y="14726"/>
                  </a:lnTo>
                  <a:lnTo>
                    <a:pt x="8987" y="14726"/>
                  </a:lnTo>
                  <a:lnTo>
                    <a:pt x="89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1C21BC71-3EEF-4F77-BE62-28959BFAC20B}"/>
              </a:ext>
            </a:extLst>
          </p:cNvPr>
          <p:cNvSpPr txBox="1"/>
          <p:nvPr/>
        </p:nvSpPr>
        <p:spPr>
          <a:xfrm>
            <a:off x="51238" y="1596457"/>
            <a:ext cx="1390424" cy="1323439"/>
          </a:xfrm>
          <a:prstGeom prst="rect">
            <a:avLst/>
          </a:prstGeom>
          <a:noFill/>
        </p:spPr>
        <p:txBody>
          <a:bodyPr wrap="square" rtlCol="0">
            <a:spAutoFit/>
          </a:bodyPr>
          <a:lstStyle/>
          <a:p>
            <a:r>
              <a:rPr lang="en-SG" sz="4000" dirty="0">
                <a:solidFill>
                  <a:schemeClr val="tx2"/>
                </a:solidFill>
              </a:rPr>
              <a:t>User</a:t>
            </a:r>
          </a:p>
          <a:p>
            <a:r>
              <a:rPr lang="en-SG" sz="4000" dirty="0">
                <a:solidFill>
                  <a:schemeClr val="tx2"/>
                </a:solidFill>
              </a:rPr>
              <a:t>Input</a:t>
            </a:r>
            <a:endParaRPr lang="en-US" sz="4000" dirty="0">
              <a:solidFill>
                <a:schemeClr val="tx2"/>
              </a:solidFill>
            </a:endParaRPr>
          </a:p>
        </p:txBody>
      </p:sp>
      <p:graphicFrame>
        <p:nvGraphicFramePr>
          <p:cNvPr id="12" name="Table 12">
            <a:extLst>
              <a:ext uri="{FF2B5EF4-FFF2-40B4-BE49-F238E27FC236}">
                <a16:creationId xmlns:a16="http://schemas.microsoft.com/office/drawing/2014/main" id="{EFB91BD9-80DC-4856-8447-EBF4F791E20C}"/>
              </a:ext>
            </a:extLst>
          </p:cNvPr>
          <p:cNvGraphicFramePr>
            <a:graphicFrameLocks noGrp="1"/>
          </p:cNvGraphicFramePr>
          <p:nvPr>
            <p:extLst>
              <p:ext uri="{D42A27DB-BD31-4B8C-83A1-F6EECF244321}">
                <p14:modId xmlns:p14="http://schemas.microsoft.com/office/powerpoint/2010/main" val="1613238064"/>
              </p:ext>
            </p:extLst>
          </p:nvPr>
        </p:nvGraphicFramePr>
        <p:xfrm>
          <a:off x="4464615" y="959770"/>
          <a:ext cx="4446086" cy="2664807"/>
        </p:xfrm>
        <a:graphic>
          <a:graphicData uri="http://schemas.openxmlformats.org/drawingml/2006/table">
            <a:tbl>
              <a:tblPr firstRow="1" bandRow="1">
                <a:tableStyleId>{327F97BB-C833-4FB7-BDE5-3F7075034690}</a:tableStyleId>
              </a:tblPr>
              <a:tblGrid>
                <a:gridCol w="986998">
                  <a:extLst>
                    <a:ext uri="{9D8B030D-6E8A-4147-A177-3AD203B41FA5}">
                      <a16:colId xmlns:a16="http://schemas.microsoft.com/office/drawing/2014/main" val="732714425"/>
                    </a:ext>
                  </a:extLst>
                </a:gridCol>
                <a:gridCol w="2307890">
                  <a:extLst>
                    <a:ext uri="{9D8B030D-6E8A-4147-A177-3AD203B41FA5}">
                      <a16:colId xmlns:a16="http://schemas.microsoft.com/office/drawing/2014/main" val="728990940"/>
                    </a:ext>
                  </a:extLst>
                </a:gridCol>
                <a:gridCol w="1151198">
                  <a:extLst>
                    <a:ext uri="{9D8B030D-6E8A-4147-A177-3AD203B41FA5}">
                      <a16:colId xmlns:a16="http://schemas.microsoft.com/office/drawing/2014/main" val="2156261335"/>
                    </a:ext>
                  </a:extLst>
                </a:gridCol>
              </a:tblGrid>
              <a:tr h="507842">
                <a:tc>
                  <a:txBody>
                    <a:bodyPr/>
                    <a:lstStyle/>
                    <a:p>
                      <a:r>
                        <a:rPr lang="en-SG" dirty="0"/>
                        <a:t>Name</a:t>
                      </a:r>
                      <a:endParaRPr lang="en-US" dirty="0"/>
                    </a:p>
                  </a:txBody>
                  <a:tcPr/>
                </a:tc>
                <a:tc>
                  <a:txBody>
                    <a:bodyPr/>
                    <a:lstStyle/>
                    <a:p>
                      <a:r>
                        <a:rPr lang="en-SG" dirty="0"/>
                        <a:t>Description</a:t>
                      </a:r>
                      <a:endParaRPr lang="en-US" dirty="0"/>
                    </a:p>
                  </a:txBody>
                  <a:tcPr/>
                </a:tc>
                <a:tc>
                  <a:txBody>
                    <a:bodyPr/>
                    <a:lstStyle/>
                    <a:p>
                      <a:r>
                        <a:rPr lang="en-SG" dirty="0"/>
                        <a:t>Availability</a:t>
                      </a:r>
                      <a:endParaRPr lang="en-US" dirty="0"/>
                    </a:p>
                  </a:txBody>
                  <a:tcPr/>
                </a:tc>
                <a:extLst>
                  <a:ext uri="{0D108BD9-81ED-4DB2-BD59-A6C34878D82A}">
                    <a16:rowId xmlns:a16="http://schemas.microsoft.com/office/drawing/2014/main" val="3135989841"/>
                  </a:ext>
                </a:extLst>
              </a:tr>
              <a:tr h="431393">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732005849"/>
                  </a:ext>
                </a:extLst>
              </a:tr>
              <a:tr h="431393">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901084753"/>
                  </a:ext>
                </a:extLst>
              </a:tr>
              <a:tr h="431393">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90099809"/>
                  </a:ext>
                </a:extLst>
              </a:tr>
              <a:tr h="43139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80241527"/>
                  </a:ext>
                </a:extLst>
              </a:tr>
              <a:tr h="431393">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7728281"/>
                  </a:ext>
                </a:extLst>
              </a:tr>
            </a:tbl>
          </a:graphicData>
        </a:graphic>
      </p:graphicFrame>
      <p:sp>
        <p:nvSpPr>
          <p:cNvPr id="10" name="Title 1">
            <a:extLst>
              <a:ext uri="{FF2B5EF4-FFF2-40B4-BE49-F238E27FC236}">
                <a16:creationId xmlns:a16="http://schemas.microsoft.com/office/drawing/2014/main" id="{C6B7E432-BF2F-43DF-BAE0-FD3B9A974103}"/>
              </a:ext>
            </a:extLst>
          </p:cNvPr>
          <p:cNvSpPr txBox="1">
            <a:spLocks/>
          </p:cNvSpPr>
          <p:nvPr/>
        </p:nvSpPr>
        <p:spPr>
          <a:xfrm>
            <a:off x="2673773" y="3790281"/>
            <a:ext cx="5411724" cy="1325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Exo 2"/>
              <a:buNone/>
              <a:defRPr sz="2400" b="1" i="0" u="none" strike="noStrike" cap="none">
                <a:solidFill>
                  <a:schemeClr val="dk2"/>
                </a:solidFill>
                <a:latin typeface="Exo 2"/>
                <a:ea typeface="Exo 2"/>
                <a:cs typeface="Exo 2"/>
                <a:sym typeface="Exo 2"/>
              </a:defRPr>
            </a:lvl1pPr>
            <a:lvl2pPr marR="0" lvl="1"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2pPr>
            <a:lvl3pPr marR="0" lvl="2"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3pPr>
            <a:lvl4pPr marR="0" lvl="3"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4pPr>
            <a:lvl5pPr marR="0" lvl="4"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5pPr>
            <a:lvl6pPr marR="0" lvl="5"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6pPr>
            <a:lvl7pPr marR="0" lvl="6"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7pPr>
            <a:lvl8pPr marR="0" lvl="7"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8pPr>
            <a:lvl9pPr marR="0" lvl="8" algn="r" rtl="0">
              <a:lnSpc>
                <a:spcPct val="100000"/>
              </a:lnSpc>
              <a:spcBef>
                <a:spcPts val="0"/>
              </a:spcBef>
              <a:spcAft>
                <a:spcPts val="0"/>
              </a:spcAft>
              <a:buClr>
                <a:schemeClr val="dk2"/>
              </a:buClr>
              <a:buSzPts val="2400"/>
              <a:buFont typeface="Squada One"/>
              <a:buNone/>
              <a:defRPr sz="2400" b="0" i="0" u="none" strike="noStrike" cap="none">
                <a:solidFill>
                  <a:schemeClr val="dk2"/>
                </a:solidFill>
                <a:latin typeface="Squada One"/>
                <a:ea typeface="Squada One"/>
                <a:cs typeface="Squada One"/>
                <a:sym typeface="Squada One"/>
              </a:defRPr>
            </a:lvl9pPr>
          </a:lstStyle>
          <a:p>
            <a:pPr algn="l"/>
            <a:r>
              <a:rPr lang="en-SG" sz="2000" dirty="0">
                <a:solidFill>
                  <a:schemeClr val="tx2"/>
                </a:solidFill>
              </a:rPr>
              <a:t>To recommend, we need to </a:t>
            </a:r>
          </a:p>
          <a:p>
            <a:pPr marL="342900" indent="-342900" algn="l">
              <a:buFont typeface="Arial" panose="020B0604020202020204" pitchFamily="34" charset="0"/>
              <a:buChar char="•"/>
            </a:pPr>
            <a:r>
              <a:rPr lang="en-SG" sz="2000" dirty="0">
                <a:solidFill>
                  <a:schemeClr val="tx2"/>
                </a:solidFill>
              </a:rPr>
              <a:t>Find similarity between user’s input and the listing descriptions</a:t>
            </a:r>
          </a:p>
          <a:p>
            <a:pPr algn="l"/>
            <a:br>
              <a:rPr lang="en-SG" sz="2000" u="sng" dirty="0">
                <a:solidFill>
                  <a:schemeClr val="tx2"/>
                </a:solidFill>
              </a:rPr>
            </a:br>
            <a:br>
              <a:rPr lang="en-SG" sz="2000" dirty="0">
                <a:solidFill>
                  <a:schemeClr val="tx2"/>
                </a:solidFill>
              </a:rPr>
            </a:br>
            <a:endParaRPr lang="en-US" sz="2000" dirty="0">
              <a:solidFill>
                <a:schemeClr val="tx2"/>
              </a:solidFill>
            </a:endParaRPr>
          </a:p>
        </p:txBody>
      </p:sp>
    </p:spTree>
    <p:extLst>
      <p:ext uri="{BB962C8B-B14F-4D97-AF65-F5344CB8AC3E}">
        <p14:creationId xmlns:p14="http://schemas.microsoft.com/office/powerpoint/2010/main" val="1349926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37;p36">
            <a:extLst>
              <a:ext uri="{FF2B5EF4-FFF2-40B4-BE49-F238E27FC236}">
                <a16:creationId xmlns:a16="http://schemas.microsoft.com/office/drawing/2014/main" id="{BF943F9A-3DCA-46D4-99B8-5D8D30BC43EE}"/>
              </a:ext>
            </a:extLst>
          </p:cNvPr>
          <p:cNvSpPr/>
          <p:nvPr/>
        </p:nvSpPr>
        <p:spPr>
          <a:xfrm>
            <a:off x="242913" y="1468503"/>
            <a:ext cx="5175600" cy="3002400"/>
          </a:xfrm>
          <a:prstGeom prst="snip2DiagRect">
            <a:avLst>
              <a:gd name="adj1" fmla="val 12248"/>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itle 1">
            <a:extLst>
              <a:ext uri="{FF2B5EF4-FFF2-40B4-BE49-F238E27FC236}">
                <a16:creationId xmlns:a16="http://schemas.microsoft.com/office/drawing/2014/main" id="{B28E65F1-E907-4CF3-BAF8-31A05D0F9A44}"/>
              </a:ext>
            </a:extLst>
          </p:cNvPr>
          <p:cNvSpPr>
            <a:spLocks noGrp="1"/>
          </p:cNvSpPr>
          <p:nvPr>
            <p:ph type="ctrTitle"/>
          </p:nvPr>
        </p:nvSpPr>
        <p:spPr>
          <a:xfrm>
            <a:off x="1964850" y="72114"/>
            <a:ext cx="5214300" cy="946200"/>
          </a:xfrm>
        </p:spPr>
        <p:txBody>
          <a:bodyPr/>
          <a:lstStyle/>
          <a:p>
            <a:r>
              <a:rPr lang="en-SG" sz="4000" u="sng" dirty="0"/>
              <a:t>Data-Exploration</a:t>
            </a:r>
            <a:endParaRPr lang="en-US" sz="4000" u="sng" dirty="0"/>
          </a:p>
        </p:txBody>
      </p:sp>
      <p:sp>
        <p:nvSpPr>
          <p:cNvPr id="17" name="Google Shape;237;p36">
            <a:extLst>
              <a:ext uri="{FF2B5EF4-FFF2-40B4-BE49-F238E27FC236}">
                <a16:creationId xmlns:a16="http://schemas.microsoft.com/office/drawing/2014/main" id="{47387D2F-3E48-48FD-BEB6-91343F27B2E5}"/>
              </a:ext>
            </a:extLst>
          </p:cNvPr>
          <p:cNvSpPr/>
          <p:nvPr/>
        </p:nvSpPr>
        <p:spPr>
          <a:xfrm>
            <a:off x="1621982" y="1069330"/>
            <a:ext cx="2417461" cy="399173"/>
          </a:xfrm>
          <a:prstGeom prst="snip2DiagRect">
            <a:avLst>
              <a:gd name="adj1" fmla="val 12248"/>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dirty="0">
                <a:solidFill>
                  <a:schemeClr val="tx2"/>
                </a:solidFill>
              </a:rPr>
              <a:t>Description</a:t>
            </a:r>
            <a:endParaRPr dirty="0">
              <a:solidFill>
                <a:schemeClr val="tx2"/>
              </a:solidFill>
            </a:endParaRPr>
          </a:p>
        </p:txBody>
      </p:sp>
    </p:spTree>
    <p:extLst>
      <p:ext uri="{BB962C8B-B14F-4D97-AF65-F5344CB8AC3E}">
        <p14:creationId xmlns:p14="http://schemas.microsoft.com/office/powerpoint/2010/main" val="208388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37;p36">
            <a:extLst>
              <a:ext uri="{FF2B5EF4-FFF2-40B4-BE49-F238E27FC236}">
                <a16:creationId xmlns:a16="http://schemas.microsoft.com/office/drawing/2014/main" id="{15760B20-230A-468D-8AF3-A5DB1273BF15}"/>
              </a:ext>
            </a:extLst>
          </p:cNvPr>
          <p:cNvSpPr/>
          <p:nvPr/>
        </p:nvSpPr>
        <p:spPr>
          <a:xfrm>
            <a:off x="5515086" y="1265626"/>
            <a:ext cx="3328125" cy="1233720"/>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237;p36">
            <a:extLst>
              <a:ext uri="{FF2B5EF4-FFF2-40B4-BE49-F238E27FC236}">
                <a16:creationId xmlns:a16="http://schemas.microsoft.com/office/drawing/2014/main" id="{BF943F9A-3DCA-46D4-99B8-5D8D30BC43EE}"/>
              </a:ext>
            </a:extLst>
          </p:cNvPr>
          <p:cNvSpPr/>
          <p:nvPr/>
        </p:nvSpPr>
        <p:spPr>
          <a:xfrm>
            <a:off x="208470" y="1018314"/>
            <a:ext cx="5175600" cy="2745200"/>
          </a:xfrm>
          <a:prstGeom prst="snip2DiagRect">
            <a:avLst>
              <a:gd name="adj1" fmla="val 0"/>
              <a:gd name="adj2" fmla="val 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itle 1">
            <a:extLst>
              <a:ext uri="{FF2B5EF4-FFF2-40B4-BE49-F238E27FC236}">
                <a16:creationId xmlns:a16="http://schemas.microsoft.com/office/drawing/2014/main" id="{B28E65F1-E907-4CF3-BAF8-31A05D0F9A44}"/>
              </a:ext>
            </a:extLst>
          </p:cNvPr>
          <p:cNvSpPr>
            <a:spLocks noGrp="1"/>
          </p:cNvSpPr>
          <p:nvPr>
            <p:ph type="ctrTitle"/>
          </p:nvPr>
        </p:nvSpPr>
        <p:spPr>
          <a:xfrm>
            <a:off x="1964850" y="72114"/>
            <a:ext cx="5214300" cy="946200"/>
          </a:xfrm>
        </p:spPr>
        <p:txBody>
          <a:bodyPr/>
          <a:lstStyle/>
          <a:p>
            <a:r>
              <a:rPr lang="en-SG" sz="4000" u="sng" dirty="0"/>
              <a:t>Data-Preparation</a:t>
            </a:r>
            <a:endParaRPr lang="en-US" sz="4000" u="sng" dirty="0"/>
          </a:p>
        </p:txBody>
      </p:sp>
      <p:sp>
        <p:nvSpPr>
          <p:cNvPr id="5" name="Google Shape;379;p41">
            <a:extLst>
              <a:ext uri="{FF2B5EF4-FFF2-40B4-BE49-F238E27FC236}">
                <a16:creationId xmlns:a16="http://schemas.microsoft.com/office/drawing/2014/main" id="{1E0E37EC-E7C7-42D5-8553-93C9DBD430DB}"/>
              </a:ext>
            </a:extLst>
          </p:cNvPr>
          <p:cNvSpPr txBox="1">
            <a:spLocks/>
          </p:cNvSpPr>
          <p:nvPr/>
        </p:nvSpPr>
        <p:spPr>
          <a:xfrm>
            <a:off x="5550576" y="1342156"/>
            <a:ext cx="3306694" cy="12337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solidFill>
                  <a:schemeClr val="lt2"/>
                </a:solidFill>
              </a:rPr>
              <a:t>Drop all empty rows</a:t>
            </a:r>
          </a:p>
          <a:p>
            <a:pPr marL="285750" indent="-285750">
              <a:buFont typeface="Arial" panose="020B0604020202020204" pitchFamily="34" charset="0"/>
              <a:buChar char="•"/>
            </a:pPr>
            <a:r>
              <a:rPr lang="en-US" dirty="0">
                <a:solidFill>
                  <a:schemeClr val="lt2"/>
                </a:solidFill>
              </a:rPr>
              <a:t>Extract out “Description” Column</a:t>
            </a:r>
          </a:p>
          <a:p>
            <a:pPr marL="285750" indent="-285750">
              <a:buFont typeface="Arial" panose="020B0604020202020204" pitchFamily="34" charset="0"/>
              <a:buChar char="•"/>
            </a:pPr>
            <a:r>
              <a:rPr lang="en-US" dirty="0">
                <a:solidFill>
                  <a:schemeClr val="lt2"/>
                </a:solidFill>
              </a:rPr>
              <a:t>Remove all non-text data</a:t>
            </a:r>
          </a:p>
          <a:p>
            <a:pPr marL="285750" lvl="1" indent="-285750">
              <a:buFont typeface="Arial" panose="020B0604020202020204" pitchFamily="34" charset="0"/>
              <a:buChar char="•"/>
            </a:pPr>
            <a:r>
              <a:rPr lang="en-US" dirty="0">
                <a:solidFill>
                  <a:schemeClr val="lt2"/>
                </a:solidFill>
              </a:rPr>
              <a:t>(Punctuations, Special Char)</a:t>
            </a:r>
          </a:p>
        </p:txBody>
      </p:sp>
      <p:sp>
        <p:nvSpPr>
          <p:cNvPr id="13" name="Google Shape;379;p41">
            <a:extLst>
              <a:ext uri="{FF2B5EF4-FFF2-40B4-BE49-F238E27FC236}">
                <a16:creationId xmlns:a16="http://schemas.microsoft.com/office/drawing/2014/main" id="{F8E8C8E2-4C5D-4D79-9564-231920220F15}"/>
              </a:ext>
            </a:extLst>
          </p:cNvPr>
          <p:cNvSpPr txBox="1">
            <a:spLocks/>
          </p:cNvSpPr>
          <p:nvPr/>
        </p:nvSpPr>
        <p:spPr>
          <a:xfrm>
            <a:off x="1631837" y="1018314"/>
            <a:ext cx="3715415" cy="5091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2"/>
                </a:solidFill>
              </a:rPr>
              <a:t>Text - </a:t>
            </a:r>
            <a:r>
              <a:rPr lang="en-US" dirty="0">
                <a:solidFill>
                  <a:schemeClr val="lt2"/>
                </a:solidFill>
              </a:rPr>
              <a:t>Unstructured Data </a:t>
            </a:r>
            <a:r>
              <a:rPr lang="en-US" b="1" u="sng" dirty="0">
                <a:solidFill>
                  <a:schemeClr val="lt2"/>
                </a:solidFill>
              </a:rPr>
              <a:t>(Description) </a:t>
            </a:r>
            <a:r>
              <a:rPr lang="en-US" dirty="0">
                <a:solidFill>
                  <a:schemeClr val="lt2"/>
                </a:solidFill>
              </a:rPr>
              <a:t>Column)</a:t>
            </a:r>
          </a:p>
          <a:p>
            <a:endParaRPr lang="en-US" dirty="0">
              <a:solidFill>
                <a:schemeClr val="lt2"/>
              </a:solidFill>
            </a:endParaRPr>
          </a:p>
        </p:txBody>
      </p:sp>
      <p:pic>
        <p:nvPicPr>
          <p:cNvPr id="16" name="Picture 15">
            <a:extLst>
              <a:ext uri="{FF2B5EF4-FFF2-40B4-BE49-F238E27FC236}">
                <a16:creationId xmlns:a16="http://schemas.microsoft.com/office/drawing/2014/main" id="{5064E503-3579-4951-AF04-FEE52A30D15D}"/>
              </a:ext>
            </a:extLst>
          </p:cNvPr>
          <p:cNvPicPr>
            <a:picLocks noChangeAspect="1"/>
          </p:cNvPicPr>
          <p:nvPr/>
        </p:nvPicPr>
        <p:blipFill>
          <a:blip r:embed="rId2"/>
          <a:stretch>
            <a:fillRect/>
          </a:stretch>
        </p:blipFill>
        <p:spPr>
          <a:xfrm>
            <a:off x="387748" y="1342156"/>
            <a:ext cx="4696806" cy="2174430"/>
          </a:xfrm>
          <a:prstGeom prst="rect">
            <a:avLst/>
          </a:prstGeom>
        </p:spPr>
      </p:pic>
      <p:sp>
        <p:nvSpPr>
          <p:cNvPr id="10" name="Google Shape;237;p36">
            <a:extLst>
              <a:ext uri="{FF2B5EF4-FFF2-40B4-BE49-F238E27FC236}">
                <a16:creationId xmlns:a16="http://schemas.microsoft.com/office/drawing/2014/main" id="{4EFA929C-3F60-49EF-A5A1-CB6FA486DBCC}"/>
              </a:ext>
            </a:extLst>
          </p:cNvPr>
          <p:cNvSpPr/>
          <p:nvPr/>
        </p:nvSpPr>
        <p:spPr>
          <a:xfrm>
            <a:off x="5564635" y="2571750"/>
            <a:ext cx="3328125" cy="1233720"/>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813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37;p36">
            <a:extLst>
              <a:ext uri="{FF2B5EF4-FFF2-40B4-BE49-F238E27FC236}">
                <a16:creationId xmlns:a16="http://schemas.microsoft.com/office/drawing/2014/main" id="{15760B20-230A-468D-8AF3-A5DB1273BF15}"/>
              </a:ext>
            </a:extLst>
          </p:cNvPr>
          <p:cNvSpPr/>
          <p:nvPr/>
        </p:nvSpPr>
        <p:spPr>
          <a:xfrm>
            <a:off x="5550577" y="2070097"/>
            <a:ext cx="2567076" cy="658339"/>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237;p36">
            <a:extLst>
              <a:ext uri="{FF2B5EF4-FFF2-40B4-BE49-F238E27FC236}">
                <a16:creationId xmlns:a16="http://schemas.microsoft.com/office/drawing/2014/main" id="{BF943F9A-3DCA-46D4-99B8-5D8D30BC43EE}"/>
              </a:ext>
            </a:extLst>
          </p:cNvPr>
          <p:cNvSpPr/>
          <p:nvPr/>
        </p:nvSpPr>
        <p:spPr>
          <a:xfrm>
            <a:off x="1716367" y="1238905"/>
            <a:ext cx="3492167" cy="2745200"/>
          </a:xfrm>
          <a:prstGeom prst="snip2DiagRect">
            <a:avLst>
              <a:gd name="adj1" fmla="val 0"/>
              <a:gd name="adj2" fmla="val 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itle 1">
            <a:extLst>
              <a:ext uri="{FF2B5EF4-FFF2-40B4-BE49-F238E27FC236}">
                <a16:creationId xmlns:a16="http://schemas.microsoft.com/office/drawing/2014/main" id="{B28E65F1-E907-4CF3-BAF8-31A05D0F9A44}"/>
              </a:ext>
            </a:extLst>
          </p:cNvPr>
          <p:cNvSpPr>
            <a:spLocks noGrp="1"/>
          </p:cNvSpPr>
          <p:nvPr>
            <p:ph type="ctrTitle"/>
          </p:nvPr>
        </p:nvSpPr>
        <p:spPr>
          <a:xfrm>
            <a:off x="1964850" y="72114"/>
            <a:ext cx="5214300" cy="946200"/>
          </a:xfrm>
        </p:spPr>
        <p:txBody>
          <a:bodyPr/>
          <a:lstStyle/>
          <a:p>
            <a:r>
              <a:rPr lang="en-SG" sz="4000" u="sng" dirty="0"/>
              <a:t>Data-Preparation</a:t>
            </a:r>
            <a:endParaRPr lang="en-US" sz="4000" u="sng" dirty="0"/>
          </a:p>
        </p:txBody>
      </p:sp>
      <p:sp>
        <p:nvSpPr>
          <p:cNvPr id="5" name="Google Shape;379;p41">
            <a:extLst>
              <a:ext uri="{FF2B5EF4-FFF2-40B4-BE49-F238E27FC236}">
                <a16:creationId xmlns:a16="http://schemas.microsoft.com/office/drawing/2014/main" id="{1E0E37EC-E7C7-42D5-8553-93C9DBD430DB}"/>
              </a:ext>
            </a:extLst>
          </p:cNvPr>
          <p:cNvSpPr txBox="1">
            <a:spLocks/>
          </p:cNvSpPr>
          <p:nvPr/>
        </p:nvSpPr>
        <p:spPr>
          <a:xfrm>
            <a:off x="5713026" y="2104884"/>
            <a:ext cx="2276490" cy="5786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solidFill>
                  <a:schemeClr val="lt2"/>
                </a:solidFill>
              </a:rPr>
              <a:t>Convert t/f to 1/0</a:t>
            </a:r>
          </a:p>
          <a:p>
            <a:pPr marL="285750" indent="-285750">
              <a:buFont typeface="Arial" panose="020B0604020202020204" pitchFamily="34" charset="0"/>
              <a:buChar char="•"/>
            </a:pPr>
            <a:r>
              <a:rPr lang="en-US" dirty="0">
                <a:solidFill>
                  <a:schemeClr val="lt2"/>
                </a:solidFill>
              </a:rPr>
              <a:t>Convert to integers</a:t>
            </a:r>
          </a:p>
        </p:txBody>
      </p:sp>
      <p:pic>
        <p:nvPicPr>
          <p:cNvPr id="2" name="Picture 1">
            <a:extLst>
              <a:ext uri="{FF2B5EF4-FFF2-40B4-BE49-F238E27FC236}">
                <a16:creationId xmlns:a16="http://schemas.microsoft.com/office/drawing/2014/main" id="{00EA57C0-9062-46D7-9803-1B237ABBA8A5}"/>
              </a:ext>
            </a:extLst>
          </p:cNvPr>
          <p:cNvPicPr>
            <a:picLocks noChangeAspect="1"/>
          </p:cNvPicPr>
          <p:nvPr/>
        </p:nvPicPr>
        <p:blipFill>
          <a:blip r:embed="rId2"/>
          <a:stretch>
            <a:fillRect/>
          </a:stretch>
        </p:blipFill>
        <p:spPr>
          <a:xfrm>
            <a:off x="2093635" y="1627578"/>
            <a:ext cx="2438740" cy="2295845"/>
          </a:xfrm>
          <a:prstGeom prst="rect">
            <a:avLst/>
          </a:prstGeom>
        </p:spPr>
      </p:pic>
      <p:sp>
        <p:nvSpPr>
          <p:cNvPr id="11" name="Google Shape;379;p41">
            <a:extLst>
              <a:ext uri="{FF2B5EF4-FFF2-40B4-BE49-F238E27FC236}">
                <a16:creationId xmlns:a16="http://schemas.microsoft.com/office/drawing/2014/main" id="{A30B09F5-D03D-4322-8EF8-3B34B96AA814}"/>
              </a:ext>
            </a:extLst>
          </p:cNvPr>
          <p:cNvSpPr txBox="1">
            <a:spLocks/>
          </p:cNvSpPr>
          <p:nvPr/>
        </p:nvSpPr>
        <p:spPr>
          <a:xfrm>
            <a:off x="1901839" y="1238905"/>
            <a:ext cx="3194907" cy="5446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2"/>
                </a:solidFill>
              </a:rPr>
              <a:t>Structured Categorical (t/f) </a:t>
            </a:r>
            <a:r>
              <a:rPr lang="en-US" b="1" u="sng" dirty="0">
                <a:solidFill>
                  <a:schemeClr val="tx2"/>
                </a:solidFill>
              </a:rPr>
              <a:t>Available</a:t>
            </a:r>
            <a:endParaRPr lang="en-US" b="1" u="sng" dirty="0">
              <a:solidFill>
                <a:schemeClr val="lt2"/>
              </a:solidFill>
            </a:endParaRPr>
          </a:p>
          <a:p>
            <a:endParaRPr lang="en-US" dirty="0">
              <a:solidFill>
                <a:schemeClr val="lt2"/>
              </a:solidFill>
            </a:endParaRPr>
          </a:p>
        </p:txBody>
      </p:sp>
    </p:spTree>
    <p:extLst>
      <p:ext uri="{BB962C8B-B14F-4D97-AF65-F5344CB8AC3E}">
        <p14:creationId xmlns:p14="http://schemas.microsoft.com/office/powerpoint/2010/main" val="353227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5" name="Google Shape;375;p41"/>
          <p:cNvSpPr/>
          <p:nvPr/>
        </p:nvSpPr>
        <p:spPr>
          <a:xfrm flipH="1">
            <a:off x="1713493" y="2856086"/>
            <a:ext cx="3775432" cy="1540004"/>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41"/>
          <p:cNvSpPr txBox="1">
            <a:spLocks noGrp="1"/>
          </p:cNvSpPr>
          <p:nvPr>
            <p:ph type="ctrTitle"/>
          </p:nvPr>
        </p:nvSpPr>
        <p:spPr>
          <a:xfrm>
            <a:off x="1964850" y="210681"/>
            <a:ext cx="5214300" cy="7136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u="sng" dirty="0">
                <a:solidFill>
                  <a:schemeClr val="dk2"/>
                </a:solidFill>
              </a:rPr>
              <a:t>TF-IDF</a:t>
            </a:r>
            <a:endParaRPr sz="4000" u="sng" dirty="0">
              <a:solidFill>
                <a:schemeClr val="dk2"/>
              </a:solidFill>
            </a:endParaRPr>
          </a:p>
        </p:txBody>
      </p:sp>
      <p:sp>
        <p:nvSpPr>
          <p:cNvPr id="377" name="Google Shape;377;p41"/>
          <p:cNvSpPr/>
          <p:nvPr/>
        </p:nvSpPr>
        <p:spPr>
          <a:xfrm rot="5400000">
            <a:off x="4614282" y="-1856093"/>
            <a:ext cx="1749287" cy="7310151"/>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41"/>
          <p:cNvSpPr txBox="1">
            <a:spLocks noGrp="1"/>
          </p:cNvSpPr>
          <p:nvPr>
            <p:ph type="subTitle" idx="1"/>
          </p:nvPr>
        </p:nvSpPr>
        <p:spPr>
          <a:xfrm>
            <a:off x="1910212" y="978711"/>
            <a:ext cx="5345299" cy="4113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u="sng" dirty="0">
                <a:solidFill>
                  <a:schemeClr val="lt2"/>
                </a:solidFill>
              </a:rPr>
              <a:t>Term Frequency - Inverse Document Frequency</a:t>
            </a:r>
            <a:endParaRPr u="sng" dirty="0">
              <a:solidFill>
                <a:schemeClr val="lt2"/>
              </a:solidFill>
            </a:endParaRPr>
          </a:p>
        </p:txBody>
      </p:sp>
      <p:sp>
        <p:nvSpPr>
          <p:cNvPr id="2" name="TextBox 1">
            <a:extLst>
              <a:ext uri="{FF2B5EF4-FFF2-40B4-BE49-F238E27FC236}">
                <a16:creationId xmlns:a16="http://schemas.microsoft.com/office/drawing/2014/main" id="{5A021DD3-9EC5-472B-B89C-362BFD475C58}"/>
              </a:ext>
            </a:extLst>
          </p:cNvPr>
          <p:cNvSpPr txBox="1"/>
          <p:nvPr/>
        </p:nvSpPr>
        <p:spPr>
          <a:xfrm>
            <a:off x="2203998" y="1374528"/>
            <a:ext cx="4914900" cy="1384995"/>
          </a:xfrm>
          <a:prstGeom prst="rect">
            <a:avLst/>
          </a:prstGeom>
          <a:noFill/>
        </p:spPr>
        <p:txBody>
          <a:bodyPr wrap="square" rtlCol="0">
            <a:spAutoFit/>
          </a:bodyPr>
          <a:lstStyle/>
          <a:p>
            <a:pPr algn="ctr"/>
            <a:r>
              <a:rPr lang="en-SG" dirty="0">
                <a:solidFill>
                  <a:schemeClr val="tx2"/>
                </a:solidFill>
              </a:rPr>
              <a:t>Number of times a term (t) appeared in a doc (d)</a:t>
            </a:r>
          </a:p>
          <a:p>
            <a:pPr algn="ctr"/>
            <a:r>
              <a:rPr lang="en-SG" dirty="0">
                <a:solidFill>
                  <a:schemeClr val="tx2"/>
                </a:solidFill>
              </a:rPr>
              <a:t>Total number of docs (d)  </a:t>
            </a:r>
          </a:p>
          <a:p>
            <a:pPr algn="ctr"/>
            <a:r>
              <a:rPr lang="en-SG" dirty="0">
                <a:solidFill>
                  <a:schemeClr val="tx2"/>
                </a:solidFill>
              </a:rPr>
              <a:t>*</a:t>
            </a:r>
          </a:p>
          <a:p>
            <a:pPr algn="ctr"/>
            <a:r>
              <a:rPr lang="en-SG" dirty="0">
                <a:solidFill>
                  <a:schemeClr val="tx2"/>
                </a:solidFill>
              </a:rPr>
              <a:t> Total number of docs (n) </a:t>
            </a:r>
          </a:p>
          <a:p>
            <a:pPr algn="ctr"/>
            <a:r>
              <a:rPr lang="en-SG" dirty="0">
                <a:solidFill>
                  <a:schemeClr val="tx2"/>
                </a:solidFill>
              </a:rPr>
              <a:t>Number of documents with the term (t) + 1</a:t>
            </a:r>
          </a:p>
          <a:p>
            <a:pPr algn="ctr"/>
            <a:endParaRPr lang="en-US" dirty="0">
              <a:solidFill>
                <a:schemeClr val="tx2"/>
              </a:solidFill>
            </a:endParaRPr>
          </a:p>
        </p:txBody>
      </p:sp>
      <p:cxnSp>
        <p:nvCxnSpPr>
          <p:cNvPr id="7" name="Google Shape;158;p30">
            <a:extLst>
              <a:ext uri="{FF2B5EF4-FFF2-40B4-BE49-F238E27FC236}">
                <a16:creationId xmlns:a16="http://schemas.microsoft.com/office/drawing/2014/main" id="{0A20C4AE-9653-46C1-866E-50048C720226}"/>
              </a:ext>
            </a:extLst>
          </p:cNvPr>
          <p:cNvCxnSpPr>
            <a:cxnSpLocks/>
          </p:cNvCxnSpPr>
          <p:nvPr/>
        </p:nvCxnSpPr>
        <p:spPr>
          <a:xfrm flipH="1">
            <a:off x="2361048" y="1651578"/>
            <a:ext cx="4611252" cy="0"/>
          </a:xfrm>
          <a:prstGeom prst="straightConnector1">
            <a:avLst/>
          </a:prstGeom>
          <a:noFill/>
          <a:ln w="9525" cap="flat" cmpd="sng">
            <a:solidFill>
              <a:schemeClr val="tx2"/>
            </a:solidFill>
            <a:prstDash val="solid"/>
            <a:round/>
            <a:headEnd type="none" w="med" len="med"/>
            <a:tailEnd type="none" w="med" len="med"/>
          </a:ln>
        </p:spPr>
      </p:cxnSp>
      <p:cxnSp>
        <p:nvCxnSpPr>
          <p:cNvPr id="10" name="Google Shape;158;p30">
            <a:extLst>
              <a:ext uri="{FF2B5EF4-FFF2-40B4-BE49-F238E27FC236}">
                <a16:creationId xmlns:a16="http://schemas.microsoft.com/office/drawing/2014/main" id="{3D1075E4-B608-49A1-B12C-CE5C52AFCBF7}"/>
              </a:ext>
            </a:extLst>
          </p:cNvPr>
          <p:cNvCxnSpPr>
            <a:cxnSpLocks/>
          </p:cNvCxnSpPr>
          <p:nvPr/>
        </p:nvCxnSpPr>
        <p:spPr>
          <a:xfrm flipH="1">
            <a:off x="2361048" y="2286026"/>
            <a:ext cx="4611252" cy="0"/>
          </a:xfrm>
          <a:prstGeom prst="straightConnector1">
            <a:avLst/>
          </a:prstGeom>
          <a:noFill/>
          <a:ln w="9525" cap="flat" cmpd="sng">
            <a:solidFill>
              <a:schemeClr val="tx2"/>
            </a:solidFill>
            <a:prstDash val="solid"/>
            <a:round/>
            <a:headEnd type="none" w="med" len="med"/>
            <a:tailEnd type="none" w="med" len="med"/>
          </a:ln>
        </p:spPr>
      </p:cxnSp>
      <p:sp>
        <p:nvSpPr>
          <p:cNvPr id="5" name="TextBox 4">
            <a:extLst>
              <a:ext uri="{FF2B5EF4-FFF2-40B4-BE49-F238E27FC236}">
                <a16:creationId xmlns:a16="http://schemas.microsoft.com/office/drawing/2014/main" id="{AA7447F2-4C41-4E23-AE7E-BC10D89E93E2}"/>
              </a:ext>
            </a:extLst>
          </p:cNvPr>
          <p:cNvSpPr txBox="1"/>
          <p:nvPr/>
        </p:nvSpPr>
        <p:spPr>
          <a:xfrm>
            <a:off x="7402109" y="971351"/>
            <a:ext cx="1337763" cy="307777"/>
          </a:xfrm>
          <a:prstGeom prst="rect">
            <a:avLst/>
          </a:prstGeom>
          <a:noFill/>
        </p:spPr>
        <p:txBody>
          <a:bodyPr wrap="square" rtlCol="0">
            <a:spAutoFit/>
          </a:bodyPr>
          <a:lstStyle/>
          <a:p>
            <a:pPr algn="ctr"/>
            <a:r>
              <a:rPr lang="en-SG" dirty="0">
                <a:solidFill>
                  <a:schemeClr val="tx2"/>
                </a:solidFill>
              </a:rPr>
              <a:t>term = word</a:t>
            </a:r>
            <a:endParaRPr lang="en-US" dirty="0">
              <a:solidFill>
                <a:schemeClr val="tx2"/>
              </a:solidFill>
            </a:endParaRPr>
          </a:p>
        </p:txBody>
      </p:sp>
      <p:cxnSp>
        <p:nvCxnSpPr>
          <p:cNvPr id="12" name="Google Shape;158;p30">
            <a:extLst>
              <a:ext uri="{FF2B5EF4-FFF2-40B4-BE49-F238E27FC236}">
                <a16:creationId xmlns:a16="http://schemas.microsoft.com/office/drawing/2014/main" id="{A9CE1B57-773E-42CD-B98C-9DB882E89536}"/>
              </a:ext>
            </a:extLst>
          </p:cNvPr>
          <p:cNvCxnSpPr>
            <a:cxnSpLocks/>
          </p:cNvCxnSpPr>
          <p:nvPr/>
        </p:nvCxnSpPr>
        <p:spPr>
          <a:xfrm flipH="1">
            <a:off x="7601814" y="1390067"/>
            <a:ext cx="387434" cy="0"/>
          </a:xfrm>
          <a:prstGeom prst="straightConnector1">
            <a:avLst/>
          </a:prstGeom>
          <a:noFill/>
          <a:ln w="9525" cap="flat" cmpd="sng">
            <a:solidFill>
              <a:schemeClr val="tx2"/>
            </a:solidFill>
            <a:prstDash val="solid"/>
            <a:round/>
            <a:headEnd type="none" w="med" len="med"/>
            <a:tailEnd type="none" w="med" len="med"/>
          </a:ln>
        </p:spPr>
      </p:cxnSp>
      <p:cxnSp>
        <p:nvCxnSpPr>
          <p:cNvPr id="15" name="Google Shape;158;p30">
            <a:extLst>
              <a:ext uri="{FF2B5EF4-FFF2-40B4-BE49-F238E27FC236}">
                <a16:creationId xmlns:a16="http://schemas.microsoft.com/office/drawing/2014/main" id="{0755AB4A-D558-40AA-95B6-1A1BAA712279}"/>
              </a:ext>
            </a:extLst>
          </p:cNvPr>
          <p:cNvCxnSpPr>
            <a:cxnSpLocks/>
          </p:cNvCxnSpPr>
          <p:nvPr/>
        </p:nvCxnSpPr>
        <p:spPr>
          <a:xfrm flipV="1">
            <a:off x="7118898" y="924339"/>
            <a:ext cx="0" cy="1749287"/>
          </a:xfrm>
          <a:prstGeom prst="straightConnector1">
            <a:avLst/>
          </a:prstGeom>
          <a:noFill/>
          <a:ln w="9525" cap="flat" cmpd="sng">
            <a:solidFill>
              <a:schemeClr val="bg2"/>
            </a:solidFill>
            <a:prstDash val="solid"/>
            <a:round/>
            <a:headEnd type="none" w="med" len="med"/>
            <a:tailEnd type="none" w="med" len="med"/>
          </a:ln>
        </p:spPr>
      </p:cxnSp>
      <p:sp>
        <p:nvSpPr>
          <p:cNvPr id="13" name="TextBox 12">
            <a:extLst>
              <a:ext uri="{FF2B5EF4-FFF2-40B4-BE49-F238E27FC236}">
                <a16:creationId xmlns:a16="http://schemas.microsoft.com/office/drawing/2014/main" id="{9F733C5C-2951-49F0-B185-6AFA423EFA38}"/>
              </a:ext>
            </a:extLst>
          </p:cNvPr>
          <p:cNvSpPr txBox="1"/>
          <p:nvPr/>
        </p:nvSpPr>
        <p:spPr>
          <a:xfrm>
            <a:off x="1794201" y="2053777"/>
            <a:ext cx="685720" cy="400110"/>
          </a:xfrm>
          <a:prstGeom prst="rect">
            <a:avLst/>
          </a:prstGeom>
          <a:noFill/>
        </p:spPr>
        <p:txBody>
          <a:bodyPr wrap="square" rtlCol="0">
            <a:spAutoFit/>
          </a:bodyPr>
          <a:lstStyle/>
          <a:p>
            <a:r>
              <a:rPr lang="en-SG" sz="2000" dirty="0">
                <a:solidFill>
                  <a:schemeClr val="tx2"/>
                </a:solidFill>
              </a:rPr>
              <a:t>Log</a:t>
            </a:r>
            <a:endParaRPr lang="en-US" sz="2000" dirty="0">
              <a:solidFill>
                <a:schemeClr val="tx2"/>
              </a:solidFill>
            </a:endParaRPr>
          </a:p>
        </p:txBody>
      </p:sp>
      <p:pic>
        <p:nvPicPr>
          <p:cNvPr id="14" name="Picture 13">
            <a:extLst>
              <a:ext uri="{FF2B5EF4-FFF2-40B4-BE49-F238E27FC236}">
                <a16:creationId xmlns:a16="http://schemas.microsoft.com/office/drawing/2014/main" id="{1D9DA4D7-3792-4674-B294-DD9FF6B6705C}"/>
              </a:ext>
            </a:extLst>
          </p:cNvPr>
          <p:cNvPicPr>
            <a:picLocks noChangeAspect="1"/>
          </p:cNvPicPr>
          <p:nvPr/>
        </p:nvPicPr>
        <p:blipFill>
          <a:blip r:embed="rId3"/>
          <a:stretch>
            <a:fillRect/>
          </a:stretch>
        </p:blipFill>
        <p:spPr>
          <a:xfrm>
            <a:off x="7188152" y="1358258"/>
            <a:ext cx="1892250" cy="1292429"/>
          </a:xfrm>
          <a:prstGeom prst="rect">
            <a:avLst/>
          </a:prstGeom>
        </p:spPr>
      </p:pic>
      <p:sp>
        <p:nvSpPr>
          <p:cNvPr id="16" name="TextBox 15">
            <a:extLst>
              <a:ext uri="{FF2B5EF4-FFF2-40B4-BE49-F238E27FC236}">
                <a16:creationId xmlns:a16="http://schemas.microsoft.com/office/drawing/2014/main" id="{D45E9091-C43D-44B8-A76A-20E62C298C48}"/>
              </a:ext>
            </a:extLst>
          </p:cNvPr>
          <p:cNvSpPr txBox="1"/>
          <p:nvPr/>
        </p:nvSpPr>
        <p:spPr>
          <a:xfrm>
            <a:off x="1713493" y="3011094"/>
            <a:ext cx="3775432" cy="1384995"/>
          </a:xfrm>
          <a:prstGeom prst="rect">
            <a:avLst/>
          </a:prstGeom>
          <a:noFill/>
        </p:spPr>
        <p:txBody>
          <a:bodyPr wrap="square" rtlCol="0">
            <a:spAutoFit/>
          </a:bodyPr>
          <a:lstStyle/>
          <a:p>
            <a:pPr marL="285750" indent="-285750">
              <a:buFont typeface="Arial" panose="020B0604020202020204" pitchFamily="34" charset="0"/>
              <a:buChar char="•"/>
            </a:pPr>
            <a:r>
              <a:rPr lang="en-SG" dirty="0">
                <a:solidFill>
                  <a:schemeClr val="tx2"/>
                </a:solidFill>
              </a:rPr>
              <a:t>Determines how important the word is, in the description</a:t>
            </a:r>
          </a:p>
          <a:p>
            <a:pPr marL="285750" indent="-285750">
              <a:buFont typeface="Arial" panose="020B0604020202020204" pitchFamily="34" charset="0"/>
              <a:buChar char="•"/>
            </a:pPr>
            <a:r>
              <a:rPr lang="en-SG" dirty="0">
                <a:solidFill>
                  <a:schemeClr val="tx2"/>
                </a:solidFill>
              </a:rPr>
              <a:t>Process of giving a word a numeric value (w)</a:t>
            </a:r>
          </a:p>
          <a:p>
            <a:pPr marL="285750" indent="-285750">
              <a:buFont typeface="Arial" panose="020B0604020202020204" pitchFamily="34" charset="0"/>
              <a:buChar char="•"/>
            </a:pPr>
            <a:r>
              <a:rPr lang="en-SG" dirty="0">
                <a:solidFill>
                  <a:schemeClr val="tx2"/>
                </a:solidFill>
              </a:rPr>
              <a:t>Vectorize the words/descriptions</a:t>
            </a:r>
          </a:p>
          <a:p>
            <a:endParaRPr lang="en-US" dirty="0">
              <a:solidFill>
                <a:schemeClr val="tx2"/>
              </a:solidFill>
            </a:endParaRPr>
          </a:p>
        </p:txBody>
      </p:sp>
      <p:pic>
        <p:nvPicPr>
          <p:cNvPr id="1026" name="Picture 2" descr="How We Data-Mine Related Tech Skills">
            <a:extLst>
              <a:ext uri="{FF2B5EF4-FFF2-40B4-BE49-F238E27FC236}">
                <a16:creationId xmlns:a16="http://schemas.microsoft.com/office/drawing/2014/main" id="{686E5DC2-9B1A-4636-9469-6952066E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2989" y="2759523"/>
            <a:ext cx="3521009" cy="2151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30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51" name="Rectangle 50">
            <a:extLst>
              <a:ext uri="{FF2B5EF4-FFF2-40B4-BE49-F238E27FC236}">
                <a16:creationId xmlns:a16="http://schemas.microsoft.com/office/drawing/2014/main" id="{2F82B775-BA4F-4BB8-A7DE-951C656509AF}"/>
              </a:ext>
            </a:extLst>
          </p:cNvPr>
          <p:cNvSpPr/>
          <p:nvPr/>
        </p:nvSpPr>
        <p:spPr>
          <a:xfrm>
            <a:off x="6605795" y="4646017"/>
            <a:ext cx="151145" cy="1504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Google Shape;375;p41"/>
          <p:cNvSpPr/>
          <p:nvPr/>
        </p:nvSpPr>
        <p:spPr>
          <a:xfrm flipH="1">
            <a:off x="2084772" y="2475968"/>
            <a:ext cx="4974456" cy="630010"/>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dirty="0">
                <a:solidFill>
                  <a:schemeClr val="tx2"/>
                </a:solidFill>
              </a:rPr>
              <a:t>Where A = User’s input, B = Description</a:t>
            </a:r>
            <a:endParaRPr dirty="0">
              <a:solidFill>
                <a:schemeClr val="tx2"/>
              </a:solidFill>
            </a:endParaRPr>
          </a:p>
        </p:txBody>
      </p:sp>
      <p:sp>
        <p:nvSpPr>
          <p:cNvPr id="376" name="Google Shape;376;p41"/>
          <p:cNvSpPr txBox="1">
            <a:spLocks noGrp="1"/>
          </p:cNvSpPr>
          <p:nvPr>
            <p:ph type="ctrTitle"/>
          </p:nvPr>
        </p:nvSpPr>
        <p:spPr>
          <a:xfrm>
            <a:off x="1964850" y="210681"/>
            <a:ext cx="5214300" cy="7136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u="sng" dirty="0">
                <a:solidFill>
                  <a:schemeClr val="dk2"/>
                </a:solidFill>
              </a:rPr>
              <a:t>Cosine-Similarity</a:t>
            </a:r>
            <a:endParaRPr sz="4000" u="sng" dirty="0">
              <a:solidFill>
                <a:schemeClr val="dk2"/>
              </a:solidFill>
            </a:endParaRPr>
          </a:p>
        </p:txBody>
      </p:sp>
      <p:sp>
        <p:nvSpPr>
          <p:cNvPr id="377" name="Google Shape;377;p41"/>
          <p:cNvSpPr/>
          <p:nvPr/>
        </p:nvSpPr>
        <p:spPr>
          <a:xfrm rot="5400000">
            <a:off x="4215171" y="-1211029"/>
            <a:ext cx="713658" cy="4974455"/>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698F239F-3281-4887-BD3B-77C79C89ACC0}"/>
              </a:ext>
            </a:extLst>
          </p:cNvPr>
          <p:cNvSpPr txBox="1"/>
          <p:nvPr/>
        </p:nvSpPr>
        <p:spPr>
          <a:xfrm>
            <a:off x="2186608" y="1006740"/>
            <a:ext cx="4770783" cy="523220"/>
          </a:xfrm>
          <a:prstGeom prst="rect">
            <a:avLst/>
          </a:prstGeom>
          <a:noFill/>
        </p:spPr>
        <p:txBody>
          <a:bodyPr wrap="square" rtlCol="0">
            <a:spAutoFit/>
          </a:bodyPr>
          <a:lstStyle/>
          <a:p>
            <a:pPr marL="285750" indent="-285750">
              <a:buFont typeface="Arial" panose="020B0604020202020204" pitchFamily="34" charset="0"/>
              <a:buChar char="•"/>
            </a:pPr>
            <a:r>
              <a:rPr lang="en-SG" dirty="0">
                <a:solidFill>
                  <a:schemeClr val="tx2"/>
                </a:solidFill>
              </a:rPr>
              <a:t>Determine how </a:t>
            </a:r>
            <a:r>
              <a:rPr lang="en-SG" u="sng" dirty="0">
                <a:solidFill>
                  <a:schemeClr val="tx2"/>
                </a:solidFill>
              </a:rPr>
              <a:t>similar</a:t>
            </a:r>
            <a:r>
              <a:rPr lang="en-SG" dirty="0">
                <a:solidFill>
                  <a:schemeClr val="tx2"/>
                </a:solidFill>
              </a:rPr>
              <a:t> words/documents are</a:t>
            </a:r>
            <a:r>
              <a:rPr lang="en-US" dirty="0">
                <a:solidFill>
                  <a:schemeClr val="tx2"/>
                </a:solidFill>
              </a:rPr>
              <a:t> regardless of </a:t>
            </a:r>
            <a:r>
              <a:rPr lang="en-US" u="sng" dirty="0">
                <a:solidFill>
                  <a:schemeClr val="tx2"/>
                </a:solidFill>
              </a:rPr>
              <a:t>magnitude</a:t>
            </a:r>
            <a:endParaRPr lang="en-SG" u="sng" dirty="0">
              <a:solidFill>
                <a:schemeClr val="tx2"/>
              </a:solidFill>
            </a:endParaRPr>
          </a:p>
        </p:txBody>
      </p:sp>
      <p:sp>
        <p:nvSpPr>
          <p:cNvPr id="9" name="Rectangle 8">
            <a:extLst>
              <a:ext uri="{FF2B5EF4-FFF2-40B4-BE49-F238E27FC236}">
                <a16:creationId xmlns:a16="http://schemas.microsoft.com/office/drawing/2014/main" id="{0A97BE02-B024-404D-9A2A-FF684338CEB2}"/>
              </a:ext>
            </a:extLst>
          </p:cNvPr>
          <p:cNvSpPr/>
          <p:nvPr/>
        </p:nvSpPr>
        <p:spPr>
          <a:xfrm>
            <a:off x="-4970" y="3154341"/>
            <a:ext cx="2842591" cy="197043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4C1B25B4-ADFB-412E-9ADC-7EE031D03215}"/>
              </a:ext>
            </a:extLst>
          </p:cNvPr>
          <p:cNvCxnSpPr/>
          <p:nvPr/>
        </p:nvCxnSpPr>
        <p:spPr>
          <a:xfrm flipV="1">
            <a:off x="273326" y="3424030"/>
            <a:ext cx="0" cy="13865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663A7F2-7B3A-48E3-B9E8-7A74F12E56EB}"/>
              </a:ext>
            </a:extLst>
          </p:cNvPr>
          <p:cNvCxnSpPr>
            <a:cxnSpLocks/>
          </p:cNvCxnSpPr>
          <p:nvPr/>
        </p:nvCxnSpPr>
        <p:spPr>
          <a:xfrm flipV="1">
            <a:off x="273326" y="4810538"/>
            <a:ext cx="1487557"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5D2F47A-B077-481C-B2A9-529A8D213EC2}"/>
              </a:ext>
            </a:extLst>
          </p:cNvPr>
          <p:cNvCxnSpPr/>
          <p:nvPr/>
        </p:nvCxnSpPr>
        <p:spPr>
          <a:xfrm flipV="1">
            <a:off x="273326" y="3756991"/>
            <a:ext cx="541683" cy="10535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0E527C1-15E1-4471-A496-83ACDD0C9196}"/>
              </a:ext>
            </a:extLst>
          </p:cNvPr>
          <p:cNvCxnSpPr>
            <a:cxnSpLocks/>
          </p:cNvCxnSpPr>
          <p:nvPr/>
        </p:nvCxnSpPr>
        <p:spPr>
          <a:xfrm flipV="1">
            <a:off x="269184" y="4393096"/>
            <a:ext cx="747920" cy="4174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DB832E16-5448-49D8-97DA-04DD0F11DD30}"/>
              </a:ext>
            </a:extLst>
          </p:cNvPr>
          <p:cNvSpPr/>
          <p:nvPr/>
        </p:nvSpPr>
        <p:spPr>
          <a:xfrm>
            <a:off x="284131" y="4457701"/>
            <a:ext cx="327973" cy="347866"/>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90D87A23-A61C-4FBE-9904-F2918DBDDFAF}"/>
              </a:ext>
            </a:extLst>
          </p:cNvPr>
          <p:cNvSpPr txBox="1"/>
          <p:nvPr/>
        </p:nvSpPr>
        <p:spPr>
          <a:xfrm>
            <a:off x="730526" y="3458817"/>
            <a:ext cx="392596" cy="307777"/>
          </a:xfrm>
          <a:prstGeom prst="rect">
            <a:avLst/>
          </a:prstGeom>
          <a:noFill/>
        </p:spPr>
        <p:txBody>
          <a:bodyPr wrap="square" rtlCol="0">
            <a:spAutoFit/>
          </a:bodyPr>
          <a:lstStyle/>
          <a:p>
            <a:r>
              <a:rPr lang="en-SG" dirty="0"/>
              <a:t>A</a:t>
            </a:r>
            <a:endParaRPr lang="en-US" dirty="0"/>
          </a:p>
        </p:txBody>
      </p:sp>
      <p:sp>
        <p:nvSpPr>
          <p:cNvPr id="31" name="TextBox 30">
            <a:extLst>
              <a:ext uri="{FF2B5EF4-FFF2-40B4-BE49-F238E27FC236}">
                <a16:creationId xmlns:a16="http://schemas.microsoft.com/office/drawing/2014/main" id="{0284D81E-4EB0-43E3-9F69-3E1F4FC772DB}"/>
              </a:ext>
            </a:extLst>
          </p:cNvPr>
          <p:cNvSpPr txBox="1"/>
          <p:nvPr/>
        </p:nvSpPr>
        <p:spPr>
          <a:xfrm>
            <a:off x="1023730" y="4117284"/>
            <a:ext cx="392596" cy="307777"/>
          </a:xfrm>
          <a:prstGeom prst="rect">
            <a:avLst/>
          </a:prstGeom>
          <a:noFill/>
        </p:spPr>
        <p:txBody>
          <a:bodyPr wrap="square" rtlCol="0">
            <a:spAutoFit/>
          </a:bodyPr>
          <a:lstStyle/>
          <a:p>
            <a:r>
              <a:rPr lang="en-SG" dirty="0"/>
              <a:t>B</a:t>
            </a:r>
            <a:endParaRPr lang="en-US" dirty="0"/>
          </a:p>
        </p:txBody>
      </p:sp>
      <p:sp>
        <p:nvSpPr>
          <p:cNvPr id="32" name="Rectangle 31">
            <a:extLst>
              <a:ext uri="{FF2B5EF4-FFF2-40B4-BE49-F238E27FC236}">
                <a16:creationId xmlns:a16="http://schemas.microsoft.com/office/drawing/2014/main" id="{F8FD177A-0E93-4285-96AB-3B14B77E4544}"/>
              </a:ext>
            </a:extLst>
          </p:cNvPr>
          <p:cNvSpPr/>
          <p:nvPr/>
        </p:nvSpPr>
        <p:spPr>
          <a:xfrm>
            <a:off x="3183007" y="3149214"/>
            <a:ext cx="2842591" cy="197043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9A557819-1B1E-491B-8AEF-BDC5E07A799B}"/>
              </a:ext>
            </a:extLst>
          </p:cNvPr>
          <p:cNvCxnSpPr/>
          <p:nvPr/>
        </p:nvCxnSpPr>
        <p:spPr>
          <a:xfrm flipV="1">
            <a:off x="3918502" y="3433800"/>
            <a:ext cx="0" cy="13865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40E1B80-29FD-4DB9-A683-AFA802339157}"/>
              </a:ext>
            </a:extLst>
          </p:cNvPr>
          <p:cNvCxnSpPr>
            <a:cxnSpLocks/>
          </p:cNvCxnSpPr>
          <p:nvPr/>
        </p:nvCxnSpPr>
        <p:spPr>
          <a:xfrm flipV="1">
            <a:off x="3918502" y="4820308"/>
            <a:ext cx="1487557"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BAE157-C300-46F3-AA3B-81CDF7355727}"/>
              </a:ext>
            </a:extLst>
          </p:cNvPr>
          <p:cNvCxnSpPr/>
          <p:nvPr/>
        </p:nvCxnSpPr>
        <p:spPr>
          <a:xfrm flipV="1">
            <a:off x="3918502" y="3766761"/>
            <a:ext cx="541683" cy="10535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DE28FCE-3CFB-4EB7-9792-D83B81B3FDAC}"/>
              </a:ext>
            </a:extLst>
          </p:cNvPr>
          <p:cNvCxnSpPr>
            <a:cxnSpLocks/>
          </p:cNvCxnSpPr>
          <p:nvPr/>
        </p:nvCxnSpPr>
        <p:spPr>
          <a:xfrm flipV="1">
            <a:off x="3914360" y="3776364"/>
            <a:ext cx="545825" cy="10439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D952AAA-4CD0-478A-9650-1C11BB093F01}"/>
              </a:ext>
            </a:extLst>
          </p:cNvPr>
          <p:cNvSpPr txBox="1"/>
          <p:nvPr/>
        </p:nvSpPr>
        <p:spPr>
          <a:xfrm>
            <a:off x="4375702" y="3468587"/>
            <a:ext cx="392596" cy="307777"/>
          </a:xfrm>
          <a:prstGeom prst="rect">
            <a:avLst/>
          </a:prstGeom>
          <a:noFill/>
        </p:spPr>
        <p:txBody>
          <a:bodyPr wrap="square" rtlCol="0">
            <a:spAutoFit/>
          </a:bodyPr>
          <a:lstStyle/>
          <a:p>
            <a:r>
              <a:rPr lang="en-SG" dirty="0"/>
              <a:t>A</a:t>
            </a:r>
            <a:endParaRPr lang="en-US" dirty="0"/>
          </a:p>
        </p:txBody>
      </p:sp>
      <p:sp>
        <p:nvSpPr>
          <p:cNvPr id="48" name="TextBox 47">
            <a:extLst>
              <a:ext uri="{FF2B5EF4-FFF2-40B4-BE49-F238E27FC236}">
                <a16:creationId xmlns:a16="http://schemas.microsoft.com/office/drawing/2014/main" id="{9C747916-2434-4F3B-9A59-E74DD5A65963}"/>
              </a:ext>
            </a:extLst>
          </p:cNvPr>
          <p:cNvSpPr txBox="1"/>
          <p:nvPr/>
        </p:nvSpPr>
        <p:spPr>
          <a:xfrm>
            <a:off x="4475093" y="3756991"/>
            <a:ext cx="392596" cy="307777"/>
          </a:xfrm>
          <a:prstGeom prst="rect">
            <a:avLst/>
          </a:prstGeom>
          <a:noFill/>
        </p:spPr>
        <p:txBody>
          <a:bodyPr wrap="square" rtlCol="0">
            <a:spAutoFit/>
          </a:bodyPr>
          <a:lstStyle/>
          <a:p>
            <a:r>
              <a:rPr lang="en-SG" dirty="0"/>
              <a:t>A</a:t>
            </a:r>
            <a:endParaRPr lang="en-US" dirty="0"/>
          </a:p>
        </p:txBody>
      </p:sp>
      <p:sp>
        <p:nvSpPr>
          <p:cNvPr id="28" name="TextBox 27">
            <a:extLst>
              <a:ext uri="{FF2B5EF4-FFF2-40B4-BE49-F238E27FC236}">
                <a16:creationId xmlns:a16="http://schemas.microsoft.com/office/drawing/2014/main" id="{1BCD112B-E5FD-4E9B-9105-394A2D28A591}"/>
              </a:ext>
            </a:extLst>
          </p:cNvPr>
          <p:cNvSpPr txBox="1"/>
          <p:nvPr/>
        </p:nvSpPr>
        <p:spPr>
          <a:xfrm>
            <a:off x="1075912" y="3154341"/>
            <a:ext cx="1965866" cy="430887"/>
          </a:xfrm>
          <a:prstGeom prst="rect">
            <a:avLst/>
          </a:prstGeom>
          <a:noFill/>
        </p:spPr>
        <p:txBody>
          <a:bodyPr wrap="square" rtlCol="0">
            <a:spAutoFit/>
          </a:bodyPr>
          <a:lstStyle/>
          <a:p>
            <a:r>
              <a:rPr lang="en-SG" sz="1100" dirty="0"/>
              <a:t>Since angle is small,</a:t>
            </a:r>
          </a:p>
          <a:p>
            <a:r>
              <a:rPr lang="en-SG" sz="1100" dirty="0"/>
              <a:t>Similarity value will be high</a:t>
            </a:r>
            <a:endParaRPr lang="en-US" sz="1100" dirty="0"/>
          </a:p>
        </p:txBody>
      </p:sp>
      <p:pic>
        <p:nvPicPr>
          <p:cNvPr id="47" name="Picture 46">
            <a:extLst>
              <a:ext uri="{FF2B5EF4-FFF2-40B4-BE49-F238E27FC236}">
                <a16:creationId xmlns:a16="http://schemas.microsoft.com/office/drawing/2014/main" id="{D480CBE4-602F-47B2-982B-5730E5D9EF90}"/>
              </a:ext>
            </a:extLst>
          </p:cNvPr>
          <p:cNvPicPr>
            <a:picLocks noChangeAspect="1"/>
          </p:cNvPicPr>
          <p:nvPr/>
        </p:nvPicPr>
        <p:blipFill>
          <a:blip r:embed="rId3"/>
          <a:stretch>
            <a:fillRect/>
          </a:stretch>
        </p:blipFill>
        <p:spPr>
          <a:xfrm>
            <a:off x="3250094" y="1660490"/>
            <a:ext cx="2643809" cy="781934"/>
          </a:xfrm>
          <a:prstGeom prst="rect">
            <a:avLst/>
          </a:prstGeom>
        </p:spPr>
      </p:pic>
      <p:sp>
        <p:nvSpPr>
          <p:cNvPr id="54" name="TextBox 53">
            <a:extLst>
              <a:ext uri="{FF2B5EF4-FFF2-40B4-BE49-F238E27FC236}">
                <a16:creationId xmlns:a16="http://schemas.microsoft.com/office/drawing/2014/main" id="{9B037841-966F-4BD9-8570-9F17B38487FD}"/>
              </a:ext>
            </a:extLst>
          </p:cNvPr>
          <p:cNvSpPr txBox="1"/>
          <p:nvPr/>
        </p:nvSpPr>
        <p:spPr>
          <a:xfrm>
            <a:off x="4410500" y="3139522"/>
            <a:ext cx="1749287" cy="430887"/>
          </a:xfrm>
          <a:prstGeom prst="rect">
            <a:avLst/>
          </a:prstGeom>
          <a:noFill/>
        </p:spPr>
        <p:txBody>
          <a:bodyPr wrap="square" rtlCol="0">
            <a:spAutoFit/>
          </a:bodyPr>
          <a:lstStyle/>
          <a:p>
            <a:r>
              <a:rPr lang="en-SG" sz="1100" dirty="0"/>
              <a:t>Exactly same,</a:t>
            </a:r>
          </a:p>
          <a:p>
            <a:r>
              <a:rPr lang="en-SG" sz="1100" dirty="0"/>
              <a:t>Similarity value will be 1</a:t>
            </a:r>
            <a:endParaRPr lang="en-US" sz="1100" dirty="0"/>
          </a:p>
        </p:txBody>
      </p:sp>
      <p:sp>
        <p:nvSpPr>
          <p:cNvPr id="55" name="Rectangle 54">
            <a:extLst>
              <a:ext uri="{FF2B5EF4-FFF2-40B4-BE49-F238E27FC236}">
                <a16:creationId xmlns:a16="http://schemas.microsoft.com/office/drawing/2014/main" id="{575AAFDC-98A6-47E8-83F1-F99C4B9F2789}"/>
              </a:ext>
            </a:extLst>
          </p:cNvPr>
          <p:cNvSpPr/>
          <p:nvPr/>
        </p:nvSpPr>
        <p:spPr>
          <a:xfrm>
            <a:off x="6464587" y="3173067"/>
            <a:ext cx="2679413" cy="197043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DD12492D-E164-440F-96EB-CB40172451EE}"/>
              </a:ext>
            </a:extLst>
          </p:cNvPr>
          <p:cNvCxnSpPr/>
          <p:nvPr/>
        </p:nvCxnSpPr>
        <p:spPr>
          <a:xfrm flipV="1">
            <a:off x="6603724" y="3409948"/>
            <a:ext cx="0" cy="13865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EAB9AF6-1B3E-4010-A34C-8E45056F4B9B}"/>
              </a:ext>
            </a:extLst>
          </p:cNvPr>
          <p:cNvCxnSpPr>
            <a:cxnSpLocks/>
          </p:cNvCxnSpPr>
          <p:nvPr/>
        </p:nvCxnSpPr>
        <p:spPr>
          <a:xfrm flipV="1">
            <a:off x="6603724" y="4796456"/>
            <a:ext cx="1487557"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DA7765-61DD-4C3A-8531-2D16AB3EE8D3}"/>
              </a:ext>
            </a:extLst>
          </p:cNvPr>
          <p:cNvCxnSpPr>
            <a:cxnSpLocks/>
          </p:cNvCxnSpPr>
          <p:nvPr/>
        </p:nvCxnSpPr>
        <p:spPr>
          <a:xfrm flipV="1">
            <a:off x="6603724" y="3662570"/>
            <a:ext cx="4143" cy="11338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FAF4F13-DA84-4E81-B42D-2CAAAED0EC00}"/>
              </a:ext>
            </a:extLst>
          </p:cNvPr>
          <p:cNvCxnSpPr>
            <a:cxnSpLocks/>
          </p:cNvCxnSpPr>
          <p:nvPr/>
        </p:nvCxnSpPr>
        <p:spPr>
          <a:xfrm flipV="1">
            <a:off x="6599582" y="4796455"/>
            <a:ext cx="1258129"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B4A4C9C-1553-47A5-9782-83D3AFE3DA3A}"/>
              </a:ext>
            </a:extLst>
          </p:cNvPr>
          <p:cNvSpPr txBox="1"/>
          <p:nvPr/>
        </p:nvSpPr>
        <p:spPr>
          <a:xfrm>
            <a:off x="6605795" y="3458817"/>
            <a:ext cx="392596" cy="307777"/>
          </a:xfrm>
          <a:prstGeom prst="rect">
            <a:avLst/>
          </a:prstGeom>
          <a:noFill/>
        </p:spPr>
        <p:txBody>
          <a:bodyPr wrap="square" rtlCol="0">
            <a:spAutoFit/>
          </a:bodyPr>
          <a:lstStyle/>
          <a:p>
            <a:r>
              <a:rPr lang="en-SG" dirty="0"/>
              <a:t>A</a:t>
            </a:r>
            <a:endParaRPr lang="en-US" dirty="0"/>
          </a:p>
        </p:txBody>
      </p:sp>
      <p:sp>
        <p:nvSpPr>
          <p:cNvPr id="61" name="TextBox 60">
            <a:extLst>
              <a:ext uri="{FF2B5EF4-FFF2-40B4-BE49-F238E27FC236}">
                <a16:creationId xmlns:a16="http://schemas.microsoft.com/office/drawing/2014/main" id="{86A310FC-9EC3-4693-96A6-71374A648B7C}"/>
              </a:ext>
            </a:extLst>
          </p:cNvPr>
          <p:cNvSpPr txBox="1"/>
          <p:nvPr/>
        </p:nvSpPr>
        <p:spPr>
          <a:xfrm>
            <a:off x="7756663" y="4449411"/>
            <a:ext cx="392596" cy="307777"/>
          </a:xfrm>
          <a:prstGeom prst="rect">
            <a:avLst/>
          </a:prstGeom>
          <a:noFill/>
        </p:spPr>
        <p:txBody>
          <a:bodyPr wrap="square" rtlCol="0">
            <a:spAutoFit/>
          </a:bodyPr>
          <a:lstStyle/>
          <a:p>
            <a:r>
              <a:rPr lang="en-SG" dirty="0"/>
              <a:t>B</a:t>
            </a:r>
            <a:endParaRPr lang="en-US" dirty="0"/>
          </a:p>
        </p:txBody>
      </p:sp>
      <p:sp>
        <p:nvSpPr>
          <p:cNvPr id="62" name="TextBox 61">
            <a:extLst>
              <a:ext uri="{FF2B5EF4-FFF2-40B4-BE49-F238E27FC236}">
                <a16:creationId xmlns:a16="http://schemas.microsoft.com/office/drawing/2014/main" id="{218B2BA4-D686-44D1-A38F-C5A7286283B5}"/>
              </a:ext>
            </a:extLst>
          </p:cNvPr>
          <p:cNvSpPr txBox="1"/>
          <p:nvPr/>
        </p:nvSpPr>
        <p:spPr>
          <a:xfrm>
            <a:off x="7251838" y="3218356"/>
            <a:ext cx="1749287" cy="261610"/>
          </a:xfrm>
          <a:prstGeom prst="rect">
            <a:avLst/>
          </a:prstGeom>
          <a:noFill/>
        </p:spPr>
        <p:txBody>
          <a:bodyPr wrap="square" rtlCol="0">
            <a:spAutoFit/>
          </a:bodyPr>
          <a:lstStyle/>
          <a:p>
            <a:r>
              <a:rPr lang="en-SG" sz="1100" dirty="0"/>
              <a:t>Similarity value will be 0</a:t>
            </a:r>
            <a:endParaRPr lang="en-US" sz="1100" dirty="0"/>
          </a:p>
        </p:txBody>
      </p:sp>
      <p:cxnSp>
        <p:nvCxnSpPr>
          <p:cNvPr id="53" name="Connector: Elbow 52">
            <a:extLst>
              <a:ext uri="{FF2B5EF4-FFF2-40B4-BE49-F238E27FC236}">
                <a16:creationId xmlns:a16="http://schemas.microsoft.com/office/drawing/2014/main" id="{8D2097C1-BF5D-4BE2-A298-79A92A769E96}"/>
              </a:ext>
            </a:extLst>
          </p:cNvPr>
          <p:cNvCxnSpPr/>
          <p:nvPr/>
        </p:nvCxnSpPr>
        <p:spPr>
          <a:xfrm>
            <a:off x="6605795" y="4646017"/>
            <a:ext cx="296931" cy="15043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72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4" name="Google Shape;377;p41">
            <a:extLst>
              <a:ext uri="{FF2B5EF4-FFF2-40B4-BE49-F238E27FC236}">
                <a16:creationId xmlns:a16="http://schemas.microsoft.com/office/drawing/2014/main" id="{D4CC8114-B702-4B49-8B6B-3FAC11F38E4E}"/>
              </a:ext>
            </a:extLst>
          </p:cNvPr>
          <p:cNvSpPr/>
          <p:nvPr/>
        </p:nvSpPr>
        <p:spPr>
          <a:xfrm>
            <a:off x="2300908" y="0"/>
            <a:ext cx="5600700" cy="993769"/>
          </a:xfrm>
          <a:prstGeom prst="snip1Rect">
            <a:avLst>
              <a:gd name="adj" fmla="val 0"/>
            </a:avLst>
          </a:prstGeom>
          <a:solidFill>
            <a:srgbClr val="AAFFEE">
              <a:alpha val="28490"/>
            </a:srgbClr>
          </a:solidFill>
          <a:ln>
            <a:noFill/>
          </a:ln>
        </p:spPr>
        <p:txBody>
          <a:bodyPr spcFirstLastPara="1" wrap="square" lIns="91425" tIns="91425" rIns="91425" bIns="91425" anchor="ctr" anchorCtr="0">
            <a:noAutofit/>
          </a:bodyPr>
          <a:lstStyle/>
          <a:p>
            <a:endParaRPr lang="en-US" dirty="0">
              <a:solidFill>
                <a:schemeClr val="tx2"/>
              </a:solidFill>
            </a:endParaRPr>
          </a:p>
          <a:p>
            <a:r>
              <a:rPr lang="en-US" b="1" u="sng" dirty="0">
                <a:solidFill>
                  <a:schemeClr val="tx2"/>
                </a:solidFill>
              </a:rPr>
              <a:t>User Input:</a:t>
            </a:r>
          </a:p>
          <a:p>
            <a:pPr lvl="0" eaLnBrk="0" fontAlgn="base" hangingPunct="0">
              <a:spcBef>
                <a:spcPct val="0"/>
              </a:spcBef>
              <a:spcAft>
                <a:spcPct val="0"/>
              </a:spcAft>
              <a:buClrTx/>
            </a:pPr>
            <a:r>
              <a:rPr lang="en-US" altLang="en-US" dirty="0">
                <a:solidFill>
                  <a:srgbClr val="CCCCCC"/>
                </a:solidFill>
                <a:latin typeface="Fira Mono"/>
              </a:rPr>
              <a:t>I want a big and cozy room and a nice house. It must be near the downtown area for easy access. It must also have an amazing view of the city.</a:t>
            </a:r>
            <a:r>
              <a:rPr lang="en-US" altLang="en-US" sz="800" dirty="0">
                <a:solidFill>
                  <a:schemeClr val="tx1"/>
                </a:solidFill>
              </a:rPr>
              <a:t> </a:t>
            </a:r>
            <a:endParaRPr lang="en-US" altLang="en-US" sz="4000" dirty="0">
              <a:solidFill>
                <a:schemeClr val="tx1"/>
              </a:solidFill>
              <a:latin typeface="Arial" panose="020B0604020202020204" pitchFamily="34" charset="0"/>
            </a:endParaRPr>
          </a:p>
          <a:p>
            <a:pPr marL="0" lvl="0" indent="0" algn="l" rtl="0">
              <a:spcBef>
                <a:spcPts val="0"/>
              </a:spcBef>
              <a:spcAft>
                <a:spcPts val="0"/>
              </a:spcAft>
              <a:buNone/>
            </a:pPr>
            <a:endParaRPr dirty="0">
              <a:solidFill>
                <a:schemeClr val="tx2"/>
              </a:solidFill>
            </a:endParaRPr>
          </a:p>
        </p:txBody>
      </p:sp>
      <p:pic>
        <p:nvPicPr>
          <p:cNvPr id="2" name="Picture 1">
            <a:extLst>
              <a:ext uri="{FF2B5EF4-FFF2-40B4-BE49-F238E27FC236}">
                <a16:creationId xmlns:a16="http://schemas.microsoft.com/office/drawing/2014/main" id="{6B32E302-77C4-4D96-8BC5-D537693F7DA9}"/>
              </a:ext>
            </a:extLst>
          </p:cNvPr>
          <p:cNvPicPr>
            <a:picLocks noChangeAspect="1"/>
          </p:cNvPicPr>
          <p:nvPr/>
        </p:nvPicPr>
        <p:blipFill>
          <a:blip r:embed="rId3"/>
          <a:stretch>
            <a:fillRect/>
          </a:stretch>
        </p:blipFill>
        <p:spPr>
          <a:xfrm>
            <a:off x="3240158" y="993769"/>
            <a:ext cx="3533360" cy="743130"/>
          </a:xfrm>
          <a:prstGeom prst="rect">
            <a:avLst/>
          </a:prstGeom>
        </p:spPr>
      </p:pic>
      <p:pic>
        <p:nvPicPr>
          <p:cNvPr id="36" name="Picture 35">
            <a:extLst>
              <a:ext uri="{FF2B5EF4-FFF2-40B4-BE49-F238E27FC236}">
                <a16:creationId xmlns:a16="http://schemas.microsoft.com/office/drawing/2014/main" id="{038530BF-172F-480C-AE0F-B5C3B0F84389}"/>
              </a:ext>
            </a:extLst>
          </p:cNvPr>
          <p:cNvPicPr>
            <a:picLocks noChangeAspect="1"/>
          </p:cNvPicPr>
          <p:nvPr/>
        </p:nvPicPr>
        <p:blipFill>
          <a:blip r:embed="rId4"/>
          <a:stretch>
            <a:fillRect/>
          </a:stretch>
        </p:blipFill>
        <p:spPr>
          <a:xfrm>
            <a:off x="2071122" y="2785333"/>
            <a:ext cx="5871429" cy="2196549"/>
          </a:xfrm>
          <a:prstGeom prst="rect">
            <a:avLst/>
          </a:prstGeom>
        </p:spPr>
      </p:pic>
      <p:sp>
        <p:nvSpPr>
          <p:cNvPr id="5" name="TextBox 4">
            <a:extLst>
              <a:ext uri="{FF2B5EF4-FFF2-40B4-BE49-F238E27FC236}">
                <a16:creationId xmlns:a16="http://schemas.microsoft.com/office/drawing/2014/main" id="{BCC34E37-AB44-4674-8FCB-1AC28B3D79B9}"/>
              </a:ext>
            </a:extLst>
          </p:cNvPr>
          <p:cNvSpPr txBox="1"/>
          <p:nvPr/>
        </p:nvSpPr>
        <p:spPr>
          <a:xfrm>
            <a:off x="3528392" y="1943100"/>
            <a:ext cx="2956891" cy="523220"/>
          </a:xfrm>
          <a:prstGeom prst="rect">
            <a:avLst/>
          </a:prstGeom>
          <a:noFill/>
        </p:spPr>
        <p:txBody>
          <a:bodyPr wrap="square" rtlCol="0">
            <a:spAutoFit/>
          </a:bodyPr>
          <a:lstStyle/>
          <a:p>
            <a:pPr algn="ctr"/>
            <a:r>
              <a:rPr lang="en-SG" dirty="0">
                <a:solidFill>
                  <a:schemeClr val="tx2"/>
                </a:solidFill>
              </a:rPr>
              <a:t>Calculate Cosine Similarity of </a:t>
            </a:r>
          </a:p>
          <a:p>
            <a:pPr algn="ctr"/>
            <a:r>
              <a:rPr lang="en-SG" u="sng" dirty="0">
                <a:solidFill>
                  <a:schemeClr val="tx2"/>
                </a:solidFill>
              </a:rPr>
              <a:t>User vs Each of every listing</a:t>
            </a:r>
            <a:endParaRPr lang="en-US" u="sng" dirty="0">
              <a:solidFill>
                <a:schemeClr val="tx2"/>
              </a:solidFill>
            </a:endParaRPr>
          </a:p>
        </p:txBody>
      </p:sp>
    </p:spTree>
    <p:extLst>
      <p:ext uri="{BB962C8B-B14F-4D97-AF65-F5344CB8AC3E}">
        <p14:creationId xmlns:p14="http://schemas.microsoft.com/office/powerpoint/2010/main" val="1301212361"/>
      </p:ext>
    </p:extLst>
  </p:cSld>
  <p:clrMapOvr>
    <a:masterClrMapping/>
  </p:clrMapOvr>
</p:sld>
</file>

<file path=ppt/theme/theme1.xml><?xml version="1.0" encoding="utf-8"?>
<a:theme xmlns:a="http://schemas.openxmlformats.org/drawingml/2006/main" name="Tech Newsletter by Slidesgo">
  <a:themeElements>
    <a:clrScheme name="Simple Light">
      <a:dk1>
        <a:srgbClr val="AAFFEE"/>
      </a:dk1>
      <a:lt1>
        <a:srgbClr val="05214A"/>
      </a:lt1>
      <a:dk2>
        <a:srgbClr val="00FFCD"/>
      </a:dk2>
      <a:lt2>
        <a:srgbClr val="FFFFFF"/>
      </a:lt2>
      <a:accent1>
        <a:srgbClr val="98FFEA"/>
      </a:accent1>
      <a:accent2>
        <a:srgbClr val="62F8DA"/>
      </a:accent2>
      <a:accent3>
        <a:srgbClr val="28497A"/>
      </a:accent3>
      <a:accent4>
        <a:srgbClr val="1A4079"/>
      </a:accent4>
      <a:accent5>
        <a:srgbClr val="041B3D"/>
      </a:accent5>
      <a:accent6>
        <a:srgbClr val="092A5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845</Words>
  <Application>Microsoft Office PowerPoint</Application>
  <PresentationFormat>On-screen Show (16:9)</PresentationFormat>
  <Paragraphs>155</Paragraphs>
  <Slides>21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Exo 2</vt:lpstr>
      <vt:lpstr>Fira Mono</vt:lpstr>
      <vt:lpstr>Fira Sans Extra Condensed Medium</vt:lpstr>
      <vt:lpstr>Roboto Condensed Light</vt:lpstr>
      <vt:lpstr>Squada One</vt:lpstr>
      <vt:lpstr>Tech Newsletter by Slidesgo</vt:lpstr>
      <vt:lpstr>Air-BnB Recommendation System</vt:lpstr>
      <vt:lpstr>Agenda</vt:lpstr>
      <vt:lpstr>Objective</vt:lpstr>
      <vt:lpstr>Data-Exploration</vt:lpstr>
      <vt:lpstr>Data-Preparation</vt:lpstr>
      <vt:lpstr>Data-Preparation</vt:lpstr>
      <vt:lpstr>TF-IDF</vt:lpstr>
      <vt:lpstr>Cosine-Similarity</vt:lpstr>
      <vt:lpstr>PowerPoint Presentation</vt:lpstr>
      <vt:lpstr>PowerPoint Presentation</vt:lpstr>
      <vt:lpstr>PowerPoint Presentation</vt:lpstr>
      <vt:lpstr>K-NN</vt:lpstr>
      <vt:lpstr>Doc2Vec (PV-DM)</vt:lpstr>
      <vt:lpstr>PowerPoint Presentation</vt:lpstr>
      <vt:lpstr>PowerPoint Presentation</vt:lpstr>
      <vt:lpstr>PCA</vt:lpstr>
      <vt:lpstr>PowerPoint Presentation</vt:lpstr>
      <vt:lpstr>Tensorboard Embedding Projector</vt:lpstr>
      <vt:lpstr>Map location of the Airbnb</vt:lpstr>
      <vt:lpstr>Conclusion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Recommendation System</dc:title>
  <cp:lastModifiedBy>Jun Xian Tan</cp:lastModifiedBy>
  <cp:revision>83</cp:revision>
  <dcterms:modified xsi:type="dcterms:W3CDTF">2020-04-13T14:24:06Z</dcterms:modified>
</cp:coreProperties>
</file>