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8"/>
  </p:notesMasterIdLst>
  <p:sldIdLst>
    <p:sldId id="298" r:id="rId2"/>
    <p:sldId id="301" r:id="rId3"/>
    <p:sldId id="299" r:id="rId4"/>
    <p:sldId id="302" r:id="rId5"/>
    <p:sldId id="322" r:id="rId6"/>
    <p:sldId id="269" r:id="rId7"/>
    <p:sldId id="304" r:id="rId8"/>
    <p:sldId id="308" r:id="rId9"/>
    <p:sldId id="312" r:id="rId10"/>
    <p:sldId id="321" r:id="rId11"/>
    <p:sldId id="281" r:id="rId12"/>
    <p:sldId id="313" r:id="rId13"/>
    <p:sldId id="305" r:id="rId14"/>
    <p:sldId id="317" r:id="rId15"/>
    <p:sldId id="314" r:id="rId16"/>
    <p:sldId id="319" r:id="rId17"/>
    <p:sldId id="320" r:id="rId18"/>
    <p:sldId id="306" r:id="rId19"/>
    <p:sldId id="316" r:id="rId20"/>
    <p:sldId id="315" r:id="rId21"/>
    <p:sldId id="318" r:id="rId22"/>
    <p:sldId id="309" r:id="rId23"/>
    <p:sldId id="260" r:id="rId24"/>
    <p:sldId id="303" r:id="rId25"/>
    <p:sldId id="307" r:id="rId26"/>
    <p:sldId id="259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2A47"/>
    <a:srgbClr val="125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D9C556-54B5-48D2-8E6F-3D681F48E876}">
  <a:tblStyle styleId="{36D9C556-54B5-48D2-8E6F-3D681F48E8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21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25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083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035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390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428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411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450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9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706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4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67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53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01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1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49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90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384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50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5" r:id="rId3"/>
    <p:sldLayoutId id="2147483666" r:id="rId4"/>
    <p:sldLayoutId id="2147483668" r:id="rId5"/>
    <p:sldLayoutId id="2147483671" r:id="rId6"/>
    <p:sldLayoutId id="2147483674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7101587" y="3455572"/>
            <a:ext cx="2042413" cy="1186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lt2"/>
                </a:solidFill>
              </a:rPr>
              <a:t>Group 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u="sng"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Wong Xin Pei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Candy Lim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 Jun Xian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4207319" y="1094434"/>
            <a:ext cx="4936681" cy="2193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dirty="0">
                <a:solidFill>
                  <a:schemeClr val="tx2"/>
                </a:solidFill>
              </a:rPr>
              <a:t>Air-</a:t>
            </a:r>
            <a:r>
              <a:rPr lang="en-SG" dirty="0" err="1">
                <a:solidFill>
                  <a:schemeClr val="tx2"/>
                </a:solidFill>
              </a:rPr>
              <a:t>BnB</a:t>
            </a:r>
            <a:br>
              <a:rPr lang="en-SG" dirty="0">
                <a:solidFill>
                  <a:schemeClr val="tx2"/>
                </a:solidFill>
              </a:rPr>
            </a:br>
            <a:r>
              <a:rPr lang="en-SG" dirty="0">
                <a:solidFill>
                  <a:schemeClr val="tx2"/>
                </a:solidFill>
              </a:rPr>
              <a:t>Recommendation</a:t>
            </a:r>
            <a:br>
              <a:rPr lang="en-SG" dirty="0">
                <a:solidFill>
                  <a:schemeClr val="tx2"/>
                </a:solidFill>
              </a:rPr>
            </a:br>
            <a:r>
              <a:rPr lang="en-SG" dirty="0">
                <a:solidFill>
                  <a:schemeClr val="tx2"/>
                </a:solidFill>
              </a:rPr>
              <a:t>System</a:t>
            </a:r>
            <a:endParaRPr lang="en-US" dirty="0">
              <a:solidFill>
                <a:schemeClr val="dk2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057500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621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77;p41">
            <a:extLst>
              <a:ext uri="{FF2B5EF4-FFF2-40B4-BE49-F238E27FC236}">
                <a16:creationId xmlns:a16="http://schemas.microsoft.com/office/drawing/2014/main" id="{D4CC8114-B702-4B49-8B6B-3FAC11F38E4E}"/>
              </a:ext>
            </a:extLst>
          </p:cNvPr>
          <p:cNvSpPr/>
          <p:nvPr/>
        </p:nvSpPr>
        <p:spPr>
          <a:xfrm>
            <a:off x="2300908" y="0"/>
            <a:ext cx="5600700" cy="993769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u="sng" dirty="0">
                <a:solidFill>
                  <a:schemeClr val="tx2"/>
                </a:solidFill>
              </a:rPr>
              <a:t>User Input: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CCCCCC"/>
                </a:solidFill>
                <a:latin typeface="Fira Mono"/>
              </a:rPr>
              <a:t>I want a big and cozy room and a nice house. It must be near the downtown area for easy access. It must also have an amazing view of the city.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32E302-77C4-4D96-8BC5-D537693F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58" y="993769"/>
            <a:ext cx="3533360" cy="7431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38530BF-172F-480C-AE0F-B5C3B0F84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122" y="2785333"/>
            <a:ext cx="5871429" cy="2196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34E37-AB44-4674-8FCB-1AC28B3D79B9}"/>
              </a:ext>
            </a:extLst>
          </p:cNvPr>
          <p:cNvSpPr txBox="1"/>
          <p:nvPr/>
        </p:nvSpPr>
        <p:spPr>
          <a:xfrm>
            <a:off x="3528392" y="1943100"/>
            <a:ext cx="2956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2"/>
                </a:solidFill>
              </a:rPr>
              <a:t>Calculate Cosine Similarity of </a:t>
            </a:r>
          </a:p>
          <a:p>
            <a:pPr algn="ctr"/>
            <a:r>
              <a:rPr lang="en-SG" u="sng" dirty="0">
                <a:solidFill>
                  <a:schemeClr val="tx2"/>
                </a:solidFill>
              </a:rPr>
              <a:t>User vs Each of every listing</a:t>
            </a:r>
            <a:endParaRPr lang="en-US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1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7;p41">
            <a:extLst>
              <a:ext uri="{FF2B5EF4-FFF2-40B4-BE49-F238E27FC236}">
                <a16:creationId xmlns:a16="http://schemas.microsoft.com/office/drawing/2014/main" id="{9712DE88-E3CA-49ED-AE86-BA85B4D8B292}"/>
              </a:ext>
            </a:extLst>
          </p:cNvPr>
          <p:cNvSpPr/>
          <p:nvPr/>
        </p:nvSpPr>
        <p:spPr>
          <a:xfrm>
            <a:off x="2399891" y="329780"/>
            <a:ext cx="5756556" cy="726351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u="sng" dirty="0">
                <a:solidFill>
                  <a:schemeClr val="tx2"/>
                </a:solidFill>
              </a:rPr>
              <a:t>User Input: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CCCCCC"/>
                </a:solidFill>
                <a:latin typeface="Fira Mono"/>
              </a:rPr>
              <a:t>I want a big and cozy room and a nice house. It must be near the downtown area for easy access. It must also have an amazing view of the city.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sp>
        <p:nvSpPr>
          <p:cNvPr id="9" name="Google Shape;377;p41">
            <a:extLst>
              <a:ext uri="{FF2B5EF4-FFF2-40B4-BE49-F238E27FC236}">
                <a16:creationId xmlns:a16="http://schemas.microsoft.com/office/drawing/2014/main" id="{453D6895-CE01-4478-A924-AAAD7CC31CEA}"/>
              </a:ext>
            </a:extLst>
          </p:cNvPr>
          <p:cNvSpPr/>
          <p:nvPr/>
        </p:nvSpPr>
        <p:spPr>
          <a:xfrm>
            <a:off x="0" y="93804"/>
            <a:ext cx="1581913" cy="420848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Cosine Similarity Values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5363D6-0EBE-49FC-AD91-9AB29C2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8" y="610284"/>
            <a:ext cx="1222349" cy="4439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541E91-F20B-4813-9541-B4205BA47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506" y="1522476"/>
            <a:ext cx="7409494" cy="36210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25092" y="10930"/>
            <a:ext cx="6806434" cy="599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dk2"/>
                </a:solidFill>
              </a:rPr>
              <a:t>K-NN</a:t>
            </a:r>
            <a:endParaRPr sz="36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932779" y="-1686443"/>
            <a:ext cx="870573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2655660" y="740465"/>
            <a:ext cx="5345299" cy="740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Since we know our documents/listings are vectors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Points on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Find Nearest </a:t>
            </a:r>
            <a:r>
              <a:rPr lang="en-SG" dirty="0" err="1">
                <a:solidFill>
                  <a:schemeClr val="lt2"/>
                </a:solidFill>
              </a:rPr>
              <a:t>Neighbors</a:t>
            </a:r>
            <a:r>
              <a:rPr lang="en-SG" dirty="0">
                <a:solidFill>
                  <a:schemeClr val="lt2"/>
                </a:solidFill>
              </a:rPr>
              <a:t> of “User-Input point” -&gt; Using Euclidean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ADB9A-1B21-4D77-8252-5B980965A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74" y="1611039"/>
            <a:ext cx="7159752" cy="346483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19A881C-51D3-4473-A8E9-8EBC08402123}"/>
              </a:ext>
            </a:extLst>
          </p:cNvPr>
          <p:cNvSpPr/>
          <p:nvPr/>
        </p:nvSpPr>
        <p:spPr>
          <a:xfrm>
            <a:off x="50292" y="2391156"/>
            <a:ext cx="1439186" cy="134874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B123D5-04EA-419D-8167-3AD687AD9573}"/>
              </a:ext>
            </a:extLst>
          </p:cNvPr>
          <p:cNvSpPr/>
          <p:nvPr/>
        </p:nvSpPr>
        <p:spPr>
          <a:xfrm>
            <a:off x="658368" y="2921508"/>
            <a:ext cx="4572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F06051-72E0-405B-9A0E-28FC0CEE6502}"/>
              </a:ext>
            </a:extLst>
          </p:cNvPr>
          <p:cNvSpPr/>
          <p:nvPr/>
        </p:nvSpPr>
        <p:spPr>
          <a:xfrm>
            <a:off x="666485" y="2740152"/>
            <a:ext cx="45719" cy="4571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78B76C-3D69-4589-A864-6FB287F8ED96}"/>
              </a:ext>
            </a:extLst>
          </p:cNvPr>
          <p:cNvSpPr/>
          <p:nvPr/>
        </p:nvSpPr>
        <p:spPr>
          <a:xfrm>
            <a:off x="842772" y="2944366"/>
            <a:ext cx="45719" cy="4571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EAD6ED-3503-4866-AEBD-7E04BD2A3302}"/>
              </a:ext>
            </a:extLst>
          </p:cNvPr>
          <p:cNvSpPr/>
          <p:nvPr/>
        </p:nvSpPr>
        <p:spPr>
          <a:xfrm>
            <a:off x="1063748" y="2573073"/>
            <a:ext cx="45719" cy="4571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8B3614-1C2E-43BD-AAEB-B93D92B5C356}"/>
              </a:ext>
            </a:extLst>
          </p:cNvPr>
          <p:cNvSpPr/>
          <p:nvPr/>
        </p:nvSpPr>
        <p:spPr>
          <a:xfrm>
            <a:off x="724166" y="3230880"/>
            <a:ext cx="45719" cy="4571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358276-8474-4BB5-8AF8-FED6E3CBD9CF}"/>
              </a:ext>
            </a:extLst>
          </p:cNvPr>
          <p:cNvSpPr/>
          <p:nvPr/>
        </p:nvSpPr>
        <p:spPr>
          <a:xfrm>
            <a:off x="366755" y="2785871"/>
            <a:ext cx="45719" cy="4571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FB7770-51A3-48EE-82ED-43358782B2EB}"/>
              </a:ext>
            </a:extLst>
          </p:cNvPr>
          <p:cNvSpPr/>
          <p:nvPr/>
        </p:nvSpPr>
        <p:spPr>
          <a:xfrm>
            <a:off x="724165" y="3564636"/>
            <a:ext cx="45719" cy="4571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5C7A63-2276-4E24-8D9E-2889E0353501}"/>
              </a:ext>
            </a:extLst>
          </p:cNvPr>
          <p:cNvSpPr/>
          <p:nvPr/>
        </p:nvSpPr>
        <p:spPr>
          <a:xfrm>
            <a:off x="412474" y="3087623"/>
            <a:ext cx="45719" cy="4571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C778A1-1F89-47E0-B64F-5A93F2E5BE1F}"/>
              </a:ext>
            </a:extLst>
          </p:cNvPr>
          <p:cNvSpPr/>
          <p:nvPr/>
        </p:nvSpPr>
        <p:spPr>
          <a:xfrm>
            <a:off x="1034795" y="3497580"/>
            <a:ext cx="45719" cy="4571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F29E35-DC2C-4FF3-9535-1C86BD4060DD}"/>
              </a:ext>
            </a:extLst>
          </p:cNvPr>
          <p:cNvSpPr/>
          <p:nvPr/>
        </p:nvSpPr>
        <p:spPr>
          <a:xfrm>
            <a:off x="1360932" y="2944367"/>
            <a:ext cx="45719" cy="4571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0DC9DC-0ED3-4F5F-80E2-982CC090E97C}"/>
              </a:ext>
            </a:extLst>
          </p:cNvPr>
          <p:cNvSpPr/>
          <p:nvPr/>
        </p:nvSpPr>
        <p:spPr>
          <a:xfrm>
            <a:off x="283464" y="2618792"/>
            <a:ext cx="697457" cy="705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64850" y="133988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dk2"/>
                </a:solidFill>
              </a:rPr>
              <a:t>Doc2Vec (PV-DM)</a:t>
            </a:r>
            <a:endParaRPr sz="40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>
            <a:off x="2150195" y="857296"/>
            <a:ext cx="5214300" cy="850673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u="sng" dirty="0">
                <a:solidFill>
                  <a:schemeClr val="lt2"/>
                </a:solidFill>
              </a:rPr>
              <a:t>Word2Vec (Skip-Gram, Window-Size=2)</a:t>
            </a:r>
          </a:p>
          <a:p>
            <a:pPr lvl="0"/>
            <a:endParaRPr lang="en-US" u="sng" dirty="0">
              <a:solidFill>
                <a:schemeClr val="lt2"/>
              </a:solidFill>
            </a:endParaRPr>
          </a:p>
          <a:p>
            <a:pPr lvl="0"/>
            <a:r>
              <a:rPr lang="en-US" dirty="0">
                <a:solidFill>
                  <a:schemeClr val="lt2"/>
                </a:solidFill>
              </a:rPr>
              <a:t>Group similar words together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BE7D4-7A43-4E12-A618-DFCBE4D86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3919"/>
            <a:ext cx="2218602" cy="1799581"/>
          </a:xfrm>
          <a:prstGeom prst="rect">
            <a:avLst/>
          </a:prstGeom>
        </p:spPr>
      </p:pic>
      <p:sp>
        <p:nvSpPr>
          <p:cNvPr id="12" name="Google Shape;375;p41">
            <a:extLst>
              <a:ext uri="{FF2B5EF4-FFF2-40B4-BE49-F238E27FC236}">
                <a16:creationId xmlns:a16="http://schemas.microsoft.com/office/drawing/2014/main" id="{8263E301-0808-4670-9D92-2F95D314493C}"/>
              </a:ext>
            </a:extLst>
          </p:cNvPr>
          <p:cNvSpPr/>
          <p:nvPr/>
        </p:nvSpPr>
        <p:spPr>
          <a:xfrm flipH="1">
            <a:off x="355701" y="2962402"/>
            <a:ext cx="1584338" cy="342767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Word2Vec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F31C4-F8C7-4F43-86D1-262CA8022870}"/>
              </a:ext>
            </a:extLst>
          </p:cNvPr>
          <p:cNvSpPr txBox="1"/>
          <p:nvPr/>
        </p:nvSpPr>
        <p:spPr>
          <a:xfrm>
            <a:off x="449238" y="2390411"/>
            <a:ext cx="176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Simple 2-layer neural network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Google Shape;377;p41">
            <a:extLst>
              <a:ext uri="{FF2B5EF4-FFF2-40B4-BE49-F238E27FC236}">
                <a16:creationId xmlns:a16="http://schemas.microsoft.com/office/drawing/2014/main" id="{944045C7-0C1C-4083-82B9-8F0978A5289D}"/>
              </a:ext>
            </a:extLst>
          </p:cNvPr>
          <p:cNvSpPr/>
          <p:nvPr/>
        </p:nvSpPr>
        <p:spPr>
          <a:xfrm>
            <a:off x="2666177" y="2233216"/>
            <a:ext cx="4512973" cy="90043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u="sng" dirty="0">
                <a:solidFill>
                  <a:schemeClr val="tx2"/>
                </a:solidFill>
              </a:rPr>
              <a:t>User Input: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Fira Mono"/>
              </a:rPr>
              <a:t>I want a big and cozy room and a nice house. It must be near the downtown area for easy access. It must also have an amazing view of the city.</a:t>
            </a:r>
            <a:r>
              <a:rPr lang="en-US" altLang="en-US" sz="800" dirty="0">
                <a:solidFill>
                  <a:schemeClr val="tx2"/>
                </a:solidFill>
              </a:rPr>
              <a:t> </a:t>
            </a:r>
            <a:endParaRPr lang="en-US" altLang="en-US" sz="4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79E64-ACF9-4E17-943F-A3C4D441DA58}"/>
              </a:ext>
            </a:extLst>
          </p:cNvPr>
          <p:cNvSpPr txBox="1"/>
          <p:nvPr/>
        </p:nvSpPr>
        <p:spPr>
          <a:xfrm>
            <a:off x="2775204" y="3343919"/>
            <a:ext cx="378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I want a big and </a:t>
            </a:r>
            <a:r>
              <a:rPr lang="en-SG" dirty="0" err="1">
                <a:solidFill>
                  <a:schemeClr val="tx2"/>
                </a:solidFill>
              </a:rPr>
              <a:t>cozy</a:t>
            </a:r>
            <a:r>
              <a:rPr lang="en-SG" dirty="0">
                <a:solidFill>
                  <a:schemeClr val="tx2"/>
                </a:solidFill>
              </a:rPr>
              <a:t> room and a nice house.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7185B5-56D4-48D3-874C-90719FA7C7C7}"/>
              </a:ext>
            </a:extLst>
          </p:cNvPr>
          <p:cNvSpPr txBox="1"/>
          <p:nvPr/>
        </p:nvSpPr>
        <p:spPr>
          <a:xfrm>
            <a:off x="2775204" y="3658893"/>
            <a:ext cx="378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  <a:highlight>
                  <a:srgbClr val="FF0000"/>
                </a:highlight>
              </a:rPr>
              <a:t>I</a:t>
            </a:r>
            <a:r>
              <a:rPr lang="en-SG" dirty="0">
                <a:solidFill>
                  <a:schemeClr val="tx2"/>
                </a:solidFill>
              </a:rPr>
              <a:t> </a:t>
            </a:r>
            <a:r>
              <a:rPr lang="en-SG" dirty="0">
                <a:solidFill>
                  <a:schemeClr val="tx2"/>
                </a:solidFill>
                <a:highlight>
                  <a:srgbClr val="008000"/>
                </a:highlight>
              </a:rPr>
              <a:t>want</a:t>
            </a:r>
            <a:r>
              <a:rPr lang="en-SG" dirty="0">
                <a:solidFill>
                  <a:schemeClr val="tx2"/>
                </a:solidFill>
              </a:rPr>
              <a:t> </a:t>
            </a:r>
            <a:r>
              <a:rPr lang="en-SG" dirty="0">
                <a:solidFill>
                  <a:schemeClr val="tx2"/>
                </a:solidFill>
                <a:highlight>
                  <a:srgbClr val="008000"/>
                </a:highlight>
              </a:rPr>
              <a:t>a</a:t>
            </a:r>
            <a:r>
              <a:rPr lang="en-SG" dirty="0">
                <a:solidFill>
                  <a:schemeClr val="tx2"/>
                </a:solidFill>
              </a:rPr>
              <a:t> big and </a:t>
            </a:r>
            <a:r>
              <a:rPr lang="en-SG" dirty="0" err="1">
                <a:solidFill>
                  <a:schemeClr val="tx2"/>
                </a:solidFill>
              </a:rPr>
              <a:t>cozy</a:t>
            </a:r>
            <a:r>
              <a:rPr lang="en-SG" dirty="0">
                <a:solidFill>
                  <a:schemeClr val="tx2"/>
                </a:solidFill>
              </a:rPr>
              <a:t> room and a nice house.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33D9D-C367-4968-9B08-7BF51F25B175}"/>
              </a:ext>
            </a:extLst>
          </p:cNvPr>
          <p:cNvSpPr txBox="1"/>
          <p:nvPr/>
        </p:nvSpPr>
        <p:spPr>
          <a:xfrm>
            <a:off x="2775204" y="4017178"/>
            <a:ext cx="378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  <a:highlight>
                  <a:srgbClr val="008000"/>
                </a:highlight>
              </a:rPr>
              <a:t>I</a:t>
            </a:r>
            <a:r>
              <a:rPr lang="en-SG" dirty="0">
                <a:solidFill>
                  <a:schemeClr val="tx2"/>
                </a:solidFill>
              </a:rPr>
              <a:t> </a:t>
            </a:r>
            <a:r>
              <a:rPr lang="en-SG" dirty="0">
                <a:solidFill>
                  <a:schemeClr val="tx2"/>
                </a:solidFill>
                <a:highlight>
                  <a:srgbClr val="FF0000"/>
                </a:highlight>
              </a:rPr>
              <a:t>want</a:t>
            </a:r>
            <a:r>
              <a:rPr lang="en-SG" dirty="0">
                <a:solidFill>
                  <a:schemeClr val="tx2"/>
                </a:solidFill>
              </a:rPr>
              <a:t> </a:t>
            </a:r>
            <a:r>
              <a:rPr lang="en-SG" dirty="0">
                <a:solidFill>
                  <a:schemeClr val="tx2"/>
                </a:solidFill>
                <a:highlight>
                  <a:srgbClr val="008000"/>
                </a:highlight>
              </a:rPr>
              <a:t>a</a:t>
            </a:r>
            <a:r>
              <a:rPr lang="en-SG" dirty="0">
                <a:solidFill>
                  <a:schemeClr val="tx2"/>
                </a:solidFill>
              </a:rPr>
              <a:t> big and </a:t>
            </a:r>
            <a:r>
              <a:rPr lang="en-SG" dirty="0" err="1">
                <a:solidFill>
                  <a:schemeClr val="tx2"/>
                </a:solidFill>
              </a:rPr>
              <a:t>cozy</a:t>
            </a:r>
            <a:r>
              <a:rPr lang="en-SG" dirty="0">
                <a:solidFill>
                  <a:schemeClr val="tx2"/>
                </a:solidFill>
              </a:rPr>
              <a:t> room and a nice house.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BB1198-035B-4C6B-92E9-DB16C28F04BC}"/>
              </a:ext>
            </a:extLst>
          </p:cNvPr>
          <p:cNvSpPr txBox="1"/>
          <p:nvPr/>
        </p:nvSpPr>
        <p:spPr>
          <a:xfrm>
            <a:off x="2775204" y="4375463"/>
            <a:ext cx="378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I </a:t>
            </a:r>
            <a:r>
              <a:rPr lang="en-SG" dirty="0">
                <a:solidFill>
                  <a:schemeClr val="tx2"/>
                </a:solidFill>
                <a:highlight>
                  <a:srgbClr val="008000"/>
                </a:highlight>
              </a:rPr>
              <a:t>want</a:t>
            </a:r>
            <a:r>
              <a:rPr lang="en-SG" dirty="0">
                <a:solidFill>
                  <a:schemeClr val="tx2"/>
                </a:solidFill>
              </a:rPr>
              <a:t> </a:t>
            </a:r>
            <a:r>
              <a:rPr lang="en-SG" dirty="0">
                <a:solidFill>
                  <a:schemeClr val="tx2"/>
                </a:solidFill>
                <a:highlight>
                  <a:srgbClr val="FF0000"/>
                </a:highlight>
              </a:rPr>
              <a:t>a</a:t>
            </a:r>
            <a:r>
              <a:rPr lang="en-SG" dirty="0">
                <a:solidFill>
                  <a:schemeClr val="tx2"/>
                </a:solidFill>
              </a:rPr>
              <a:t> </a:t>
            </a:r>
            <a:r>
              <a:rPr lang="en-SG" dirty="0">
                <a:solidFill>
                  <a:schemeClr val="tx2"/>
                </a:solidFill>
                <a:highlight>
                  <a:srgbClr val="008000"/>
                </a:highlight>
              </a:rPr>
              <a:t>big</a:t>
            </a:r>
            <a:r>
              <a:rPr lang="en-SG" dirty="0">
                <a:solidFill>
                  <a:schemeClr val="tx2"/>
                </a:solidFill>
              </a:rPr>
              <a:t> and </a:t>
            </a:r>
            <a:r>
              <a:rPr lang="en-SG" dirty="0" err="1">
                <a:solidFill>
                  <a:schemeClr val="tx2"/>
                </a:solidFill>
              </a:rPr>
              <a:t>cozy</a:t>
            </a:r>
            <a:r>
              <a:rPr lang="en-SG" dirty="0">
                <a:solidFill>
                  <a:schemeClr val="tx2"/>
                </a:solidFill>
              </a:rPr>
              <a:t> room and a nice house.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B0A503-C6FF-4E63-B01F-1E525CF915D9}"/>
              </a:ext>
            </a:extLst>
          </p:cNvPr>
          <p:cNvSpPr txBox="1"/>
          <p:nvPr/>
        </p:nvSpPr>
        <p:spPr>
          <a:xfrm>
            <a:off x="4315968" y="4632941"/>
            <a:ext cx="51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.</a:t>
            </a:r>
          </a:p>
          <a:p>
            <a:r>
              <a:rPr lang="en-SG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1C0976C-C65E-4DF3-A484-3A645B060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07625"/>
              </p:ext>
            </p:extLst>
          </p:nvPr>
        </p:nvGraphicFramePr>
        <p:xfrm>
          <a:off x="7312774" y="2999851"/>
          <a:ext cx="1584338" cy="2139088"/>
        </p:xfrm>
        <a:graphic>
          <a:graphicData uri="http://schemas.openxmlformats.org/drawingml/2006/table">
            <a:tbl>
              <a:tblPr firstRow="1" bandRow="1">
                <a:tableStyleId>{36D9C556-54B5-48D2-8E6F-3D681F48E876}</a:tableStyleId>
              </a:tblPr>
              <a:tblGrid>
                <a:gridCol w="792169">
                  <a:extLst>
                    <a:ext uri="{9D8B030D-6E8A-4147-A177-3AD203B41FA5}">
                      <a16:colId xmlns:a16="http://schemas.microsoft.com/office/drawing/2014/main" val="4138048544"/>
                    </a:ext>
                  </a:extLst>
                </a:gridCol>
                <a:gridCol w="792169">
                  <a:extLst>
                    <a:ext uri="{9D8B030D-6E8A-4147-A177-3AD203B41FA5}">
                      <a16:colId xmlns:a16="http://schemas.microsoft.com/office/drawing/2014/main" val="2759576163"/>
                    </a:ext>
                  </a:extLst>
                </a:gridCol>
              </a:tblGrid>
              <a:tr h="305584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Target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39540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80373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09019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want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4477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want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71929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113918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big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49960"/>
                  </a:ext>
                </a:extLst>
              </a:tr>
            </a:tbl>
          </a:graphicData>
        </a:graphic>
      </p:graphicFrame>
      <p:sp>
        <p:nvSpPr>
          <p:cNvPr id="28" name="Google Shape;375;p41">
            <a:extLst>
              <a:ext uri="{FF2B5EF4-FFF2-40B4-BE49-F238E27FC236}">
                <a16:creationId xmlns:a16="http://schemas.microsoft.com/office/drawing/2014/main" id="{2EB7E764-9A06-4C89-8698-E09CDAC4E5CD}"/>
              </a:ext>
            </a:extLst>
          </p:cNvPr>
          <p:cNvSpPr/>
          <p:nvPr/>
        </p:nvSpPr>
        <p:spPr>
          <a:xfrm flipH="1">
            <a:off x="7312774" y="2652021"/>
            <a:ext cx="1584338" cy="342767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Training Pairs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9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DE08C413-32B7-4401-8864-4A79C99C4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23302"/>
              </p:ext>
            </p:extLst>
          </p:nvPr>
        </p:nvGraphicFramePr>
        <p:xfrm>
          <a:off x="2634169" y="87745"/>
          <a:ext cx="5229641" cy="2340395"/>
        </p:xfrm>
        <a:graphic>
          <a:graphicData uri="http://schemas.openxmlformats.org/drawingml/2006/table">
            <a:tbl>
              <a:tblPr firstRow="1" bandRow="1">
                <a:tableStyleId>{36D9C556-54B5-48D2-8E6F-3D681F48E876}</a:tableStyleId>
              </a:tblPr>
              <a:tblGrid>
                <a:gridCol w="1389081">
                  <a:extLst>
                    <a:ext uri="{9D8B030D-6E8A-4147-A177-3AD203B41FA5}">
                      <a16:colId xmlns:a16="http://schemas.microsoft.com/office/drawing/2014/main" val="4138048544"/>
                    </a:ext>
                  </a:extLst>
                </a:gridCol>
                <a:gridCol w="1655656">
                  <a:extLst>
                    <a:ext uri="{9D8B030D-6E8A-4147-A177-3AD203B41FA5}">
                      <a16:colId xmlns:a16="http://schemas.microsoft.com/office/drawing/2014/main" val="2759576163"/>
                    </a:ext>
                  </a:extLst>
                </a:gridCol>
                <a:gridCol w="795823">
                  <a:extLst>
                    <a:ext uri="{9D8B030D-6E8A-4147-A177-3AD203B41FA5}">
                      <a16:colId xmlns:a16="http://schemas.microsoft.com/office/drawing/2014/main" val="3923900117"/>
                    </a:ext>
                  </a:extLst>
                </a:gridCol>
                <a:gridCol w="1389081">
                  <a:extLst>
                    <a:ext uri="{9D8B030D-6E8A-4147-A177-3AD203B41FA5}">
                      <a16:colId xmlns:a16="http://schemas.microsoft.com/office/drawing/2014/main" val="3886076881"/>
                    </a:ext>
                  </a:extLst>
                </a:gridCol>
              </a:tblGrid>
              <a:tr h="204147">
                <a:tc>
                  <a:txBody>
                    <a:bodyPr/>
                    <a:lstStyle/>
                    <a:p>
                      <a:r>
                        <a:rPr lang="en-SG" dirty="0"/>
                        <a:t>Input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One-hot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Target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One-hot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23028"/>
                  </a:ext>
                </a:extLst>
              </a:tr>
              <a:tr h="346159">
                <a:tc>
                  <a:txBody>
                    <a:bodyPr/>
                    <a:lstStyle/>
                    <a:p>
                      <a:r>
                        <a:rPr lang="en-SG" dirty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[1, 0, 0 ,0]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/>
                        <a:t>[0, 1, 0 ,0]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80373"/>
                  </a:ext>
                </a:extLst>
              </a:tr>
              <a:tr h="346159">
                <a:tc>
                  <a:txBody>
                    <a:bodyPr/>
                    <a:lstStyle/>
                    <a:p>
                      <a:r>
                        <a:rPr lang="en-SG" dirty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/>
                        <a:t>[1, 0, 0 ,0]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/>
                        <a:t>[0, 0, 1 ,0]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09019"/>
                  </a:ext>
                </a:extLst>
              </a:tr>
              <a:tr h="346159">
                <a:tc>
                  <a:txBody>
                    <a:bodyPr/>
                    <a:lstStyle/>
                    <a:p>
                      <a:r>
                        <a:rPr lang="en-SG" dirty="0"/>
                        <a:t>want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/>
                        <a:t>[0, 1, 0 ,0]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/>
                        <a:t>[1, 0, 0 ,0]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4477"/>
                  </a:ext>
                </a:extLst>
              </a:tr>
              <a:tr h="346159">
                <a:tc>
                  <a:txBody>
                    <a:bodyPr/>
                    <a:lstStyle/>
                    <a:p>
                      <a:r>
                        <a:rPr lang="en-SG" dirty="0"/>
                        <a:t>want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/>
                        <a:t>[0, 1, 0 ,0]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/>
                        <a:t>[0, 0, 1 ,0]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71929"/>
                  </a:ext>
                </a:extLst>
              </a:tr>
              <a:tr h="346159"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/>
                        <a:t>[0, 0, 1 ,0]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/>
                        <a:t>[0, 1, 0 ,0]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113918"/>
                  </a:ext>
                </a:extLst>
              </a:tr>
              <a:tr h="204147"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/>
                        <a:t>[0, 0, 1 ,0]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big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[0, 0, 0, 1]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49960"/>
                  </a:ext>
                </a:extLst>
              </a:tr>
            </a:tbl>
          </a:graphicData>
        </a:graphic>
      </p:graphicFrame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5C0BE55-3F8A-44CF-9855-B6F1155FF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63452"/>
              </p:ext>
            </p:extLst>
          </p:nvPr>
        </p:nvGraphicFramePr>
        <p:xfrm>
          <a:off x="0" y="347830"/>
          <a:ext cx="1584338" cy="2139088"/>
        </p:xfrm>
        <a:graphic>
          <a:graphicData uri="http://schemas.openxmlformats.org/drawingml/2006/table">
            <a:tbl>
              <a:tblPr firstRow="1" bandRow="1">
                <a:tableStyleId>{36D9C556-54B5-48D2-8E6F-3D681F48E876}</a:tableStyleId>
              </a:tblPr>
              <a:tblGrid>
                <a:gridCol w="792169">
                  <a:extLst>
                    <a:ext uri="{9D8B030D-6E8A-4147-A177-3AD203B41FA5}">
                      <a16:colId xmlns:a16="http://schemas.microsoft.com/office/drawing/2014/main" val="4138048544"/>
                    </a:ext>
                  </a:extLst>
                </a:gridCol>
                <a:gridCol w="792169">
                  <a:extLst>
                    <a:ext uri="{9D8B030D-6E8A-4147-A177-3AD203B41FA5}">
                      <a16:colId xmlns:a16="http://schemas.microsoft.com/office/drawing/2014/main" val="2759576163"/>
                    </a:ext>
                  </a:extLst>
                </a:gridCol>
              </a:tblGrid>
              <a:tr h="305584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Input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Target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39540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80373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09019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want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4477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want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71929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113918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big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49960"/>
                  </a:ext>
                </a:extLst>
              </a:tr>
            </a:tbl>
          </a:graphicData>
        </a:graphic>
      </p:graphicFrame>
      <p:sp>
        <p:nvSpPr>
          <p:cNvPr id="12" name="Google Shape;375;p41">
            <a:extLst>
              <a:ext uri="{FF2B5EF4-FFF2-40B4-BE49-F238E27FC236}">
                <a16:creationId xmlns:a16="http://schemas.microsoft.com/office/drawing/2014/main" id="{B74EFF4D-DF44-4B7E-ADB2-B8310BB09664}"/>
              </a:ext>
            </a:extLst>
          </p:cNvPr>
          <p:cNvSpPr/>
          <p:nvPr/>
        </p:nvSpPr>
        <p:spPr>
          <a:xfrm flipH="1">
            <a:off x="0" y="0"/>
            <a:ext cx="1584338" cy="342767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Training Pairs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Google Shape;237;p36">
            <a:extLst>
              <a:ext uri="{FF2B5EF4-FFF2-40B4-BE49-F238E27FC236}">
                <a16:creationId xmlns:a16="http://schemas.microsoft.com/office/drawing/2014/main" id="{AD915C6D-5CDE-446B-87A2-8CC28F2B2E41}"/>
              </a:ext>
            </a:extLst>
          </p:cNvPr>
          <p:cNvSpPr/>
          <p:nvPr/>
        </p:nvSpPr>
        <p:spPr>
          <a:xfrm>
            <a:off x="-1" y="2519314"/>
            <a:ext cx="5590761" cy="263172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0590C-87B1-4654-8F5D-50FA3367451D}"/>
              </a:ext>
            </a:extLst>
          </p:cNvPr>
          <p:cNvSpPr/>
          <p:nvPr/>
        </p:nvSpPr>
        <p:spPr>
          <a:xfrm>
            <a:off x="626165" y="2932043"/>
            <a:ext cx="482048" cy="204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9CE5E-57AC-4633-838D-991C9D4A676F}"/>
              </a:ext>
            </a:extLst>
          </p:cNvPr>
          <p:cNvSpPr/>
          <p:nvPr/>
        </p:nvSpPr>
        <p:spPr>
          <a:xfrm>
            <a:off x="1851564" y="3085932"/>
            <a:ext cx="583523" cy="1983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626A3C-08D3-472D-A5CD-4EB7270E40C0}"/>
              </a:ext>
            </a:extLst>
          </p:cNvPr>
          <p:cNvSpPr/>
          <p:nvPr/>
        </p:nvSpPr>
        <p:spPr>
          <a:xfrm>
            <a:off x="3104321" y="2768048"/>
            <a:ext cx="657640" cy="2375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0C7E5-6655-4063-ACEA-DAB861F42296}"/>
              </a:ext>
            </a:extLst>
          </p:cNvPr>
          <p:cNvSpPr txBox="1"/>
          <p:nvPr/>
        </p:nvSpPr>
        <p:spPr>
          <a:xfrm>
            <a:off x="566530" y="2652855"/>
            <a:ext cx="601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Input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1AE70B-AE40-4F34-8D10-5B3BEB8E96B5}"/>
              </a:ext>
            </a:extLst>
          </p:cNvPr>
          <p:cNvSpPr txBox="1"/>
          <p:nvPr/>
        </p:nvSpPr>
        <p:spPr>
          <a:xfrm>
            <a:off x="3046955" y="2481239"/>
            <a:ext cx="796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Output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514D1D-DE8D-4517-8E20-9EE2E2F3D277}"/>
              </a:ext>
            </a:extLst>
          </p:cNvPr>
          <p:cNvSpPr txBox="1"/>
          <p:nvPr/>
        </p:nvSpPr>
        <p:spPr>
          <a:xfrm>
            <a:off x="1816181" y="2778154"/>
            <a:ext cx="81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Hidden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1FB852-75CD-442C-99F6-53E6DBE3EA7D}"/>
              </a:ext>
            </a:extLst>
          </p:cNvPr>
          <p:cNvSpPr/>
          <p:nvPr/>
        </p:nvSpPr>
        <p:spPr>
          <a:xfrm>
            <a:off x="725557" y="3001534"/>
            <a:ext cx="293204" cy="307777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1EDE6B-13D6-4441-BEF1-27C00EEFFF48}"/>
              </a:ext>
            </a:extLst>
          </p:cNvPr>
          <p:cNvSpPr/>
          <p:nvPr/>
        </p:nvSpPr>
        <p:spPr>
          <a:xfrm>
            <a:off x="727442" y="3466972"/>
            <a:ext cx="293204" cy="307777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657C20-DDC3-4D20-A992-641FDE2B1ACB}"/>
              </a:ext>
            </a:extLst>
          </p:cNvPr>
          <p:cNvSpPr/>
          <p:nvPr/>
        </p:nvSpPr>
        <p:spPr>
          <a:xfrm>
            <a:off x="722935" y="3913409"/>
            <a:ext cx="293204" cy="307777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B27E19-021C-41C9-8696-76E533C7743D}"/>
              </a:ext>
            </a:extLst>
          </p:cNvPr>
          <p:cNvSpPr/>
          <p:nvPr/>
        </p:nvSpPr>
        <p:spPr>
          <a:xfrm>
            <a:off x="720587" y="4390851"/>
            <a:ext cx="293204" cy="307777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94884-0600-4C1D-A6BA-3EFDC0AFBF53}"/>
              </a:ext>
            </a:extLst>
          </p:cNvPr>
          <p:cNvSpPr txBox="1"/>
          <p:nvPr/>
        </p:nvSpPr>
        <p:spPr>
          <a:xfrm>
            <a:off x="128731" y="3377903"/>
            <a:ext cx="409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 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F9FFCA2-CC94-48BD-B4DD-091388A0052A}"/>
              </a:ext>
            </a:extLst>
          </p:cNvPr>
          <p:cNvSpPr/>
          <p:nvPr/>
        </p:nvSpPr>
        <p:spPr>
          <a:xfrm>
            <a:off x="3181258" y="3983150"/>
            <a:ext cx="527855" cy="51195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0.1</a:t>
            </a:r>
            <a:endParaRPr lang="en-US" sz="1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FF64FF-8622-4DEA-B78F-1AF9F585F556}"/>
              </a:ext>
            </a:extLst>
          </p:cNvPr>
          <p:cNvSpPr/>
          <p:nvPr/>
        </p:nvSpPr>
        <p:spPr>
          <a:xfrm>
            <a:off x="3166466" y="4593030"/>
            <a:ext cx="527855" cy="51195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0</a:t>
            </a:r>
            <a:endParaRPr lang="en-US" sz="10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D79FF1-8D52-4931-B367-B689B5CEA683}"/>
              </a:ext>
            </a:extLst>
          </p:cNvPr>
          <p:cNvSpPr/>
          <p:nvPr/>
        </p:nvSpPr>
        <p:spPr>
          <a:xfrm>
            <a:off x="3166465" y="3401603"/>
            <a:ext cx="527855" cy="51195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0.8</a:t>
            </a:r>
            <a:endParaRPr lang="en-US" sz="1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4EBCFA9-260C-47CE-B93F-3CB6565243FE}"/>
              </a:ext>
            </a:extLst>
          </p:cNvPr>
          <p:cNvSpPr/>
          <p:nvPr/>
        </p:nvSpPr>
        <p:spPr>
          <a:xfrm>
            <a:off x="3172808" y="2839829"/>
            <a:ext cx="527855" cy="51195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0.1</a:t>
            </a:r>
            <a:endParaRPr lang="en-US" sz="1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68E3CF-5BF3-4127-B95A-52B8D9940152}"/>
              </a:ext>
            </a:extLst>
          </p:cNvPr>
          <p:cNvSpPr/>
          <p:nvPr/>
        </p:nvSpPr>
        <p:spPr>
          <a:xfrm>
            <a:off x="1926578" y="3228256"/>
            <a:ext cx="449771" cy="422832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w1</a:t>
            </a:r>
            <a:endParaRPr lang="en-US" sz="8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891786-A8F6-4CA0-8050-DAD2B8DFA698}"/>
              </a:ext>
            </a:extLst>
          </p:cNvPr>
          <p:cNvSpPr/>
          <p:nvPr/>
        </p:nvSpPr>
        <p:spPr>
          <a:xfrm>
            <a:off x="1922713" y="3771734"/>
            <a:ext cx="449771" cy="422832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w2</a:t>
            </a:r>
            <a:endParaRPr lang="en-US" sz="8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83AB8-4195-44D1-A6FF-B672458A2562}"/>
              </a:ext>
            </a:extLst>
          </p:cNvPr>
          <p:cNvSpPr/>
          <p:nvPr/>
        </p:nvSpPr>
        <p:spPr>
          <a:xfrm>
            <a:off x="1922713" y="4333323"/>
            <a:ext cx="449771" cy="422832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w3</a:t>
            </a:r>
            <a:endParaRPr lang="en-US" sz="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73B1E-0A65-4B7F-951C-675FDDE90EBE}"/>
              </a:ext>
            </a:extLst>
          </p:cNvPr>
          <p:cNvCxnSpPr>
            <a:endCxn id="37" idx="2"/>
          </p:cNvCxnSpPr>
          <p:nvPr/>
        </p:nvCxnSpPr>
        <p:spPr>
          <a:xfrm>
            <a:off x="1020646" y="3155422"/>
            <a:ext cx="905932" cy="284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1A2C0F-21C1-4A84-8BA4-B4E5DB0B28AA}"/>
              </a:ext>
            </a:extLst>
          </p:cNvPr>
          <p:cNvCxnSpPr>
            <a:cxnSpLocks/>
          </p:cNvCxnSpPr>
          <p:nvPr/>
        </p:nvCxnSpPr>
        <p:spPr>
          <a:xfrm>
            <a:off x="1039295" y="3155422"/>
            <a:ext cx="871904" cy="774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F16AAF-9B15-4667-8926-526931EDBDCB}"/>
              </a:ext>
            </a:extLst>
          </p:cNvPr>
          <p:cNvCxnSpPr>
            <a:cxnSpLocks/>
          </p:cNvCxnSpPr>
          <p:nvPr/>
        </p:nvCxnSpPr>
        <p:spPr>
          <a:xfrm>
            <a:off x="1041917" y="3155422"/>
            <a:ext cx="869282" cy="13396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7545728-11A6-418C-8AB9-E61D48FFF35D}"/>
              </a:ext>
            </a:extLst>
          </p:cNvPr>
          <p:cNvCxnSpPr>
            <a:cxnSpLocks/>
          </p:cNvCxnSpPr>
          <p:nvPr/>
        </p:nvCxnSpPr>
        <p:spPr>
          <a:xfrm flipV="1">
            <a:off x="1033325" y="3439672"/>
            <a:ext cx="877874" cy="19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B91A37-C19C-4233-80BD-96DBD5F8A3A3}"/>
              </a:ext>
            </a:extLst>
          </p:cNvPr>
          <p:cNvCxnSpPr>
            <a:cxnSpLocks/>
          </p:cNvCxnSpPr>
          <p:nvPr/>
        </p:nvCxnSpPr>
        <p:spPr>
          <a:xfrm>
            <a:off x="1034140" y="3629610"/>
            <a:ext cx="877059" cy="293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547794A-E906-4F70-A23A-D800A6B07ADE}"/>
              </a:ext>
            </a:extLst>
          </p:cNvPr>
          <p:cNvCxnSpPr>
            <a:cxnSpLocks/>
          </p:cNvCxnSpPr>
          <p:nvPr/>
        </p:nvCxnSpPr>
        <p:spPr>
          <a:xfrm>
            <a:off x="1034140" y="3638664"/>
            <a:ext cx="877059" cy="856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6BF20-BE70-4739-BE90-DF81140263F2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34140" y="3439672"/>
            <a:ext cx="892438" cy="6293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B601EB-576E-481C-9B11-A63B1A478607}"/>
              </a:ext>
            </a:extLst>
          </p:cNvPr>
          <p:cNvCxnSpPr>
            <a:cxnSpLocks/>
          </p:cNvCxnSpPr>
          <p:nvPr/>
        </p:nvCxnSpPr>
        <p:spPr>
          <a:xfrm flipV="1">
            <a:off x="1034140" y="3937812"/>
            <a:ext cx="876401" cy="1212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29E6B6A-F0A3-42F9-9556-16F43AF45ECC}"/>
              </a:ext>
            </a:extLst>
          </p:cNvPr>
          <p:cNvCxnSpPr>
            <a:cxnSpLocks/>
            <a:stCxn id="23" idx="6"/>
            <a:endCxn id="39" idx="2"/>
          </p:cNvCxnSpPr>
          <p:nvPr/>
        </p:nvCxnSpPr>
        <p:spPr>
          <a:xfrm>
            <a:off x="1016139" y="4067298"/>
            <a:ext cx="906574" cy="4774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FAFA8CC-CE9E-4ADA-8FA9-8EC6FE0DCB53}"/>
              </a:ext>
            </a:extLst>
          </p:cNvPr>
          <p:cNvCxnSpPr>
            <a:cxnSpLocks/>
          </p:cNvCxnSpPr>
          <p:nvPr/>
        </p:nvCxnSpPr>
        <p:spPr>
          <a:xfrm flipV="1">
            <a:off x="1029633" y="3447208"/>
            <a:ext cx="862353" cy="11191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D3D0B84-EBB1-4371-8A36-EF7A45529DDB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1013791" y="3945174"/>
            <a:ext cx="896750" cy="599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A1F9B2-57C8-42E3-AF14-BADF54F84B60}"/>
              </a:ext>
            </a:extLst>
          </p:cNvPr>
          <p:cNvCxnSpPr>
            <a:cxnSpLocks/>
            <a:stCxn id="24" idx="6"/>
            <a:endCxn id="39" idx="2"/>
          </p:cNvCxnSpPr>
          <p:nvPr/>
        </p:nvCxnSpPr>
        <p:spPr>
          <a:xfrm flipV="1">
            <a:off x="1013791" y="4544739"/>
            <a:ext cx="90892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5CCB13-4277-4E9C-B591-D09DC6FAB811}"/>
              </a:ext>
            </a:extLst>
          </p:cNvPr>
          <p:cNvCxnSpPr>
            <a:cxnSpLocks/>
            <a:stCxn id="37" idx="6"/>
            <a:endCxn id="36" idx="2"/>
          </p:cNvCxnSpPr>
          <p:nvPr/>
        </p:nvCxnSpPr>
        <p:spPr>
          <a:xfrm flipV="1">
            <a:off x="2376349" y="3095804"/>
            <a:ext cx="796459" cy="3438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60056B-A47F-498D-8091-65DCF1D144E0}"/>
              </a:ext>
            </a:extLst>
          </p:cNvPr>
          <p:cNvCxnSpPr>
            <a:cxnSpLocks/>
            <a:stCxn id="37" idx="6"/>
            <a:endCxn id="35" idx="2"/>
          </p:cNvCxnSpPr>
          <p:nvPr/>
        </p:nvCxnSpPr>
        <p:spPr>
          <a:xfrm>
            <a:off x="2376349" y="3439672"/>
            <a:ext cx="790116" cy="2179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B8ACB9B-4070-402F-AB06-FCB307706C5C}"/>
              </a:ext>
            </a:extLst>
          </p:cNvPr>
          <p:cNvCxnSpPr>
            <a:cxnSpLocks/>
            <a:stCxn id="37" idx="6"/>
            <a:endCxn id="32" idx="2"/>
          </p:cNvCxnSpPr>
          <p:nvPr/>
        </p:nvCxnSpPr>
        <p:spPr>
          <a:xfrm>
            <a:off x="2376349" y="3439672"/>
            <a:ext cx="804909" cy="7994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88DB08C-3687-4F2B-B27A-835AB534902E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>
            <a:off x="2376349" y="3439672"/>
            <a:ext cx="790117" cy="14093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67FF02-CD1B-4D72-9949-0F374A0F1B74}"/>
              </a:ext>
            </a:extLst>
          </p:cNvPr>
          <p:cNvCxnSpPr>
            <a:cxnSpLocks/>
            <a:stCxn id="38" idx="6"/>
            <a:endCxn id="36" idx="2"/>
          </p:cNvCxnSpPr>
          <p:nvPr/>
        </p:nvCxnSpPr>
        <p:spPr>
          <a:xfrm flipV="1">
            <a:off x="2372484" y="3095804"/>
            <a:ext cx="800324" cy="887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FC15835-B306-4923-9B75-6EB6886415C1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 flipV="1">
            <a:off x="2372484" y="3657578"/>
            <a:ext cx="793981" cy="325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2DDE87A-12A0-432E-9B0A-1C8BFAC60BD0}"/>
              </a:ext>
            </a:extLst>
          </p:cNvPr>
          <p:cNvCxnSpPr>
            <a:cxnSpLocks/>
            <a:stCxn id="38" idx="6"/>
            <a:endCxn id="32" idx="2"/>
          </p:cNvCxnSpPr>
          <p:nvPr/>
        </p:nvCxnSpPr>
        <p:spPr>
          <a:xfrm>
            <a:off x="2372484" y="3983150"/>
            <a:ext cx="808774" cy="255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9B0E309-67F0-4F50-9737-8D52DF4443EE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>
            <a:off x="2372484" y="4544739"/>
            <a:ext cx="793982" cy="3042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E0B1287-3EBD-42A3-BC4D-45F112CF8056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2387276" y="3989640"/>
            <a:ext cx="779190" cy="8593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3AC0332-A028-4CB1-B436-1955FC7F0004}"/>
              </a:ext>
            </a:extLst>
          </p:cNvPr>
          <p:cNvCxnSpPr>
            <a:cxnSpLocks/>
            <a:stCxn id="39" idx="6"/>
            <a:endCxn id="32" idx="2"/>
          </p:cNvCxnSpPr>
          <p:nvPr/>
        </p:nvCxnSpPr>
        <p:spPr>
          <a:xfrm flipV="1">
            <a:off x="2372484" y="4239125"/>
            <a:ext cx="808774" cy="3056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DA0886-07CD-4180-AE28-24EFC08196CD}"/>
              </a:ext>
            </a:extLst>
          </p:cNvPr>
          <p:cNvCxnSpPr>
            <a:cxnSpLocks/>
            <a:stCxn id="39" idx="6"/>
            <a:endCxn id="35" idx="2"/>
          </p:cNvCxnSpPr>
          <p:nvPr/>
        </p:nvCxnSpPr>
        <p:spPr>
          <a:xfrm flipV="1">
            <a:off x="2372484" y="3657578"/>
            <a:ext cx="793981" cy="8871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F088D8-BB66-4E9A-BBF2-0F28E8305C05}"/>
              </a:ext>
            </a:extLst>
          </p:cNvPr>
          <p:cNvCxnSpPr>
            <a:cxnSpLocks/>
            <a:stCxn id="39" idx="6"/>
            <a:endCxn id="36" idx="2"/>
          </p:cNvCxnSpPr>
          <p:nvPr/>
        </p:nvCxnSpPr>
        <p:spPr>
          <a:xfrm flipV="1">
            <a:off x="2372484" y="3095804"/>
            <a:ext cx="800324" cy="14489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B41ED0D-F62D-44CF-B7DA-5D411E270FDA}"/>
              </a:ext>
            </a:extLst>
          </p:cNvPr>
          <p:cNvSpPr/>
          <p:nvPr/>
        </p:nvSpPr>
        <p:spPr>
          <a:xfrm>
            <a:off x="4243180" y="2767879"/>
            <a:ext cx="657640" cy="2375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340BCF8-FCC1-4079-B09C-406C27A86538}"/>
              </a:ext>
            </a:extLst>
          </p:cNvPr>
          <p:cNvSpPr/>
          <p:nvPr/>
        </p:nvSpPr>
        <p:spPr>
          <a:xfrm>
            <a:off x="4320117" y="3982981"/>
            <a:ext cx="527855" cy="51195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0</a:t>
            </a:r>
            <a:endParaRPr lang="en-US" sz="1000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51E06C4-FC41-483A-80E9-3D2520D05FE0}"/>
              </a:ext>
            </a:extLst>
          </p:cNvPr>
          <p:cNvSpPr/>
          <p:nvPr/>
        </p:nvSpPr>
        <p:spPr>
          <a:xfrm>
            <a:off x="4305325" y="4592861"/>
            <a:ext cx="527855" cy="51195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0</a:t>
            </a:r>
            <a:endParaRPr lang="en-US" sz="10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46ADF06-DEF4-46D7-ADD6-4848C5CDD807}"/>
              </a:ext>
            </a:extLst>
          </p:cNvPr>
          <p:cNvSpPr/>
          <p:nvPr/>
        </p:nvSpPr>
        <p:spPr>
          <a:xfrm>
            <a:off x="4305324" y="3401434"/>
            <a:ext cx="527855" cy="51195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1</a:t>
            </a:r>
            <a:endParaRPr lang="en-US" sz="10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C1BA915-735A-45B6-8B17-1FD8E720D890}"/>
              </a:ext>
            </a:extLst>
          </p:cNvPr>
          <p:cNvSpPr/>
          <p:nvPr/>
        </p:nvSpPr>
        <p:spPr>
          <a:xfrm>
            <a:off x="4311667" y="2839660"/>
            <a:ext cx="527855" cy="51195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0</a:t>
            </a:r>
            <a:endParaRPr lang="en-US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D9F39BB-CC7B-46BC-BE85-33FC3283BE15}"/>
              </a:ext>
            </a:extLst>
          </p:cNvPr>
          <p:cNvSpPr txBox="1"/>
          <p:nvPr/>
        </p:nvSpPr>
        <p:spPr>
          <a:xfrm>
            <a:off x="4942212" y="3297547"/>
            <a:ext cx="796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want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094062D-6DA0-4660-9C9F-47E04793AF1F}"/>
              </a:ext>
            </a:extLst>
          </p:cNvPr>
          <p:cNvSpPr txBox="1"/>
          <p:nvPr/>
        </p:nvSpPr>
        <p:spPr>
          <a:xfrm>
            <a:off x="4213431" y="2486106"/>
            <a:ext cx="796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5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AF4141-F871-4007-BF3F-B0B97444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17" y="2571749"/>
            <a:ext cx="2910883" cy="2571750"/>
          </a:xfrm>
          <a:prstGeom prst="rect">
            <a:avLst/>
          </a:prstGeom>
        </p:spPr>
      </p:pic>
      <p:sp>
        <p:nvSpPr>
          <p:cNvPr id="9" name="Google Shape;375;p41">
            <a:extLst>
              <a:ext uri="{FF2B5EF4-FFF2-40B4-BE49-F238E27FC236}">
                <a16:creationId xmlns:a16="http://schemas.microsoft.com/office/drawing/2014/main" id="{E59CD776-9F40-4745-BC2E-DC6CB936EA9E}"/>
              </a:ext>
            </a:extLst>
          </p:cNvPr>
          <p:cNvSpPr/>
          <p:nvPr/>
        </p:nvSpPr>
        <p:spPr>
          <a:xfrm flipH="1">
            <a:off x="7031533" y="2228982"/>
            <a:ext cx="1584338" cy="342767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Doc2Vec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BB63B371-9360-4372-A4B7-E7C89983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8685"/>
              </p:ext>
            </p:extLst>
          </p:nvPr>
        </p:nvGraphicFramePr>
        <p:xfrm>
          <a:off x="62075" y="2815480"/>
          <a:ext cx="3004421" cy="1527920"/>
        </p:xfrm>
        <a:graphic>
          <a:graphicData uri="http://schemas.openxmlformats.org/drawingml/2006/table">
            <a:tbl>
              <a:tblPr firstRow="1" bandRow="1">
                <a:tableStyleId>{36D9C556-54B5-48D2-8E6F-3D681F48E876}</a:tableStyleId>
              </a:tblPr>
              <a:tblGrid>
                <a:gridCol w="1267143">
                  <a:extLst>
                    <a:ext uri="{9D8B030D-6E8A-4147-A177-3AD203B41FA5}">
                      <a16:colId xmlns:a16="http://schemas.microsoft.com/office/drawing/2014/main" val="4138048544"/>
                    </a:ext>
                  </a:extLst>
                </a:gridCol>
                <a:gridCol w="1737278">
                  <a:extLst>
                    <a:ext uri="{9D8B030D-6E8A-4147-A177-3AD203B41FA5}">
                      <a16:colId xmlns:a16="http://schemas.microsoft.com/office/drawing/2014/main" val="2759576163"/>
                    </a:ext>
                  </a:extLst>
                </a:gridCol>
              </a:tblGrid>
              <a:tr h="305584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Unique Word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embedding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39540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[1,1]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80373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want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[2,2]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09019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[1,3]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4477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r>
                        <a:rPr lang="en-SG" dirty="0"/>
                        <a:t>big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[2,3]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7192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9143279-6319-4450-8412-D5FAB97D7004}"/>
              </a:ext>
            </a:extLst>
          </p:cNvPr>
          <p:cNvSpPr/>
          <p:nvPr/>
        </p:nvSpPr>
        <p:spPr>
          <a:xfrm>
            <a:off x="313083" y="352839"/>
            <a:ext cx="1361660" cy="114797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(Known)</a:t>
            </a:r>
          </a:p>
          <a:p>
            <a:pPr algn="ctr"/>
            <a:r>
              <a:rPr lang="en-SG" dirty="0"/>
              <a:t>Input Matrix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81CEA-ECDE-47CF-A265-B292C414A3AF}"/>
              </a:ext>
            </a:extLst>
          </p:cNvPr>
          <p:cNvSpPr/>
          <p:nvPr/>
        </p:nvSpPr>
        <p:spPr>
          <a:xfrm>
            <a:off x="2354744" y="352839"/>
            <a:ext cx="1361660" cy="1147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(Hidden)</a:t>
            </a:r>
          </a:p>
          <a:p>
            <a:pPr algn="ctr"/>
            <a:r>
              <a:rPr lang="en-SG" dirty="0"/>
              <a:t>Weight Matrix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52D61-257A-4A74-A39E-23451AC74190}"/>
              </a:ext>
            </a:extLst>
          </p:cNvPr>
          <p:cNvSpPr txBox="1"/>
          <p:nvPr/>
        </p:nvSpPr>
        <p:spPr>
          <a:xfrm>
            <a:off x="1784074" y="571500"/>
            <a:ext cx="52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chemeClr val="tx2"/>
                </a:solidFill>
              </a:rPr>
              <a:t>X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EB88E-5114-4865-AC97-00302A467D45}"/>
              </a:ext>
            </a:extLst>
          </p:cNvPr>
          <p:cNvSpPr/>
          <p:nvPr/>
        </p:nvSpPr>
        <p:spPr>
          <a:xfrm>
            <a:off x="4446098" y="401832"/>
            <a:ext cx="1565413" cy="1049981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Target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C33AB3-2F03-4F5B-A563-76EEEB31898D}"/>
              </a:ext>
            </a:extLst>
          </p:cNvPr>
          <p:cNvSpPr txBox="1"/>
          <p:nvPr/>
        </p:nvSpPr>
        <p:spPr>
          <a:xfrm>
            <a:off x="3766097" y="510462"/>
            <a:ext cx="630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chemeClr val="tx2"/>
                </a:solidFill>
              </a:rPr>
              <a:t>=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24260-4A34-4B88-87C1-68BB04788842}"/>
              </a:ext>
            </a:extLst>
          </p:cNvPr>
          <p:cNvSpPr txBox="1"/>
          <p:nvPr/>
        </p:nvSpPr>
        <p:spPr>
          <a:xfrm>
            <a:off x="993913" y="1686992"/>
            <a:ext cx="3304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2"/>
                </a:solidFill>
              </a:rPr>
              <a:t>Like</a:t>
            </a:r>
          </a:p>
          <a:p>
            <a:r>
              <a:rPr lang="en-SG" sz="2000" dirty="0">
                <a:solidFill>
                  <a:schemeClr val="tx2"/>
                </a:solidFill>
              </a:rPr>
              <a:t>a * x = c</a:t>
            </a:r>
          </a:p>
          <a:p>
            <a:r>
              <a:rPr lang="en-SG" sz="2000" dirty="0">
                <a:solidFill>
                  <a:schemeClr val="tx2"/>
                </a:solidFill>
              </a:rPr>
              <a:t>Find x</a:t>
            </a:r>
          </a:p>
        </p:txBody>
      </p:sp>
    </p:spTree>
    <p:extLst>
      <p:ext uri="{BB962C8B-B14F-4D97-AF65-F5344CB8AC3E}">
        <p14:creationId xmlns:p14="http://schemas.microsoft.com/office/powerpoint/2010/main" val="333912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7E203-9897-44AC-86BF-00AA25AE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4722"/>
            <a:ext cx="3960742" cy="2648778"/>
          </a:xfrm>
          <a:prstGeom prst="rect">
            <a:avLst/>
          </a:prstGeom>
        </p:spPr>
      </p:pic>
      <p:sp>
        <p:nvSpPr>
          <p:cNvPr id="8" name="Google Shape;377;p41">
            <a:extLst>
              <a:ext uri="{FF2B5EF4-FFF2-40B4-BE49-F238E27FC236}">
                <a16:creationId xmlns:a16="http://schemas.microsoft.com/office/drawing/2014/main" id="{AED1BCE4-B7A4-4336-A913-0B746E021E2B}"/>
              </a:ext>
            </a:extLst>
          </p:cNvPr>
          <p:cNvSpPr/>
          <p:nvPr/>
        </p:nvSpPr>
        <p:spPr>
          <a:xfrm>
            <a:off x="-2" y="228601"/>
            <a:ext cx="3960742" cy="2265196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u="sng" dirty="0">
                <a:solidFill>
                  <a:schemeClr val="tx2"/>
                </a:solidFill>
              </a:rPr>
              <a:t>User Input: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Fira Mono"/>
              </a:rPr>
              <a:t>I want a big and cozy room and a nice house. It must be near the downtown area for easy access. It must also have an amazing view of the city.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F7FAB-E730-4C97-A871-A721D0CD0C10}"/>
              </a:ext>
            </a:extLst>
          </p:cNvPr>
          <p:cNvSpPr txBox="1"/>
          <p:nvPr/>
        </p:nvSpPr>
        <p:spPr>
          <a:xfrm>
            <a:off x="4378187" y="3468757"/>
            <a:ext cx="44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vs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Google Shape;377;p41">
            <a:extLst>
              <a:ext uri="{FF2B5EF4-FFF2-40B4-BE49-F238E27FC236}">
                <a16:creationId xmlns:a16="http://schemas.microsoft.com/office/drawing/2014/main" id="{FFDC21DB-8CCB-4494-BAE2-15E0E0B9BECA}"/>
              </a:ext>
            </a:extLst>
          </p:cNvPr>
          <p:cNvSpPr/>
          <p:nvPr/>
        </p:nvSpPr>
        <p:spPr>
          <a:xfrm>
            <a:off x="5237920" y="228601"/>
            <a:ext cx="3906079" cy="2265196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u="sng" dirty="0">
                <a:solidFill>
                  <a:schemeClr val="tx2"/>
                </a:solidFill>
              </a:rPr>
              <a:t>Listing (doc):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chemeClr val="tx2"/>
                </a:solidFill>
              </a:rPr>
              <a:t>Private bedroom with amazing views of DT. Seattle in the heart of downtown. When I am home, I'll sleep on the couch in the living room. The unit is in a very nice, clean, modern bldg. </a:t>
            </a:r>
            <a:r>
              <a:rPr lang="en-US" sz="1200" dirty="0" err="1">
                <a:solidFill>
                  <a:schemeClr val="tx2"/>
                </a:solidFill>
              </a:rPr>
              <a:t>Wifi</a:t>
            </a:r>
            <a:r>
              <a:rPr lang="en-US" sz="1200" dirty="0">
                <a:solidFill>
                  <a:schemeClr val="tx2"/>
                </a:solidFill>
              </a:rPr>
              <a:t> available. right in the heart of downtown. close to everything you might need. </a:t>
            </a:r>
            <a:r>
              <a:rPr lang="en-US" sz="1200" dirty="0" err="1">
                <a:solidFill>
                  <a:schemeClr val="tx2"/>
                </a:solidFill>
              </a:rPr>
              <a:t>wifi</a:t>
            </a:r>
            <a:r>
              <a:rPr lang="en-US" sz="1200" dirty="0">
                <a:solidFill>
                  <a:schemeClr val="tx2"/>
                </a:solidFill>
              </a:rPr>
              <a:t>. cable TV. as much as you like. Yes. 4 blocks away from the train stations. should be able to walk to everything too.</a:t>
            </a:r>
            <a:endParaRPr sz="12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B2B5A3-24FC-4B08-A7F4-C3ABAC6CA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923" y="2493796"/>
            <a:ext cx="3906078" cy="264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C9298A-F904-4B3A-AD7A-64D5A7BAADD8}"/>
              </a:ext>
            </a:extLst>
          </p:cNvPr>
          <p:cNvSpPr txBox="1"/>
          <p:nvPr/>
        </p:nvSpPr>
        <p:spPr>
          <a:xfrm>
            <a:off x="4159525" y="2202418"/>
            <a:ext cx="1217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Similarity Score: 0.455306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6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3EE47-87CC-4C01-81DC-CED48B25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853"/>
            <a:ext cx="9144000" cy="3945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683383-AC8E-4AC0-B55F-97B2D822390B}"/>
              </a:ext>
            </a:extLst>
          </p:cNvPr>
          <p:cNvSpPr txBox="1"/>
          <p:nvPr/>
        </p:nvSpPr>
        <p:spPr>
          <a:xfrm>
            <a:off x="64008" y="196596"/>
            <a:ext cx="2125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chemeClr val="tx2"/>
                </a:solidFill>
              </a:rPr>
              <a:t>Listing_id</a:t>
            </a:r>
            <a:r>
              <a:rPr lang="en-SG" dirty="0">
                <a:solidFill>
                  <a:schemeClr val="tx2"/>
                </a:solidFill>
              </a:rPr>
              <a:t> used as unique </a:t>
            </a:r>
            <a:r>
              <a:rPr lang="en-SG" dirty="0" err="1">
                <a:solidFill>
                  <a:schemeClr val="tx2"/>
                </a:solidFill>
              </a:rPr>
              <a:t>doc_id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67C80-CD88-4573-AC8C-7A802A58CD31}"/>
              </a:ext>
            </a:extLst>
          </p:cNvPr>
          <p:cNvCxnSpPr/>
          <p:nvPr/>
        </p:nvCxnSpPr>
        <p:spPr>
          <a:xfrm flipH="1">
            <a:off x="416052" y="685800"/>
            <a:ext cx="338328" cy="5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;p37">
            <a:extLst>
              <a:ext uri="{FF2B5EF4-FFF2-40B4-BE49-F238E27FC236}">
                <a16:creationId xmlns:a16="http://schemas.microsoft.com/office/drawing/2014/main" id="{F00A4850-1365-4E4C-B44F-C596D75082C5}"/>
              </a:ext>
            </a:extLst>
          </p:cNvPr>
          <p:cNvSpPr/>
          <p:nvPr/>
        </p:nvSpPr>
        <p:spPr>
          <a:xfrm>
            <a:off x="5630142" y="2107950"/>
            <a:ext cx="2030400" cy="4638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TF-IDF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8E65F1-E907-4CF3-BAF8-31A05D0F9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72114"/>
            <a:ext cx="5214300" cy="946200"/>
          </a:xfrm>
        </p:spPr>
        <p:txBody>
          <a:bodyPr/>
          <a:lstStyle/>
          <a:p>
            <a:r>
              <a:rPr lang="en-SG" sz="4000" u="sng" dirty="0"/>
              <a:t>Evaluation</a:t>
            </a:r>
            <a:endParaRPr lang="en-US" sz="4000" u="sng" dirty="0"/>
          </a:p>
        </p:txBody>
      </p:sp>
      <p:sp>
        <p:nvSpPr>
          <p:cNvPr id="6" name="Google Shape;259;p37">
            <a:extLst>
              <a:ext uri="{FF2B5EF4-FFF2-40B4-BE49-F238E27FC236}">
                <a16:creationId xmlns:a16="http://schemas.microsoft.com/office/drawing/2014/main" id="{3B499647-19B6-4E23-A52C-77FAF142FD89}"/>
              </a:ext>
            </a:extLst>
          </p:cNvPr>
          <p:cNvSpPr/>
          <p:nvPr/>
        </p:nvSpPr>
        <p:spPr>
          <a:xfrm>
            <a:off x="1483458" y="2107950"/>
            <a:ext cx="2030400" cy="4638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Doc2Vec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71467A-5CDF-4D61-98F3-D29BCB860E00}"/>
              </a:ext>
            </a:extLst>
          </p:cNvPr>
          <p:cNvSpPr txBox="1"/>
          <p:nvPr/>
        </p:nvSpPr>
        <p:spPr>
          <a:xfrm>
            <a:off x="3736738" y="2107950"/>
            <a:ext cx="18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tx2"/>
                </a:solidFill>
              </a:rPr>
              <a:t>Better than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1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25092" y="10930"/>
            <a:ext cx="6806434" cy="599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dk2"/>
                </a:solidFill>
              </a:rPr>
              <a:t>PCA</a:t>
            </a:r>
            <a:endParaRPr sz="36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932779" y="-1686443"/>
            <a:ext cx="870573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2655660" y="740465"/>
            <a:ext cx="5345299" cy="740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Principal Component Analysis (Unsupervised)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Dimensionality Reduction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A49B0-65AE-42FE-A36A-30A9A38D0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2237"/>
            <a:ext cx="5295965" cy="19812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580191-EA8D-4FF1-8995-8B306F9F1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99" y="2999232"/>
            <a:ext cx="2767901" cy="2133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1D6F5-6E53-4F66-8C35-E3E69671D551}"/>
              </a:ext>
            </a:extLst>
          </p:cNvPr>
          <p:cNvSpPr txBox="1"/>
          <p:nvPr/>
        </p:nvSpPr>
        <p:spPr>
          <a:xfrm>
            <a:off x="1408176" y="2571750"/>
            <a:ext cx="288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Thousands of features/dimensions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Google Shape;914;p55">
            <a:extLst>
              <a:ext uri="{FF2B5EF4-FFF2-40B4-BE49-F238E27FC236}">
                <a16:creationId xmlns:a16="http://schemas.microsoft.com/office/drawing/2014/main" id="{0148E971-E5F7-434C-A262-99205202CC81}"/>
              </a:ext>
            </a:extLst>
          </p:cNvPr>
          <p:cNvSpPr/>
          <p:nvPr/>
        </p:nvSpPr>
        <p:spPr>
          <a:xfrm>
            <a:off x="5457702" y="3767434"/>
            <a:ext cx="789348" cy="635601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41ED8-C77D-463D-B52C-A0FF210176DF}"/>
              </a:ext>
            </a:extLst>
          </p:cNvPr>
          <p:cNvSpPr txBox="1"/>
          <p:nvPr/>
        </p:nvSpPr>
        <p:spPr>
          <a:xfrm>
            <a:off x="6469380" y="2571750"/>
            <a:ext cx="231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2d (pc1, pc2)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3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9DB1-9BD0-49BD-9D19-9F40A44B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112" y="71416"/>
            <a:ext cx="5214300" cy="794161"/>
          </a:xfrm>
        </p:spPr>
        <p:txBody>
          <a:bodyPr/>
          <a:lstStyle/>
          <a:p>
            <a:r>
              <a:rPr lang="en-SG" sz="4000" u="sng" dirty="0"/>
              <a:t>Agenda</a:t>
            </a:r>
            <a:endParaRPr lang="en-US" sz="4000" u="sng" dirty="0"/>
          </a:p>
        </p:txBody>
      </p:sp>
      <p:sp>
        <p:nvSpPr>
          <p:cNvPr id="4" name="Google Shape;151;p30">
            <a:extLst>
              <a:ext uri="{FF2B5EF4-FFF2-40B4-BE49-F238E27FC236}">
                <a16:creationId xmlns:a16="http://schemas.microsoft.com/office/drawing/2014/main" id="{1C67AB39-4FD5-4D4E-AB04-1D2E7885ACC7}"/>
              </a:ext>
            </a:extLst>
          </p:cNvPr>
          <p:cNvSpPr txBox="1">
            <a:spLocks/>
          </p:cNvSpPr>
          <p:nvPr/>
        </p:nvSpPr>
        <p:spPr>
          <a:xfrm>
            <a:off x="3722786" y="1402838"/>
            <a:ext cx="139615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Algorithms</a:t>
            </a:r>
          </a:p>
        </p:txBody>
      </p:sp>
      <p:cxnSp>
        <p:nvCxnSpPr>
          <p:cNvPr id="5" name="Google Shape;158;p30">
            <a:extLst>
              <a:ext uri="{FF2B5EF4-FFF2-40B4-BE49-F238E27FC236}">
                <a16:creationId xmlns:a16="http://schemas.microsoft.com/office/drawing/2014/main" id="{B6C305E6-35B0-4DB4-8C23-771EF9E009EA}"/>
              </a:ext>
            </a:extLst>
          </p:cNvPr>
          <p:cNvCxnSpPr/>
          <p:nvPr/>
        </p:nvCxnSpPr>
        <p:spPr>
          <a:xfrm>
            <a:off x="1585795" y="152400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51;p30">
            <a:extLst>
              <a:ext uri="{FF2B5EF4-FFF2-40B4-BE49-F238E27FC236}">
                <a16:creationId xmlns:a16="http://schemas.microsoft.com/office/drawing/2014/main" id="{FC6FA297-74DC-4696-B3AB-7A13F0256C5C}"/>
              </a:ext>
            </a:extLst>
          </p:cNvPr>
          <p:cNvSpPr txBox="1">
            <a:spLocks/>
          </p:cNvSpPr>
          <p:nvPr/>
        </p:nvSpPr>
        <p:spPr>
          <a:xfrm>
            <a:off x="1783420" y="1415788"/>
            <a:ext cx="145975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Data</a:t>
            </a:r>
          </a:p>
        </p:txBody>
      </p:sp>
      <p:cxnSp>
        <p:nvCxnSpPr>
          <p:cNvPr id="8" name="Google Shape;158;p30">
            <a:extLst>
              <a:ext uri="{FF2B5EF4-FFF2-40B4-BE49-F238E27FC236}">
                <a16:creationId xmlns:a16="http://schemas.microsoft.com/office/drawing/2014/main" id="{FC26B323-39B0-4576-A36B-BC746D403AC9}"/>
              </a:ext>
            </a:extLst>
          </p:cNvPr>
          <p:cNvCxnSpPr/>
          <p:nvPr/>
        </p:nvCxnSpPr>
        <p:spPr>
          <a:xfrm>
            <a:off x="3515934" y="152400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51;p30">
            <a:extLst>
              <a:ext uri="{FF2B5EF4-FFF2-40B4-BE49-F238E27FC236}">
                <a16:creationId xmlns:a16="http://schemas.microsoft.com/office/drawing/2014/main" id="{2D47FF12-E27F-4A96-9D99-458F3FD16E0B}"/>
              </a:ext>
            </a:extLst>
          </p:cNvPr>
          <p:cNvSpPr txBox="1">
            <a:spLocks/>
          </p:cNvSpPr>
          <p:nvPr/>
        </p:nvSpPr>
        <p:spPr>
          <a:xfrm>
            <a:off x="117536" y="1405508"/>
            <a:ext cx="139615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Objective</a:t>
            </a:r>
          </a:p>
        </p:txBody>
      </p:sp>
      <p:cxnSp>
        <p:nvCxnSpPr>
          <p:cNvPr id="10" name="Google Shape;158;p30">
            <a:extLst>
              <a:ext uri="{FF2B5EF4-FFF2-40B4-BE49-F238E27FC236}">
                <a16:creationId xmlns:a16="http://schemas.microsoft.com/office/drawing/2014/main" id="{DCCAD4CA-9B38-4549-855B-578B960D33B8}"/>
              </a:ext>
            </a:extLst>
          </p:cNvPr>
          <p:cNvCxnSpPr/>
          <p:nvPr/>
        </p:nvCxnSpPr>
        <p:spPr>
          <a:xfrm>
            <a:off x="5548539" y="1544949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58;p30">
            <a:extLst>
              <a:ext uri="{FF2B5EF4-FFF2-40B4-BE49-F238E27FC236}">
                <a16:creationId xmlns:a16="http://schemas.microsoft.com/office/drawing/2014/main" id="{FCA39A65-4E88-4317-B15D-252FECBEFD30}"/>
              </a:ext>
            </a:extLst>
          </p:cNvPr>
          <p:cNvCxnSpPr/>
          <p:nvPr/>
        </p:nvCxnSpPr>
        <p:spPr>
          <a:xfrm>
            <a:off x="7468235" y="1576608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51;p30">
            <a:extLst>
              <a:ext uri="{FF2B5EF4-FFF2-40B4-BE49-F238E27FC236}">
                <a16:creationId xmlns:a16="http://schemas.microsoft.com/office/drawing/2014/main" id="{B28D0542-592D-407A-8A2F-A51C711B6D49}"/>
              </a:ext>
            </a:extLst>
          </p:cNvPr>
          <p:cNvSpPr txBox="1">
            <a:spLocks/>
          </p:cNvSpPr>
          <p:nvPr/>
        </p:nvSpPr>
        <p:spPr>
          <a:xfrm>
            <a:off x="7570258" y="1415788"/>
            <a:ext cx="14348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E3F27-52D3-4685-A006-BF96A4BF4D25}"/>
              </a:ext>
            </a:extLst>
          </p:cNvPr>
          <p:cNvSpPr txBox="1"/>
          <p:nvPr/>
        </p:nvSpPr>
        <p:spPr>
          <a:xfrm>
            <a:off x="84786" y="2005836"/>
            <a:ext cx="14811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What do want to accomplish?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E337D1-70D1-46A6-A5CF-31FF5116AC5B}"/>
              </a:ext>
            </a:extLst>
          </p:cNvPr>
          <p:cNvSpPr txBox="1"/>
          <p:nvPr/>
        </p:nvSpPr>
        <p:spPr>
          <a:xfrm>
            <a:off x="1763268" y="1980638"/>
            <a:ext cx="175756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Exploration</a:t>
            </a:r>
          </a:p>
          <a:p>
            <a:pPr>
              <a:buClr>
                <a:schemeClr val="tx2"/>
              </a:buClr>
            </a:pPr>
            <a:endParaRPr lang="en-SG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Pre-Processing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73561-87B4-47CD-9B9A-6C6431824D31}"/>
              </a:ext>
            </a:extLst>
          </p:cNvPr>
          <p:cNvSpPr txBox="1"/>
          <p:nvPr/>
        </p:nvSpPr>
        <p:spPr>
          <a:xfrm>
            <a:off x="3733469" y="2613666"/>
            <a:ext cx="149547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TF-IDF</a:t>
            </a:r>
          </a:p>
          <a:p>
            <a:pPr>
              <a:buClr>
                <a:schemeClr val="tx2"/>
              </a:buClr>
            </a:pPr>
            <a:endParaRPr lang="en-SG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SG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Doc2Vec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58EB4-2687-481C-8245-50BF3FF43D6B}"/>
              </a:ext>
            </a:extLst>
          </p:cNvPr>
          <p:cNvSpPr txBox="1"/>
          <p:nvPr/>
        </p:nvSpPr>
        <p:spPr>
          <a:xfrm>
            <a:off x="5795367" y="1928038"/>
            <a:ext cx="15943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Visualization of 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Google Shape;151;p30">
            <a:extLst>
              <a:ext uri="{FF2B5EF4-FFF2-40B4-BE49-F238E27FC236}">
                <a16:creationId xmlns:a16="http://schemas.microsoft.com/office/drawing/2014/main" id="{25AB5991-CFD5-46AF-B129-7C542A27CBDF}"/>
              </a:ext>
            </a:extLst>
          </p:cNvPr>
          <p:cNvSpPr txBox="1">
            <a:spLocks/>
          </p:cNvSpPr>
          <p:nvPr/>
        </p:nvSpPr>
        <p:spPr>
          <a:xfrm>
            <a:off x="5716037" y="1415788"/>
            <a:ext cx="142066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22" name="Google Shape;905;p55">
            <a:extLst>
              <a:ext uri="{FF2B5EF4-FFF2-40B4-BE49-F238E27FC236}">
                <a16:creationId xmlns:a16="http://schemas.microsoft.com/office/drawing/2014/main" id="{20F0CBCD-D59A-4C0C-A1F3-32BC994BE5DE}"/>
              </a:ext>
            </a:extLst>
          </p:cNvPr>
          <p:cNvSpPr/>
          <p:nvPr/>
        </p:nvSpPr>
        <p:spPr>
          <a:xfrm>
            <a:off x="1654111" y="2069697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05;p55">
            <a:extLst>
              <a:ext uri="{FF2B5EF4-FFF2-40B4-BE49-F238E27FC236}">
                <a16:creationId xmlns:a16="http://schemas.microsoft.com/office/drawing/2014/main" id="{8801D5CB-B065-42B2-A884-763D91A3096D}"/>
              </a:ext>
            </a:extLst>
          </p:cNvPr>
          <p:cNvSpPr/>
          <p:nvPr/>
        </p:nvSpPr>
        <p:spPr>
          <a:xfrm>
            <a:off x="1654111" y="2501189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905;p55">
            <a:extLst>
              <a:ext uri="{FF2B5EF4-FFF2-40B4-BE49-F238E27FC236}">
                <a16:creationId xmlns:a16="http://schemas.microsoft.com/office/drawing/2014/main" id="{7C4F04F0-C53D-4CA6-A12C-2681055E2D58}"/>
              </a:ext>
            </a:extLst>
          </p:cNvPr>
          <p:cNvSpPr/>
          <p:nvPr/>
        </p:nvSpPr>
        <p:spPr>
          <a:xfrm>
            <a:off x="5637778" y="2029936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05;p55">
            <a:extLst>
              <a:ext uri="{FF2B5EF4-FFF2-40B4-BE49-F238E27FC236}">
                <a16:creationId xmlns:a16="http://schemas.microsoft.com/office/drawing/2014/main" id="{82AF0A67-C0C8-4FC3-A17F-34A6563A2E89}"/>
              </a:ext>
            </a:extLst>
          </p:cNvPr>
          <p:cNvSpPr/>
          <p:nvPr/>
        </p:nvSpPr>
        <p:spPr>
          <a:xfrm>
            <a:off x="3560585" y="2029171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905;p55">
            <a:extLst>
              <a:ext uri="{FF2B5EF4-FFF2-40B4-BE49-F238E27FC236}">
                <a16:creationId xmlns:a16="http://schemas.microsoft.com/office/drawing/2014/main" id="{9D68BEF3-E252-4091-9E9B-FDEABC81678E}"/>
              </a:ext>
            </a:extLst>
          </p:cNvPr>
          <p:cNvSpPr/>
          <p:nvPr/>
        </p:nvSpPr>
        <p:spPr>
          <a:xfrm>
            <a:off x="3563809" y="2702532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46C509-C1F7-441E-9566-056393A101B8}"/>
              </a:ext>
            </a:extLst>
          </p:cNvPr>
          <p:cNvSpPr txBox="1"/>
          <p:nvPr/>
        </p:nvSpPr>
        <p:spPr>
          <a:xfrm>
            <a:off x="3736344" y="1936181"/>
            <a:ext cx="197261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Word Embeddings / Vectorization</a:t>
            </a:r>
          </a:p>
          <a:p>
            <a:pPr lvl="7">
              <a:buClr>
                <a:schemeClr val="tx2"/>
              </a:buClr>
            </a:pPr>
            <a:endParaRPr lang="en-SG" u="sng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SG" u="sng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3E7339-16EC-4298-BEF9-BECEC3F02899}"/>
              </a:ext>
            </a:extLst>
          </p:cNvPr>
          <p:cNvSpPr txBox="1"/>
          <p:nvPr/>
        </p:nvSpPr>
        <p:spPr>
          <a:xfrm>
            <a:off x="5931386" y="2476533"/>
            <a:ext cx="15943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sz="1200" dirty="0">
                <a:solidFill>
                  <a:schemeClr val="tx2"/>
                </a:solidFill>
              </a:rPr>
              <a:t>PCA + </a:t>
            </a:r>
            <a:r>
              <a:rPr lang="en-SG" sz="1200" dirty="0" err="1">
                <a:solidFill>
                  <a:schemeClr val="tx2"/>
                </a:solidFill>
              </a:rPr>
              <a:t>TensorBoard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2" name="Google Shape;905;p55">
            <a:extLst>
              <a:ext uri="{FF2B5EF4-FFF2-40B4-BE49-F238E27FC236}">
                <a16:creationId xmlns:a16="http://schemas.microsoft.com/office/drawing/2014/main" id="{43581EE0-22E7-494C-9977-67E059BA9FFA}"/>
              </a:ext>
            </a:extLst>
          </p:cNvPr>
          <p:cNvSpPr/>
          <p:nvPr/>
        </p:nvSpPr>
        <p:spPr>
          <a:xfrm>
            <a:off x="3557657" y="3320859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905;p55">
            <a:extLst>
              <a:ext uri="{FF2B5EF4-FFF2-40B4-BE49-F238E27FC236}">
                <a16:creationId xmlns:a16="http://schemas.microsoft.com/office/drawing/2014/main" id="{8F5D06EF-4C10-49EA-AE64-9B72D5A062D7}"/>
              </a:ext>
            </a:extLst>
          </p:cNvPr>
          <p:cNvSpPr/>
          <p:nvPr/>
        </p:nvSpPr>
        <p:spPr>
          <a:xfrm>
            <a:off x="5891710" y="2572534"/>
            <a:ext cx="79340" cy="807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9F90B2-6784-47A5-A3C5-5534EF773C33}"/>
              </a:ext>
            </a:extLst>
          </p:cNvPr>
          <p:cNvSpPr txBox="1"/>
          <p:nvPr/>
        </p:nvSpPr>
        <p:spPr>
          <a:xfrm>
            <a:off x="3850564" y="2834831"/>
            <a:ext cx="1594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sz="1200" dirty="0">
                <a:solidFill>
                  <a:schemeClr val="tx2"/>
                </a:solidFill>
              </a:rPr>
              <a:t>Cosine-Similarity</a:t>
            </a:r>
          </a:p>
          <a:p>
            <a:pPr>
              <a:buClr>
                <a:schemeClr val="tx2"/>
              </a:buClr>
            </a:pPr>
            <a:r>
              <a:rPr lang="en-SG" sz="1200" dirty="0">
                <a:solidFill>
                  <a:schemeClr val="tx2"/>
                </a:solidFill>
              </a:rPr>
              <a:t>K-NN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5" name="Google Shape;905;p55">
            <a:extLst>
              <a:ext uri="{FF2B5EF4-FFF2-40B4-BE49-F238E27FC236}">
                <a16:creationId xmlns:a16="http://schemas.microsoft.com/office/drawing/2014/main" id="{C81E52E5-F0B8-40BC-82B6-74084A5FFB81}"/>
              </a:ext>
            </a:extLst>
          </p:cNvPr>
          <p:cNvSpPr/>
          <p:nvPr/>
        </p:nvSpPr>
        <p:spPr>
          <a:xfrm>
            <a:off x="3829844" y="3108570"/>
            <a:ext cx="79340" cy="807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05;p55">
            <a:extLst>
              <a:ext uri="{FF2B5EF4-FFF2-40B4-BE49-F238E27FC236}">
                <a16:creationId xmlns:a16="http://schemas.microsoft.com/office/drawing/2014/main" id="{A040B0DA-0E0A-437C-9D13-A703F1EDD811}"/>
              </a:ext>
            </a:extLst>
          </p:cNvPr>
          <p:cNvSpPr/>
          <p:nvPr/>
        </p:nvSpPr>
        <p:spPr>
          <a:xfrm>
            <a:off x="3831677" y="2941851"/>
            <a:ext cx="79340" cy="807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05;p55">
            <a:extLst>
              <a:ext uri="{FF2B5EF4-FFF2-40B4-BE49-F238E27FC236}">
                <a16:creationId xmlns:a16="http://schemas.microsoft.com/office/drawing/2014/main" id="{F6B67D89-FEC0-4E8A-85EE-10AA2A7C9DB4}"/>
              </a:ext>
            </a:extLst>
          </p:cNvPr>
          <p:cNvSpPr/>
          <p:nvPr/>
        </p:nvSpPr>
        <p:spPr>
          <a:xfrm>
            <a:off x="3831677" y="3605449"/>
            <a:ext cx="79340" cy="807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FFAE6E-E76D-46A1-9A2E-E431EC2B8E9E}"/>
              </a:ext>
            </a:extLst>
          </p:cNvPr>
          <p:cNvSpPr txBox="1"/>
          <p:nvPr/>
        </p:nvSpPr>
        <p:spPr>
          <a:xfrm>
            <a:off x="3864627" y="3508643"/>
            <a:ext cx="1594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sz="1200" dirty="0">
                <a:solidFill>
                  <a:schemeClr val="tx2"/>
                </a:solidFill>
              </a:rPr>
              <a:t>Cosine-Similarity</a:t>
            </a:r>
          </a:p>
          <a:p>
            <a:pPr>
              <a:buClr>
                <a:schemeClr val="tx2"/>
              </a:buClr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3487D-C526-4386-812D-C743193CC8C8}"/>
              </a:ext>
            </a:extLst>
          </p:cNvPr>
          <p:cNvSpPr txBox="1"/>
          <p:nvPr/>
        </p:nvSpPr>
        <p:spPr>
          <a:xfrm>
            <a:off x="7707446" y="1924016"/>
            <a:ext cx="143532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Recommend user’s preferred Airbnb with the most accuracy as possible.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Google Shape;905;p55">
            <a:extLst>
              <a:ext uri="{FF2B5EF4-FFF2-40B4-BE49-F238E27FC236}">
                <a16:creationId xmlns:a16="http://schemas.microsoft.com/office/drawing/2014/main" id="{5F917639-C9F7-470C-9D66-739D9C4F6F7A}"/>
              </a:ext>
            </a:extLst>
          </p:cNvPr>
          <p:cNvSpPr/>
          <p:nvPr/>
        </p:nvSpPr>
        <p:spPr>
          <a:xfrm>
            <a:off x="7549856" y="2029171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19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EAAFAB-B012-4B9C-A529-046D6C4B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911" y="0"/>
            <a:ext cx="5970505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585FCC-007B-4C2E-BEB0-A1F0E822CE93}"/>
              </a:ext>
            </a:extLst>
          </p:cNvPr>
          <p:cNvSpPr txBox="1"/>
          <p:nvPr/>
        </p:nvSpPr>
        <p:spPr>
          <a:xfrm>
            <a:off x="187979" y="820674"/>
            <a:ext cx="1741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Scatter Plot of the Listings with User’s Input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5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2194840" y="0"/>
            <a:ext cx="6806434" cy="599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 err="1">
                <a:solidFill>
                  <a:schemeClr val="dk2"/>
                </a:solidFill>
              </a:rPr>
              <a:t>Tensorboard</a:t>
            </a:r>
            <a:r>
              <a:rPr lang="en-US" sz="3600" u="sng" dirty="0">
                <a:solidFill>
                  <a:schemeClr val="dk2"/>
                </a:solidFill>
              </a:rPr>
              <a:t> Embedding Projector</a:t>
            </a:r>
            <a:endParaRPr sz="36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013988" y="-148583"/>
            <a:ext cx="870573" cy="3054838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2925407" y="943549"/>
            <a:ext cx="5345299" cy="740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Interactive 3D Visualization Tool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8C1121-A9E7-4310-95DA-FFF9983B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159856"/>
            <a:ext cx="3579875" cy="2983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6A36DD-477F-438E-A6A7-06676FC8B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672" y="2159049"/>
            <a:ext cx="3825328" cy="2983644"/>
          </a:xfrm>
          <a:prstGeom prst="rect">
            <a:avLst/>
          </a:prstGeom>
        </p:spPr>
      </p:pic>
      <p:sp>
        <p:nvSpPr>
          <p:cNvPr id="7" name="Google Shape;914;p55">
            <a:extLst>
              <a:ext uri="{FF2B5EF4-FFF2-40B4-BE49-F238E27FC236}">
                <a16:creationId xmlns:a16="http://schemas.microsoft.com/office/drawing/2014/main" id="{C8A758B6-B4DE-49E6-AD40-2851E8825FE2}"/>
              </a:ext>
            </a:extLst>
          </p:cNvPr>
          <p:cNvSpPr/>
          <p:nvPr/>
        </p:nvSpPr>
        <p:spPr>
          <a:xfrm>
            <a:off x="3970317" y="3333070"/>
            <a:ext cx="789348" cy="635601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568DF-B420-4086-BE48-B33AAB62E1CC}"/>
              </a:ext>
            </a:extLst>
          </p:cNvPr>
          <p:cNvSpPr txBox="1"/>
          <p:nvPr/>
        </p:nvSpPr>
        <p:spPr>
          <a:xfrm>
            <a:off x="3605022" y="2600247"/>
            <a:ext cx="168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2"/>
                </a:solidFill>
              </a:rPr>
              <a:t>After isolating points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9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098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DB6635-F005-4CF7-B58A-6366FF0E5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Google Shape;375;p41">
            <a:extLst>
              <a:ext uri="{FF2B5EF4-FFF2-40B4-BE49-F238E27FC236}">
                <a16:creationId xmlns:a16="http://schemas.microsoft.com/office/drawing/2014/main" id="{FC4612E1-1B19-4D0B-94F4-B1B871D7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459038" y="2314575"/>
            <a:ext cx="4225925" cy="178435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1314-3115-48A1-AB2B-57D2ECFE0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location of the Airbnb</a:t>
            </a:r>
          </a:p>
        </p:txBody>
      </p:sp>
      <p:sp>
        <p:nvSpPr>
          <p:cNvPr id="4" name="Google Shape;379;p41">
            <a:extLst>
              <a:ext uri="{FF2B5EF4-FFF2-40B4-BE49-F238E27FC236}">
                <a16:creationId xmlns:a16="http://schemas.microsoft.com/office/drawing/2014/main" id="{589205C3-7058-473B-9324-AD77460610FA}"/>
              </a:ext>
            </a:extLst>
          </p:cNvPr>
          <p:cNvSpPr txBox="1">
            <a:spLocks/>
          </p:cNvSpPr>
          <p:nvPr/>
        </p:nvSpPr>
        <p:spPr>
          <a:xfrm>
            <a:off x="6679407" y="4312009"/>
            <a:ext cx="2164556" cy="61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System will allow to view listings on google map.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A4CB1-2BA5-4193-8F32-A02223E6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96" y="1136795"/>
            <a:ext cx="7348608" cy="21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22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28E65F1-E907-4CF3-BAF8-31A05D0F9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0"/>
            <a:ext cx="5214300" cy="710648"/>
          </a:xfrm>
        </p:spPr>
        <p:txBody>
          <a:bodyPr/>
          <a:lstStyle/>
          <a:p>
            <a:r>
              <a:rPr lang="en-SG" sz="4000" u="sng" dirty="0"/>
              <a:t>Conclusion</a:t>
            </a:r>
            <a:endParaRPr lang="en-US" sz="4000" u="sng" dirty="0"/>
          </a:p>
        </p:txBody>
      </p:sp>
      <p:sp>
        <p:nvSpPr>
          <p:cNvPr id="22" name="Google Shape;237;p36">
            <a:extLst>
              <a:ext uri="{FF2B5EF4-FFF2-40B4-BE49-F238E27FC236}">
                <a16:creationId xmlns:a16="http://schemas.microsoft.com/office/drawing/2014/main" id="{B971C7FE-23C1-4107-8567-8E38DEBD4438}"/>
              </a:ext>
            </a:extLst>
          </p:cNvPr>
          <p:cNvSpPr/>
          <p:nvPr/>
        </p:nvSpPr>
        <p:spPr>
          <a:xfrm>
            <a:off x="173350" y="748833"/>
            <a:ext cx="3837091" cy="1156988"/>
          </a:xfrm>
          <a:prstGeom prst="snip2DiagRect">
            <a:avLst>
              <a:gd name="adj1" fmla="val 8906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u="sng" dirty="0">
                <a:solidFill>
                  <a:schemeClr val="tx2"/>
                </a:solidFill>
              </a:rPr>
              <a:t>Data Preparation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>
                <a:solidFill>
                  <a:schemeClr val="tx2"/>
                </a:solidFill>
              </a:rPr>
              <a:t>Pre-Processing/Cleaning/Filter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>
                <a:solidFill>
                  <a:schemeClr val="tx2"/>
                </a:solidFill>
              </a:rPr>
              <a:t>Exploration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>
                <a:solidFill>
                  <a:schemeClr val="tx2"/>
                </a:solidFill>
              </a:rPr>
              <a:t>Visualization</a:t>
            </a:r>
            <a:endParaRPr sz="1600" b="1" dirty="0">
              <a:solidFill>
                <a:schemeClr val="tx2"/>
              </a:solidFill>
            </a:endParaRPr>
          </a:p>
        </p:txBody>
      </p:sp>
      <p:sp>
        <p:nvSpPr>
          <p:cNvPr id="23" name="Google Shape;237;p36">
            <a:extLst>
              <a:ext uri="{FF2B5EF4-FFF2-40B4-BE49-F238E27FC236}">
                <a16:creationId xmlns:a16="http://schemas.microsoft.com/office/drawing/2014/main" id="{D013A5DE-52A8-4468-9133-BB8D4CF35426}"/>
              </a:ext>
            </a:extLst>
          </p:cNvPr>
          <p:cNvSpPr/>
          <p:nvPr/>
        </p:nvSpPr>
        <p:spPr>
          <a:xfrm>
            <a:off x="173350" y="2092174"/>
            <a:ext cx="3837091" cy="1288635"/>
          </a:xfrm>
          <a:prstGeom prst="snip2DiagRect">
            <a:avLst>
              <a:gd name="adj1" fmla="val 8906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u="sng" dirty="0">
                <a:solidFill>
                  <a:schemeClr val="tx2"/>
                </a:solidFill>
              </a:rPr>
              <a:t>Machine Learning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>
                <a:solidFill>
                  <a:schemeClr val="tx2"/>
                </a:solidFill>
              </a:rPr>
              <a:t>TF-IDF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>
                <a:solidFill>
                  <a:schemeClr val="tx2"/>
                </a:solidFill>
              </a:rPr>
              <a:t>Cosine-Similarity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>
                <a:solidFill>
                  <a:schemeClr val="tx2"/>
                </a:solidFill>
              </a:rPr>
              <a:t>K-NN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>
                <a:solidFill>
                  <a:schemeClr val="tx2"/>
                </a:solidFill>
              </a:rPr>
              <a:t>Doc2Vec</a:t>
            </a:r>
            <a:endParaRPr sz="1600" b="1" dirty="0">
              <a:solidFill>
                <a:schemeClr val="tx2"/>
              </a:solidFill>
            </a:endParaRPr>
          </a:p>
        </p:txBody>
      </p:sp>
      <p:sp>
        <p:nvSpPr>
          <p:cNvPr id="24" name="Google Shape;237;p36">
            <a:extLst>
              <a:ext uri="{FF2B5EF4-FFF2-40B4-BE49-F238E27FC236}">
                <a16:creationId xmlns:a16="http://schemas.microsoft.com/office/drawing/2014/main" id="{F57F619F-BE6A-42E6-A177-53C6B2DA425B}"/>
              </a:ext>
            </a:extLst>
          </p:cNvPr>
          <p:cNvSpPr/>
          <p:nvPr/>
        </p:nvSpPr>
        <p:spPr>
          <a:xfrm>
            <a:off x="173349" y="3567162"/>
            <a:ext cx="3837091" cy="1372916"/>
          </a:xfrm>
          <a:prstGeom prst="snip2DiagRect">
            <a:avLst>
              <a:gd name="adj1" fmla="val 8906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u="sng" dirty="0">
                <a:solidFill>
                  <a:schemeClr val="tx2"/>
                </a:solidFill>
              </a:rPr>
              <a:t>Results Visualization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>
                <a:solidFill>
                  <a:schemeClr val="tx2"/>
                </a:solidFill>
              </a:rPr>
              <a:t>PCA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 err="1">
                <a:solidFill>
                  <a:schemeClr val="tx2"/>
                </a:solidFill>
              </a:rPr>
              <a:t>Tensorboard</a:t>
            </a:r>
            <a:r>
              <a:rPr lang="en-SG" sz="1600" b="1" dirty="0">
                <a:solidFill>
                  <a:schemeClr val="tx2"/>
                </a:solidFill>
              </a:rPr>
              <a:t> Projector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>
                <a:solidFill>
                  <a:schemeClr val="tx2"/>
                </a:solidFill>
              </a:rPr>
              <a:t>GUI-App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>
                <a:solidFill>
                  <a:schemeClr val="tx2"/>
                </a:solidFill>
              </a:rPr>
              <a:t>Google Maps</a:t>
            </a:r>
          </a:p>
        </p:txBody>
      </p:sp>
    </p:spTree>
    <p:extLst>
      <p:ext uri="{BB962C8B-B14F-4D97-AF65-F5344CB8AC3E}">
        <p14:creationId xmlns:p14="http://schemas.microsoft.com/office/powerpoint/2010/main" val="115415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1726C8-B86D-468C-A5A1-197E773AE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66975" y="1818706"/>
            <a:ext cx="5005500" cy="1022100"/>
          </a:xfrm>
        </p:spPr>
        <p:txBody>
          <a:bodyPr/>
          <a:lstStyle/>
          <a:p>
            <a:pPr algn="ctr"/>
            <a:r>
              <a:rPr lang="en-SG" sz="4000" dirty="0"/>
              <a:t>End</a:t>
            </a:r>
            <a:endParaRPr lang="en-US" sz="4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B258257-A344-427E-9010-6613F5E0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959" y="2991115"/>
            <a:ext cx="4224900" cy="536700"/>
          </a:xfrm>
        </p:spPr>
        <p:txBody>
          <a:bodyPr/>
          <a:lstStyle/>
          <a:p>
            <a:r>
              <a:rPr lang="en-US" dirty="0"/>
              <a:t>Thank you and have a nice day ahead!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936B-81D1-4093-98CA-DDD0334FA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72114"/>
            <a:ext cx="5214300" cy="946200"/>
          </a:xfrm>
        </p:spPr>
        <p:txBody>
          <a:bodyPr/>
          <a:lstStyle/>
          <a:p>
            <a:r>
              <a:rPr lang="en-SG" sz="4000" u="sng" dirty="0"/>
              <a:t>Objective</a:t>
            </a:r>
            <a:endParaRPr lang="en-US" sz="4000" u="sng" dirty="0"/>
          </a:p>
        </p:txBody>
      </p:sp>
      <p:sp>
        <p:nvSpPr>
          <p:cNvPr id="4" name="Google Shape;914;p55">
            <a:extLst>
              <a:ext uri="{FF2B5EF4-FFF2-40B4-BE49-F238E27FC236}">
                <a16:creationId xmlns:a16="http://schemas.microsoft.com/office/drawing/2014/main" id="{DC371094-B6A2-451D-BEF7-394235A0348B}"/>
              </a:ext>
            </a:extLst>
          </p:cNvPr>
          <p:cNvSpPr/>
          <p:nvPr/>
        </p:nvSpPr>
        <p:spPr>
          <a:xfrm>
            <a:off x="3581697" y="1936149"/>
            <a:ext cx="789348" cy="635601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449;p56">
            <a:extLst>
              <a:ext uri="{FF2B5EF4-FFF2-40B4-BE49-F238E27FC236}">
                <a16:creationId xmlns:a16="http://schemas.microsoft.com/office/drawing/2014/main" id="{B6272605-B032-4BE9-9365-DC74C90402F4}"/>
              </a:ext>
            </a:extLst>
          </p:cNvPr>
          <p:cNvGrpSpPr/>
          <p:nvPr/>
        </p:nvGrpSpPr>
        <p:grpSpPr>
          <a:xfrm rot="-5400000">
            <a:off x="1721183" y="1189128"/>
            <a:ext cx="1580990" cy="2140031"/>
            <a:chOff x="4379261" y="3450715"/>
            <a:chExt cx="390984" cy="766732"/>
          </a:xfrm>
        </p:grpSpPr>
        <p:sp>
          <p:nvSpPr>
            <p:cNvPr id="7" name="Google Shape;1450;p56">
              <a:extLst>
                <a:ext uri="{FF2B5EF4-FFF2-40B4-BE49-F238E27FC236}">
                  <a16:creationId xmlns:a16="http://schemas.microsoft.com/office/drawing/2014/main" id="{F5479315-6AB3-4B07-8F0B-EB88B8CC30B3}"/>
                </a:ext>
              </a:extLst>
            </p:cNvPr>
            <p:cNvSpPr/>
            <p:nvPr/>
          </p:nvSpPr>
          <p:spPr>
            <a:xfrm>
              <a:off x="4379739" y="3450715"/>
              <a:ext cx="390506" cy="126338"/>
            </a:xfrm>
            <a:custGeom>
              <a:avLst/>
              <a:gdLst/>
              <a:ahLst/>
              <a:cxnLst/>
              <a:rect l="l" t="t" r="r" b="b"/>
              <a:pathLst>
                <a:path w="8988" h="2905" extrusionOk="0">
                  <a:moveTo>
                    <a:pt x="4488" y="1"/>
                  </a:moveTo>
                  <a:cubicBezTo>
                    <a:pt x="4086" y="712"/>
                    <a:pt x="3329" y="1149"/>
                    <a:pt x="2503" y="1149"/>
                  </a:cubicBezTo>
                  <a:lnTo>
                    <a:pt x="1470" y="1149"/>
                  </a:lnTo>
                  <a:cubicBezTo>
                    <a:pt x="953" y="1149"/>
                    <a:pt x="494" y="1481"/>
                    <a:pt x="322" y="1975"/>
                  </a:cubicBezTo>
                  <a:lnTo>
                    <a:pt x="1" y="2905"/>
                  </a:lnTo>
                  <a:lnTo>
                    <a:pt x="8987" y="2905"/>
                  </a:lnTo>
                  <a:lnTo>
                    <a:pt x="8666" y="1975"/>
                  </a:lnTo>
                  <a:cubicBezTo>
                    <a:pt x="8494" y="1481"/>
                    <a:pt x="8035" y="1160"/>
                    <a:pt x="7518" y="1149"/>
                  </a:cubicBezTo>
                  <a:lnTo>
                    <a:pt x="6474" y="1149"/>
                  </a:lnTo>
                  <a:cubicBezTo>
                    <a:pt x="5659" y="1149"/>
                    <a:pt x="4901" y="712"/>
                    <a:pt x="448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51;p56">
              <a:extLst>
                <a:ext uri="{FF2B5EF4-FFF2-40B4-BE49-F238E27FC236}">
                  <a16:creationId xmlns:a16="http://schemas.microsoft.com/office/drawing/2014/main" id="{C15A359A-D0D4-40C4-B50A-E9F51FD40D8B}"/>
                </a:ext>
              </a:extLst>
            </p:cNvPr>
            <p:cNvSpPr/>
            <p:nvPr/>
          </p:nvSpPr>
          <p:spPr>
            <a:xfrm>
              <a:off x="4379261" y="3577014"/>
              <a:ext cx="390463" cy="640434"/>
            </a:xfrm>
            <a:custGeom>
              <a:avLst/>
              <a:gdLst/>
              <a:ahLst/>
              <a:cxnLst/>
              <a:rect l="l" t="t" r="r" b="b"/>
              <a:pathLst>
                <a:path w="8987" h="14726" extrusionOk="0">
                  <a:moveTo>
                    <a:pt x="0" y="1"/>
                  </a:moveTo>
                  <a:lnTo>
                    <a:pt x="0" y="14726"/>
                  </a:lnTo>
                  <a:lnTo>
                    <a:pt x="8987" y="14726"/>
                  </a:lnTo>
                  <a:lnTo>
                    <a:pt x="89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1BC71-3EEF-4F77-BE62-28959BFAC20B}"/>
              </a:ext>
            </a:extLst>
          </p:cNvPr>
          <p:cNvSpPr txBox="1"/>
          <p:nvPr/>
        </p:nvSpPr>
        <p:spPr>
          <a:xfrm>
            <a:off x="51238" y="1596457"/>
            <a:ext cx="1390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chemeClr val="tx2"/>
                </a:solidFill>
              </a:rPr>
              <a:t>User</a:t>
            </a:r>
          </a:p>
          <a:p>
            <a:r>
              <a:rPr lang="en-SG" sz="4000" dirty="0">
                <a:solidFill>
                  <a:schemeClr val="tx2"/>
                </a:solidFill>
              </a:rPr>
              <a:t>Input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FB91BD9-80DC-4856-8447-EBF4F791E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38064"/>
              </p:ext>
            </p:extLst>
          </p:nvPr>
        </p:nvGraphicFramePr>
        <p:xfrm>
          <a:off x="4464615" y="959770"/>
          <a:ext cx="4446086" cy="2664807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986998">
                  <a:extLst>
                    <a:ext uri="{9D8B030D-6E8A-4147-A177-3AD203B41FA5}">
                      <a16:colId xmlns:a16="http://schemas.microsoft.com/office/drawing/2014/main" val="732714425"/>
                    </a:ext>
                  </a:extLst>
                </a:gridCol>
                <a:gridCol w="2307890">
                  <a:extLst>
                    <a:ext uri="{9D8B030D-6E8A-4147-A177-3AD203B41FA5}">
                      <a16:colId xmlns:a16="http://schemas.microsoft.com/office/drawing/2014/main" val="728990940"/>
                    </a:ext>
                  </a:extLst>
                </a:gridCol>
                <a:gridCol w="1151198">
                  <a:extLst>
                    <a:ext uri="{9D8B030D-6E8A-4147-A177-3AD203B41FA5}">
                      <a16:colId xmlns:a16="http://schemas.microsoft.com/office/drawing/2014/main" val="2156261335"/>
                    </a:ext>
                  </a:extLst>
                </a:gridCol>
              </a:tblGrid>
              <a:tr h="507842"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89841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05849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84753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99809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1527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92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7;p36">
            <a:extLst>
              <a:ext uri="{FF2B5EF4-FFF2-40B4-BE49-F238E27FC236}">
                <a16:creationId xmlns:a16="http://schemas.microsoft.com/office/drawing/2014/main" id="{FDC6FEBC-F257-4064-A5AF-3A6DBF034C13}"/>
              </a:ext>
            </a:extLst>
          </p:cNvPr>
          <p:cNvSpPr/>
          <p:nvPr/>
        </p:nvSpPr>
        <p:spPr>
          <a:xfrm>
            <a:off x="5515087" y="3116207"/>
            <a:ext cx="3328125" cy="123372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37;p36">
            <a:extLst>
              <a:ext uri="{FF2B5EF4-FFF2-40B4-BE49-F238E27FC236}">
                <a16:creationId xmlns:a16="http://schemas.microsoft.com/office/drawing/2014/main" id="{15760B20-230A-468D-8AF3-A5DB1273BF15}"/>
              </a:ext>
            </a:extLst>
          </p:cNvPr>
          <p:cNvSpPr/>
          <p:nvPr/>
        </p:nvSpPr>
        <p:spPr>
          <a:xfrm>
            <a:off x="5515086" y="1265626"/>
            <a:ext cx="3328125" cy="123372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37;p36">
            <a:extLst>
              <a:ext uri="{FF2B5EF4-FFF2-40B4-BE49-F238E27FC236}">
                <a16:creationId xmlns:a16="http://schemas.microsoft.com/office/drawing/2014/main" id="{BF943F9A-3DCA-46D4-99B8-5D8D30BC43EE}"/>
              </a:ext>
            </a:extLst>
          </p:cNvPr>
          <p:cNvSpPr/>
          <p:nvPr/>
        </p:nvSpPr>
        <p:spPr>
          <a:xfrm>
            <a:off x="720000" y="1259450"/>
            <a:ext cx="4455600" cy="3002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59;p37">
            <a:extLst>
              <a:ext uri="{FF2B5EF4-FFF2-40B4-BE49-F238E27FC236}">
                <a16:creationId xmlns:a16="http://schemas.microsoft.com/office/drawing/2014/main" id="{F00A4850-1365-4E4C-B44F-C596D75082C5}"/>
              </a:ext>
            </a:extLst>
          </p:cNvPr>
          <p:cNvSpPr/>
          <p:nvPr/>
        </p:nvSpPr>
        <p:spPr>
          <a:xfrm>
            <a:off x="1274339" y="4502986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8E65F1-E907-4CF3-BAF8-31A05D0F9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72114"/>
            <a:ext cx="5214300" cy="946200"/>
          </a:xfrm>
        </p:spPr>
        <p:txBody>
          <a:bodyPr/>
          <a:lstStyle/>
          <a:p>
            <a:r>
              <a:rPr lang="en-SG" sz="4000" u="sng" dirty="0"/>
              <a:t>Data</a:t>
            </a:r>
            <a:endParaRPr lang="en-US" sz="4000" u="sng" dirty="0"/>
          </a:p>
        </p:txBody>
      </p:sp>
      <p:sp>
        <p:nvSpPr>
          <p:cNvPr id="5" name="Google Shape;379;p41">
            <a:extLst>
              <a:ext uri="{FF2B5EF4-FFF2-40B4-BE49-F238E27FC236}">
                <a16:creationId xmlns:a16="http://schemas.microsoft.com/office/drawing/2014/main" id="{1E0E37EC-E7C7-42D5-8553-93C9DBD430DB}"/>
              </a:ext>
            </a:extLst>
          </p:cNvPr>
          <p:cNvSpPr txBox="1">
            <a:spLocks/>
          </p:cNvSpPr>
          <p:nvPr/>
        </p:nvSpPr>
        <p:spPr>
          <a:xfrm>
            <a:off x="5550576" y="1342156"/>
            <a:ext cx="3306694" cy="1233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Displaying map location of </a:t>
            </a:r>
            <a:r>
              <a:rPr lang="en-US" dirty="0" err="1">
                <a:solidFill>
                  <a:schemeClr val="lt2"/>
                </a:solidFill>
              </a:rPr>
              <a:t>airbnb</a:t>
            </a:r>
            <a:r>
              <a:rPr lang="en-US" dirty="0">
                <a:solidFill>
                  <a:schemeClr val="lt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Calculating positive of negative score.</a:t>
            </a:r>
          </a:p>
        </p:txBody>
      </p:sp>
      <p:sp>
        <p:nvSpPr>
          <p:cNvPr id="7" name="Google Shape;259;p37">
            <a:extLst>
              <a:ext uri="{FF2B5EF4-FFF2-40B4-BE49-F238E27FC236}">
                <a16:creationId xmlns:a16="http://schemas.microsoft.com/office/drawing/2014/main" id="{AE8BC64F-1E03-47DA-8B88-A473B8D656A9}"/>
              </a:ext>
            </a:extLst>
          </p:cNvPr>
          <p:cNvSpPr/>
          <p:nvPr/>
        </p:nvSpPr>
        <p:spPr>
          <a:xfrm>
            <a:off x="6241626" y="4502986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1;p30">
            <a:extLst>
              <a:ext uri="{FF2B5EF4-FFF2-40B4-BE49-F238E27FC236}">
                <a16:creationId xmlns:a16="http://schemas.microsoft.com/office/drawing/2014/main" id="{87BECC57-9B69-4941-9665-22FAD5B5FE20}"/>
              </a:ext>
            </a:extLst>
          </p:cNvPr>
          <p:cNvSpPr txBox="1">
            <a:spLocks/>
          </p:cNvSpPr>
          <p:nvPr/>
        </p:nvSpPr>
        <p:spPr>
          <a:xfrm>
            <a:off x="1547674" y="4494463"/>
            <a:ext cx="1459752" cy="46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Text </a:t>
            </a:r>
          </a:p>
        </p:txBody>
      </p:sp>
      <p:sp>
        <p:nvSpPr>
          <p:cNvPr id="10" name="Google Shape;151;p30">
            <a:extLst>
              <a:ext uri="{FF2B5EF4-FFF2-40B4-BE49-F238E27FC236}">
                <a16:creationId xmlns:a16="http://schemas.microsoft.com/office/drawing/2014/main" id="{168B4262-D2C3-4627-BDDB-0E3073A0E294}"/>
              </a:ext>
            </a:extLst>
          </p:cNvPr>
          <p:cNvSpPr txBox="1">
            <a:spLocks/>
          </p:cNvSpPr>
          <p:nvPr/>
        </p:nvSpPr>
        <p:spPr>
          <a:xfrm>
            <a:off x="6526950" y="4502986"/>
            <a:ext cx="1459752" cy="46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Raw filters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AD371A-E6B6-4DDE-8B21-543C76F73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49" r="30703" b="7639"/>
          <a:stretch/>
        </p:blipFill>
        <p:spPr>
          <a:xfrm>
            <a:off x="1208297" y="2178844"/>
            <a:ext cx="3479006" cy="1796375"/>
          </a:xfrm>
          <a:prstGeom prst="rect">
            <a:avLst/>
          </a:prstGeom>
        </p:spPr>
      </p:pic>
      <p:sp>
        <p:nvSpPr>
          <p:cNvPr id="11" name="Google Shape;379;p41">
            <a:extLst>
              <a:ext uri="{FF2B5EF4-FFF2-40B4-BE49-F238E27FC236}">
                <a16:creationId xmlns:a16="http://schemas.microsoft.com/office/drawing/2014/main" id="{C033F821-EA6A-40AA-815E-27DF19A6DF68}"/>
              </a:ext>
            </a:extLst>
          </p:cNvPr>
          <p:cNvSpPr txBox="1">
            <a:spLocks/>
          </p:cNvSpPr>
          <p:nvPr/>
        </p:nvSpPr>
        <p:spPr>
          <a:xfrm>
            <a:off x="5663897" y="3116206"/>
            <a:ext cx="3080053" cy="101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We also decided to include simple filters for the dataset we have, where users can just select what attributes they want their room to have. </a:t>
            </a:r>
            <a:br>
              <a:rPr lang="en-US" dirty="0">
                <a:solidFill>
                  <a:schemeClr val="lt2"/>
                </a:solidFill>
              </a:rPr>
            </a:br>
            <a:r>
              <a:rPr lang="en-US" dirty="0" err="1">
                <a:solidFill>
                  <a:schemeClr val="lt2"/>
                </a:solidFill>
              </a:rPr>
              <a:t>E.g</a:t>
            </a:r>
            <a:r>
              <a:rPr lang="en-US" dirty="0">
                <a:solidFill>
                  <a:schemeClr val="lt2"/>
                </a:solidFill>
              </a:rPr>
              <a:t> Number of beds</a:t>
            </a:r>
          </a:p>
        </p:txBody>
      </p:sp>
      <p:sp>
        <p:nvSpPr>
          <p:cNvPr id="13" name="Google Shape;379;p41">
            <a:extLst>
              <a:ext uri="{FF2B5EF4-FFF2-40B4-BE49-F238E27FC236}">
                <a16:creationId xmlns:a16="http://schemas.microsoft.com/office/drawing/2014/main" id="{F8E8C8E2-4C5D-4D79-9564-231920220F15}"/>
              </a:ext>
            </a:extLst>
          </p:cNvPr>
          <p:cNvSpPr txBox="1">
            <a:spLocks/>
          </p:cNvSpPr>
          <p:nvPr/>
        </p:nvSpPr>
        <p:spPr>
          <a:xfrm>
            <a:off x="935395" y="1336414"/>
            <a:ext cx="4024749" cy="930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In the dataset, there exists written reviews of the Airbnb. We decided to use these text data to aid in recommending the user what they want.</a:t>
            </a:r>
          </a:p>
        </p:txBody>
      </p:sp>
      <p:sp>
        <p:nvSpPr>
          <p:cNvPr id="14" name="Google Shape;259;p37">
            <a:extLst>
              <a:ext uri="{FF2B5EF4-FFF2-40B4-BE49-F238E27FC236}">
                <a16:creationId xmlns:a16="http://schemas.microsoft.com/office/drawing/2014/main" id="{E503A68E-F816-4ED0-AE16-6BAB4DA8F041}"/>
              </a:ext>
            </a:extLst>
          </p:cNvPr>
          <p:cNvSpPr/>
          <p:nvPr/>
        </p:nvSpPr>
        <p:spPr>
          <a:xfrm>
            <a:off x="6163948" y="2575876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1;p30">
            <a:extLst>
              <a:ext uri="{FF2B5EF4-FFF2-40B4-BE49-F238E27FC236}">
                <a16:creationId xmlns:a16="http://schemas.microsoft.com/office/drawing/2014/main" id="{9FC5C40C-9108-4456-89A9-6A42595A04E7}"/>
              </a:ext>
            </a:extLst>
          </p:cNvPr>
          <p:cNvSpPr txBox="1">
            <a:spLocks/>
          </p:cNvSpPr>
          <p:nvPr/>
        </p:nvSpPr>
        <p:spPr>
          <a:xfrm>
            <a:off x="6449272" y="2575876"/>
            <a:ext cx="1459752" cy="46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208388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1FD0-34A0-44B7-A2AD-C09EEFA1E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0454"/>
            <a:ext cx="2328853" cy="1933150"/>
          </a:xfrm>
        </p:spPr>
        <p:txBody>
          <a:bodyPr/>
          <a:lstStyle/>
          <a:p>
            <a:r>
              <a:rPr lang="en-SG" dirty="0"/>
              <a:t>TF-IDF</a:t>
            </a:r>
            <a:br>
              <a:rPr lang="en-SG" dirty="0"/>
            </a:br>
            <a:r>
              <a:rPr lang="en-SG" dirty="0"/>
              <a:t>Cosine-Similarity</a:t>
            </a:r>
            <a:br>
              <a:rPr lang="en-SG" dirty="0"/>
            </a:br>
            <a:r>
              <a:rPr lang="en-SG" dirty="0"/>
              <a:t>K-NN</a:t>
            </a:r>
            <a:br>
              <a:rPr lang="en-SG" dirty="0"/>
            </a:br>
            <a:r>
              <a:rPr lang="en-SG" dirty="0"/>
              <a:t>Doc2Vec</a:t>
            </a:r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2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 flipH="1">
            <a:off x="106228" y="2571750"/>
            <a:ext cx="1076283" cy="529265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User Input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64849" y="133987"/>
            <a:ext cx="6806434" cy="962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dk2"/>
                </a:solidFill>
              </a:rPr>
              <a:t>Word Embeddings/Vectorization</a:t>
            </a:r>
            <a:endParaRPr sz="36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661445" y="-1136813"/>
            <a:ext cx="1413243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2695416" y="1034529"/>
            <a:ext cx="5345299" cy="1237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Vector representations (numbers) of a 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Process huge text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For Machine Learning algorithms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17" name="Google Shape;914;p55">
            <a:extLst>
              <a:ext uri="{FF2B5EF4-FFF2-40B4-BE49-F238E27FC236}">
                <a16:creationId xmlns:a16="http://schemas.microsoft.com/office/drawing/2014/main" id="{A89DFEBC-8DD9-45BA-8ACB-682346DA4290}"/>
              </a:ext>
            </a:extLst>
          </p:cNvPr>
          <p:cNvSpPr/>
          <p:nvPr/>
        </p:nvSpPr>
        <p:spPr>
          <a:xfrm>
            <a:off x="1246417" y="2637396"/>
            <a:ext cx="369692" cy="397967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21031D-6D98-445D-8324-F21D30DAF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31423"/>
              </p:ext>
            </p:extLst>
          </p:nvPr>
        </p:nvGraphicFramePr>
        <p:xfrm>
          <a:off x="3985588" y="3155669"/>
          <a:ext cx="5158412" cy="1975394"/>
        </p:xfrm>
        <a:graphic>
          <a:graphicData uri="http://schemas.openxmlformats.org/drawingml/2006/table">
            <a:tbl>
              <a:tblPr firstRow="1" bandRow="1">
                <a:tableStyleId>{36D9C556-54B5-48D2-8E6F-3D681F48E876}</a:tableStyleId>
              </a:tblPr>
              <a:tblGrid>
                <a:gridCol w="557711">
                  <a:extLst>
                    <a:ext uri="{9D8B030D-6E8A-4147-A177-3AD203B41FA5}">
                      <a16:colId xmlns:a16="http://schemas.microsoft.com/office/drawing/2014/main" val="1664021602"/>
                    </a:ext>
                  </a:extLst>
                </a:gridCol>
                <a:gridCol w="261830">
                  <a:extLst>
                    <a:ext uri="{9D8B030D-6E8A-4147-A177-3AD203B41FA5}">
                      <a16:colId xmlns:a16="http://schemas.microsoft.com/office/drawing/2014/main" val="1682136304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2205360081"/>
                    </a:ext>
                  </a:extLst>
                </a:gridCol>
                <a:gridCol w="557711">
                  <a:extLst>
                    <a:ext uri="{9D8B030D-6E8A-4147-A177-3AD203B41FA5}">
                      <a16:colId xmlns:a16="http://schemas.microsoft.com/office/drawing/2014/main" val="3357939325"/>
                    </a:ext>
                  </a:extLst>
                </a:gridCol>
                <a:gridCol w="669591">
                  <a:extLst>
                    <a:ext uri="{9D8B030D-6E8A-4147-A177-3AD203B41FA5}">
                      <a16:colId xmlns:a16="http://schemas.microsoft.com/office/drawing/2014/main" val="2140621876"/>
                    </a:ext>
                  </a:extLst>
                </a:gridCol>
                <a:gridCol w="630514">
                  <a:extLst>
                    <a:ext uri="{9D8B030D-6E8A-4147-A177-3AD203B41FA5}">
                      <a16:colId xmlns:a16="http://schemas.microsoft.com/office/drawing/2014/main" val="1385968397"/>
                    </a:ext>
                  </a:extLst>
                </a:gridCol>
                <a:gridCol w="630514">
                  <a:extLst>
                    <a:ext uri="{9D8B030D-6E8A-4147-A177-3AD203B41FA5}">
                      <a16:colId xmlns:a16="http://schemas.microsoft.com/office/drawing/2014/main" val="300946416"/>
                    </a:ext>
                  </a:extLst>
                </a:gridCol>
                <a:gridCol w="630514">
                  <a:extLst>
                    <a:ext uri="{9D8B030D-6E8A-4147-A177-3AD203B41FA5}">
                      <a16:colId xmlns:a16="http://schemas.microsoft.com/office/drawing/2014/main" val="3296672914"/>
                    </a:ext>
                  </a:extLst>
                </a:gridCol>
                <a:gridCol w="630514">
                  <a:extLst>
                    <a:ext uri="{9D8B030D-6E8A-4147-A177-3AD203B41FA5}">
                      <a16:colId xmlns:a16="http://schemas.microsoft.com/office/drawing/2014/main" val="3241791911"/>
                    </a:ext>
                  </a:extLst>
                </a:gridCol>
              </a:tblGrid>
              <a:tr h="450636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Want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Big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Rooms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House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has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many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small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93470304"/>
                  </a:ext>
                </a:extLst>
              </a:tr>
              <a:tr h="66432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User Input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01390142"/>
                  </a:ext>
                </a:extLst>
              </a:tr>
              <a:tr h="426933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X1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6957506"/>
                  </a:ext>
                </a:extLst>
              </a:tr>
              <a:tr h="426933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X2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3528072"/>
                  </a:ext>
                </a:extLst>
              </a:tr>
            </a:tbl>
          </a:graphicData>
        </a:graphic>
      </p:graphicFrame>
      <p:sp>
        <p:nvSpPr>
          <p:cNvPr id="20" name="Google Shape;375;p41">
            <a:extLst>
              <a:ext uri="{FF2B5EF4-FFF2-40B4-BE49-F238E27FC236}">
                <a16:creationId xmlns:a16="http://schemas.microsoft.com/office/drawing/2014/main" id="{05902A71-A2B6-4745-ADE2-91532991CAEA}"/>
              </a:ext>
            </a:extLst>
          </p:cNvPr>
          <p:cNvSpPr/>
          <p:nvPr/>
        </p:nvSpPr>
        <p:spPr>
          <a:xfrm flipH="1">
            <a:off x="340570" y="3218025"/>
            <a:ext cx="561878" cy="398471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X1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1" name="Google Shape;375;p41">
            <a:extLst>
              <a:ext uri="{FF2B5EF4-FFF2-40B4-BE49-F238E27FC236}">
                <a16:creationId xmlns:a16="http://schemas.microsoft.com/office/drawing/2014/main" id="{3C27050B-B4EE-4B21-A8B1-5856B521FFF9}"/>
              </a:ext>
            </a:extLst>
          </p:cNvPr>
          <p:cNvSpPr/>
          <p:nvPr/>
        </p:nvSpPr>
        <p:spPr>
          <a:xfrm flipH="1">
            <a:off x="340570" y="3695037"/>
            <a:ext cx="561878" cy="398471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X2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2" name="Google Shape;914;p55">
            <a:extLst>
              <a:ext uri="{FF2B5EF4-FFF2-40B4-BE49-F238E27FC236}">
                <a16:creationId xmlns:a16="http://schemas.microsoft.com/office/drawing/2014/main" id="{12748FF8-4D45-4F7A-9FB1-944556E67C1C}"/>
              </a:ext>
            </a:extLst>
          </p:cNvPr>
          <p:cNvSpPr/>
          <p:nvPr/>
        </p:nvSpPr>
        <p:spPr>
          <a:xfrm>
            <a:off x="1246417" y="3188862"/>
            <a:ext cx="369692" cy="397967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14;p55">
            <a:extLst>
              <a:ext uri="{FF2B5EF4-FFF2-40B4-BE49-F238E27FC236}">
                <a16:creationId xmlns:a16="http://schemas.microsoft.com/office/drawing/2014/main" id="{C1E21645-E511-499B-9C3B-28E5AC12FDD4}"/>
              </a:ext>
            </a:extLst>
          </p:cNvPr>
          <p:cNvSpPr/>
          <p:nvPr/>
        </p:nvSpPr>
        <p:spPr>
          <a:xfrm>
            <a:off x="1233949" y="3695037"/>
            <a:ext cx="382159" cy="397967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70F7F-1431-4997-9A3B-A8004E0FA27D}"/>
              </a:ext>
            </a:extLst>
          </p:cNvPr>
          <p:cNvSpPr txBox="1"/>
          <p:nvPr/>
        </p:nvSpPr>
        <p:spPr>
          <a:xfrm>
            <a:off x="1617715" y="2682437"/>
            <a:ext cx="153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I want big rooms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6FAD0-1C3A-45BE-B583-6ECADA4E597A}"/>
              </a:ext>
            </a:extLst>
          </p:cNvPr>
          <p:cNvSpPr txBox="1"/>
          <p:nvPr/>
        </p:nvSpPr>
        <p:spPr>
          <a:xfrm>
            <a:off x="1616108" y="3234427"/>
            <a:ext cx="19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House has big rooms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AFB8A-CB7A-49A8-AE79-4565C530F03F}"/>
              </a:ext>
            </a:extLst>
          </p:cNvPr>
          <p:cNvSpPr txBox="1"/>
          <p:nvPr/>
        </p:nvSpPr>
        <p:spPr>
          <a:xfrm>
            <a:off x="1660134" y="3739568"/>
            <a:ext cx="171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Many small rooms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 flipH="1">
            <a:off x="1833850" y="2844271"/>
            <a:ext cx="3775432" cy="1200956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64850" y="210681"/>
            <a:ext cx="5214300" cy="713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dk2"/>
                </a:solidFill>
              </a:rPr>
              <a:t>TF-IDF</a:t>
            </a:r>
            <a:endParaRPr sz="40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614282" y="-1856093"/>
            <a:ext cx="1749287" cy="7310151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1910212" y="978711"/>
            <a:ext cx="5345299" cy="411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u="sng" dirty="0">
                <a:solidFill>
                  <a:schemeClr val="lt2"/>
                </a:solidFill>
              </a:rPr>
              <a:t>Term Frequency - Inverse Document Frequency</a:t>
            </a:r>
            <a:endParaRPr u="sng" dirty="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21DD3-9EC5-472B-B89C-362BFD475C58}"/>
              </a:ext>
            </a:extLst>
          </p:cNvPr>
          <p:cNvSpPr txBox="1"/>
          <p:nvPr/>
        </p:nvSpPr>
        <p:spPr>
          <a:xfrm>
            <a:off x="2203998" y="1374528"/>
            <a:ext cx="4914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2"/>
                </a:solidFill>
              </a:rPr>
              <a:t>Number of times a term (t) appeared in a doc (d)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Total number of docs (d)  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*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 Total number of docs (n) 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Number of documents with the term (t) + 1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Google Shape;158;p30">
            <a:extLst>
              <a:ext uri="{FF2B5EF4-FFF2-40B4-BE49-F238E27FC236}">
                <a16:creationId xmlns:a16="http://schemas.microsoft.com/office/drawing/2014/main" id="{0A20C4AE-9653-46C1-866E-50048C720226}"/>
              </a:ext>
            </a:extLst>
          </p:cNvPr>
          <p:cNvCxnSpPr>
            <a:cxnSpLocks/>
          </p:cNvCxnSpPr>
          <p:nvPr/>
        </p:nvCxnSpPr>
        <p:spPr>
          <a:xfrm flipH="1">
            <a:off x="2361048" y="1651578"/>
            <a:ext cx="4611252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58;p30">
            <a:extLst>
              <a:ext uri="{FF2B5EF4-FFF2-40B4-BE49-F238E27FC236}">
                <a16:creationId xmlns:a16="http://schemas.microsoft.com/office/drawing/2014/main" id="{3D1075E4-B608-49A1-B12C-CE5C52AFCBF7}"/>
              </a:ext>
            </a:extLst>
          </p:cNvPr>
          <p:cNvCxnSpPr>
            <a:cxnSpLocks/>
          </p:cNvCxnSpPr>
          <p:nvPr/>
        </p:nvCxnSpPr>
        <p:spPr>
          <a:xfrm flipH="1">
            <a:off x="2361048" y="2286026"/>
            <a:ext cx="4611252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7447F2-4C41-4E23-AE7E-BC10D89E93E2}"/>
              </a:ext>
            </a:extLst>
          </p:cNvPr>
          <p:cNvSpPr txBox="1"/>
          <p:nvPr/>
        </p:nvSpPr>
        <p:spPr>
          <a:xfrm>
            <a:off x="7402109" y="971351"/>
            <a:ext cx="133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2"/>
                </a:solidFill>
              </a:rPr>
              <a:t>term = word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Google Shape;158;p30">
            <a:extLst>
              <a:ext uri="{FF2B5EF4-FFF2-40B4-BE49-F238E27FC236}">
                <a16:creationId xmlns:a16="http://schemas.microsoft.com/office/drawing/2014/main" id="{A9CE1B57-773E-42CD-B98C-9DB882E89536}"/>
              </a:ext>
            </a:extLst>
          </p:cNvPr>
          <p:cNvCxnSpPr>
            <a:cxnSpLocks/>
          </p:cNvCxnSpPr>
          <p:nvPr/>
        </p:nvCxnSpPr>
        <p:spPr>
          <a:xfrm flipH="1">
            <a:off x="7601814" y="1390067"/>
            <a:ext cx="387434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8;p30">
            <a:extLst>
              <a:ext uri="{FF2B5EF4-FFF2-40B4-BE49-F238E27FC236}">
                <a16:creationId xmlns:a16="http://schemas.microsoft.com/office/drawing/2014/main" id="{0755AB4A-D558-40AA-95B6-1A1BAA712279}"/>
              </a:ext>
            </a:extLst>
          </p:cNvPr>
          <p:cNvCxnSpPr>
            <a:cxnSpLocks/>
          </p:cNvCxnSpPr>
          <p:nvPr/>
        </p:nvCxnSpPr>
        <p:spPr>
          <a:xfrm flipV="1">
            <a:off x="7118898" y="924339"/>
            <a:ext cx="0" cy="1749287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733C5C-2951-49F0-B185-6AFA423EFA38}"/>
              </a:ext>
            </a:extLst>
          </p:cNvPr>
          <p:cNvSpPr txBox="1"/>
          <p:nvPr/>
        </p:nvSpPr>
        <p:spPr>
          <a:xfrm>
            <a:off x="1794201" y="2053777"/>
            <a:ext cx="6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2"/>
                </a:solidFill>
              </a:rPr>
              <a:t>Log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9DA4D7-3792-4674-B294-DD9FF6B6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152" y="1358258"/>
            <a:ext cx="1892250" cy="12924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5E9091-C43D-44B8-A76A-20E62C298C48}"/>
              </a:ext>
            </a:extLst>
          </p:cNvPr>
          <p:cNvSpPr txBox="1"/>
          <p:nvPr/>
        </p:nvSpPr>
        <p:spPr>
          <a:xfrm>
            <a:off x="1833850" y="2935137"/>
            <a:ext cx="377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Process of giving a word a numeric value (w)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26FC03-A416-4671-ACF4-39531FB3D6B5}"/>
              </a:ext>
            </a:extLst>
          </p:cNvPr>
          <p:cNvSpPr txBox="1"/>
          <p:nvPr/>
        </p:nvSpPr>
        <p:spPr>
          <a:xfrm>
            <a:off x="1833850" y="3387284"/>
            <a:ext cx="377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Determines how important the word is, in the document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0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11A4FE-38AE-42F7-8A86-74E4B78C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2657"/>
            <a:ext cx="9144000" cy="34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4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F82B775-BA4F-4BB8-A7DE-951C656509AF}"/>
              </a:ext>
            </a:extLst>
          </p:cNvPr>
          <p:cNvSpPr/>
          <p:nvPr/>
        </p:nvSpPr>
        <p:spPr>
          <a:xfrm>
            <a:off x="6605795" y="4646017"/>
            <a:ext cx="151145" cy="150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Google Shape;375;p41"/>
          <p:cNvSpPr/>
          <p:nvPr/>
        </p:nvSpPr>
        <p:spPr>
          <a:xfrm flipH="1">
            <a:off x="2084772" y="2475968"/>
            <a:ext cx="4974456" cy="63001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Where A and B are vector representations of words/documents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64850" y="210681"/>
            <a:ext cx="5214300" cy="713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dk2"/>
                </a:solidFill>
              </a:rPr>
              <a:t>Cosine-Similarity</a:t>
            </a:r>
            <a:endParaRPr sz="40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215171" y="-1211029"/>
            <a:ext cx="713658" cy="4974455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F239F-3281-4887-BD3B-77C79C89ACC0}"/>
              </a:ext>
            </a:extLst>
          </p:cNvPr>
          <p:cNvSpPr txBox="1"/>
          <p:nvPr/>
        </p:nvSpPr>
        <p:spPr>
          <a:xfrm>
            <a:off x="2186608" y="1006740"/>
            <a:ext cx="477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Determine how </a:t>
            </a:r>
            <a:r>
              <a:rPr lang="en-SG" u="sng" dirty="0">
                <a:solidFill>
                  <a:schemeClr val="tx2"/>
                </a:solidFill>
              </a:rPr>
              <a:t>similar</a:t>
            </a:r>
            <a:r>
              <a:rPr lang="en-SG" dirty="0">
                <a:solidFill>
                  <a:schemeClr val="tx2"/>
                </a:solidFill>
              </a:rPr>
              <a:t> words/documents are</a:t>
            </a:r>
            <a:r>
              <a:rPr lang="en-US" dirty="0">
                <a:solidFill>
                  <a:schemeClr val="tx2"/>
                </a:solidFill>
              </a:rPr>
              <a:t> regardless of </a:t>
            </a:r>
            <a:r>
              <a:rPr lang="en-US" u="sng" dirty="0">
                <a:solidFill>
                  <a:schemeClr val="tx2"/>
                </a:solidFill>
              </a:rPr>
              <a:t>magnitude</a:t>
            </a:r>
            <a:endParaRPr lang="en-SG" u="sng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97BE02-B024-404D-9A2A-FF684338CEB2}"/>
              </a:ext>
            </a:extLst>
          </p:cNvPr>
          <p:cNvSpPr/>
          <p:nvPr/>
        </p:nvSpPr>
        <p:spPr>
          <a:xfrm>
            <a:off x="-4970" y="3154341"/>
            <a:ext cx="2842591" cy="197043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1B25B4-ADFB-412E-9ADC-7EE031D03215}"/>
              </a:ext>
            </a:extLst>
          </p:cNvPr>
          <p:cNvCxnSpPr/>
          <p:nvPr/>
        </p:nvCxnSpPr>
        <p:spPr>
          <a:xfrm flipV="1">
            <a:off x="273326" y="3424030"/>
            <a:ext cx="0" cy="13865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3A7F2-7B3A-48E3-B9E8-7A74F12E56EB}"/>
              </a:ext>
            </a:extLst>
          </p:cNvPr>
          <p:cNvCxnSpPr>
            <a:cxnSpLocks/>
          </p:cNvCxnSpPr>
          <p:nvPr/>
        </p:nvCxnSpPr>
        <p:spPr>
          <a:xfrm flipV="1">
            <a:off x="273326" y="4810538"/>
            <a:ext cx="148755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D2F47A-B077-481C-B2A9-529A8D213EC2}"/>
              </a:ext>
            </a:extLst>
          </p:cNvPr>
          <p:cNvCxnSpPr/>
          <p:nvPr/>
        </p:nvCxnSpPr>
        <p:spPr>
          <a:xfrm flipV="1">
            <a:off x="273326" y="3756991"/>
            <a:ext cx="541683" cy="1053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E527C1-15E1-4471-A496-83ACDD0C9196}"/>
              </a:ext>
            </a:extLst>
          </p:cNvPr>
          <p:cNvCxnSpPr>
            <a:cxnSpLocks/>
          </p:cNvCxnSpPr>
          <p:nvPr/>
        </p:nvCxnSpPr>
        <p:spPr>
          <a:xfrm flipV="1">
            <a:off x="269184" y="4393096"/>
            <a:ext cx="747920" cy="417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DB832E16-5448-49D8-97DA-04DD0F11DD30}"/>
              </a:ext>
            </a:extLst>
          </p:cNvPr>
          <p:cNvSpPr/>
          <p:nvPr/>
        </p:nvSpPr>
        <p:spPr>
          <a:xfrm>
            <a:off x="284131" y="4457701"/>
            <a:ext cx="327973" cy="34786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87A23-A61C-4FBE-9904-F2918DBDDFAF}"/>
              </a:ext>
            </a:extLst>
          </p:cNvPr>
          <p:cNvSpPr txBox="1"/>
          <p:nvPr/>
        </p:nvSpPr>
        <p:spPr>
          <a:xfrm>
            <a:off x="730526" y="3458817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84D81E-4EB0-43E3-9F69-3E1F4FC772DB}"/>
              </a:ext>
            </a:extLst>
          </p:cNvPr>
          <p:cNvSpPr txBox="1"/>
          <p:nvPr/>
        </p:nvSpPr>
        <p:spPr>
          <a:xfrm>
            <a:off x="1023730" y="4117284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D177A-0E93-4285-96AB-3B14B77E4544}"/>
              </a:ext>
            </a:extLst>
          </p:cNvPr>
          <p:cNvSpPr/>
          <p:nvPr/>
        </p:nvSpPr>
        <p:spPr>
          <a:xfrm>
            <a:off x="3183007" y="3149214"/>
            <a:ext cx="2842591" cy="197043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557819-1B1E-491B-8AEF-BDC5E07A799B}"/>
              </a:ext>
            </a:extLst>
          </p:cNvPr>
          <p:cNvCxnSpPr/>
          <p:nvPr/>
        </p:nvCxnSpPr>
        <p:spPr>
          <a:xfrm flipV="1">
            <a:off x="3918502" y="3433800"/>
            <a:ext cx="0" cy="13865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0E1B80-29FD-4DB9-A683-AFA802339157}"/>
              </a:ext>
            </a:extLst>
          </p:cNvPr>
          <p:cNvCxnSpPr>
            <a:cxnSpLocks/>
          </p:cNvCxnSpPr>
          <p:nvPr/>
        </p:nvCxnSpPr>
        <p:spPr>
          <a:xfrm flipV="1">
            <a:off x="3918502" y="4820308"/>
            <a:ext cx="148755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AE157-C300-46F3-AA3B-81CDF7355727}"/>
              </a:ext>
            </a:extLst>
          </p:cNvPr>
          <p:cNvCxnSpPr/>
          <p:nvPr/>
        </p:nvCxnSpPr>
        <p:spPr>
          <a:xfrm flipV="1">
            <a:off x="3918502" y="3766761"/>
            <a:ext cx="541683" cy="1053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E28FCE-3CFB-4EB7-9792-D83B81B3FDAC}"/>
              </a:ext>
            </a:extLst>
          </p:cNvPr>
          <p:cNvCxnSpPr>
            <a:cxnSpLocks/>
          </p:cNvCxnSpPr>
          <p:nvPr/>
        </p:nvCxnSpPr>
        <p:spPr>
          <a:xfrm flipV="1">
            <a:off x="3914360" y="3776364"/>
            <a:ext cx="545825" cy="1043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D952AAA-4CD0-478A-9650-1C11BB093F01}"/>
              </a:ext>
            </a:extLst>
          </p:cNvPr>
          <p:cNvSpPr txBox="1"/>
          <p:nvPr/>
        </p:nvSpPr>
        <p:spPr>
          <a:xfrm>
            <a:off x="4375702" y="3468587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747916-2434-4F3B-9A59-E74DD5A65963}"/>
              </a:ext>
            </a:extLst>
          </p:cNvPr>
          <p:cNvSpPr txBox="1"/>
          <p:nvPr/>
        </p:nvSpPr>
        <p:spPr>
          <a:xfrm>
            <a:off x="4475093" y="3756991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CD112B-E5FD-4E9B-9105-394A2D28A591}"/>
              </a:ext>
            </a:extLst>
          </p:cNvPr>
          <p:cNvSpPr txBox="1"/>
          <p:nvPr/>
        </p:nvSpPr>
        <p:spPr>
          <a:xfrm>
            <a:off x="1075912" y="3154341"/>
            <a:ext cx="1965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Since angle is small,</a:t>
            </a:r>
          </a:p>
          <a:p>
            <a:r>
              <a:rPr lang="en-SG" sz="1100" dirty="0"/>
              <a:t>Similarity value will be high</a:t>
            </a:r>
            <a:endParaRPr lang="en-US" sz="11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480CBE4-602F-47B2-982B-5730E5D9E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094" y="1660490"/>
            <a:ext cx="2643809" cy="78193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B037841-966F-4BD9-8570-9F17B38487FD}"/>
              </a:ext>
            </a:extLst>
          </p:cNvPr>
          <p:cNvSpPr txBox="1"/>
          <p:nvPr/>
        </p:nvSpPr>
        <p:spPr>
          <a:xfrm>
            <a:off x="4410500" y="3139522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Exactly same,</a:t>
            </a:r>
          </a:p>
          <a:p>
            <a:r>
              <a:rPr lang="en-SG" sz="1100" dirty="0"/>
              <a:t>Similarity value will be 1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5AAFDC-98A6-47E8-83F1-F99C4B9F2789}"/>
              </a:ext>
            </a:extLst>
          </p:cNvPr>
          <p:cNvSpPr/>
          <p:nvPr/>
        </p:nvSpPr>
        <p:spPr>
          <a:xfrm>
            <a:off x="6464587" y="3173067"/>
            <a:ext cx="2679413" cy="197043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12492D-E164-440F-96EB-CB40172451EE}"/>
              </a:ext>
            </a:extLst>
          </p:cNvPr>
          <p:cNvCxnSpPr/>
          <p:nvPr/>
        </p:nvCxnSpPr>
        <p:spPr>
          <a:xfrm flipV="1">
            <a:off x="6603724" y="3409948"/>
            <a:ext cx="0" cy="13865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AB9AF6-1B3E-4010-A34C-8E45056F4B9B}"/>
              </a:ext>
            </a:extLst>
          </p:cNvPr>
          <p:cNvCxnSpPr>
            <a:cxnSpLocks/>
          </p:cNvCxnSpPr>
          <p:nvPr/>
        </p:nvCxnSpPr>
        <p:spPr>
          <a:xfrm flipV="1">
            <a:off x="6603724" y="4796456"/>
            <a:ext cx="148755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0DA7765-61DD-4C3A-8531-2D16AB3EE8D3}"/>
              </a:ext>
            </a:extLst>
          </p:cNvPr>
          <p:cNvCxnSpPr>
            <a:cxnSpLocks/>
          </p:cNvCxnSpPr>
          <p:nvPr/>
        </p:nvCxnSpPr>
        <p:spPr>
          <a:xfrm flipV="1">
            <a:off x="6603724" y="3662570"/>
            <a:ext cx="4143" cy="1133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AF4F13-DA84-4E81-B42D-2CAAAED0EC00}"/>
              </a:ext>
            </a:extLst>
          </p:cNvPr>
          <p:cNvCxnSpPr>
            <a:cxnSpLocks/>
          </p:cNvCxnSpPr>
          <p:nvPr/>
        </p:nvCxnSpPr>
        <p:spPr>
          <a:xfrm flipV="1">
            <a:off x="6599582" y="4796455"/>
            <a:ext cx="125812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B4A4C9C-1553-47A5-9782-83D3AFE3DA3A}"/>
              </a:ext>
            </a:extLst>
          </p:cNvPr>
          <p:cNvSpPr txBox="1"/>
          <p:nvPr/>
        </p:nvSpPr>
        <p:spPr>
          <a:xfrm>
            <a:off x="6605795" y="3458817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A310FC-9EC3-4693-96A6-71374A648B7C}"/>
              </a:ext>
            </a:extLst>
          </p:cNvPr>
          <p:cNvSpPr txBox="1"/>
          <p:nvPr/>
        </p:nvSpPr>
        <p:spPr>
          <a:xfrm>
            <a:off x="7756663" y="4449411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B2BA4-D686-44D1-A38F-C5A7286283B5}"/>
              </a:ext>
            </a:extLst>
          </p:cNvPr>
          <p:cNvSpPr txBox="1"/>
          <p:nvPr/>
        </p:nvSpPr>
        <p:spPr>
          <a:xfrm>
            <a:off x="7251838" y="3218356"/>
            <a:ext cx="1749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Similarity value will be 0</a:t>
            </a:r>
            <a:endParaRPr lang="en-US" sz="11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D2097C1-BF5D-4BE2-A298-79A92A769E96}"/>
              </a:ext>
            </a:extLst>
          </p:cNvPr>
          <p:cNvCxnSpPr/>
          <p:nvPr/>
        </p:nvCxnSpPr>
        <p:spPr>
          <a:xfrm>
            <a:off x="6605795" y="4646017"/>
            <a:ext cx="296931" cy="150437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253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1021</Words>
  <Application>Microsoft Office PowerPoint</Application>
  <PresentationFormat>On-screen Show (16:9)</PresentationFormat>
  <Paragraphs>284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Exo 2</vt:lpstr>
      <vt:lpstr>Fira Mono</vt:lpstr>
      <vt:lpstr>Fira Sans Extra Condensed Medium</vt:lpstr>
      <vt:lpstr>Roboto Condensed Light</vt:lpstr>
      <vt:lpstr>Squada One</vt:lpstr>
      <vt:lpstr>Tech Newsletter by Slidesgo</vt:lpstr>
      <vt:lpstr>Air-BnB Recommendation System</vt:lpstr>
      <vt:lpstr>Agenda</vt:lpstr>
      <vt:lpstr>Objective</vt:lpstr>
      <vt:lpstr>Data</vt:lpstr>
      <vt:lpstr>TF-IDF Cosine-Similarity K-NN Doc2Vec </vt:lpstr>
      <vt:lpstr>Word Embeddings/Vectorization</vt:lpstr>
      <vt:lpstr>TF-IDF</vt:lpstr>
      <vt:lpstr>PowerPoint Presentation</vt:lpstr>
      <vt:lpstr>Cosine-Similarity</vt:lpstr>
      <vt:lpstr>PowerPoint Presentation</vt:lpstr>
      <vt:lpstr>PowerPoint Presentation</vt:lpstr>
      <vt:lpstr>K-NN</vt:lpstr>
      <vt:lpstr>Doc2Vec (PV-DM)</vt:lpstr>
      <vt:lpstr>PowerPoint Presentation</vt:lpstr>
      <vt:lpstr>PowerPoint Presentation</vt:lpstr>
      <vt:lpstr>PowerPoint Presentation</vt:lpstr>
      <vt:lpstr>PowerPoint Presentation</vt:lpstr>
      <vt:lpstr>Evaluation</vt:lpstr>
      <vt:lpstr>PCA</vt:lpstr>
      <vt:lpstr>PowerPoint Presentation</vt:lpstr>
      <vt:lpstr>Tensorboard Embedding Projector</vt:lpstr>
      <vt:lpstr>PowerPoint Presentation</vt:lpstr>
      <vt:lpstr>PowerPoint Presentation</vt:lpstr>
      <vt:lpstr>Map location of the Airbnb</vt:lpstr>
      <vt:lpstr>Conclusion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Air-BnB Recommendation System</dc:title>
  <cp:lastModifiedBy>Jun Xian Tan</cp:lastModifiedBy>
  <cp:revision>71</cp:revision>
  <dcterms:modified xsi:type="dcterms:W3CDTF">2020-04-13T13:10:51Z</dcterms:modified>
</cp:coreProperties>
</file>