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76" r:id="rId3"/>
    <p:sldId id="280" r:id="rId4"/>
    <p:sldId id="277" r:id="rId5"/>
    <p:sldId id="263" r:id="rId6"/>
    <p:sldId id="281" r:id="rId7"/>
    <p:sldId id="268" r:id="rId8"/>
    <p:sldId id="282" r:id="rId9"/>
    <p:sldId id="269" r:id="rId10"/>
    <p:sldId id="278" r:id="rId11"/>
    <p:sldId id="279" r:id="rId12"/>
    <p:sldId id="264" r:id="rId13"/>
    <p:sldId id="283" r:id="rId14"/>
    <p:sldId id="262" r:id="rId15"/>
    <p:sldId id="257" r:id="rId16"/>
    <p:sldId id="258" r:id="rId17"/>
    <p:sldId id="259" r:id="rId18"/>
    <p:sldId id="260" r:id="rId19"/>
    <p:sldId id="261" r:id="rId20"/>
    <p:sldId id="265" r:id="rId21"/>
    <p:sldId id="266" r:id="rId22"/>
    <p:sldId id="284" r:id="rId23"/>
    <p:sldId id="267" r:id="rId24"/>
    <p:sldId id="285" r:id="rId25"/>
    <p:sldId id="270" r:id="rId26"/>
    <p:sldId id="271" r:id="rId27"/>
    <p:sldId id="272" r:id="rId28"/>
    <p:sldId id="273" r:id="rId29"/>
    <p:sldId id="274" r:id="rId30"/>
    <p:sldId id="27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9224" autoAdjust="0"/>
  </p:normalViewPr>
  <p:slideViewPr>
    <p:cSldViewPr snapToGrid="0" snapToObjects="1">
      <p:cViewPr varScale="1">
        <p:scale>
          <a:sx n="68" d="100"/>
          <a:sy n="68" d="100"/>
        </p:scale>
        <p:origin x="18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6DE47-2A18-1E4B-AB74-D0C425A72D9A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936FF-2838-074F-BD14-5960ACF3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936FF-2838-074F-BD14-5960ACF3B4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D32-F4D6-C349-99CB-D224934A23B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11E1-72B3-0A46-AE91-051E780D8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D32-F4D6-C349-99CB-D224934A23B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11E1-72B3-0A46-AE91-051E780D8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D32-F4D6-C349-99CB-D224934A23B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11E1-72B3-0A46-AE91-051E780D8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D32-F4D6-C349-99CB-D224934A23B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11E1-72B3-0A46-AE91-051E780D8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D32-F4D6-C349-99CB-D224934A23B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11E1-72B3-0A46-AE91-051E780D8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D32-F4D6-C349-99CB-D224934A23B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11E1-72B3-0A46-AE91-051E780D8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D32-F4D6-C349-99CB-D224934A23B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11E1-72B3-0A46-AE91-051E780D8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D32-F4D6-C349-99CB-D224934A23B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11E1-72B3-0A46-AE91-051E780D8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D32-F4D6-C349-99CB-D224934A23B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11E1-72B3-0A46-AE91-051E780D8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D32-F4D6-C349-99CB-D224934A23B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11E1-72B3-0A46-AE91-051E780D8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6D32-F4D6-C349-99CB-D224934A23B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11E1-72B3-0A46-AE91-051E780D82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6D32-F4D6-C349-99CB-D224934A23BD}" type="datetimeFigureOut">
              <a:rPr lang="en-US" smtClean="0"/>
              <a:t>2017-11-19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11E1-72B3-0A46-AE91-051E780D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6898" y="1721922"/>
            <a:ext cx="74458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Water Year Type </a:t>
            </a:r>
          </a:p>
          <a:p>
            <a:pPr algn="ctr"/>
            <a:endParaRPr lang="en-US" sz="4800" dirty="0"/>
          </a:p>
          <a:p>
            <a:pPr algn="ctr"/>
            <a:r>
              <a:rPr lang="en-US" sz="3600" dirty="0"/>
              <a:t>Determining water year type using Folsom Reservoir inflow (Full Natural Flow)</a:t>
            </a:r>
          </a:p>
        </p:txBody>
      </p:sp>
    </p:spTree>
    <p:extLst>
      <p:ext uri="{BB962C8B-B14F-4D97-AF65-F5344CB8AC3E}">
        <p14:creationId xmlns:p14="http://schemas.microsoft.com/office/powerpoint/2010/main" val="26746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1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9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6898" y="1721922"/>
            <a:ext cx="7445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err="1"/>
              <a:t>RHESSys</a:t>
            </a:r>
            <a:r>
              <a:rPr lang="en-US" sz="4800" u="sng" dirty="0"/>
              <a:t> Results </a:t>
            </a:r>
          </a:p>
          <a:p>
            <a:pPr algn="ctr"/>
            <a:endParaRPr lang="en-US" sz="4800" dirty="0"/>
          </a:p>
          <a:p>
            <a:pPr algn="ctr"/>
            <a:r>
              <a:rPr lang="en-US" sz="3600" dirty="0"/>
              <a:t>Monthly total acre-feet averaged over water year type</a:t>
            </a:r>
          </a:p>
        </p:txBody>
      </p:sp>
    </p:spTree>
    <p:extLst>
      <p:ext uri="{BB962C8B-B14F-4D97-AF65-F5344CB8AC3E}">
        <p14:creationId xmlns:p14="http://schemas.microsoft.com/office/powerpoint/2010/main" val="164731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8D6B-202D-4DB9-837A-E64FFCB1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 comments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4EA6-6A18-47A4-AC50-BCB4CEB2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look cool – the big issue is whether the benefits in the “wet season of the dry years” are “countable” to PCWA in real life. Which I imagine is a function of foresight and how confident they can be in their remaining reservoir storage… </a:t>
            </a:r>
          </a:p>
          <a:p>
            <a:endParaRPr lang="en-US" dirty="0"/>
          </a:p>
          <a:p>
            <a:r>
              <a:rPr lang="en-US" dirty="0"/>
              <a:t>Probably won’t show it in a journal pub, but will be interesting to see all of those plotted on a common Y axis and single plot;  to get a sense of the dry-year benefits [same for hydrogen].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3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0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3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7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9265" y="831274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9265" y="1363685"/>
            <a:ext cx="142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Above Normal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9265" y="2764972"/>
            <a:ext cx="142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Below Normal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9265" y="4035629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9265" y="4674917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Critical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44741" y="5224196"/>
            <a:ext cx="15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Extreme Critical</a:t>
            </a:r>
          </a:p>
        </p:txBody>
      </p:sp>
    </p:spTree>
    <p:extLst>
      <p:ext uri="{BB962C8B-B14F-4D97-AF65-F5344CB8AC3E}">
        <p14:creationId xmlns:p14="http://schemas.microsoft.com/office/powerpoint/2010/main" val="107456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6898" y="1721922"/>
            <a:ext cx="7445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Hydropower Results </a:t>
            </a:r>
          </a:p>
          <a:p>
            <a:pPr algn="ctr"/>
            <a:endParaRPr lang="en-US" sz="4800" dirty="0"/>
          </a:p>
          <a:p>
            <a:pPr algn="ctr"/>
            <a:r>
              <a:rPr lang="en-US" sz="3600" dirty="0"/>
              <a:t>Annual difference from control (current) vegetation</a:t>
            </a:r>
          </a:p>
        </p:txBody>
      </p:sp>
    </p:spTree>
    <p:extLst>
      <p:ext uri="{BB962C8B-B14F-4D97-AF65-F5344CB8AC3E}">
        <p14:creationId xmlns:p14="http://schemas.microsoft.com/office/powerpoint/2010/main" val="86250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20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709D-F2FA-4EDD-B873-5245425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the preceding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344-57B2-41C9-890F-CE07F320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What’s going on in the years where there is reduced hydropower production?</a:t>
            </a:r>
          </a:p>
          <a:p>
            <a:pPr lvl="1"/>
            <a:r>
              <a:rPr lang="en-US" dirty="0"/>
              <a:t>Is it a history issue, where the carryover is lower?</a:t>
            </a:r>
          </a:p>
          <a:p>
            <a:pPr lvl="1"/>
            <a:r>
              <a:rPr lang="en-US" dirty="0"/>
              <a:t>I guess it is sort of reasonable for the optimizer if it needs to prune... Test by upweighting performance in dry years?</a:t>
            </a:r>
          </a:p>
          <a:p>
            <a:endParaRPr lang="en-US" dirty="0"/>
          </a:p>
          <a:p>
            <a:r>
              <a:rPr lang="en-US" dirty="0"/>
              <a:t> Also thinking we might be able to make these with dots/shapes rather than a connected line? (not sure if will be clearer or not)  </a:t>
            </a:r>
          </a:p>
          <a:p>
            <a:endParaRPr lang="en-US" dirty="0"/>
          </a:p>
          <a:p>
            <a:r>
              <a:rPr lang="en-US" dirty="0"/>
              <a:t>Then can also put in non-time-series form for comparisons between each of the three metrics</a:t>
            </a:r>
          </a:p>
        </p:txBody>
      </p:sp>
    </p:spTree>
    <p:extLst>
      <p:ext uri="{BB962C8B-B14F-4D97-AF65-F5344CB8AC3E}">
        <p14:creationId xmlns:p14="http://schemas.microsoft.com/office/powerpoint/2010/main" val="1019628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6898" y="1721922"/>
            <a:ext cx="7445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Hydropower Results </a:t>
            </a:r>
          </a:p>
          <a:p>
            <a:pPr algn="ctr"/>
            <a:endParaRPr lang="en-US" sz="4800" dirty="0"/>
          </a:p>
          <a:p>
            <a:pPr algn="ctr"/>
            <a:r>
              <a:rPr lang="en-US" sz="3600" dirty="0"/>
              <a:t>Monthly total MWh averaged over water year type</a:t>
            </a:r>
          </a:p>
        </p:txBody>
      </p:sp>
    </p:spTree>
    <p:extLst>
      <p:ext uri="{BB962C8B-B14F-4D97-AF65-F5344CB8AC3E}">
        <p14:creationId xmlns:p14="http://schemas.microsoft.com/office/powerpoint/2010/main" val="169368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E251-E7D8-4A79-BCF1-9F022ABD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 comments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0EE9-7E5C-4BAA-9497-54F7D4DD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cool</a:t>
            </a:r>
          </a:p>
          <a:p>
            <a:r>
              <a:rPr lang="en-US" dirty="0"/>
              <a:t>We should check if it’s realistic for hydro production to drop to near zero in the middle of dry and critical years…</a:t>
            </a:r>
          </a:p>
          <a:p>
            <a:pPr lvl="1"/>
            <a:r>
              <a:rPr lang="en-US" dirty="0"/>
              <a:t>Double check this was not inadvertently applying e-flows in the two driest years??  </a:t>
            </a:r>
          </a:p>
          <a:p>
            <a:endParaRPr lang="en-US" dirty="0"/>
          </a:p>
          <a:p>
            <a:r>
              <a:rPr lang="en-US" dirty="0"/>
              <a:t>Do we have any data already provided by PCWA that we can compare this sub-annual generation to? I … would guess so, that it was part of Jon’s fitting historical policies</a:t>
            </a:r>
          </a:p>
          <a:p>
            <a:pPr lvl="1"/>
            <a:r>
              <a:rPr lang="en-US" dirty="0"/>
              <a:t>Would be great to understand the differences.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27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9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82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93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5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1447-3082-4B72-BCAB-EB4FE430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and histogram of water year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D6BF-8663-4DF9-AC40-3BC5FCD0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[insert – just making the point of how skewed it is]</a:t>
            </a:r>
          </a:p>
        </p:txBody>
      </p:sp>
    </p:spTree>
    <p:extLst>
      <p:ext uri="{BB962C8B-B14F-4D97-AF65-F5344CB8AC3E}">
        <p14:creationId xmlns:p14="http://schemas.microsoft.com/office/powerpoint/2010/main" val="2978134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3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D5C8-06C0-4132-94AE-4404B82D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stuff: Testing for seasonality/timing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58AF-6E99-4909-B4A3-8E41A8D6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, the question – is there more to the story than just that you get more water?</a:t>
            </a:r>
          </a:p>
          <a:p>
            <a:endParaRPr lang="en-US" dirty="0"/>
          </a:p>
          <a:p>
            <a:r>
              <a:rPr lang="en-US" dirty="0"/>
              <a:t>What would this look like? </a:t>
            </a:r>
          </a:p>
          <a:p>
            <a:pPr lvl="1"/>
            <a:r>
              <a:rPr lang="en-US" dirty="0"/>
              <a:t>Figure out…. Additional total water in a given year</a:t>
            </a:r>
          </a:p>
          <a:p>
            <a:pPr lvl="1"/>
            <a:r>
              <a:rPr lang="en-US" dirty="0"/>
              <a:t>Subtract amount released for e-flows</a:t>
            </a:r>
          </a:p>
          <a:p>
            <a:pPr lvl="1"/>
            <a:r>
              <a:rPr lang="en-US" dirty="0"/>
              <a:t>Is additional generation disproportional/nonlinear </a:t>
            </a:r>
            <a:r>
              <a:rPr lang="en-US" dirty="0" err="1"/>
              <a:t>wrt</a:t>
            </a:r>
            <a:r>
              <a:rPr lang="en-US" dirty="0"/>
              <a:t> leftover new water, in positive or negative way?</a:t>
            </a:r>
          </a:p>
          <a:p>
            <a:pPr lvl="2"/>
            <a:r>
              <a:rPr lang="en-US" dirty="0"/>
              <a:t>Look at distribution across water years and/or as function of annual water yield</a:t>
            </a:r>
          </a:p>
        </p:txBody>
      </p:sp>
    </p:spTree>
    <p:extLst>
      <p:ext uri="{BB962C8B-B14F-4D97-AF65-F5344CB8AC3E}">
        <p14:creationId xmlns:p14="http://schemas.microsoft.com/office/powerpoint/2010/main" val="315148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F5C7-8F42-4565-8723-5F9C02D2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impact of e-flows vs treatment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E2E4-F7CD-43DB-AF47-E3FE4332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42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4096-62BC-4116-AD53-A4734A81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Realism of zero gen – ok to smooth weekly or multi-day?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52D0-3C56-4EDB-95AB-2C6F7FA2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778" y="1825625"/>
            <a:ext cx="168557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4A7A6-2621-42A8-8546-FC30E638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7" y="2841625"/>
            <a:ext cx="5779426" cy="48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4A9F-7892-4422-B331-300C2890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E821-767E-4672-9FAF-F0822B28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6898" y="1721922"/>
            <a:ext cx="7445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err="1"/>
              <a:t>RHESSys</a:t>
            </a:r>
            <a:r>
              <a:rPr lang="en-US" sz="4800" u="sng" dirty="0"/>
              <a:t> Results </a:t>
            </a:r>
          </a:p>
          <a:p>
            <a:pPr algn="ctr"/>
            <a:endParaRPr lang="en-US" sz="4800" dirty="0"/>
          </a:p>
          <a:p>
            <a:pPr algn="ctr"/>
            <a:r>
              <a:rPr lang="en-US" sz="3600" dirty="0"/>
              <a:t>Annual difference from control (current) vegetation</a:t>
            </a:r>
          </a:p>
        </p:txBody>
      </p:sp>
    </p:spTree>
    <p:extLst>
      <p:ext uri="{BB962C8B-B14F-4D97-AF65-F5344CB8AC3E}">
        <p14:creationId xmlns:p14="http://schemas.microsoft.com/office/powerpoint/2010/main" val="206944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CDD6-F54F-4618-B1E9-8F8F6C62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Comments/things to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EC33-C0E1-4DBC-97C0-7362A4FF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Seems impact of treatment conditional on fire pretty constant?</a:t>
            </a:r>
          </a:p>
          <a:p>
            <a:pPr lvl="1"/>
            <a:r>
              <a:rPr lang="en-US" dirty="0"/>
              <a:t>[maybe just a scale/stacking effect, but thickness of orange bars seems most dramatic, while thickness of red-bars seems about the same?]</a:t>
            </a:r>
          </a:p>
          <a:p>
            <a:pPr lvl="1"/>
            <a:endParaRPr lang="en-US" dirty="0"/>
          </a:p>
          <a:p>
            <a:r>
              <a:rPr lang="en-US" dirty="0"/>
              <a:t>Given that “fire” is biggest magnitude, seems unlikely “treatment with fire” is in a good regime while treatment without fire is not, but… </a:t>
            </a:r>
            <a:r>
              <a:rPr lang="en-US" dirty="0" err="1"/>
              <a:t>whaddyagonna</a:t>
            </a:r>
            <a:r>
              <a:rPr lang="en-US" dirty="0"/>
              <a:t> do. </a:t>
            </a:r>
          </a:p>
          <a:p>
            <a:endParaRPr lang="en-US" dirty="0"/>
          </a:p>
          <a:p>
            <a:r>
              <a:rPr lang="en-US" dirty="0"/>
              <a:t>Will be good to remake above as percentage of annual flow, and indicating water year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3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6898" y="1721922"/>
            <a:ext cx="7445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err="1"/>
              <a:t>RHESSys</a:t>
            </a:r>
            <a:r>
              <a:rPr lang="en-US" sz="4800" u="sng" dirty="0"/>
              <a:t> Results </a:t>
            </a:r>
          </a:p>
          <a:p>
            <a:pPr algn="ctr"/>
            <a:endParaRPr lang="en-US" sz="4800" dirty="0"/>
          </a:p>
          <a:p>
            <a:pPr algn="ctr"/>
            <a:r>
              <a:rPr lang="en-US" sz="3600" dirty="0"/>
              <a:t>Change in annual peak flow date + discharge</a:t>
            </a:r>
          </a:p>
        </p:txBody>
      </p:sp>
    </p:spTree>
    <p:extLst>
      <p:ext uri="{BB962C8B-B14F-4D97-AF65-F5344CB8AC3E}">
        <p14:creationId xmlns:p14="http://schemas.microsoft.com/office/powerpoint/2010/main" val="40984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D0C7-8F38-42FD-8B80-97682DF3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 q: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3249-92AA-46F8-909C-99744CBF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understand why all of the following plots are so linear</a:t>
            </a:r>
          </a:p>
        </p:txBody>
      </p:sp>
    </p:spTree>
    <p:extLst>
      <p:ext uri="{BB962C8B-B14F-4D97-AF65-F5344CB8AC3E}">
        <p14:creationId xmlns:p14="http://schemas.microsoft.com/office/powerpoint/2010/main" val="83827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2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582</Words>
  <Application>Microsoft Office PowerPoint</Application>
  <PresentationFormat>On-screen Show (4:3)</PresentationFormat>
  <Paragraphs>66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Table and histogram of water year counts</vt:lpstr>
      <vt:lpstr>PowerPoint Presentation</vt:lpstr>
      <vt:lpstr>PowerPoint Presentation</vt:lpstr>
      <vt:lpstr>Comments/things to check</vt:lpstr>
      <vt:lpstr>PowerPoint Presentation</vt:lpstr>
      <vt:lpstr>Ben q: </vt:lpstr>
      <vt:lpstr>PowerPoint Presentation</vt:lpstr>
      <vt:lpstr>PowerPoint Presentation</vt:lpstr>
      <vt:lpstr>PowerPoint Presentation</vt:lpstr>
      <vt:lpstr>PowerPoint Presentation</vt:lpstr>
      <vt:lpstr>Ben comments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on the preceding</vt:lpstr>
      <vt:lpstr>PowerPoint Presentation</vt:lpstr>
      <vt:lpstr>Ben comments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stuff: Testing for seasonality/timing issues?</vt:lpstr>
      <vt:lpstr>Look at impact of e-flows vs treatment by year</vt:lpstr>
      <vt:lpstr>Q: Realism of zero gen – ok to smooth weekly or multi-day?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Saksa</dc:creator>
  <cp:lastModifiedBy>Benjamin Bryant</cp:lastModifiedBy>
  <cp:revision>14</cp:revision>
  <dcterms:created xsi:type="dcterms:W3CDTF">2017-11-18T15:21:52Z</dcterms:created>
  <dcterms:modified xsi:type="dcterms:W3CDTF">2017-11-20T05:46:33Z</dcterms:modified>
</cp:coreProperties>
</file>