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8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1" r:id="rId20"/>
    <p:sldId id="270" r:id="rId21"/>
    <p:sldId id="26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6" autoAdjust="0"/>
    <p:restoredTop sz="94660"/>
  </p:normalViewPr>
  <p:slideViewPr>
    <p:cSldViewPr>
      <p:cViewPr>
        <p:scale>
          <a:sx n="66" d="100"/>
          <a:sy n="66" d="100"/>
        </p:scale>
        <p:origin x="-153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3E98F-3706-41B3-B58B-5B95AB0B9522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64233-6FB0-468B-B750-5F21C75260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9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64233-6FB0-468B-B750-5F21C752601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3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01A4-FD2C-42FF-8325-10E86D469AA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99CDA0-3FE3-41EA-BC24-9031DA23A2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01A4-FD2C-42FF-8325-10E86D469AA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CDA0-3FE3-41EA-BC24-9031DA23A2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01A4-FD2C-42FF-8325-10E86D469AA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CDA0-3FE3-41EA-BC24-9031DA23A2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01A4-FD2C-42FF-8325-10E86D469AA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CDA0-3FE3-41EA-BC24-9031DA23A2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01A4-FD2C-42FF-8325-10E86D469AA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CDA0-3FE3-41EA-BC24-9031DA23A2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01A4-FD2C-42FF-8325-10E86D469AA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CDA0-3FE3-41EA-BC24-9031DA23A2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01A4-FD2C-42FF-8325-10E86D469AA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CDA0-3FE3-41EA-BC24-9031DA23A2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01A4-FD2C-42FF-8325-10E86D469AA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CDA0-3FE3-41EA-BC24-9031DA23A2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01A4-FD2C-42FF-8325-10E86D469AA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CDA0-3FE3-41EA-BC24-9031DA23A2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01A4-FD2C-42FF-8325-10E86D469AA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CDA0-3FE3-41EA-BC24-9031DA23A2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01A4-FD2C-42FF-8325-10E86D469AA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CDA0-3FE3-41EA-BC24-9031DA23A2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20A01A4-FD2C-42FF-8325-10E86D469AA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A99CDA0-3FE3-41EA-BC24-9031DA23A2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436" y="22860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Intrusion </a:t>
            </a:r>
            <a:r>
              <a:rPr lang="en-US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US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55626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By 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Sahil Sharma    1031210138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Gautami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Edara 1031210152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8171" y="55626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P.Saranya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(Asst. Professor)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ALGORITHM</a:t>
            </a:r>
            <a:b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</a:rPr>
              <a:t>PHASE - I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981200"/>
            <a:ext cx="8686799" cy="46482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PACKET CAPTURING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1: Interface interface[] = </a:t>
            </a:r>
            <a:r>
              <a:rPr lang="en-US" sz="1800" dirty="0" err="1">
                <a:solidFill>
                  <a:schemeClr val="tx1"/>
                </a:solidFill>
              </a:rPr>
              <a:t>check_interfaces</a:t>
            </a:r>
            <a:r>
              <a:rPr lang="en-US" sz="1800" dirty="0" smtClean="0">
                <a:solidFill>
                  <a:schemeClr val="tx1"/>
                </a:solidFill>
              </a:rPr>
              <a:t>();</a:t>
            </a:r>
            <a:r>
              <a:rPr lang="en-US" sz="1800" i="1" dirty="0" smtClean="0">
                <a:solidFill>
                  <a:schemeClr val="tx1"/>
                </a:solidFill>
              </a:rPr>
              <a:t>// </a:t>
            </a:r>
            <a:r>
              <a:rPr lang="en-US" sz="1800" i="1" dirty="0">
                <a:solidFill>
                  <a:schemeClr val="tx1"/>
                </a:solidFill>
              </a:rPr>
              <a:t>check for available interfaces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: if(</a:t>
            </a:r>
            <a:r>
              <a:rPr lang="en-US" sz="1800" dirty="0" err="1">
                <a:solidFill>
                  <a:schemeClr val="tx1"/>
                </a:solidFill>
              </a:rPr>
              <a:t>size_of</a:t>
            </a:r>
            <a:r>
              <a:rPr lang="en-US" sz="1800" dirty="0">
                <a:solidFill>
                  <a:schemeClr val="tx1"/>
                </a:solidFill>
              </a:rPr>
              <a:t>(interfaces)==0</a:t>
            </a:r>
            <a:r>
              <a:rPr lang="en-US" sz="1800" i="1" dirty="0" smtClean="0">
                <a:solidFill>
                  <a:schemeClr val="tx1"/>
                </a:solidFill>
              </a:rPr>
              <a:t>)// </a:t>
            </a:r>
            <a:r>
              <a:rPr lang="en-US" sz="1800" i="1" dirty="0" err="1">
                <a:solidFill>
                  <a:schemeClr val="tx1"/>
                </a:solidFill>
              </a:rPr>
              <a:t>size_of</a:t>
            </a:r>
            <a:r>
              <a:rPr lang="en-US" sz="1800" i="1" dirty="0">
                <a:solidFill>
                  <a:schemeClr val="tx1"/>
                </a:solidFill>
              </a:rPr>
              <a:t> returns number of elements in array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3</a:t>
            </a:r>
            <a:r>
              <a:rPr lang="en-US" sz="1800" dirty="0">
                <a:solidFill>
                  <a:schemeClr val="tx1"/>
                </a:solidFill>
              </a:rPr>
              <a:t>: return error;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4</a:t>
            </a:r>
            <a:r>
              <a:rPr lang="en-US" sz="1800" dirty="0">
                <a:solidFill>
                  <a:schemeClr val="tx1"/>
                </a:solidFill>
              </a:rPr>
              <a:t>: else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5</a:t>
            </a:r>
            <a:r>
              <a:rPr lang="en-US" sz="1800" dirty="0">
                <a:solidFill>
                  <a:schemeClr val="tx1"/>
                </a:solidFill>
              </a:rPr>
              <a:t>: interface = </a:t>
            </a:r>
            <a:r>
              <a:rPr lang="en-US" sz="1800" dirty="0" err="1">
                <a:solidFill>
                  <a:schemeClr val="tx1"/>
                </a:solidFill>
              </a:rPr>
              <a:t>choose_inerface</a:t>
            </a:r>
            <a:r>
              <a:rPr lang="en-US" sz="1800" dirty="0">
                <a:solidFill>
                  <a:schemeClr val="tx1"/>
                </a:solidFill>
              </a:rPr>
              <a:t>(interfaces</a:t>
            </a:r>
            <a:r>
              <a:rPr lang="en-US" sz="1800" dirty="0" smtClean="0">
                <a:solidFill>
                  <a:schemeClr val="tx1"/>
                </a:solidFill>
              </a:rPr>
              <a:t>); </a:t>
            </a:r>
            <a:r>
              <a:rPr lang="en-US" sz="1800" i="1" dirty="0" smtClean="0">
                <a:solidFill>
                  <a:schemeClr val="tx1"/>
                </a:solidFill>
              </a:rPr>
              <a:t>/* </a:t>
            </a:r>
            <a:r>
              <a:rPr lang="en-US" sz="1800" i="1" dirty="0">
                <a:solidFill>
                  <a:schemeClr val="tx1"/>
                </a:solidFill>
              </a:rPr>
              <a:t>Recursive method to choose an </a:t>
            </a:r>
            <a:r>
              <a:rPr lang="en-US" sz="1800" i="1" dirty="0" smtClean="0">
                <a:solidFill>
                  <a:schemeClr val="tx1"/>
                </a:solidFill>
              </a:rPr>
              <a:t>interface */</a:t>
            </a:r>
            <a:endParaRPr lang="en-US" sz="1800" i="1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6</a:t>
            </a:r>
            <a:r>
              <a:rPr lang="en-US" sz="1800" dirty="0">
                <a:solidFill>
                  <a:schemeClr val="tx1"/>
                </a:solidFill>
              </a:rPr>
              <a:t>: if(!</a:t>
            </a:r>
            <a:r>
              <a:rPr lang="en-US" sz="1800" dirty="0" err="1">
                <a:solidFill>
                  <a:schemeClr val="tx1"/>
                </a:solidFill>
              </a:rPr>
              <a:t>Interface.availability</a:t>
            </a:r>
            <a:r>
              <a:rPr lang="en-US" sz="1800" dirty="0">
                <a:solidFill>
                  <a:schemeClr val="tx1"/>
                </a:solidFill>
              </a:rPr>
              <a:t>(interface))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7</a:t>
            </a:r>
            <a:r>
              <a:rPr lang="en-US" sz="1800" dirty="0">
                <a:solidFill>
                  <a:schemeClr val="tx1"/>
                </a:solidFill>
              </a:rPr>
              <a:t>: return error;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: else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9</a:t>
            </a:r>
            <a:r>
              <a:rPr lang="en-US" sz="1800" dirty="0">
                <a:solidFill>
                  <a:schemeClr val="tx1"/>
                </a:solidFill>
              </a:rPr>
              <a:t>: Packet packet[]=</a:t>
            </a:r>
            <a:r>
              <a:rPr lang="en-US" sz="1800" dirty="0" err="1">
                <a:solidFill>
                  <a:schemeClr val="tx1"/>
                </a:solidFill>
              </a:rPr>
              <a:t>interface.capture_packet</a:t>
            </a:r>
            <a:r>
              <a:rPr lang="en-US" sz="1800" dirty="0">
                <a:solidFill>
                  <a:schemeClr val="tx1"/>
                </a:solidFill>
              </a:rPr>
              <a:t>(interface</a:t>
            </a:r>
            <a:r>
              <a:rPr lang="en-US" sz="1800" dirty="0" smtClean="0">
                <a:solidFill>
                  <a:schemeClr val="tx1"/>
                </a:solidFill>
              </a:rPr>
              <a:t>);	</a:t>
            </a:r>
            <a:r>
              <a:rPr lang="en-US" sz="1800" i="1" dirty="0" smtClean="0">
                <a:solidFill>
                  <a:schemeClr val="tx1"/>
                </a:solidFill>
              </a:rPr>
              <a:t>/*Captures </a:t>
            </a:r>
            <a:r>
              <a:rPr lang="en-US" sz="1800" i="1" dirty="0">
                <a:solidFill>
                  <a:schemeClr val="tx1"/>
                </a:solidFill>
              </a:rPr>
              <a:t>the packets and returns an array </a:t>
            </a:r>
            <a:r>
              <a:rPr lang="en-US" sz="1800" i="1" dirty="0" smtClean="0">
                <a:solidFill>
                  <a:schemeClr val="tx1"/>
                </a:solidFill>
              </a:rPr>
              <a:t>with </a:t>
            </a:r>
            <a:r>
              <a:rPr lang="en-US" sz="1800" i="1" dirty="0">
                <a:solidFill>
                  <a:schemeClr val="tx1"/>
                </a:solidFill>
              </a:rPr>
              <a:t>2 </a:t>
            </a:r>
            <a:r>
              <a:rPr lang="en-US" sz="1800" i="1" dirty="0" smtClean="0">
                <a:solidFill>
                  <a:schemeClr val="tx1"/>
                </a:solidFill>
              </a:rPr>
              <a:t>values*/</a:t>
            </a:r>
            <a:endParaRPr lang="en-US" sz="1800" i="1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10</a:t>
            </a:r>
            <a:r>
              <a:rPr lang="en-US" sz="1800" dirty="0">
                <a:solidFill>
                  <a:schemeClr val="tx1"/>
                </a:solidFill>
              </a:rPr>
              <a:t>: Header header= packets[0]; 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i="1" dirty="0" smtClean="0">
                <a:solidFill>
                  <a:schemeClr val="tx1"/>
                </a:solidFill>
              </a:rPr>
              <a:t>// </a:t>
            </a:r>
            <a:r>
              <a:rPr lang="en-US" sz="1800" i="1" dirty="0">
                <a:solidFill>
                  <a:schemeClr val="tx1"/>
                </a:solidFill>
              </a:rPr>
              <a:t>Header is in packets[0]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11</a:t>
            </a:r>
            <a:r>
              <a:rPr lang="en-US" sz="1800" dirty="0">
                <a:solidFill>
                  <a:schemeClr val="tx1"/>
                </a:solidFill>
              </a:rPr>
              <a:t>: Content content= packets[1]; </a:t>
            </a:r>
            <a:r>
              <a:rPr lang="en-US" sz="1800" i="1" dirty="0" smtClean="0">
                <a:solidFill>
                  <a:schemeClr val="tx1"/>
                </a:solidFill>
              </a:rPr>
              <a:t>//</a:t>
            </a:r>
            <a:r>
              <a:rPr lang="en-US" sz="1800" i="1" dirty="0">
                <a:solidFill>
                  <a:schemeClr val="tx1"/>
                </a:solidFill>
              </a:rPr>
              <a:t>Content is on packets[1]</a:t>
            </a:r>
          </a:p>
        </p:txBody>
      </p:sp>
    </p:spTree>
    <p:extLst>
      <p:ext uri="{BB962C8B-B14F-4D97-AF65-F5344CB8AC3E}">
        <p14:creationId xmlns:p14="http://schemas.microsoft.com/office/powerpoint/2010/main" val="7104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ALGORITHM</a:t>
            </a:r>
            <a:br>
              <a:rPr lang="en-US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4000" b="1" dirty="0">
                <a:solidFill>
                  <a:schemeClr val="tx2">
                    <a:lumMod val="50000"/>
                  </a:schemeClr>
                </a:solidFill>
              </a:rPr>
              <a:t>PHASE - </a:t>
            </a:r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SIGNATURE </a:t>
            </a:r>
            <a:r>
              <a:rPr lang="en-US" sz="1800" b="1" dirty="0">
                <a:solidFill>
                  <a:schemeClr val="tx1"/>
                </a:solidFill>
              </a:rPr>
              <a:t>BASED </a:t>
            </a:r>
            <a:r>
              <a:rPr lang="en-US" sz="1800" b="1" dirty="0" smtClean="0">
                <a:solidFill>
                  <a:schemeClr val="tx1"/>
                </a:solidFill>
              </a:rPr>
              <a:t>INTRUSION DETECTION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smtClean="0">
                <a:solidFill>
                  <a:schemeClr val="tx1"/>
                </a:solidFill>
              </a:rPr>
              <a:t>do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2: Boolean </a:t>
            </a:r>
            <a:r>
              <a:rPr lang="en-US" sz="1800" dirty="0" err="1">
                <a:solidFill>
                  <a:schemeClr val="tx1"/>
                </a:solidFill>
              </a:rPr>
              <a:t>val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Header.match_Signature</a:t>
            </a:r>
            <a:r>
              <a:rPr lang="en-US" sz="1800" dirty="0">
                <a:solidFill>
                  <a:schemeClr val="tx1"/>
                </a:solidFill>
              </a:rPr>
              <a:t>(header); </a:t>
            </a:r>
            <a:r>
              <a:rPr lang="en-US" sz="1800" i="1" dirty="0" smtClean="0">
                <a:solidFill>
                  <a:schemeClr val="tx1"/>
                </a:solidFill>
              </a:rPr>
              <a:t>/*</a:t>
            </a:r>
            <a:r>
              <a:rPr lang="en-US" sz="1800" i="1" dirty="0">
                <a:solidFill>
                  <a:schemeClr val="tx1"/>
                </a:solidFill>
              </a:rPr>
              <a:t>Boolean method to check if the </a:t>
            </a:r>
            <a:r>
              <a:rPr lang="en-US" sz="1800" i="1" dirty="0" smtClean="0">
                <a:solidFill>
                  <a:schemeClr val="tx1"/>
                </a:solidFill>
              </a:rPr>
              <a:t>signature </a:t>
            </a:r>
            <a:r>
              <a:rPr lang="en-US" sz="1800" i="1" dirty="0">
                <a:solidFill>
                  <a:schemeClr val="tx1"/>
                </a:solidFill>
              </a:rPr>
              <a:t>matches or not*/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3</a:t>
            </a:r>
            <a:r>
              <a:rPr lang="en-US" sz="1800" dirty="0">
                <a:solidFill>
                  <a:schemeClr val="tx1"/>
                </a:solidFill>
              </a:rPr>
              <a:t>: if(</a:t>
            </a:r>
            <a:r>
              <a:rPr lang="en-US" sz="1800" dirty="0" err="1">
                <a:solidFill>
                  <a:schemeClr val="tx1"/>
                </a:solidFill>
              </a:rPr>
              <a:t>val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4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Intrusion.alarm</a:t>
            </a:r>
            <a:r>
              <a:rPr lang="en-US" sz="1800" dirty="0">
                <a:solidFill>
                  <a:schemeClr val="tx1"/>
                </a:solidFill>
              </a:rPr>
              <a:t>(USER</a:t>
            </a:r>
            <a:r>
              <a:rPr lang="en-US" sz="1800" dirty="0" smtClean="0">
                <a:solidFill>
                  <a:schemeClr val="tx1"/>
                </a:solidFill>
              </a:rPr>
              <a:t>); </a:t>
            </a:r>
            <a:r>
              <a:rPr lang="en-US" sz="1800" i="1" dirty="0" smtClean="0">
                <a:solidFill>
                  <a:schemeClr val="tx1"/>
                </a:solidFill>
              </a:rPr>
              <a:t>//</a:t>
            </a:r>
            <a:r>
              <a:rPr lang="en-US" sz="1800" i="1" dirty="0">
                <a:solidFill>
                  <a:schemeClr val="tx1"/>
                </a:solidFill>
              </a:rPr>
              <a:t>Send an alarm to the user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5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System.send_info</a:t>
            </a:r>
            <a:r>
              <a:rPr lang="en-US" sz="1800" dirty="0">
                <a:solidFill>
                  <a:schemeClr val="tx1"/>
                </a:solidFill>
              </a:rPr>
              <a:t>(USER</a:t>
            </a:r>
            <a:r>
              <a:rPr lang="en-US" sz="1800" dirty="0" smtClean="0">
                <a:solidFill>
                  <a:schemeClr val="tx1"/>
                </a:solidFill>
              </a:rPr>
              <a:t>,</a:t>
            </a:r>
            <a:r>
              <a:rPr lang="en-US" sz="1800" i="1" dirty="0" smtClean="0">
                <a:solidFill>
                  <a:schemeClr val="tx1"/>
                </a:solidFill>
              </a:rPr>
              <a:t> //</a:t>
            </a:r>
            <a:r>
              <a:rPr lang="en-US" sz="1800" i="1" dirty="0">
                <a:solidFill>
                  <a:schemeClr val="tx1"/>
                </a:solidFill>
              </a:rPr>
              <a:t>Send the type of intrusion to the user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6</a:t>
            </a:r>
            <a:r>
              <a:rPr lang="en-US" sz="1800" dirty="0">
                <a:solidFill>
                  <a:schemeClr val="tx1"/>
                </a:solidFill>
              </a:rPr>
              <a:t>: else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7</a:t>
            </a:r>
            <a:r>
              <a:rPr lang="en-US" sz="1800" dirty="0">
                <a:solidFill>
                  <a:schemeClr val="tx1"/>
                </a:solidFill>
              </a:rPr>
              <a:t>: continue;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7</a:t>
            </a:r>
            <a:r>
              <a:rPr lang="en-US" sz="1800" dirty="0">
                <a:solidFill>
                  <a:schemeClr val="tx1"/>
                </a:solidFill>
              </a:rPr>
              <a:t>: while(!</a:t>
            </a:r>
            <a:r>
              <a:rPr lang="en-US" sz="1800" dirty="0" err="1">
                <a:solidFill>
                  <a:schemeClr val="tx1"/>
                </a:solidFill>
              </a:rPr>
              <a:t>checked_all_signatures</a:t>
            </a:r>
            <a:r>
              <a:rPr lang="en-US" sz="1800" dirty="0">
                <a:solidFill>
                  <a:schemeClr val="tx1"/>
                </a:solidFill>
              </a:rPr>
              <a:t>(header));</a:t>
            </a:r>
          </a:p>
          <a:p>
            <a:pPr marL="0" indent="0" algn="just"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Intrusion.type</a:t>
            </a:r>
            <a:r>
              <a:rPr lang="en-US" sz="1800" dirty="0" smtClean="0">
                <a:solidFill>
                  <a:schemeClr val="tx1"/>
                </a:solidFill>
              </a:rPr>
              <a:t>(header</a:t>
            </a:r>
            <a:r>
              <a:rPr lang="en-US" sz="1800" dirty="0">
                <a:solidFill>
                  <a:schemeClr val="tx1"/>
                </a:solidFill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6491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ALGORITHM</a:t>
            </a:r>
            <a:br>
              <a:rPr lang="en-US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4000" b="1" dirty="0">
                <a:solidFill>
                  <a:schemeClr val="tx2">
                    <a:lumMod val="50000"/>
                  </a:schemeClr>
                </a:solidFill>
              </a:rPr>
              <a:t>PHASE - </a:t>
            </a:r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</a:rPr>
              <a:t>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ANOMALY </a:t>
            </a:r>
            <a:r>
              <a:rPr lang="en-US" sz="1800" b="1" dirty="0">
                <a:solidFill>
                  <a:schemeClr val="tx1"/>
                </a:solidFill>
              </a:rPr>
              <a:t>BASED </a:t>
            </a:r>
            <a:r>
              <a:rPr lang="en-US" sz="1800" b="1" dirty="0" smtClean="0">
                <a:solidFill>
                  <a:schemeClr val="tx1"/>
                </a:solidFill>
              </a:rPr>
              <a:t>INTRUSION DETECTION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cur_Model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System,train_Model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data_set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: threshold = </a:t>
            </a:r>
            <a:r>
              <a:rPr lang="en-US" sz="1800" dirty="0" err="1">
                <a:solidFill>
                  <a:schemeClr val="tx1"/>
                </a:solidFill>
              </a:rPr>
              <a:t>System.define_threshold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cur_Model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3</a:t>
            </a:r>
            <a:r>
              <a:rPr lang="en-US" sz="1800" dirty="0">
                <a:solidFill>
                  <a:schemeClr val="tx1"/>
                </a:solidFill>
              </a:rPr>
              <a:t>: output = </a:t>
            </a:r>
            <a:r>
              <a:rPr lang="en-US" sz="1800" dirty="0" err="1">
                <a:solidFill>
                  <a:schemeClr val="tx1"/>
                </a:solidFill>
              </a:rPr>
              <a:t>System.predict_output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cur_Model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4</a:t>
            </a:r>
            <a:r>
              <a:rPr lang="en-US" sz="1800" dirty="0">
                <a:solidFill>
                  <a:schemeClr val="tx1"/>
                </a:solidFill>
              </a:rPr>
              <a:t>: if(output&gt;threshold)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5</a:t>
            </a:r>
            <a:r>
              <a:rPr lang="en-US" sz="1800" dirty="0">
                <a:solidFill>
                  <a:schemeClr val="tx1"/>
                </a:solidFill>
              </a:rPr>
              <a:t>: return "anomaly";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6</a:t>
            </a:r>
            <a:r>
              <a:rPr lang="en-US" sz="1800" dirty="0">
                <a:solidFill>
                  <a:schemeClr val="tx1"/>
                </a:solidFill>
              </a:rPr>
              <a:t>: else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7: </a:t>
            </a:r>
            <a:r>
              <a:rPr lang="en-US" sz="1800" dirty="0">
                <a:solidFill>
                  <a:schemeClr val="tx1"/>
                </a:solidFill>
              </a:rPr>
              <a:t>return "normal";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System.Model.add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cur_Model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010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CODE</a:t>
            </a:r>
            <a:b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(Module 1-</a:t>
            </a:r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</a:rPr>
              <a:t>packet capturing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dirty="0"/>
          </a:p>
        </p:txBody>
      </p:sp>
      <p:pic>
        <p:nvPicPr>
          <p:cNvPr id="1026" name="Picture 2" descr="C:\Users\DELL 5537\Downloads\image (1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9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CODE</a:t>
            </a:r>
            <a:b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(Module 2-</a:t>
            </a:r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</a:rPr>
              <a:t>Rule Based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dirty="0"/>
          </a:p>
        </p:txBody>
      </p:sp>
      <p:pic>
        <p:nvPicPr>
          <p:cNvPr id="2052" name="Picture 4" descr="C:\Users\DELL 5537\Downloads\image (2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OUTPUT</a:t>
            </a:r>
            <a:b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(Module 1 and 2)</a:t>
            </a:r>
            <a:endParaRPr lang="en-US" dirty="0"/>
          </a:p>
        </p:txBody>
      </p:sp>
      <p:pic>
        <p:nvPicPr>
          <p:cNvPr id="3074" name="Picture 2" descr="C:\Users\DELL 5537\Downloads\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OUTPUT</a:t>
            </a:r>
            <a:br>
              <a:rPr lang="en-US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(Module 1 and 2)</a:t>
            </a:r>
            <a:endParaRPr lang="en-US" dirty="0"/>
          </a:p>
        </p:txBody>
      </p:sp>
      <p:pic>
        <p:nvPicPr>
          <p:cNvPr id="4098" name="Picture 2" descr="C:\Users\DELL 5537\Downloads\imag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7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CODE</a:t>
            </a:r>
            <a:b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Module 3- </a:t>
            </a:r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</a:rPr>
              <a:t>Anomaly Based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) </a:t>
            </a:r>
            <a:endParaRPr lang="en-US" dirty="0"/>
          </a:p>
        </p:txBody>
      </p:sp>
      <p:pic>
        <p:nvPicPr>
          <p:cNvPr id="5122" name="Picture 2" descr="C:\Users\DELL 5537\Downloads\image (3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4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OUTPUT</a:t>
            </a:r>
            <a:br>
              <a:rPr lang="en-US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(Module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3)</a:t>
            </a:r>
            <a:endParaRPr lang="en-US" dirty="0"/>
          </a:p>
        </p:txBody>
      </p:sp>
      <p:pic>
        <p:nvPicPr>
          <p:cNvPr id="6146" name="Picture 2" descr="C:\Users\DELL 5537\Downloads\image (4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1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REFERENCES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981200"/>
            <a:ext cx="8686799" cy="4267200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J.Antony Jeyanna ,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E.Indumathi 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,Dr.D.Shalini Punithavathani </a:t>
            </a:r>
            <a:r>
              <a:rPr lang="en-US" sz="1600" dirty="0" smtClean="0">
                <a:solidFill>
                  <a:schemeClr val="tx1"/>
                </a:solidFill>
              </a:rPr>
              <a:t> “A </a:t>
            </a:r>
            <a:r>
              <a:rPr lang="en-US" sz="1600" dirty="0">
                <a:solidFill>
                  <a:schemeClr val="tx1"/>
                </a:solidFill>
              </a:rPr>
              <a:t>Network Intrusion Detection System Using Clustering and Outlier Detection” International Journal of Innovative Research in Computer  and Communication Engineering </a:t>
            </a:r>
            <a:r>
              <a:rPr lang="en-US" sz="1600" dirty="0" smtClean="0">
                <a:solidFill>
                  <a:schemeClr val="tx1"/>
                </a:solidFill>
              </a:rPr>
              <a:t>,Vol</a:t>
            </a:r>
            <a:r>
              <a:rPr lang="en-US" sz="1600" dirty="0">
                <a:solidFill>
                  <a:schemeClr val="tx1"/>
                </a:solidFill>
              </a:rPr>
              <a:t>. 3, Issue 2, February </a:t>
            </a:r>
            <a:r>
              <a:rPr lang="en-US" sz="1600" dirty="0" smtClean="0">
                <a:solidFill>
                  <a:schemeClr val="tx1"/>
                </a:solidFill>
              </a:rPr>
              <a:t>2015.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Hichem </a:t>
            </a:r>
            <a:r>
              <a:rPr lang="en-US" sz="1600" dirty="0" smtClean="0">
                <a:solidFill>
                  <a:schemeClr val="tx1"/>
                </a:solidFill>
              </a:rPr>
              <a:t>Sedjelmaci </a:t>
            </a:r>
            <a:r>
              <a:rPr lang="en-US" sz="1600" dirty="0">
                <a:solidFill>
                  <a:schemeClr val="tx1"/>
                </a:solidFill>
              </a:rPr>
              <a:t>and Mohamed </a:t>
            </a:r>
            <a:r>
              <a:rPr lang="en-US" sz="1600" dirty="0" smtClean="0">
                <a:solidFill>
                  <a:schemeClr val="tx1"/>
                </a:solidFill>
              </a:rPr>
              <a:t>Feham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smtClean="0">
                <a:solidFill>
                  <a:schemeClr val="tx1"/>
                </a:solidFill>
              </a:rPr>
              <a:t>“Novel hybrid intrusion detection system for clustered wireless sensor network” </a:t>
            </a:r>
            <a:r>
              <a:rPr lang="en-US" sz="1600" dirty="0">
                <a:solidFill>
                  <a:schemeClr val="tx1"/>
                </a:solidFill>
              </a:rPr>
              <a:t>International Journal of Network Security &amp; Its Applications (IJNSA), Vol.3, No.4, </a:t>
            </a:r>
            <a:r>
              <a:rPr lang="en-US" sz="1600" dirty="0" smtClean="0">
                <a:solidFill>
                  <a:schemeClr val="tx1"/>
                </a:solidFill>
              </a:rPr>
              <a:t>July 2011.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J. </a:t>
            </a:r>
            <a:r>
              <a:rPr lang="en-US" sz="1600" dirty="0" smtClean="0">
                <a:solidFill>
                  <a:schemeClr val="tx1"/>
                </a:solidFill>
              </a:rPr>
              <a:t>Gómez, </a:t>
            </a:r>
            <a:r>
              <a:rPr lang="en-US" sz="1600" dirty="0">
                <a:solidFill>
                  <a:schemeClr val="tx1"/>
                </a:solidFill>
              </a:rPr>
              <a:t>C. </a:t>
            </a:r>
            <a:r>
              <a:rPr lang="en-US" sz="1600" dirty="0" smtClean="0">
                <a:solidFill>
                  <a:schemeClr val="tx1"/>
                </a:solidFill>
              </a:rPr>
              <a:t>Gil, </a:t>
            </a:r>
            <a:r>
              <a:rPr lang="en-US" sz="1600" dirty="0">
                <a:solidFill>
                  <a:schemeClr val="tx1"/>
                </a:solidFill>
              </a:rPr>
              <a:t>N. </a:t>
            </a:r>
            <a:r>
              <a:rPr lang="en-US" sz="1600" dirty="0" smtClean="0">
                <a:solidFill>
                  <a:schemeClr val="tx1"/>
                </a:solidFill>
              </a:rPr>
              <a:t>Padilla, </a:t>
            </a:r>
            <a:r>
              <a:rPr lang="en-US" sz="1600" dirty="0">
                <a:solidFill>
                  <a:schemeClr val="tx1"/>
                </a:solidFill>
              </a:rPr>
              <a:t>R. </a:t>
            </a:r>
            <a:r>
              <a:rPr lang="en-US" sz="1600" dirty="0" smtClean="0">
                <a:solidFill>
                  <a:schemeClr val="tx1"/>
                </a:solidFill>
              </a:rPr>
              <a:t>Baños, </a:t>
            </a:r>
            <a:r>
              <a:rPr lang="en-US" sz="1600" dirty="0">
                <a:solidFill>
                  <a:schemeClr val="tx1"/>
                </a:solidFill>
              </a:rPr>
              <a:t>and C. </a:t>
            </a:r>
            <a:r>
              <a:rPr lang="en-US" sz="1600" dirty="0" smtClean="0">
                <a:solidFill>
                  <a:schemeClr val="tx1"/>
                </a:solidFill>
              </a:rPr>
              <a:t>Jiménez, “</a:t>
            </a:r>
            <a:r>
              <a:rPr lang="en-US" sz="1600" dirty="0">
                <a:solidFill>
                  <a:schemeClr val="tx1"/>
                </a:solidFill>
              </a:rPr>
              <a:t>Design of a Snort-Based Hybrid </a:t>
            </a:r>
            <a:r>
              <a:rPr lang="en-US" sz="1600" dirty="0" smtClean="0">
                <a:solidFill>
                  <a:schemeClr val="tx1"/>
                </a:solidFill>
              </a:rPr>
              <a:t>Intrusion Detection System”.</a:t>
            </a:r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Kayvan Atefi, Saadiah Yahya, </a:t>
            </a:r>
            <a:r>
              <a:rPr lang="en-US" sz="1600" dirty="0">
                <a:solidFill>
                  <a:schemeClr val="tx1"/>
                </a:solidFill>
              </a:rPr>
              <a:t>Ahmad Yusri </a:t>
            </a:r>
            <a:r>
              <a:rPr lang="en-US" sz="1600" dirty="0" smtClean="0">
                <a:solidFill>
                  <a:schemeClr val="tx1"/>
                </a:solidFill>
              </a:rPr>
              <a:t>Dak </a:t>
            </a:r>
            <a:r>
              <a:rPr lang="en-US" sz="1600" dirty="0">
                <a:solidFill>
                  <a:schemeClr val="tx1"/>
                </a:solidFill>
              </a:rPr>
              <a:t>, and Arash </a:t>
            </a:r>
            <a:r>
              <a:rPr lang="en-US" sz="1600" dirty="0" smtClean="0">
                <a:solidFill>
                  <a:schemeClr val="tx1"/>
                </a:solidFill>
              </a:rPr>
              <a:t>Atefi, “A hybrid intrusion detection system based on different machine learning </a:t>
            </a:r>
            <a:r>
              <a:rPr lang="en-US" sz="1600" dirty="0">
                <a:solidFill>
                  <a:schemeClr val="tx1"/>
                </a:solidFill>
              </a:rPr>
              <a:t>algorithms” Proceedings of the 4 th International Conference on Computing and Informatics, ICOCI 2013 28-30 August, 2013 Sarawak, Malaysia. </a:t>
            </a:r>
            <a:r>
              <a:rPr lang="en-US" sz="1600" dirty="0" smtClean="0">
                <a:solidFill>
                  <a:schemeClr val="tx1"/>
                </a:solidFill>
              </a:rPr>
              <a:t>University Utara </a:t>
            </a:r>
            <a:r>
              <a:rPr lang="en-US" sz="1600" dirty="0">
                <a:solidFill>
                  <a:schemeClr val="tx1"/>
                </a:solidFill>
              </a:rPr>
              <a:t>Malaysia 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Vahid </a:t>
            </a:r>
            <a:r>
              <a:rPr lang="en-US" sz="1600" dirty="0" smtClean="0">
                <a:solidFill>
                  <a:schemeClr val="tx1"/>
                </a:solidFill>
              </a:rPr>
              <a:t>Golmah, “An </a:t>
            </a:r>
            <a:r>
              <a:rPr lang="en-US" sz="1600" dirty="0">
                <a:solidFill>
                  <a:schemeClr val="tx1"/>
                </a:solidFill>
              </a:rPr>
              <a:t>Efficient Hybrid Intrusion Detection System based on C5.0 and SVM”, International Journal of Database Theory and Application Vol.7, No.2 (2014</a:t>
            </a:r>
            <a:r>
              <a:rPr lang="en-US" sz="1600" dirty="0" smtClean="0">
                <a:solidFill>
                  <a:schemeClr val="tx1"/>
                </a:solidFill>
              </a:rPr>
              <a:t>).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>
                    <a:lumMod val="50000"/>
                  </a:schemeClr>
                </a:solidFill>
              </a:rPr>
              <a:t>OBJECTIVE</a:t>
            </a:r>
            <a:endParaRPr lang="en-US" sz="5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3429000"/>
            <a:ext cx="8763000" cy="1981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Our objective is to develop a </a:t>
            </a:r>
            <a:r>
              <a:rPr lang="en-US" b="1" i="1" dirty="0" smtClean="0">
                <a:solidFill>
                  <a:schemeClr val="tx1"/>
                </a:solidFill>
              </a:rPr>
              <a:t>Hybrid Intrusion Detection System</a:t>
            </a:r>
            <a:r>
              <a:rPr lang="en-US" dirty="0" smtClean="0">
                <a:solidFill>
                  <a:schemeClr val="tx1"/>
                </a:solidFill>
              </a:rPr>
              <a:t> (HIDS) which can detect a wide range of attacks on host systems using Rule Based and Anomaly Based detection schemes.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6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REFERENCES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514600"/>
            <a:ext cx="8686799" cy="3268134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http://</a:t>
            </a:r>
            <a:r>
              <a:rPr lang="en-US" sz="1600" dirty="0" smtClean="0">
                <a:solidFill>
                  <a:schemeClr val="tx1"/>
                </a:solidFill>
              </a:rPr>
              <a:t>www.holehouse.org/mlclass/06_Logistic_Regression.html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https://zeltser.com/malicious-ip-blocklists</a:t>
            </a:r>
            <a:r>
              <a:rPr lang="en-US" sz="1600" dirty="0" smtClean="0">
                <a:solidFill>
                  <a:schemeClr val="tx1"/>
                </a:solidFill>
              </a:rPr>
              <a:t>/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http://</a:t>
            </a:r>
            <a:r>
              <a:rPr lang="en-US" sz="1600" dirty="0" smtClean="0">
                <a:solidFill>
                  <a:schemeClr val="tx1"/>
                </a:solidFill>
              </a:rPr>
              <a:t>www.selectrealsecurity.com/public-block-lists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http://</a:t>
            </a:r>
            <a:r>
              <a:rPr lang="en-US" sz="1600" dirty="0" smtClean="0">
                <a:solidFill>
                  <a:schemeClr val="tx1"/>
                </a:solidFill>
              </a:rPr>
              <a:t>sanesecurity.com/usage/signatures/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http://</a:t>
            </a:r>
            <a:r>
              <a:rPr lang="en-US" sz="1600" dirty="0" smtClean="0">
                <a:solidFill>
                  <a:schemeClr val="tx1"/>
                </a:solidFill>
              </a:rPr>
              <a:t>www.webopedia.com/TERM/I/intrusion_detection_system.html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https://en.wikipedia.org/wiki/Intrusion_detection_system</a:t>
            </a:r>
          </a:p>
        </p:txBody>
      </p:sp>
    </p:spTree>
    <p:extLst>
      <p:ext uri="{BB962C8B-B14F-4D97-AF65-F5344CB8AC3E}">
        <p14:creationId xmlns:p14="http://schemas.microsoft.com/office/powerpoint/2010/main" val="175947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436" y="2590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US" sz="9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PROBLEM DEFINITON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675467"/>
            <a:ext cx="8686799" cy="345069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Hosts </a:t>
            </a:r>
            <a:r>
              <a:rPr lang="en-US" dirty="0">
                <a:solidFill>
                  <a:schemeClr val="tx1"/>
                </a:solidFill>
              </a:rPr>
              <a:t>are susceptible to a range of </a:t>
            </a:r>
            <a:r>
              <a:rPr lang="en-US" dirty="0" smtClean="0">
                <a:solidFill>
                  <a:schemeClr val="tx1"/>
                </a:solidFill>
              </a:rPr>
              <a:t>Network attacks </a:t>
            </a:r>
            <a:r>
              <a:rPr lang="en-US" dirty="0">
                <a:solidFill>
                  <a:schemeClr val="tx1"/>
                </a:solidFill>
              </a:rPr>
              <a:t>such as Denial of Service (DoS), </a:t>
            </a:r>
            <a:r>
              <a:rPr lang="en-US" dirty="0" smtClean="0">
                <a:solidFill>
                  <a:schemeClr val="tx1"/>
                </a:solidFill>
              </a:rPr>
              <a:t>Flooding, Spoofing</a:t>
            </a:r>
            <a:r>
              <a:rPr lang="en-US" dirty="0">
                <a:solidFill>
                  <a:schemeClr val="tx1"/>
                </a:solidFill>
              </a:rPr>
              <a:t>, Wormhole etc. </a:t>
            </a:r>
            <a:r>
              <a:rPr lang="en-US" dirty="0" smtClean="0">
                <a:solidFill>
                  <a:schemeClr val="tx1"/>
                </a:solidFill>
              </a:rPr>
              <a:t>which can lead to system failure, information theft, system unavailability, battery drainage. 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Firewall is </a:t>
            </a:r>
            <a:r>
              <a:rPr lang="en-US" dirty="0">
                <a:solidFill>
                  <a:schemeClr val="tx1"/>
                </a:solidFill>
              </a:rPr>
              <a:t>unable to prevent such type of </a:t>
            </a:r>
            <a:r>
              <a:rPr lang="en-US" dirty="0" smtClean="0">
                <a:solidFill>
                  <a:schemeClr val="tx1"/>
                </a:solidFill>
              </a:rPr>
              <a:t>attacks. Hence, </a:t>
            </a:r>
            <a:r>
              <a:rPr lang="en-US" dirty="0">
                <a:solidFill>
                  <a:schemeClr val="tx1"/>
                </a:solidFill>
              </a:rPr>
              <a:t>Intrusion Detection System </a:t>
            </a:r>
            <a:r>
              <a:rPr lang="en-US" dirty="0" smtClean="0">
                <a:solidFill>
                  <a:schemeClr val="tx1"/>
                </a:solidFill>
              </a:rPr>
              <a:t>provides a second </a:t>
            </a:r>
            <a:r>
              <a:rPr lang="en-US" dirty="0">
                <a:solidFill>
                  <a:schemeClr val="tx1"/>
                </a:solidFill>
              </a:rPr>
              <a:t>line of defense.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PROPOSED MODEL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sahil\Desktop\HIDS 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112" y="2362200"/>
            <a:ext cx="73437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3800" y="6477779"/>
            <a:ext cx="29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Architecture of Hybrid IDS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76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PROPOSED MODEL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819400"/>
            <a:ext cx="8686799" cy="345069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A Hybrid IDS which has a two layer protection scheme the first layer is </a:t>
            </a:r>
            <a:r>
              <a:rPr lang="en-US" i="1" dirty="0" smtClean="0">
                <a:solidFill>
                  <a:schemeClr val="tx1"/>
                </a:solidFill>
              </a:rPr>
              <a:t>Rule Based</a:t>
            </a:r>
            <a:r>
              <a:rPr lang="en-US" dirty="0" smtClean="0">
                <a:solidFill>
                  <a:schemeClr val="tx1"/>
                </a:solidFill>
              </a:rPr>
              <a:t> detection and the second layer contains a </a:t>
            </a:r>
            <a:r>
              <a:rPr lang="en-US" i="1" dirty="0" smtClean="0">
                <a:solidFill>
                  <a:schemeClr val="tx1"/>
                </a:solidFill>
              </a:rPr>
              <a:t>Supervised Learning</a:t>
            </a:r>
            <a:r>
              <a:rPr lang="en-US" dirty="0" smtClean="0">
                <a:solidFill>
                  <a:schemeClr val="tx1"/>
                </a:solidFill>
              </a:rPr>
              <a:t> model based on support vector machine classifier.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Rule Based detection scheme uses a </a:t>
            </a:r>
            <a:r>
              <a:rPr lang="en-US" i="1" dirty="0" smtClean="0">
                <a:solidFill>
                  <a:schemeClr val="tx1"/>
                </a:solidFill>
              </a:rPr>
              <a:t>database</a:t>
            </a:r>
            <a:r>
              <a:rPr lang="en-US" dirty="0" smtClean="0">
                <a:solidFill>
                  <a:schemeClr val="tx1"/>
                </a:solidFill>
              </a:rPr>
              <a:t> of malicious </a:t>
            </a:r>
            <a:r>
              <a:rPr lang="en-US" i="1" dirty="0" smtClean="0">
                <a:solidFill>
                  <a:schemeClr val="tx1"/>
                </a:solidFill>
              </a:rPr>
              <a:t>signatures</a:t>
            </a:r>
            <a:r>
              <a:rPr lang="en-US" dirty="0" smtClean="0">
                <a:solidFill>
                  <a:schemeClr val="tx1"/>
                </a:solidFill>
              </a:rPr>
              <a:t> for checking known attacks. </a:t>
            </a:r>
            <a:r>
              <a:rPr lang="en-US" i="1" dirty="0" smtClean="0">
                <a:solidFill>
                  <a:schemeClr val="tx1"/>
                </a:solidFill>
              </a:rPr>
              <a:t>Signature </a:t>
            </a:r>
            <a:r>
              <a:rPr lang="en-US" dirty="0" smtClean="0">
                <a:solidFill>
                  <a:schemeClr val="tx1"/>
                </a:solidFill>
              </a:rPr>
              <a:t> can be an IP Header, Packet with an illegal TCP flag combination, Anonymous FTP attack, DNS buffer overflow attempt, Subject of an Email which contains a virus, etc.</a:t>
            </a:r>
          </a:p>
        </p:txBody>
      </p:sp>
    </p:spTree>
    <p:extLst>
      <p:ext uri="{BB962C8B-B14F-4D97-AF65-F5344CB8AC3E}">
        <p14:creationId xmlns:p14="http://schemas.microsoft.com/office/powerpoint/2010/main" val="5053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PROPOSED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464" y="2286000"/>
            <a:ext cx="8686799" cy="2734733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Layer two contains an intrusion detection system using a SVM classifier to classify whether the signature is malicious or not. This classifier learns from a training set such as NSL-KDD data set and then classifies the signature using this knowledge.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cost function for the logistic regression model can be given as 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051" name="Picture 3" descr="C:\Users\sahil\Desktop\Image [16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299529"/>
            <a:ext cx="830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4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2">
                    <a:lumMod val="50000"/>
                  </a:schemeClr>
                </a:solidFill>
              </a:rPr>
              <a:t>PROPOSED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93914" y="2438400"/>
                <a:ext cx="8763000" cy="140202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The logistic classifier uses a sigmoid function to give output.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Sigmoid function can be given as;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G</a:t>
                </a:r>
                <a:r>
                  <a:rPr lang="en-US" b="1" baseline="-25000" dirty="0" smtClean="0">
                    <a:solidFill>
                      <a:schemeClr val="tx1"/>
                    </a:solidFill>
                  </a:rPr>
                  <a:t>x  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;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where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z= </a:t>
                </a:r>
                <a:r>
                  <a:rPr lang="en-US" b="1" dirty="0">
                    <a:solidFill>
                      <a:schemeClr val="tx1"/>
                    </a:solidFill>
                  </a:rPr>
                  <a:t>Ѳ</a:t>
                </a:r>
                <a:r>
                  <a:rPr lang="en-US" b="1" baseline="30000" dirty="0">
                    <a:solidFill>
                      <a:schemeClr val="tx1"/>
                    </a:solidFill>
                  </a:rPr>
                  <a:t>T</a:t>
                </a:r>
                <a:r>
                  <a:rPr lang="en-US" b="1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914" y="2438400"/>
                <a:ext cx="8763000" cy="1402020"/>
              </a:xfrm>
              <a:blipFill rotWithShape="1">
                <a:blip r:embed="rId2"/>
                <a:stretch>
                  <a:fillRect l="-765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sahil\Desktop\sigmoid fun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957" y="3640182"/>
            <a:ext cx="3722914" cy="28062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89514" y="6486375"/>
            <a:ext cx="29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Graph depicting sigmoid 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73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PROCESS STEPS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675466"/>
            <a:ext cx="8610599" cy="3877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Search for all clients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for each client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Break into IP header and Content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Pass 1 : check if malicious signature //Database lookup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             Yes : Alarm the user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             No : Pass 2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Pass  2: classify the packet using the SVM model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             Yes : Valid Packet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	  </a:t>
            </a:r>
            <a:r>
              <a:rPr lang="en-US" sz="1800" dirty="0" smtClean="0">
                <a:solidFill>
                  <a:schemeClr val="tx1"/>
                </a:solidFill>
              </a:rPr>
              <a:t>           No : Alarm the user // malicious packet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Refresh Search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3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MODULE 1: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Here we capture all the packets coming to the host </a:t>
            </a:r>
            <a:r>
              <a:rPr lang="en-US" dirty="0" smtClean="0">
                <a:solidFill>
                  <a:schemeClr val="tx1"/>
                </a:solidFill>
              </a:rPr>
              <a:t>system.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MODULE 2: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Here we apply rule based filters to find out whether they are malicious or not.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MODULE 3: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Here we apply anomaly based filters to find out whether the packets are malicious or not.</a:t>
            </a:r>
          </a:p>
          <a:p>
            <a:pPr marL="3200400" lvl="7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9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706</TotalTime>
  <Words>782</Words>
  <Application>Microsoft Office PowerPoint</Application>
  <PresentationFormat>On-screen Show (4:3)</PresentationFormat>
  <Paragraphs>107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Executive</vt:lpstr>
      <vt:lpstr>PowerPoint Presentation</vt:lpstr>
      <vt:lpstr>OBJECTIVE</vt:lpstr>
      <vt:lpstr>PROBLEM DEFINITON</vt:lpstr>
      <vt:lpstr>PROPOSED MODEL</vt:lpstr>
      <vt:lpstr>PROPOSED MODEL</vt:lpstr>
      <vt:lpstr>PROPOSED MODEL</vt:lpstr>
      <vt:lpstr>PROPOSED MODEL</vt:lpstr>
      <vt:lpstr>PROCESS STEPS</vt:lpstr>
      <vt:lpstr> MODULE DESCRIPTION</vt:lpstr>
      <vt:lpstr>ALGORITHM PHASE - I</vt:lpstr>
      <vt:lpstr>ALGORITHM PHASE - II</vt:lpstr>
      <vt:lpstr>ALGORITHM PHASE - III</vt:lpstr>
      <vt:lpstr>CODE (Module 1-packet capturing)</vt:lpstr>
      <vt:lpstr>CODE (Module 2-Rule Based)</vt:lpstr>
      <vt:lpstr>OUTPUT (Module 1 and 2)</vt:lpstr>
      <vt:lpstr>OUTPUT (Module 1 and 2)</vt:lpstr>
      <vt:lpstr>CODE (Module 3- Anomaly Based) </vt:lpstr>
      <vt:lpstr>OUTPUT (Module 3)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Ruchira Kapoor</dc:creator>
  <cp:lastModifiedBy>DELL 5537</cp:lastModifiedBy>
  <cp:revision>37</cp:revision>
  <dcterms:created xsi:type="dcterms:W3CDTF">2016-03-08T17:59:03Z</dcterms:created>
  <dcterms:modified xsi:type="dcterms:W3CDTF">2016-05-05T17:46:33Z</dcterms:modified>
</cp:coreProperties>
</file>