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5"/>
  </p:notesMasterIdLst>
  <p:sldIdLst>
    <p:sldId id="257" r:id="rId2"/>
    <p:sldId id="256" r:id="rId3"/>
    <p:sldId id="258" r:id="rId4"/>
  </p:sldIdLst>
  <p:sldSz cx="12192000" cy="6858000"/>
  <p:notesSz cx="6858000" cy="9144000"/>
  <p:embeddedFontLst>
    <p:embeddedFont>
      <p:font typeface="나눔스퀘어_ac" panose="020B0600000101010101" pitchFamily="50" charset="-127"/>
      <p:regular r:id="rId6"/>
    </p:embeddedFont>
    <p:embeddedFont>
      <p:font typeface="나눔스퀘어_ac Bold" panose="020B0600000101010101" pitchFamily="50" charset="-127"/>
      <p:bold r:id="rId7"/>
    </p:embeddedFont>
    <p:embeddedFont>
      <p:font typeface="맑은 고딕" panose="020B0503020000020004" pitchFamily="50" charset="-127"/>
      <p:regular r:id="rId8"/>
      <p:bold r:id="rId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FF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5176" autoAdjust="0"/>
  </p:normalViewPr>
  <p:slideViewPr>
    <p:cSldViewPr snapToGrid="0">
      <p:cViewPr varScale="1">
        <p:scale>
          <a:sx n="65" d="100"/>
          <a:sy n="65" d="100"/>
        </p:scale>
        <p:origin x="53" y="1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viewProps" Target="viewProps.xml"/><Relationship Id="rId5" Type="http://schemas.openxmlformats.org/officeDocument/2006/relationships/notesMaster" Target="notesMasters/notesMaster1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6624C3-B585-4036-BC05-3850BFC3824A}" type="datetimeFigureOut">
              <a:rPr lang="ko-KR" altLang="en-US" smtClean="0"/>
              <a:t>2021-05-04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7801EC-1C3D-4EFB-8960-09B1CC9FB6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51703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7801EC-1C3D-4EFB-8960-09B1CC9FB6E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84197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7801EC-1C3D-4EFB-8960-09B1CC9FB6E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27361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389BEA-036B-4EAE-931C-D49F93A167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B34912B-F066-4BA0-828F-48B98AB376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416189-4396-4509-B96D-645EC7A1E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72015-54CF-4BD2-9C81-CCEB2AFBAD3E}" type="datetimeFigureOut">
              <a:rPr lang="ko-KR" altLang="en-US" smtClean="0"/>
              <a:t>2021-05-04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89066A-751A-4FE1-BEB0-E315608C4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6D7F37-B2C3-4064-AF1F-8D9B41320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B58AF-468A-4B76-82C7-E6B68461D7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082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5A8668-8747-4A38-9D00-B21FE519D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5728797-F0A3-4442-8932-37916D0D1F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F51588-6D52-4725-8460-D16A831ED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72015-54CF-4BD2-9C81-CCEB2AFBAD3E}" type="datetimeFigureOut">
              <a:rPr lang="ko-KR" altLang="en-US" smtClean="0"/>
              <a:t>2021-05-04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3A5F2C-A359-4C96-A034-0EF06A09D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6ADD07-C800-499F-8B83-6E9A39E3F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B58AF-468A-4B76-82C7-E6B68461D7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8817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412A664-33E6-49DB-8F39-A76C6DEF2D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F90FEB1-AF77-4487-8B89-51F0DE21AF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44C4EA-4064-4AAE-9802-2A5BEDA34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72015-54CF-4BD2-9C81-CCEB2AFBAD3E}" type="datetimeFigureOut">
              <a:rPr lang="ko-KR" altLang="en-US" smtClean="0"/>
              <a:t>2021-05-04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21462B-2745-4676-8ADA-8055953C1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499F69-7119-4552-A61E-918D5F7C3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B58AF-468A-4B76-82C7-E6B68461D7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6973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6769C7-468A-46AC-82CA-3A1615FEA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72B3CA-E44A-41F0-8E54-C0C695F91C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9B85EC-9895-4B95-8C12-3B8E2C238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72015-54CF-4BD2-9C81-CCEB2AFBAD3E}" type="datetimeFigureOut">
              <a:rPr lang="ko-KR" altLang="en-US" smtClean="0"/>
              <a:t>2021-05-04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713E88-2198-4962-A706-EED9CE0CB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B7C19E-516F-416A-A28E-787D910F5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B58AF-468A-4B76-82C7-E6B68461D7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6748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A61013-799E-47F0-B0C6-50709DB64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397A84-3381-428E-9759-58D2726739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585B57-D428-4C7E-A70D-5F5C2A3C0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72015-54CF-4BD2-9C81-CCEB2AFBAD3E}" type="datetimeFigureOut">
              <a:rPr lang="ko-KR" altLang="en-US" smtClean="0"/>
              <a:t>2021-05-04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B6D083-96D5-443C-996C-0EF134A03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A481DF-EFC1-41F5-9653-39E52A86E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B58AF-468A-4B76-82C7-E6B68461D7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1917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15B01D-BDF7-46B2-9103-255F1A5C6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256FCF-05B2-4C49-BED1-3ED1B7FD09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CC52B2C-0ACC-4C3B-8DF0-9DA3C52ACC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58F5757-AADB-440B-A711-3C9932CBB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72015-54CF-4BD2-9C81-CCEB2AFBAD3E}" type="datetimeFigureOut">
              <a:rPr lang="ko-KR" altLang="en-US" smtClean="0"/>
              <a:t>2021-05-04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910C6EA-43D2-4771-B494-8FAC502F9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EB33D62-6434-4A73-A981-B4B633C9C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B58AF-468A-4B76-82C7-E6B68461D7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0192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6B2ED9-8CDD-4FC1-B648-765FFAB68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383E5F7-4397-4AA8-9852-BAC4C3C5F6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ADE71AD-EAA6-4865-8C91-F20F2E87B6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A0F953C-B62A-471F-BE3D-A9E8B5D761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F984E9C-ABD1-4DC4-9350-20CC75DAA4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B6FEF10-C91F-4D83-8533-74429CFF1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72015-54CF-4BD2-9C81-CCEB2AFBAD3E}" type="datetimeFigureOut">
              <a:rPr lang="ko-KR" altLang="en-US" smtClean="0"/>
              <a:t>2021-05-04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2ACF39A-A1D9-4B37-93DC-03D3E8CD0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0D96A4B-7BEF-471E-9339-083D24D0B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B58AF-468A-4B76-82C7-E6B68461D7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9516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DDE192-6B17-41B7-A4F6-6353A21CD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4369554-8398-425D-BE63-3823AB031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72015-54CF-4BD2-9C81-CCEB2AFBAD3E}" type="datetimeFigureOut">
              <a:rPr lang="ko-KR" altLang="en-US" smtClean="0"/>
              <a:t>2021-05-04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48D2F13-4431-45E5-9D25-00729D569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6B474C5-9892-4E96-886B-A36E416D6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B58AF-468A-4B76-82C7-E6B68461D7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4559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647E282-A631-444A-9002-3329590E1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72015-54CF-4BD2-9C81-CCEB2AFBAD3E}" type="datetimeFigureOut">
              <a:rPr lang="ko-KR" altLang="en-US" smtClean="0"/>
              <a:t>2021-05-04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5CE7A5A-884A-45C3-A811-0C51E37D4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D4457CA-9176-4970-BBAA-784C48A96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B58AF-468A-4B76-82C7-E6B68461D7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1754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75EB8F-CBC8-48B6-8CC2-FEF88654B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768D52-5897-4EAC-A00D-65E0758412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DF59641-45D9-41AA-A1C3-BB68A6FF30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0905096-905A-468C-835F-6FDC095FF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72015-54CF-4BD2-9C81-CCEB2AFBAD3E}" type="datetimeFigureOut">
              <a:rPr lang="ko-KR" altLang="en-US" smtClean="0"/>
              <a:t>2021-05-04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863874B-BF3E-41B9-B667-97E4AEAFD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A5DDD00-A1AA-495C-8396-898F2FF6B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B58AF-468A-4B76-82C7-E6B68461D7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666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A8E2F0-BAE9-4FB1-B04A-20A21F262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86DE234-8AEA-4D4F-909E-EE24738EE7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DE32F25-3E7F-4426-9F3A-B8559CA357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4416670-B9A8-4E7A-ADB0-CE8411080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72015-54CF-4BD2-9C81-CCEB2AFBAD3E}" type="datetimeFigureOut">
              <a:rPr lang="ko-KR" altLang="en-US" smtClean="0"/>
              <a:t>2021-05-04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3C5A5AF-D9AC-4CBD-B162-32336D941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10C22DD-9729-4C71-84CA-B6F511428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B58AF-468A-4B76-82C7-E6B68461D7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9223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  <a:alpha val="3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D242A00-0FC5-4C51-92FA-D6C2FEB6B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0D5ADBD-3EA6-462F-B40E-42853809C8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D6673D-AE49-404D-B05A-7BBC61F066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B72015-54CF-4BD2-9C81-CCEB2AFBAD3E}" type="datetimeFigureOut">
              <a:rPr lang="ko-KR" altLang="en-US" smtClean="0"/>
              <a:t>2021-05-04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1C9998-8DD2-4645-B740-9F0B921BC2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BB5204-B6BA-4DB6-B015-775D709860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9B58AF-468A-4B76-82C7-E6B68461D7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6722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hebalance.com/what-your-credit-score-is-made-of-960450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FDBF72B-88A0-4C20-ACD2-E85A957C67A0}"/>
              </a:ext>
            </a:extLst>
          </p:cNvPr>
          <p:cNvSpPr txBox="1"/>
          <p:nvPr/>
        </p:nvSpPr>
        <p:spPr>
          <a:xfrm>
            <a:off x="2841070" y="2312669"/>
            <a:ext cx="650985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0" b="1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캡스톤</a:t>
            </a:r>
            <a:r>
              <a:rPr lang="ko-KR" altLang="en-US" sz="60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60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C</a:t>
            </a:r>
            <a:r>
              <a:rPr lang="ko-KR" altLang="en-US" sz="60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4EAD0ED-55A8-44D7-91F7-688E555FB34F}"/>
              </a:ext>
            </a:extLst>
          </p:cNvPr>
          <p:cNvSpPr txBox="1"/>
          <p:nvPr/>
        </p:nvSpPr>
        <p:spPr>
          <a:xfrm>
            <a:off x="2667696" y="3843186"/>
            <a:ext cx="68566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김부현</a:t>
            </a:r>
            <a:r>
              <a:rPr lang="en-US" altLang="ko-KR" sz="2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2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김수현</a:t>
            </a:r>
            <a:r>
              <a:rPr lang="en-US" altLang="ko-KR" sz="2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2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하지은</a:t>
            </a:r>
          </a:p>
        </p:txBody>
      </p:sp>
    </p:spTree>
    <p:extLst>
      <p:ext uri="{BB962C8B-B14F-4D97-AF65-F5344CB8AC3E}">
        <p14:creationId xmlns:p14="http://schemas.microsoft.com/office/powerpoint/2010/main" val="2580166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F36F56C-D268-43B1-8657-B48F5FC0DBD6}"/>
              </a:ext>
            </a:extLst>
          </p:cNvPr>
          <p:cNvSpPr txBox="1"/>
          <p:nvPr/>
        </p:nvSpPr>
        <p:spPr>
          <a:xfrm>
            <a:off x="176168" y="160373"/>
            <a:ext cx="29912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1. 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선행 연구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49173A9-374C-48FF-9576-426D1F541AD5}"/>
              </a:ext>
            </a:extLst>
          </p:cNvPr>
          <p:cNvSpPr txBox="1"/>
          <p:nvPr/>
        </p:nvSpPr>
        <p:spPr>
          <a:xfrm>
            <a:off x="481177" y="697696"/>
            <a:ext cx="9068175" cy="5062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/>
              <a:t>Predicting and Preventing Credit Card Default - Max </a:t>
            </a:r>
            <a:r>
              <a:rPr lang="en-US" altLang="ko-KR" sz="2000" dirty="0" err="1"/>
              <a:t>Merikoski</a:t>
            </a:r>
            <a:r>
              <a:rPr lang="en-US" altLang="ko-KR" sz="2000" dirty="0"/>
              <a:t>(2018)</a:t>
            </a:r>
            <a:endParaRPr lang="en-US" altLang="ko-KR" sz="2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642532D-95E2-47E3-8A4F-3F75E088BD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162" y="1304488"/>
            <a:ext cx="7335490" cy="5344305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838F181-2732-409D-B01E-698CD6C7603C}"/>
              </a:ext>
            </a:extLst>
          </p:cNvPr>
          <p:cNvCxnSpPr/>
          <p:nvPr/>
        </p:nvCxnSpPr>
        <p:spPr>
          <a:xfrm>
            <a:off x="1508289" y="4166648"/>
            <a:ext cx="4044099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3E2287D-AE1B-4B12-80F2-58E690A45442}"/>
              </a:ext>
            </a:extLst>
          </p:cNvPr>
          <p:cNvSpPr txBox="1"/>
          <p:nvPr/>
        </p:nvSpPr>
        <p:spPr>
          <a:xfrm>
            <a:off x="7892216" y="2712522"/>
            <a:ext cx="3982341" cy="14329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나이는 전혀 상관관계가 없어 보인다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그러나 높은 교육 수준을 가진 사람은 일반적으로 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credit limit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을 가진다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3679611-3298-4B12-8B54-75F35950EF67}"/>
              </a:ext>
            </a:extLst>
          </p:cNvPr>
          <p:cNvCxnSpPr>
            <a:cxnSpLocks/>
          </p:cNvCxnSpPr>
          <p:nvPr/>
        </p:nvCxnSpPr>
        <p:spPr>
          <a:xfrm>
            <a:off x="2942737" y="4790390"/>
            <a:ext cx="442902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BCEC27A5-DC00-4B4E-B98F-708E5469BFCE}"/>
              </a:ext>
            </a:extLst>
          </p:cNvPr>
          <p:cNvCxnSpPr>
            <a:cxnSpLocks/>
          </p:cNvCxnSpPr>
          <p:nvPr/>
        </p:nvCxnSpPr>
        <p:spPr>
          <a:xfrm>
            <a:off x="392887" y="4999350"/>
            <a:ext cx="191668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1044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F36F56C-D268-43B1-8657-B48F5FC0DBD6}"/>
              </a:ext>
            </a:extLst>
          </p:cNvPr>
          <p:cNvSpPr txBox="1"/>
          <p:nvPr/>
        </p:nvSpPr>
        <p:spPr>
          <a:xfrm>
            <a:off x="176168" y="160373"/>
            <a:ext cx="29912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1. 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선행 연구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49173A9-374C-48FF-9576-426D1F541AD5}"/>
              </a:ext>
            </a:extLst>
          </p:cNvPr>
          <p:cNvSpPr txBox="1"/>
          <p:nvPr/>
        </p:nvSpPr>
        <p:spPr>
          <a:xfrm>
            <a:off x="308016" y="756590"/>
            <a:ext cx="9068175" cy="400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b="0" i="0" dirty="0">
                <a:solidFill>
                  <a:srgbClr val="222222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hlinkClick r:id="rId3"/>
              </a:rPr>
              <a:t>5 Factors That Determine Your Credit Score </a:t>
            </a:r>
            <a:r>
              <a:rPr lang="en-US" altLang="ko-KR" sz="2000" b="0" i="0" dirty="0">
                <a:solidFill>
                  <a:schemeClr val="tx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  </a:t>
            </a:r>
            <a:r>
              <a:rPr lang="en-US" altLang="ko-KR" sz="2000" i="0" cap="all" dirty="0">
                <a:solidFill>
                  <a:schemeClr val="tx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LATOYA IRBY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E2287D-AE1B-4B12-80F2-58E690A45442}"/>
              </a:ext>
            </a:extLst>
          </p:cNvPr>
          <p:cNvSpPr txBox="1"/>
          <p:nvPr/>
        </p:nvSpPr>
        <p:spPr>
          <a:xfrm>
            <a:off x="308016" y="1229697"/>
            <a:ext cx="5366920" cy="5096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신용 점수를 측정하는 방법 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– 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미국 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FICO score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5802152-F7F4-49DE-A86D-91ED6C1F325B}"/>
              </a:ext>
            </a:extLst>
          </p:cNvPr>
          <p:cNvSpPr txBox="1"/>
          <p:nvPr/>
        </p:nvSpPr>
        <p:spPr>
          <a:xfrm>
            <a:off x="268450" y="4444284"/>
            <a:ext cx="11835566" cy="23562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Payment history : 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지불 기록</a:t>
            </a:r>
            <a:endParaRPr lang="en-US" altLang="ko-KR" sz="2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Amounts owed :  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빚진 금액의 양</a:t>
            </a:r>
            <a:endParaRPr lang="en-US" altLang="ko-KR" sz="2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Length of credit history : 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신용 기록 기간 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– 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신용 기록이 길수록 좋다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Credit mix : 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신용 혼합 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– 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다양한 종류의 계정을 보유하는 것은 점수에 유리 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but 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중요한 요소가 아니다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New credit : 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짧은 시간동안 여러 번 새로운 신용 계좌를 개설하면 신용 점수가 낮아진다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  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812C8823-0F33-445B-AA27-64E5703316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2196" y="1354178"/>
            <a:ext cx="6538182" cy="3513509"/>
          </a:xfrm>
          <a:prstGeom prst="rect">
            <a:avLst/>
          </a:prstGeom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F0FD1741-0C80-4FB0-AE56-424FEBF703B6}"/>
              </a:ext>
            </a:extLst>
          </p:cNvPr>
          <p:cNvGrpSpPr/>
          <p:nvPr/>
        </p:nvGrpSpPr>
        <p:grpSpPr>
          <a:xfrm>
            <a:off x="308016" y="1785147"/>
            <a:ext cx="5036982" cy="2651572"/>
            <a:chOff x="308016" y="1785147"/>
            <a:chExt cx="5036982" cy="2651572"/>
          </a:xfrm>
        </p:grpSpPr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0A206A66-8F30-4866-A995-29B7FFF5ADC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r="55105"/>
            <a:stretch/>
          </p:blipFill>
          <p:spPr>
            <a:xfrm>
              <a:off x="308016" y="1785147"/>
              <a:ext cx="3302450" cy="2651572"/>
            </a:xfrm>
            <a:prstGeom prst="rect">
              <a:avLst/>
            </a:prstGeom>
          </p:spPr>
        </p:pic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AE945A96-7960-4321-A7D5-0910F64973D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76420"/>
            <a:stretch/>
          </p:blipFill>
          <p:spPr>
            <a:xfrm>
              <a:off x="3610466" y="1785147"/>
              <a:ext cx="1734532" cy="2651572"/>
            </a:xfrm>
            <a:prstGeom prst="rect">
              <a:avLst/>
            </a:prstGeom>
          </p:spPr>
        </p:pic>
      </p:grp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7C539A2-6C15-4994-BE2C-85B6EDF9F8BB}"/>
              </a:ext>
            </a:extLst>
          </p:cNvPr>
          <p:cNvSpPr/>
          <p:nvPr/>
        </p:nvSpPr>
        <p:spPr>
          <a:xfrm>
            <a:off x="414780" y="3971176"/>
            <a:ext cx="4798244" cy="39343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64AAA9F-ACCB-457A-8248-E2105EB80D4F}"/>
              </a:ext>
            </a:extLst>
          </p:cNvPr>
          <p:cNvSpPr/>
          <p:nvPr/>
        </p:nvSpPr>
        <p:spPr>
          <a:xfrm>
            <a:off x="414780" y="3103075"/>
            <a:ext cx="4798244" cy="39343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A52B50C-22E0-4B92-B8C7-22308CA433E5}"/>
              </a:ext>
            </a:extLst>
          </p:cNvPr>
          <p:cNvSpPr txBox="1"/>
          <p:nvPr/>
        </p:nvSpPr>
        <p:spPr>
          <a:xfrm>
            <a:off x="7690470" y="5367613"/>
            <a:ext cx="1868309" cy="5096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err="1">
                <a:solidFill>
                  <a:srgbClr val="3366FF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begin_month</a:t>
            </a:r>
            <a:endParaRPr lang="en-US" altLang="ko-KR" sz="2000" b="1" dirty="0">
              <a:solidFill>
                <a:srgbClr val="3366FF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621AAA7-2917-4D8A-AEB6-E613ACD80837}"/>
              </a:ext>
            </a:extLst>
          </p:cNvPr>
          <p:cNvSpPr txBox="1"/>
          <p:nvPr/>
        </p:nvSpPr>
        <p:spPr>
          <a:xfrm>
            <a:off x="9266318" y="6290943"/>
            <a:ext cx="1744190" cy="5096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srgbClr val="3366FF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중복 데이터 </a:t>
            </a:r>
            <a:endParaRPr lang="en-US" altLang="ko-KR" sz="2000" b="1" dirty="0">
              <a:solidFill>
                <a:srgbClr val="3366FF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777681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353</TotalTime>
  <Words>129</Words>
  <Application>Microsoft Office PowerPoint</Application>
  <PresentationFormat>와이드스크린</PresentationFormat>
  <Paragraphs>18</Paragraphs>
  <Slides>3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나눔스퀘어_ac Bold</vt:lpstr>
      <vt:lpstr>나눔스퀘어_ac</vt:lpstr>
      <vt:lpstr>Arial</vt:lpstr>
      <vt:lpstr>맑은 고딕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김진현</dc:creator>
  <cp:lastModifiedBy>김수현</cp:lastModifiedBy>
  <cp:revision>46</cp:revision>
  <dcterms:created xsi:type="dcterms:W3CDTF">2021-02-08T02:51:17Z</dcterms:created>
  <dcterms:modified xsi:type="dcterms:W3CDTF">2021-05-04T02:02:57Z</dcterms:modified>
</cp:coreProperties>
</file>