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7" r:id="rId2"/>
    <p:sldId id="283" r:id="rId3"/>
    <p:sldId id="284" r:id="rId4"/>
    <p:sldId id="285" r:id="rId5"/>
    <p:sldId id="256" r:id="rId6"/>
    <p:sldId id="259" r:id="rId7"/>
    <p:sldId id="260" r:id="rId8"/>
    <p:sldId id="261" r:id="rId9"/>
    <p:sldId id="274" r:id="rId10"/>
    <p:sldId id="273" r:id="rId11"/>
    <p:sldId id="282" r:id="rId12"/>
    <p:sldId id="267" r:id="rId13"/>
    <p:sldId id="262" r:id="rId14"/>
    <p:sldId id="263" r:id="rId15"/>
    <p:sldId id="264" r:id="rId16"/>
    <p:sldId id="265" r:id="rId17"/>
    <p:sldId id="266" r:id="rId18"/>
    <p:sldId id="275" r:id="rId19"/>
    <p:sldId id="276" r:id="rId20"/>
    <p:sldId id="277" r:id="rId21"/>
    <p:sldId id="279" r:id="rId22"/>
    <p:sldId id="280" r:id="rId23"/>
    <p:sldId id="286" r:id="rId24"/>
    <p:sldId id="287" r:id="rId25"/>
    <p:sldId id="289" r:id="rId26"/>
    <p:sldId id="288" r:id="rId27"/>
    <p:sldId id="290" r:id="rId28"/>
    <p:sldId id="292" r:id="rId29"/>
    <p:sldId id="297" r:id="rId30"/>
    <p:sldId id="298" r:id="rId31"/>
    <p:sldId id="299" r:id="rId32"/>
    <p:sldId id="281" r:id="rId33"/>
  </p:sldIdLst>
  <p:sldSz cx="12192000" cy="6858000"/>
  <p:notesSz cx="6858000" cy="9144000"/>
  <p:embeddedFontLst>
    <p:embeddedFont>
      <p:font typeface="나눔스퀘어_ac" panose="020B0600000101010101" pitchFamily="50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60" autoAdjust="0"/>
    <p:restoredTop sz="95176" autoAdjust="0"/>
  </p:normalViewPr>
  <p:slideViewPr>
    <p:cSldViewPr snapToGrid="0">
      <p:cViewPr varScale="1">
        <p:scale>
          <a:sx n="85" d="100"/>
          <a:sy n="85" d="100"/>
        </p:scale>
        <p:origin x="1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0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9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1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68" y="2165804"/>
            <a:ext cx="6509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조</a:t>
            </a:r>
            <a:endParaRPr lang="en-US" altLang="ko-KR" sz="6000" b="1" dirty="0"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6000" b="1" dirty="0">
                <a:ea typeface="나눔스퀘어_ac Bold" panose="020B0600000101010101" pitchFamily="50" charset="-127"/>
              </a:rPr>
              <a:t>10</a:t>
            </a:r>
            <a:r>
              <a:rPr lang="ko-KR" altLang="en-US" sz="6000" b="1" dirty="0">
                <a:ea typeface="나눔스퀘어_ac Bold" panose="020B0600000101010101" pitchFamily="50" charset="-127"/>
              </a:rPr>
              <a:t>주차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4" y="4491256"/>
            <a:ext cx="685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ea typeface="나눔스퀘어_ac" panose="020B0600000101010101" pitchFamily="50" charset="-127"/>
              </a:rPr>
              <a:t>하지은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85549-B224-499D-940E-7779000E7EBA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2. EDA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3A14D-19EE-4447-A33E-60017692E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43" t="6696"/>
          <a:stretch/>
        </p:blipFill>
        <p:spPr>
          <a:xfrm>
            <a:off x="3994950" y="683593"/>
            <a:ext cx="7555559" cy="5628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FD7237-E6A7-4623-AC0B-EC78DF37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5" y="1372993"/>
            <a:ext cx="3133725" cy="4400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A261F9-E80C-42DD-9304-EA0C3CB14260}"/>
              </a:ext>
            </a:extLst>
          </p:cNvPr>
          <p:cNvSpPr/>
          <p:nvPr/>
        </p:nvSpPr>
        <p:spPr>
          <a:xfrm>
            <a:off x="8661346" y="751579"/>
            <a:ext cx="802250" cy="549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DFF9A-29EC-4569-9108-AD198D011699}"/>
              </a:ext>
            </a:extLst>
          </p:cNvPr>
          <p:cNvSpPr txBox="1"/>
          <p:nvPr/>
        </p:nvSpPr>
        <p:spPr>
          <a:xfrm>
            <a:off x="176168" y="160373"/>
            <a:ext cx="37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2. EDA –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ea typeface="나눔스퀘어_ac Bold" panose="020B0600000101010101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23242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05F705-A7F7-4C52-8AE6-CEAC93749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t="3321"/>
          <a:stretch/>
        </p:blipFill>
        <p:spPr>
          <a:xfrm>
            <a:off x="8106656" y="2101174"/>
            <a:ext cx="4056160" cy="3232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9DBD46-BA95-4450-8B2E-7C2349DA5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t="3321"/>
          <a:stretch/>
        </p:blipFill>
        <p:spPr>
          <a:xfrm>
            <a:off x="3983646" y="2023350"/>
            <a:ext cx="4141617" cy="33002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A4051D-16ED-46A7-A079-994C404CEE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3321" r="2254" b="3360"/>
          <a:stretch/>
        </p:blipFill>
        <p:spPr>
          <a:xfrm>
            <a:off x="-38092" y="2120630"/>
            <a:ext cx="4103237" cy="323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71A17-772F-4B5F-80D6-01CD7C09D85B}"/>
              </a:ext>
            </a:extLst>
          </p:cNvPr>
          <p:cNvSpPr txBox="1"/>
          <p:nvPr/>
        </p:nvSpPr>
        <p:spPr>
          <a:xfrm>
            <a:off x="1332690" y="1449262"/>
            <a:ext cx="184204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DAYS_BIRTH</a:t>
            </a:r>
            <a:endParaRPr lang="ko-KR" alt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BAC46-397A-4093-9F82-842EC9903F7B}"/>
              </a:ext>
            </a:extLst>
          </p:cNvPr>
          <p:cNvSpPr txBox="1"/>
          <p:nvPr/>
        </p:nvSpPr>
        <p:spPr>
          <a:xfrm>
            <a:off x="5081182" y="1377328"/>
            <a:ext cx="2496837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DAYS_EMPLOYED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1CAC-E433-4D8F-9BBB-36E0181F1EA7}"/>
              </a:ext>
            </a:extLst>
          </p:cNvPr>
          <p:cNvSpPr txBox="1"/>
          <p:nvPr/>
        </p:nvSpPr>
        <p:spPr>
          <a:xfrm>
            <a:off x="9377464" y="1351982"/>
            <a:ext cx="1952779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200" b="1" dirty="0" err="1"/>
              <a:t>Begin_month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51BD3-BF80-46E7-AC2A-2AF7AE8BCD16}"/>
              </a:ext>
            </a:extLst>
          </p:cNvPr>
          <p:cNvSpPr txBox="1"/>
          <p:nvPr/>
        </p:nvSpPr>
        <p:spPr>
          <a:xfrm>
            <a:off x="176168" y="160373"/>
            <a:ext cx="414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2. EDA 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구간 나눔 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C7E20-1883-45CB-BA6D-6FE9139412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112" r="29167"/>
          <a:stretch/>
        </p:blipFill>
        <p:spPr>
          <a:xfrm>
            <a:off x="4085345" y="2902996"/>
            <a:ext cx="4001538" cy="25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21614-EA65-48D7-8FC0-4F0096014693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DC40F2-4E6C-4FB5-BBB1-D2D9816B6CFB}"/>
              </a:ext>
            </a:extLst>
          </p:cNvPr>
          <p:cNvSpPr/>
          <p:nvPr/>
        </p:nvSpPr>
        <p:spPr>
          <a:xfrm>
            <a:off x="4612513" y="745726"/>
            <a:ext cx="3098307" cy="1145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</a:rPr>
              <a:t>결측치</a:t>
            </a:r>
            <a:r>
              <a:rPr lang="ko-KR" altLang="en-US" sz="2500" b="1" dirty="0">
                <a:solidFill>
                  <a:schemeClr val="tx1"/>
                </a:solidFill>
              </a:rPr>
              <a:t> 처리 방법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BF2877-FDD8-4C16-8A75-CF8031BF8B8D}"/>
              </a:ext>
            </a:extLst>
          </p:cNvPr>
          <p:cNvSpPr/>
          <p:nvPr/>
        </p:nvSpPr>
        <p:spPr>
          <a:xfrm>
            <a:off x="1955870" y="2496846"/>
            <a:ext cx="2858610" cy="13582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Null</a:t>
            </a:r>
            <a:r>
              <a:rPr lang="ko-KR" altLang="en-US" sz="2200" b="1" dirty="0">
                <a:solidFill>
                  <a:schemeClr val="tx1"/>
                </a:solidFill>
              </a:rPr>
              <a:t>값 제거 </a:t>
            </a:r>
            <a:r>
              <a:rPr lang="en-US" altLang="ko-KR" sz="2200" b="1" dirty="0">
                <a:solidFill>
                  <a:schemeClr val="tx1"/>
                </a:solidFill>
              </a:rPr>
              <a:t>X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1BD641-1096-40B0-A541-0E015072B6E7}"/>
              </a:ext>
            </a:extLst>
          </p:cNvPr>
          <p:cNvSpPr/>
          <p:nvPr/>
        </p:nvSpPr>
        <p:spPr>
          <a:xfrm>
            <a:off x="7354974" y="2574526"/>
            <a:ext cx="2858610" cy="13582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Null</a:t>
            </a:r>
            <a:r>
              <a:rPr lang="ko-KR" altLang="en-US" sz="2200" b="1" dirty="0">
                <a:solidFill>
                  <a:schemeClr val="tx1"/>
                </a:solidFill>
              </a:rPr>
              <a:t>값 제거 </a:t>
            </a:r>
            <a:r>
              <a:rPr lang="en-US" altLang="ko-KR" sz="2200" b="1" dirty="0">
                <a:solidFill>
                  <a:schemeClr val="tx1"/>
                </a:solidFill>
              </a:rPr>
              <a:t>O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33E911-EF70-437C-A8E6-CD71AE97ED95}"/>
              </a:ext>
            </a:extLst>
          </p:cNvPr>
          <p:cNvSpPr/>
          <p:nvPr/>
        </p:nvSpPr>
        <p:spPr>
          <a:xfrm>
            <a:off x="762563" y="4438837"/>
            <a:ext cx="2386614" cy="16246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연속형 변수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구간 나누기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E0A951-E821-490C-ABEA-656D33328626}"/>
              </a:ext>
            </a:extLst>
          </p:cNvPr>
          <p:cNvSpPr/>
          <p:nvPr/>
        </p:nvSpPr>
        <p:spPr>
          <a:xfrm>
            <a:off x="6161667" y="4438837"/>
            <a:ext cx="2386614" cy="16246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연속형 변수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구간 나누기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AB55761-D4B1-447C-901E-258CAE277B2C}"/>
              </a:ext>
            </a:extLst>
          </p:cNvPr>
          <p:cNvSpPr/>
          <p:nvPr/>
        </p:nvSpPr>
        <p:spPr>
          <a:xfrm>
            <a:off x="3462115" y="4452154"/>
            <a:ext cx="2386614" cy="16246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연속형 변수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구간 나누지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않기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C4C634F-2166-4966-8FF8-DC018B011337}"/>
              </a:ext>
            </a:extLst>
          </p:cNvPr>
          <p:cNvSpPr/>
          <p:nvPr/>
        </p:nvSpPr>
        <p:spPr>
          <a:xfrm>
            <a:off x="8861219" y="4483229"/>
            <a:ext cx="2386614" cy="16246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연속형 변수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구간 나누지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않기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828D09-03F8-4090-90D9-BA41E1292FEB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385175" y="1890945"/>
            <a:ext cx="2776492" cy="605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5B0A5D-3345-4208-B7BD-A6F5380843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61667" y="1890945"/>
            <a:ext cx="2622612" cy="68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F94ED9-E201-4575-ABE7-0CD5E136F9D0}"/>
              </a:ext>
            </a:extLst>
          </p:cNvPr>
          <p:cNvCxnSpPr/>
          <p:nvPr/>
        </p:nvCxnSpPr>
        <p:spPr>
          <a:xfrm flipH="1">
            <a:off x="2370336" y="3855130"/>
            <a:ext cx="479394" cy="59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4C8420-21D1-4CC8-9B03-E0A9C1C6EB59}"/>
              </a:ext>
            </a:extLst>
          </p:cNvPr>
          <p:cNvCxnSpPr/>
          <p:nvPr/>
        </p:nvCxnSpPr>
        <p:spPr>
          <a:xfrm>
            <a:off x="3915051" y="3855130"/>
            <a:ext cx="328474" cy="628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16D9C3-8422-4F3A-BFC9-F081E654E556}"/>
              </a:ext>
            </a:extLst>
          </p:cNvPr>
          <p:cNvCxnSpPr/>
          <p:nvPr/>
        </p:nvCxnSpPr>
        <p:spPr>
          <a:xfrm flipH="1">
            <a:off x="7794593" y="3855130"/>
            <a:ext cx="443883" cy="628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AF4191-A810-472B-AA32-CE9E359BF93D}"/>
              </a:ext>
            </a:extLst>
          </p:cNvPr>
          <p:cNvCxnSpPr>
            <a:cxnSpLocks/>
          </p:cNvCxnSpPr>
          <p:nvPr/>
        </p:nvCxnSpPr>
        <p:spPr>
          <a:xfrm>
            <a:off x="9330429" y="3923932"/>
            <a:ext cx="257453" cy="55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5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DDB60-686B-4836-BD56-CDB3F5AB72D9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27D58-5CBF-4F61-8841-42F6F3EB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683593"/>
            <a:ext cx="10364819" cy="584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FB202-0272-4A24-9AE9-3E13EF0AE076}"/>
              </a:ext>
            </a:extLst>
          </p:cNvPr>
          <p:cNvSpPr txBox="1"/>
          <p:nvPr/>
        </p:nvSpPr>
        <p:spPr>
          <a:xfrm>
            <a:off x="7339487" y="1126871"/>
            <a:ext cx="396461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</a:rPr>
              <a:t>1. Logistic Regression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2. Decision Tree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3. Support Vector Machine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4. Gaussian Naive Bayes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5. K Nearest Neighbor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6. Random Forest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7. Gradient Boosting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8. Neural Network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9. Bagging Classifier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10. Extra Trees</a:t>
            </a:r>
          </a:p>
          <a:p>
            <a:r>
              <a:rPr lang="en-US" altLang="ko-KR" sz="2300" b="1" dirty="0">
                <a:solidFill>
                  <a:srgbClr val="FF0000"/>
                </a:solidFill>
              </a:rPr>
              <a:t>11. </a:t>
            </a:r>
            <a:r>
              <a:rPr lang="en-US" altLang="ko-KR" sz="2300" b="1" dirty="0" err="1">
                <a:solidFill>
                  <a:srgbClr val="FF0000"/>
                </a:solidFill>
              </a:rPr>
              <a:t>Adaboost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r>
              <a:rPr lang="en-US" altLang="ko-KR" sz="2300" b="1" dirty="0">
                <a:solidFill>
                  <a:srgbClr val="FF0000"/>
                </a:solidFill>
              </a:rPr>
              <a:t>12. </a:t>
            </a:r>
            <a:r>
              <a:rPr lang="en-US" altLang="ko-KR" sz="2300" b="1" dirty="0" err="1">
                <a:solidFill>
                  <a:srgbClr val="FF0000"/>
                </a:solidFill>
              </a:rPr>
              <a:t>XGboost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r>
              <a:rPr lang="en-US" altLang="ko-KR" sz="2300" b="1" dirty="0">
                <a:solidFill>
                  <a:srgbClr val="FF0000"/>
                </a:solidFill>
              </a:rPr>
              <a:t>13. </a:t>
            </a:r>
            <a:r>
              <a:rPr lang="en-US" altLang="ko-KR" sz="2300" b="1" dirty="0" err="1">
                <a:solidFill>
                  <a:srgbClr val="FF0000"/>
                </a:solidFill>
              </a:rPr>
              <a:t>LightGBM</a:t>
            </a:r>
            <a:endParaRPr lang="en-US" altLang="ko-KR" sz="2300" b="1" dirty="0">
              <a:solidFill>
                <a:srgbClr val="FF0000"/>
              </a:solidFill>
            </a:endParaRPr>
          </a:p>
          <a:p>
            <a:r>
              <a:rPr lang="en-US" altLang="ko-KR" sz="2300" b="1" dirty="0">
                <a:solidFill>
                  <a:srgbClr val="FF0000"/>
                </a:solidFill>
              </a:rPr>
              <a:t>14. </a:t>
            </a:r>
            <a:r>
              <a:rPr lang="en-US" altLang="ko-KR" sz="2300" b="1" dirty="0" err="1">
                <a:solidFill>
                  <a:srgbClr val="FF0000"/>
                </a:solidFill>
              </a:rPr>
              <a:t>Catboost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4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7F1FC4-8B7A-47B2-A3F5-6EE108B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5" y="930675"/>
            <a:ext cx="5409315" cy="5159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C3822-9237-4633-831C-A4C4B7BFAB65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(1)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제거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O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288C8-C75E-4436-9E71-5D48D928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75" y="930675"/>
            <a:ext cx="5488900" cy="51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C3ED43-976B-4E65-ABCB-72914D47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0" y="969689"/>
            <a:ext cx="5614848" cy="5385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3B2B9-F04A-40E7-A633-9F1488B3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01" y="902658"/>
            <a:ext cx="5503555" cy="5794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7407-4DFF-410B-A0DD-767A9D41A766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(1)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제거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O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16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E6EE5D-8CDF-4254-82E5-48584ED8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299" y="660636"/>
            <a:ext cx="5074466" cy="6197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8D04B-02E0-4998-91FA-93AE8FDDCA6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(1)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제거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O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269106-CB20-462F-A41D-D1956C318DFF}"/>
              </a:ext>
            </a:extLst>
          </p:cNvPr>
          <p:cNvSpPr/>
          <p:nvPr/>
        </p:nvSpPr>
        <p:spPr>
          <a:xfrm>
            <a:off x="3950563" y="1731146"/>
            <a:ext cx="1544715" cy="76285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6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F77DE-7045-4FD0-8731-9AB69E59A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6"/>
          <a:stretch/>
        </p:blipFill>
        <p:spPr>
          <a:xfrm>
            <a:off x="539159" y="1184504"/>
            <a:ext cx="6181237" cy="5611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83500-E0BD-401F-8969-2B6FB3F5A9D5}"/>
              </a:ext>
            </a:extLst>
          </p:cNvPr>
          <p:cNvSpPr txBox="1"/>
          <p:nvPr/>
        </p:nvSpPr>
        <p:spPr>
          <a:xfrm>
            <a:off x="539160" y="660730"/>
            <a:ext cx="712453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나눔스퀘어_ac" panose="020B0600000101010101" pitchFamily="50" charset="-127"/>
              </a:rPr>
              <a:t>K_Fold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나눔스퀘어_ac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나눔스퀘어_ac" panose="020B0600000101010101" pitchFamily="50" charset="-127"/>
              </a:rPr>
              <a:t>함수를 정의하여 예측 값을 검증 데이터로 교차검증을 수행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957D5-C1FC-4CD2-8596-378A2B1F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77" y="2611191"/>
            <a:ext cx="3772234" cy="176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B00D5-6C89-4A59-BCE1-A4C262FED9FB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(1)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제거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O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0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1B7D8-77BF-4E97-9289-547CEC6C8938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(2)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제거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X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DDB98-B8B4-49D2-810F-0B94A845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" y="2069653"/>
            <a:ext cx="6503804" cy="2031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F5B655-6F07-4468-8242-6AB0F478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0" y="1191457"/>
            <a:ext cx="6457950" cy="46482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66436F8-68C9-4EB3-9190-2C653F994A8D}"/>
              </a:ext>
            </a:extLst>
          </p:cNvPr>
          <p:cNvSpPr/>
          <p:nvPr/>
        </p:nvSpPr>
        <p:spPr>
          <a:xfrm>
            <a:off x="1127463" y="3497802"/>
            <a:ext cx="1704513" cy="84337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7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BD03F-F403-4A5B-BB88-5BC733C1EDF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(2)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제거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X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E6D5A8-6890-4A18-8159-E004C251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5" y="683593"/>
            <a:ext cx="6365290" cy="6094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BFE7B5-AB77-42C7-A006-850C512F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407" y="2405200"/>
            <a:ext cx="4113422" cy="19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0.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참여 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B8B5E-017D-4180-9283-7C6202F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61" y="841540"/>
            <a:ext cx="9098358" cy="4594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0037" y="5469775"/>
            <a:ext cx="93618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r>
              <a:rPr lang="en-US" altLang="ko-KR" sz="2000" b="1" dirty="0">
                <a:ea typeface="나눔스퀘어_ac" panose="020B0600000101010101" pitchFamily="50" charset="-127"/>
              </a:rPr>
              <a:t> -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39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CFA41E-0391-42E9-8C88-EF32F99B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5" y="1182256"/>
            <a:ext cx="5753100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16907C-34E2-4D6B-9311-D0F3CEC9EF75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(3)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포함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O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D43DF7-1F7E-49E9-8C7A-D4B648ED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95" y="2538412"/>
            <a:ext cx="5667375" cy="178117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633B88E-806B-41B8-96F8-64D6E38D541C}"/>
              </a:ext>
            </a:extLst>
          </p:cNvPr>
          <p:cNvSpPr/>
          <p:nvPr/>
        </p:nvSpPr>
        <p:spPr>
          <a:xfrm>
            <a:off x="1145219" y="5698539"/>
            <a:ext cx="1544715" cy="76285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26903-2313-44CA-A9A6-E8F687A41D27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(4)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포함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X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85F80-C51F-4592-A434-FE46C286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895"/>
            <a:ext cx="5581650" cy="500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7DA5D2-5703-4FBA-86DE-4465B53D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4" y="2278370"/>
            <a:ext cx="5581650" cy="185737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1B14CEB-6B85-4CDE-827F-E9445F073C61}"/>
              </a:ext>
            </a:extLst>
          </p:cNvPr>
          <p:cNvSpPr/>
          <p:nvPr/>
        </p:nvSpPr>
        <p:spPr>
          <a:xfrm>
            <a:off x="1145219" y="3559946"/>
            <a:ext cx="1544715" cy="76285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1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3. Modeling – (4) Null</a:t>
            </a:r>
            <a:r>
              <a:rPr lang="ko-KR" altLang="en-US" sz="2800" dirty="0">
                <a:ea typeface="나눔스퀘어_ac Bold" panose="020B0600000101010101" pitchFamily="50" charset="-127"/>
              </a:rPr>
              <a:t>포함 </a:t>
            </a:r>
            <a:r>
              <a:rPr lang="en-US" altLang="ko-KR" sz="2800" dirty="0">
                <a:ea typeface="나눔스퀘어_ac Bold" panose="020B0600000101010101" pitchFamily="50" charset="-127"/>
              </a:rPr>
              <a:t>+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구간나눔</a:t>
            </a:r>
            <a:r>
              <a:rPr lang="en-US" altLang="ko-KR" sz="2800" dirty="0">
                <a:ea typeface="나눔스퀘어_ac Bold" panose="020B0600000101010101" pitchFamily="50" charset="-127"/>
              </a:rPr>
              <a:t>X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14169-E0E0-476B-980F-65971E4D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9" y="4275291"/>
            <a:ext cx="5581650" cy="185737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D5EF788-F916-4E13-9572-DE127B2A1996}"/>
              </a:ext>
            </a:extLst>
          </p:cNvPr>
          <p:cNvGrpSpPr/>
          <p:nvPr/>
        </p:nvGrpSpPr>
        <p:grpSpPr>
          <a:xfrm>
            <a:off x="417250" y="4275291"/>
            <a:ext cx="5678750" cy="1743744"/>
            <a:chOff x="254306" y="3969845"/>
            <a:chExt cx="5753101" cy="17207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CAE00E-7C34-426E-A247-2E8BA2153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805"/>
            <a:stretch/>
          </p:blipFill>
          <p:spPr>
            <a:xfrm>
              <a:off x="254307" y="3969845"/>
              <a:ext cx="5753100" cy="139102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D207AB-DA62-446A-BFBA-FE048C795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563"/>
            <a:stretch/>
          </p:blipFill>
          <p:spPr>
            <a:xfrm>
              <a:off x="254306" y="5369744"/>
              <a:ext cx="5753101" cy="32084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CE8E3C8-2284-4C1C-B3EA-DC554AA2C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654" y="1600655"/>
            <a:ext cx="5581650" cy="1743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012E67-3837-47D4-8BCD-24069D4A0A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561"/>
          <a:stretch/>
        </p:blipFill>
        <p:spPr>
          <a:xfrm>
            <a:off x="514350" y="1607570"/>
            <a:ext cx="5612662" cy="1743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51122-0543-4CAA-8519-E1C39729D020}"/>
              </a:ext>
            </a:extLst>
          </p:cNvPr>
          <p:cNvSpPr txBox="1"/>
          <p:nvPr/>
        </p:nvSpPr>
        <p:spPr>
          <a:xfrm>
            <a:off x="2183906" y="1091953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Null</a:t>
            </a:r>
            <a:r>
              <a:rPr lang="ko-KR" altLang="en-US" b="1" dirty="0">
                <a:solidFill>
                  <a:srgbClr val="FF0000"/>
                </a:solidFill>
              </a:rPr>
              <a:t>제거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 err="1">
                <a:solidFill>
                  <a:srgbClr val="FF0000"/>
                </a:solidFill>
              </a:rPr>
              <a:t>구간나눔</a:t>
            </a:r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B33A8-5BF8-4AB3-B808-B948DB9725F0}"/>
              </a:ext>
            </a:extLst>
          </p:cNvPr>
          <p:cNvSpPr txBox="1"/>
          <p:nvPr/>
        </p:nvSpPr>
        <p:spPr>
          <a:xfrm>
            <a:off x="7620292" y="1091953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Null</a:t>
            </a:r>
            <a:r>
              <a:rPr lang="ko-KR" altLang="en-US" b="1" dirty="0">
                <a:solidFill>
                  <a:srgbClr val="FF0000"/>
                </a:solidFill>
              </a:rPr>
              <a:t>제거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 err="1">
                <a:solidFill>
                  <a:srgbClr val="FF0000"/>
                </a:solidFill>
              </a:rPr>
              <a:t>구간나눔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2434F-6607-4B00-B562-A6406D05C4D7}"/>
              </a:ext>
            </a:extLst>
          </p:cNvPr>
          <p:cNvSpPr txBox="1"/>
          <p:nvPr/>
        </p:nvSpPr>
        <p:spPr>
          <a:xfrm>
            <a:off x="2183906" y="3810973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Null</a:t>
            </a:r>
            <a:r>
              <a:rPr lang="ko-KR" altLang="en-US" b="1" dirty="0">
                <a:solidFill>
                  <a:srgbClr val="FF0000"/>
                </a:solidFill>
              </a:rPr>
              <a:t>포함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 err="1">
                <a:solidFill>
                  <a:srgbClr val="FF0000"/>
                </a:solidFill>
              </a:rPr>
              <a:t>구간나눔</a:t>
            </a:r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F06A8-5904-4785-8956-99BB48A2EC10}"/>
              </a:ext>
            </a:extLst>
          </p:cNvPr>
          <p:cNvSpPr txBox="1"/>
          <p:nvPr/>
        </p:nvSpPr>
        <p:spPr>
          <a:xfrm>
            <a:off x="7620292" y="3810973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Null</a:t>
            </a:r>
            <a:r>
              <a:rPr lang="ko-KR" altLang="en-US" b="1" dirty="0">
                <a:solidFill>
                  <a:srgbClr val="FF0000"/>
                </a:solidFill>
              </a:rPr>
              <a:t>포함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 err="1">
                <a:solidFill>
                  <a:srgbClr val="FF0000"/>
                </a:solidFill>
              </a:rPr>
              <a:t>구간나눔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6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3BA8BA-E595-496B-B8AA-123D1AE2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1701343"/>
            <a:ext cx="8545118" cy="1933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CC950A-FFBF-4986-BAC5-31F22CCDF38C}"/>
              </a:ext>
            </a:extLst>
          </p:cNvPr>
          <p:cNvSpPr txBox="1"/>
          <p:nvPr/>
        </p:nvSpPr>
        <p:spPr>
          <a:xfrm>
            <a:off x="367554" y="683593"/>
            <a:ext cx="385482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https://pycaret.org/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387C8F-BA98-4D2D-B422-09A35816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67" y="3635188"/>
            <a:ext cx="4046211" cy="23389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FDA4E1-9CDF-41F6-B223-514B43446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221" y="3636050"/>
            <a:ext cx="4141558" cy="23758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E83E3CA-CD3F-4F13-B14B-84902A351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432" y="3635188"/>
            <a:ext cx="4046209" cy="23613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60F466-0F4D-4550-9DAB-E8FDB88E54B4}"/>
              </a:ext>
            </a:extLst>
          </p:cNvPr>
          <p:cNvSpPr txBox="1"/>
          <p:nvPr/>
        </p:nvSpPr>
        <p:spPr>
          <a:xfrm>
            <a:off x="147917" y="6118898"/>
            <a:ext cx="118961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Preparation, Feature Engineering, Feature Selection, Modeling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여러 단계의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프로세스를 자동화</a:t>
            </a:r>
          </a:p>
        </p:txBody>
      </p:sp>
    </p:spTree>
    <p:extLst>
      <p:ext uri="{BB962C8B-B14F-4D97-AF65-F5344CB8AC3E}">
        <p14:creationId xmlns:p14="http://schemas.microsoft.com/office/powerpoint/2010/main" val="386714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45AAB-A2D1-4B7C-9481-BF401CC4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" y="1206813"/>
            <a:ext cx="3419952" cy="74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B936D-C161-44E8-B1B9-927C6D43FFE8}"/>
              </a:ext>
            </a:extLst>
          </p:cNvPr>
          <p:cNvSpPr txBox="1"/>
          <p:nvPr/>
        </p:nvSpPr>
        <p:spPr>
          <a:xfrm>
            <a:off x="4168588" y="655925"/>
            <a:ext cx="385482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F4EA-DF71-4FC7-87D8-C50FBBCBFCA2}"/>
              </a:ext>
            </a:extLst>
          </p:cNvPr>
          <p:cNvSpPr txBox="1"/>
          <p:nvPr/>
        </p:nvSpPr>
        <p:spPr>
          <a:xfrm>
            <a:off x="313764" y="683593"/>
            <a:ext cx="385482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로드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C6332D-26AD-4719-9D21-F3C2CB73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13" y="1179733"/>
            <a:ext cx="5239245" cy="54902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C614A-51F6-453C-AA11-146329753C84}"/>
              </a:ext>
            </a:extLst>
          </p:cNvPr>
          <p:cNvSpPr txBox="1"/>
          <p:nvPr/>
        </p:nvSpPr>
        <p:spPr>
          <a:xfrm>
            <a:off x="8830236" y="1336285"/>
            <a:ext cx="3263153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DAY_EMPLOYED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양수인 값을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‘No Job’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지정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나머지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모델링에 의미 없는 컬럼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FLAG_MOBIL, index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제거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데이터셋에서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데이터셋에는 없는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7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이상인 데이터 제거</a:t>
            </a:r>
          </a:p>
        </p:txBody>
      </p:sp>
    </p:spTree>
    <p:extLst>
      <p:ext uri="{BB962C8B-B14F-4D97-AF65-F5344CB8AC3E}">
        <p14:creationId xmlns:p14="http://schemas.microsoft.com/office/powerpoint/2010/main" val="214447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E3AEA-9156-4FBA-974D-366FCB9F4862}"/>
              </a:ext>
            </a:extLst>
          </p:cNvPr>
          <p:cNvSpPr txBox="1"/>
          <p:nvPr/>
        </p:nvSpPr>
        <p:spPr>
          <a:xfrm>
            <a:off x="367554" y="748338"/>
            <a:ext cx="8866093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setup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Setup()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데이터 유형을 인식하고 기본적인 전처리를 수행하는 함수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setup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객체에 데이터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(train)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레이블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(credit)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입력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평가 지표를 별도로 추가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실행 후 사용한 데이터에 대한 데이터 분석 결과 제공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24B848-5130-4C14-8ECA-659A7A20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74" y="494037"/>
            <a:ext cx="4382112" cy="6049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ECE74-2628-4AF1-A491-EA9EFFCF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7" y="3061185"/>
            <a:ext cx="7897327" cy="933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6E311-C476-4EF9-AF2B-F6649DBC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3" y="4243887"/>
            <a:ext cx="5805119" cy="2364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D12860-D2EA-4D94-A4A1-6326E6954481}"/>
              </a:ext>
            </a:extLst>
          </p:cNvPr>
          <p:cNvSpPr txBox="1"/>
          <p:nvPr/>
        </p:nvSpPr>
        <p:spPr>
          <a:xfrm>
            <a:off x="8247818" y="35523"/>
            <a:ext cx="294042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58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분석 결과 제공</a:t>
            </a:r>
          </a:p>
        </p:txBody>
      </p:sp>
    </p:spTree>
    <p:extLst>
      <p:ext uri="{BB962C8B-B14F-4D97-AF65-F5344CB8AC3E}">
        <p14:creationId xmlns:p14="http://schemas.microsoft.com/office/powerpoint/2010/main" val="80779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C78F6-9ACA-4D4F-A981-D559958D6976}"/>
              </a:ext>
            </a:extLst>
          </p:cNvPr>
          <p:cNvSpPr txBox="1"/>
          <p:nvPr/>
        </p:nvSpPr>
        <p:spPr>
          <a:xfrm>
            <a:off x="513571" y="793349"/>
            <a:ext cx="1160671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compare_models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모든 분류 모델들의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Acc, AUC, Recall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평가하여 비교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등급의 각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확률값으로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제출해야하므로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predict_proba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svm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ridge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지원하지 않으므로 제외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모델을 선택하여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best5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CC7030-0FF8-4677-B875-39F0225745E0}"/>
              </a:ext>
            </a:extLst>
          </p:cNvPr>
          <p:cNvGrpSpPr/>
          <p:nvPr/>
        </p:nvGrpSpPr>
        <p:grpSpPr>
          <a:xfrm>
            <a:off x="513571" y="2885676"/>
            <a:ext cx="9673783" cy="3811951"/>
            <a:chOff x="513571" y="1918447"/>
            <a:chExt cx="10929699" cy="46132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308F5F9-047B-4EF3-A839-0756EC516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571" y="1918447"/>
              <a:ext cx="10929699" cy="461325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137578-3B81-44CF-BFB4-76BFF7AED9E3}"/>
                </a:ext>
              </a:extLst>
            </p:cNvPr>
            <p:cNvSpPr/>
            <p:nvPr/>
          </p:nvSpPr>
          <p:spPr>
            <a:xfrm>
              <a:off x="9459206" y="1963267"/>
              <a:ext cx="868136" cy="27432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AC7F13F-5C21-46F9-8BE4-ED76886C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2168460"/>
            <a:ext cx="805927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1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2CC17-45EC-4A7E-A3A9-177FE3CDB49E}"/>
              </a:ext>
            </a:extLst>
          </p:cNvPr>
          <p:cNvSpPr txBox="1"/>
          <p:nvPr/>
        </p:nvSpPr>
        <p:spPr>
          <a:xfrm>
            <a:off x="513570" y="663445"/>
            <a:ext cx="1160671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커스텀 모델 생성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나온 모든 분류 모델 중에서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Accuracy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고려하여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선정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48DA25-7217-4127-B78F-525D4989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261234"/>
            <a:ext cx="10355120" cy="447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5FC823F-8FA1-4877-BF00-3B4B8BE6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1708971"/>
            <a:ext cx="8571814" cy="15193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AE63A9E-5F44-4064-8CDC-B73AC8D9D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0" y="3228360"/>
            <a:ext cx="7003447" cy="36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5728C-FB3C-4A2B-9440-DC0E1A02B3BA}"/>
              </a:ext>
            </a:extLst>
          </p:cNvPr>
          <p:cNvSpPr txBox="1"/>
          <p:nvPr/>
        </p:nvSpPr>
        <p:spPr>
          <a:xfrm>
            <a:off x="7758113" y="4185990"/>
            <a:ext cx="340014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Blend_models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선택한 모델들을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앙상블하여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성능을 측정</a:t>
            </a:r>
          </a:p>
        </p:txBody>
      </p:sp>
    </p:spTree>
    <p:extLst>
      <p:ext uri="{BB962C8B-B14F-4D97-AF65-F5344CB8AC3E}">
        <p14:creationId xmlns:p14="http://schemas.microsoft.com/office/powerpoint/2010/main" val="97611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D1815-A691-4083-9ED4-335EF40B8117}"/>
              </a:ext>
            </a:extLst>
          </p:cNvPr>
          <p:cNvSpPr txBox="1"/>
          <p:nvPr/>
        </p:nvSpPr>
        <p:spPr>
          <a:xfrm>
            <a:off x="513571" y="793349"/>
            <a:ext cx="1160671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모델을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tune_model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넣어 튜닝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자동으로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파라미터를 튜닝하여 평가 결과 출력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튜닝 후 성능이 약간 좋아진 것을 확인할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E2E9B1-5497-4A03-A53D-C1BEC100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2" y="2599352"/>
            <a:ext cx="6279944" cy="4098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FE93E0-5DB1-4937-91DA-26773F5D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" y="1786488"/>
            <a:ext cx="388674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0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6497F-F9C4-423A-9FF6-8DAC9AE6CBD9}"/>
              </a:ext>
            </a:extLst>
          </p:cNvPr>
          <p:cNvSpPr txBox="1"/>
          <p:nvPr/>
        </p:nvSpPr>
        <p:spPr>
          <a:xfrm>
            <a:off x="513571" y="793349"/>
            <a:ext cx="817322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7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모델로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예측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Predict_proba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제출해야 하므로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Prep_pipe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객체를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6F21EE-7272-4120-8A01-88730439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1" y="1891885"/>
            <a:ext cx="6158753" cy="40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0.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716435" y="683593"/>
            <a:ext cx="111794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데이터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train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, target </a:t>
            </a:r>
            <a:r>
              <a:rPr lang="ko-KR" altLang="en-US" dirty="0">
                <a:ea typeface="나눔스퀘어_ac" panose="020B0600000101010101" pitchFamily="50" charset="-127"/>
              </a:rPr>
              <a:t>값인 연체 기준의 신용도 </a:t>
            </a:r>
            <a:r>
              <a:rPr lang="en-US" altLang="ko-KR" dirty="0">
                <a:ea typeface="나눔스퀘어_ac" panose="020B0600000101010101" pitchFamily="50" charset="-127"/>
              </a:rPr>
              <a:t>(credit </a:t>
            </a:r>
            <a:r>
              <a:rPr lang="ko-KR" altLang="en-US" dirty="0">
                <a:ea typeface="나눔스퀘어_ac" panose="020B0600000101010101" pitchFamily="50" charset="-127"/>
              </a:rPr>
              <a:t>열 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test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 (credit </a:t>
            </a:r>
            <a:r>
              <a:rPr lang="ko-KR" altLang="en-US" dirty="0">
                <a:ea typeface="나눔스퀘어_ac" panose="020B0600000101010101" pitchFamily="50" charset="-127"/>
              </a:rPr>
              <a:t>열 미포함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즉</a:t>
            </a:r>
            <a:r>
              <a:rPr lang="en-US" altLang="ko-KR" dirty="0">
                <a:ea typeface="나눔스퀘어_ac" panose="020B0600000101010101" pitchFamily="50" charset="-127"/>
              </a:rPr>
              <a:t>, train data</a:t>
            </a:r>
            <a:r>
              <a:rPr lang="ko-KR" altLang="en-US" dirty="0">
                <a:ea typeface="나눔스퀘어_ac" panose="020B0600000101010101" pitchFamily="50" charset="-127"/>
              </a:rPr>
              <a:t>으로 예측 모델을 만들고 </a:t>
            </a:r>
            <a:r>
              <a:rPr lang="en-US" altLang="ko-KR" dirty="0">
                <a:ea typeface="나눔스퀘어_ac" panose="020B0600000101010101" pitchFamily="50" charset="-127"/>
              </a:rPr>
              <a:t>test data</a:t>
            </a:r>
            <a:r>
              <a:rPr lang="ko-KR" altLang="en-US" dirty="0"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ea typeface="나눔스퀘어_ac" panose="020B0600000101010101" pitchFamily="50" charset="-127"/>
              </a:rPr>
              <a:t>credit</a:t>
            </a:r>
            <a:r>
              <a:rPr lang="ko-KR" altLang="en-US" dirty="0">
                <a:ea typeface="나눔스퀘어_ac" panose="020B0600000101010101" pitchFamily="50" charset="-127"/>
              </a:rPr>
              <a:t>값을 예측한 후 </a:t>
            </a:r>
            <a:r>
              <a:rPr lang="en-US" altLang="ko-KR" dirty="0"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ea typeface="나눔스퀘어_ac" panose="020B0600000101010101" pitchFamily="50" charset="-127"/>
              </a:rPr>
              <a:t>으로 제출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평가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ea typeface="나눔스퀘어_ac" panose="020B0600000101010101" pitchFamily="50" charset="-127"/>
              </a:rPr>
              <a:t>확률 값을 음의 </a:t>
            </a:r>
            <a:r>
              <a:rPr lang="en-US" altLang="ko-KR" dirty="0">
                <a:ea typeface="나눔스퀘어_ac" panose="020B0600000101010101" pitchFamily="50" charset="-127"/>
              </a:rPr>
              <a:t>log</a:t>
            </a:r>
            <a:r>
              <a:rPr lang="ko-KR" altLang="en-US" dirty="0">
                <a:ea typeface="나눔스퀘어_ac" panose="020B0600000101010101" pitchFamily="50" charset="-127"/>
              </a:rPr>
              <a:t>함수에 넣어 변환을 시킨 값으로 평가 </a:t>
            </a:r>
            <a:r>
              <a:rPr lang="en-US" altLang="ko-KR" dirty="0">
                <a:ea typeface="나눔스퀘어_ac" panose="020B0600000101010101" pitchFamily="50" charset="-127"/>
              </a:rPr>
              <a:t>– </a:t>
            </a:r>
            <a:r>
              <a:rPr lang="ko-KR" altLang="en-US" dirty="0" err="1">
                <a:ea typeface="나눔스퀘어_ac" panose="020B0600000101010101" pitchFamily="50" charset="-127"/>
              </a:rPr>
              <a:t>사이킷런에서</a:t>
            </a:r>
            <a:r>
              <a:rPr lang="ko-KR" altLang="en-US" dirty="0">
                <a:ea typeface="나눔스퀘어_ac" panose="020B0600000101010101" pitchFamily="50" charset="-127"/>
              </a:rPr>
              <a:t> 지원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(Public Score) :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 중 랜덤 샘플 된 </a:t>
            </a:r>
            <a:r>
              <a:rPr lang="en-US" altLang="ko-KR" dirty="0"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ea typeface="나눔스퀘어_ac" panose="020B0600000101010101" pitchFamily="50" charset="-127"/>
              </a:rPr>
              <a:t>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기간 중 공개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(Private Score) : </a:t>
            </a:r>
            <a:r>
              <a:rPr lang="ko-KR" altLang="en-US" dirty="0">
                <a:ea typeface="나눔스퀘어_ac" panose="020B0600000101010101" pitchFamily="50" charset="-127"/>
              </a:rPr>
              <a:t>나머지 </a:t>
            </a:r>
            <a:r>
              <a:rPr lang="en-US" altLang="ko-KR" dirty="0">
                <a:ea typeface="나눔스퀘어_ac" panose="020B0600000101010101" pitchFamily="50" charset="-127"/>
              </a:rPr>
              <a:t>50 %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종료 직후 공개</a:t>
            </a:r>
            <a:endParaRPr lang="en-US" altLang="ko-KR" dirty="0"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93647-514C-4008-96C3-0E382F8F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908" y="4454059"/>
            <a:ext cx="2666380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5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73732-4DAC-43C3-A2A6-48300D2A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3" y="1786488"/>
            <a:ext cx="2333951" cy="239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0CB2F-95DB-454B-A045-1EB757CE0687}"/>
              </a:ext>
            </a:extLst>
          </p:cNvPr>
          <p:cNvSpPr txBox="1"/>
          <p:nvPr/>
        </p:nvSpPr>
        <p:spPr>
          <a:xfrm>
            <a:off x="513570" y="793349"/>
            <a:ext cx="918624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삽입 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저장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값인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0,1,2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리스트에 저장하고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양식에 삽입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34FF7-DE6F-4639-91A8-DC480040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27" y="1786488"/>
            <a:ext cx="3353268" cy="4667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A7D7AE-900E-4A4B-BFAD-B771D07D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8" y="5525576"/>
            <a:ext cx="642074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0ACD7-5502-4EF6-8D7D-C22220AA48D2}"/>
              </a:ext>
            </a:extLst>
          </p:cNvPr>
          <p:cNvSpPr txBox="1"/>
          <p:nvPr/>
        </p:nvSpPr>
        <p:spPr>
          <a:xfrm>
            <a:off x="176167" y="160373"/>
            <a:ext cx="72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추가 내용 </a:t>
            </a:r>
            <a:r>
              <a:rPr lang="en-US" altLang="ko-KR" sz="2800" dirty="0">
                <a:ea typeface="나눔스퀘어_ac Bold" panose="020B0600000101010101" pitchFamily="50" charset="-127"/>
              </a:rPr>
              <a:t>- </a:t>
            </a:r>
            <a:r>
              <a:rPr lang="en-US" altLang="ko-KR" sz="2800" dirty="0" err="1">
                <a:ea typeface="나눔스퀘어_ac Bold" panose="020B0600000101010101" pitchFamily="50" charset="-127"/>
              </a:rPr>
              <a:t>Pycaret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C0E2F-EFD5-47BF-8155-F94623EA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98" y="1937945"/>
            <a:ext cx="9554908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FABEF-0002-429E-9DFD-49AD129177F1}"/>
              </a:ext>
            </a:extLst>
          </p:cNvPr>
          <p:cNvSpPr txBox="1"/>
          <p:nvPr/>
        </p:nvSpPr>
        <p:spPr>
          <a:xfrm>
            <a:off x="513570" y="793349"/>
            <a:ext cx="918624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  DACON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제출 점수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070A9-229B-43B3-A62C-F333AA40D22B}"/>
              </a:ext>
            </a:extLst>
          </p:cNvPr>
          <p:cNvSpPr txBox="1"/>
          <p:nvPr/>
        </p:nvSpPr>
        <p:spPr>
          <a:xfrm>
            <a:off x="513569" y="4002715"/>
            <a:ext cx="1120330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이전보다 좋아진 성능 점수를 보임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모델링에 앞서 적합한 모델을 탐색하는 용도로만 사용하고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바탕으로 몇 가지의 모델을 선정하여 따로 전처리와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 튜닝을 해보면서 성능을 높여갈 예정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44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DAF9C-0D62-41AD-8B8D-5B047A58E843}"/>
              </a:ext>
            </a:extLst>
          </p:cNvPr>
          <p:cNvSpPr txBox="1"/>
          <p:nvPr/>
        </p:nvSpPr>
        <p:spPr>
          <a:xfrm>
            <a:off x="2841071" y="2921168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7411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0.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ea typeface="나눔스퀘어_ac Bold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467055" y="608998"/>
            <a:ext cx="977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나눔스퀘어_ac" panose="020B0600000101010101" pitchFamily="50" charset="-127"/>
              </a:rPr>
              <a:t>Submission </a:t>
            </a:r>
            <a:r>
              <a:rPr lang="ko-KR" altLang="en-US" b="1" dirty="0">
                <a:ea typeface="나눔스퀘어_ac" panose="020B0600000101010101" pitchFamily="50" charset="-127"/>
              </a:rPr>
              <a:t>양식 </a:t>
            </a:r>
            <a:r>
              <a:rPr lang="en-US" altLang="ko-KR" b="1" dirty="0">
                <a:ea typeface="나눔스퀘어_ac" panose="020B0600000101010101" pitchFamily="50" charset="-127"/>
              </a:rPr>
              <a:t>– Credit </a:t>
            </a:r>
            <a:r>
              <a:rPr lang="ko-KR" altLang="en-US" b="1" dirty="0">
                <a:ea typeface="나눔스퀘어_ac" panose="020B0600000101010101" pitchFamily="50" charset="-127"/>
              </a:rPr>
              <a:t>컬럼을 원</a:t>
            </a:r>
            <a:r>
              <a:rPr lang="en-US" altLang="ko-KR" b="1" dirty="0">
                <a:ea typeface="나눔스퀘어_ac" panose="020B0600000101010101" pitchFamily="50" charset="-127"/>
              </a:rPr>
              <a:t>-</a:t>
            </a:r>
            <a:r>
              <a:rPr lang="ko-KR" altLang="en-US" b="1" dirty="0" err="1">
                <a:ea typeface="나눔스퀘어_ac" panose="020B0600000101010101" pitchFamily="50" charset="-127"/>
              </a:rPr>
              <a:t>핫</a:t>
            </a:r>
            <a:r>
              <a:rPr lang="ko-KR" altLang="en-US" b="1" dirty="0">
                <a:ea typeface="나눔스퀘어_ac" panose="020B0600000101010101" pitchFamily="50" charset="-127"/>
              </a:rPr>
              <a:t> </a:t>
            </a:r>
            <a:r>
              <a:rPr lang="ko-KR" altLang="en-US" b="1" dirty="0" err="1">
                <a:ea typeface="나눔스퀘어_ac" panose="020B0600000101010101" pitchFamily="50" charset="-127"/>
              </a:rPr>
              <a:t>인코딩</a:t>
            </a:r>
            <a:endParaRPr lang="en-US" altLang="ko-KR" b="1" dirty="0"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2" y="1443105"/>
            <a:ext cx="7544853" cy="48774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22768" y="391121"/>
            <a:ext cx="5103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해당 대회는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log loss score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를 겨루는 것이기 때문에 각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probability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를 얻어야 함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67"/>
          <a:stretch/>
        </p:blipFill>
        <p:spPr>
          <a:xfrm>
            <a:off x="8567615" y="2020205"/>
            <a:ext cx="2551251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56911" y="1587232"/>
            <a:ext cx="19351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ea typeface="나눔스퀘어_ac" panose="020B0600000101010101" pitchFamily="50" charset="-127"/>
              </a:rPr>
              <a:t>* submission</a:t>
            </a:r>
            <a:r>
              <a:rPr lang="ko-KR" altLang="en-US" sz="1400" dirty="0">
                <a:solidFill>
                  <a:srgbClr val="000000"/>
                </a:solidFill>
                <a:ea typeface="나눔스퀘어_ac" panose="020B0600000101010101" pitchFamily="50" charset="-127"/>
              </a:rPr>
              <a:t>예시</a:t>
            </a:r>
            <a:endParaRPr lang="en-US" altLang="ko-KR" sz="1400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173A9-374C-48FF-9576-426D1F541AD5}"/>
              </a:ext>
            </a:extLst>
          </p:cNvPr>
          <p:cNvSpPr txBox="1"/>
          <p:nvPr/>
        </p:nvSpPr>
        <p:spPr>
          <a:xfrm>
            <a:off x="481177" y="733208"/>
            <a:ext cx="9068175" cy="506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Predicting and Preventing Credit Card Default - Max </a:t>
            </a:r>
            <a:r>
              <a:rPr lang="en-US" altLang="ko-KR" sz="2000" b="1" dirty="0" err="1"/>
              <a:t>Merikoski</a:t>
            </a:r>
            <a:r>
              <a:rPr lang="en-US" altLang="ko-KR" sz="2000" b="1" dirty="0"/>
              <a:t>(2018)</a:t>
            </a:r>
            <a:endParaRPr lang="en-US" altLang="ko-KR" sz="2000" b="1" dirty="0"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2287D-AE1B-4B12-80F2-58E690A45442}"/>
              </a:ext>
            </a:extLst>
          </p:cNvPr>
          <p:cNvSpPr txBox="1"/>
          <p:nvPr/>
        </p:nvSpPr>
        <p:spPr>
          <a:xfrm>
            <a:off x="7253554" y="2976214"/>
            <a:ext cx="3982341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나눔스퀘어_ac" panose="020B0600000101010101" pitchFamily="50" charset="-127"/>
              </a:rPr>
              <a:t>나이는 전혀 상관관계가 없음</a:t>
            </a:r>
            <a:endParaRPr lang="en-US" altLang="ko-KR" dirty="0">
              <a:ea typeface="나눔스퀘어_ac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6726" y="1353323"/>
            <a:ext cx="5370249" cy="2989774"/>
            <a:chOff x="556726" y="1353323"/>
            <a:chExt cx="4572227" cy="23209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42532D-95E2-47E3-8A4F-3F75E088B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2916"/>
            <a:stretch/>
          </p:blipFill>
          <p:spPr>
            <a:xfrm>
              <a:off x="556726" y="1353323"/>
              <a:ext cx="4572227" cy="2320902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38F181-2732-409D-B01E-698CD6C7603C}"/>
                </a:ext>
              </a:extLst>
            </p:cNvPr>
            <p:cNvCxnSpPr/>
            <p:nvPr/>
          </p:nvCxnSpPr>
          <p:spPr>
            <a:xfrm>
              <a:off x="1316611" y="2965799"/>
              <a:ext cx="25206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5C94FC-D152-4CCC-9F7E-9BF64DF466C5}"/>
              </a:ext>
            </a:extLst>
          </p:cNvPr>
          <p:cNvGrpSpPr/>
          <p:nvPr/>
        </p:nvGrpSpPr>
        <p:grpSpPr>
          <a:xfrm>
            <a:off x="176168" y="3717009"/>
            <a:ext cx="6991965" cy="2703271"/>
            <a:chOff x="626037" y="1763981"/>
            <a:chExt cx="8583223" cy="293410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E9BE5C-007E-456A-BD04-70AF38220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037" y="1763981"/>
              <a:ext cx="8583223" cy="2934109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6BA782-5B60-4EB3-9DBE-47011F1E1A1D}"/>
                </a:ext>
              </a:extLst>
            </p:cNvPr>
            <p:cNvCxnSpPr/>
            <p:nvPr/>
          </p:nvCxnSpPr>
          <p:spPr>
            <a:xfrm>
              <a:off x="4232635" y="2790334"/>
              <a:ext cx="49302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D65ED99-CD29-4A11-96B5-B6973DE6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26037" y="3046429"/>
              <a:ext cx="858322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32AEB00-3BF8-4E9C-810E-EC076FE4B16A}"/>
                </a:ext>
              </a:extLst>
            </p:cNvPr>
            <p:cNvCxnSpPr>
              <a:cxnSpLocks/>
            </p:cNvCxnSpPr>
            <p:nvPr/>
          </p:nvCxnSpPr>
          <p:spPr>
            <a:xfrm>
              <a:off x="626037" y="3298594"/>
              <a:ext cx="6371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4B9A96E-0A84-4852-BE78-FD4243A25851}"/>
                </a:ext>
              </a:extLst>
            </p:cNvPr>
            <p:cNvCxnSpPr>
              <a:cxnSpLocks/>
            </p:cNvCxnSpPr>
            <p:nvPr/>
          </p:nvCxnSpPr>
          <p:spPr>
            <a:xfrm>
              <a:off x="6185553" y="4177646"/>
              <a:ext cx="297730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5356242-0E19-4521-8CD1-98E02219F0A6}"/>
                </a:ext>
              </a:extLst>
            </p:cNvPr>
            <p:cNvCxnSpPr>
              <a:cxnSpLocks/>
            </p:cNvCxnSpPr>
            <p:nvPr/>
          </p:nvCxnSpPr>
          <p:spPr>
            <a:xfrm>
              <a:off x="719577" y="4424315"/>
              <a:ext cx="219330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EC5F84E-3FB3-4469-8292-A2C69F4B349B}"/>
                </a:ext>
              </a:extLst>
            </p:cNvPr>
            <p:cNvCxnSpPr>
              <a:cxnSpLocks/>
            </p:cNvCxnSpPr>
            <p:nvPr/>
          </p:nvCxnSpPr>
          <p:spPr>
            <a:xfrm>
              <a:off x="3005575" y="4418031"/>
              <a:ext cx="61572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D1671D-9902-40FC-BA87-3A42AB49F241}"/>
              </a:ext>
            </a:extLst>
          </p:cNvPr>
          <p:cNvSpPr txBox="1"/>
          <p:nvPr/>
        </p:nvSpPr>
        <p:spPr>
          <a:xfrm>
            <a:off x="7253554" y="3877785"/>
            <a:ext cx="475218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채무율이 </a:t>
            </a:r>
            <a:r>
              <a:rPr lang="en-US" altLang="ko-KR" dirty="0">
                <a:ea typeface="나눔스퀘어_ac" panose="020B0600000101010101" pitchFamily="50" charset="-127"/>
              </a:rPr>
              <a:t>High school</a:t>
            </a:r>
            <a:r>
              <a:rPr lang="ko-KR" altLang="en-US" dirty="0"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ea typeface="나눔스퀘어_ac" panose="020B0600000101010101" pitchFamily="50" charset="-127"/>
              </a:rPr>
              <a:t>25.1%,</a:t>
            </a:r>
            <a:r>
              <a:rPr lang="ko-KR" altLang="en-US" dirty="0"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ea typeface="나눔스퀘어_ac" panose="020B0600000101010101" pitchFamily="50" charset="-127"/>
              </a:rPr>
              <a:t>University</a:t>
            </a:r>
            <a:r>
              <a:rPr lang="ko-KR" altLang="en-US" dirty="0"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ea typeface="나눔스퀘어_ac" panose="020B0600000101010101" pitchFamily="50" charset="-127"/>
              </a:rPr>
              <a:t>23.7%</a:t>
            </a:r>
            <a:r>
              <a:rPr lang="ko-KR" altLang="en-US" dirty="0">
                <a:ea typeface="나눔스퀘어_ac" panose="020B0600000101010101" pitchFamily="50" charset="-127"/>
              </a:rPr>
              <a:t>로 크다</a:t>
            </a:r>
            <a:r>
              <a:rPr lang="en-US" altLang="ko-KR" dirty="0"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ea typeface="나눔스퀘어_ac" panose="020B0600000101010101" pitchFamily="50" charset="-127"/>
              </a:rPr>
              <a:t>Married</a:t>
            </a:r>
            <a:r>
              <a:rPr lang="ko-KR" altLang="en-US" b="0" i="0" dirty="0">
                <a:effectLst/>
                <a:ea typeface="나눔스퀘어_ac" panose="020B0600000101010101" pitchFamily="50" charset="-127"/>
              </a:rPr>
              <a:t>의 경우 </a:t>
            </a:r>
            <a:r>
              <a:rPr lang="en-US" altLang="ko-KR" b="0" i="0" dirty="0">
                <a:effectLst/>
                <a:ea typeface="나눔스퀘어_ac" panose="020B0600000101010101" pitchFamily="50" charset="-127"/>
              </a:rPr>
              <a:t>23.5%</a:t>
            </a:r>
            <a:r>
              <a:rPr lang="ko-KR" altLang="en-US" b="0" i="0" dirty="0">
                <a:effectLst/>
                <a:ea typeface="나눔스퀘어_ac" panose="020B0600000101010101" pitchFamily="50" charset="-127"/>
              </a:rPr>
              <a:t>의</a:t>
            </a:r>
            <a:r>
              <a:rPr lang="en-US" altLang="ko-KR" b="0" i="0" dirty="0">
                <a:effectLst/>
                <a:ea typeface="나눔스퀘어_ac" panose="020B0600000101010101" pitchFamily="50" charset="-127"/>
              </a:rPr>
              <a:t> </a:t>
            </a:r>
            <a:r>
              <a:rPr lang="ko-KR" altLang="en-US" b="0" i="0" dirty="0">
                <a:effectLst/>
                <a:ea typeface="나눔스퀘어_ac" panose="020B0600000101010101" pitchFamily="50" charset="-127"/>
              </a:rPr>
              <a:t>채무율을 보이고 </a:t>
            </a:r>
            <a:r>
              <a:rPr lang="en-US" altLang="ko-KR" b="0" i="0" dirty="0">
                <a:effectLst/>
                <a:ea typeface="나눔스퀘어_ac" panose="020B0600000101010101" pitchFamily="50" charset="-127"/>
              </a:rPr>
              <a:t>Single</a:t>
            </a:r>
            <a:r>
              <a:rPr lang="ko-KR" altLang="en-US" b="0" i="0" dirty="0">
                <a:effectLst/>
                <a:ea typeface="나눔스퀘어_ac" panose="020B0600000101010101" pitchFamily="50" charset="-127"/>
              </a:rPr>
              <a:t>의 경우에는 보다 작은 </a:t>
            </a:r>
            <a:r>
              <a:rPr lang="en-US" altLang="ko-KR" b="0" i="0" dirty="0">
                <a:effectLst/>
                <a:ea typeface="나눔스퀘어_ac" panose="020B0600000101010101" pitchFamily="50" charset="-127"/>
              </a:rPr>
              <a:t>20.9%</a:t>
            </a:r>
            <a:r>
              <a:rPr lang="ko-KR" altLang="en-US" b="0" i="0" dirty="0">
                <a:effectLst/>
                <a:ea typeface="나눔스퀘어_ac" panose="020B0600000101010101" pitchFamily="50" charset="-127"/>
              </a:rPr>
              <a:t>를 보인다</a:t>
            </a:r>
            <a:r>
              <a:rPr lang="en-US" altLang="ko-KR" b="0" i="0" dirty="0">
                <a:effectLst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0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33837-3DAB-48EC-A7D4-C0F2E6485751}"/>
              </a:ext>
            </a:extLst>
          </p:cNvPr>
          <p:cNvSpPr txBox="1"/>
          <p:nvPr/>
        </p:nvSpPr>
        <p:spPr>
          <a:xfrm>
            <a:off x="481177" y="700477"/>
            <a:ext cx="11489150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가계 신용카드 채무의 결정요인 분석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가구특성을 중심으로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장동호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한국사회복지정책학회</a:t>
            </a:r>
            <a:r>
              <a:rPr lang="en-US" altLang="ko-KR" sz="2000" b="1" dirty="0"/>
              <a:t>, 2013)</a:t>
            </a:r>
            <a:endParaRPr lang="en-US" altLang="ko-KR" sz="2000" b="1" dirty="0"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EFEA1E-F195-481E-A5B4-2D6A871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6" y="1939592"/>
            <a:ext cx="6116380" cy="42148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E236EB-EAD6-4B51-AD8E-644ECD49F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90" y="1884722"/>
            <a:ext cx="5922226" cy="44025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4AAA9F-ACCB-457A-8248-E2105EB80D4F}"/>
              </a:ext>
            </a:extLst>
          </p:cNvPr>
          <p:cNvSpPr/>
          <p:nvPr/>
        </p:nvSpPr>
        <p:spPr>
          <a:xfrm>
            <a:off x="5977742" y="2782788"/>
            <a:ext cx="1229394" cy="334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AAA9F-ACCB-457A-8248-E2105EB80D4F}"/>
              </a:ext>
            </a:extLst>
          </p:cNvPr>
          <p:cNvSpPr/>
          <p:nvPr/>
        </p:nvSpPr>
        <p:spPr>
          <a:xfrm>
            <a:off x="5977742" y="3442787"/>
            <a:ext cx="1229394" cy="334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6505E-6850-467E-910B-6A9EBF6D053A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C9B83-D90C-4EAF-9958-4A22EA987D36}"/>
              </a:ext>
            </a:extLst>
          </p:cNvPr>
          <p:cNvSpPr txBox="1"/>
          <p:nvPr/>
        </p:nvSpPr>
        <p:spPr>
          <a:xfrm>
            <a:off x="481177" y="697696"/>
            <a:ext cx="10266336" cy="506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신용카드 이용대금 연체집단의 특성에 관한 연구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민경록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대한가정학회지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2005)</a:t>
            </a:r>
            <a:endParaRPr lang="en-US" altLang="ko-KR" sz="2000" b="1" dirty="0"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A065-40AE-467F-A9BB-8FE1BD1F0125}"/>
              </a:ext>
            </a:extLst>
          </p:cNvPr>
          <p:cNvSpPr txBox="1"/>
          <p:nvPr/>
        </p:nvSpPr>
        <p:spPr>
          <a:xfrm>
            <a:off x="6686269" y="1411166"/>
            <a:ext cx="4869627" cy="141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a typeface="나눔스퀘어_ac" panose="020B0600000101010101" pitchFamily="50" charset="-127"/>
              </a:rPr>
              <a:t>분석대상</a:t>
            </a:r>
            <a:r>
              <a:rPr lang="en-US" altLang="ko-KR" sz="2000" dirty="0">
                <a:ea typeface="나눔스퀘어_ac" panose="020B0600000101010101" pitchFamily="50" charset="-127"/>
              </a:rPr>
              <a:t>: '</a:t>
            </a:r>
            <a:r>
              <a:rPr lang="ko-KR" altLang="en-US" sz="2000" dirty="0">
                <a:ea typeface="나눔스퀘어_ac" panose="020B0600000101010101" pitchFamily="50" charset="-127"/>
              </a:rPr>
              <a:t>신용카드 이용현황 및 의식실태조사</a:t>
            </a:r>
            <a:r>
              <a:rPr lang="en-US" altLang="ko-KR" sz="2000" dirty="0">
                <a:ea typeface="나눔스퀘어_ac" panose="020B0600000101010101" pitchFamily="50" charset="-127"/>
              </a:rPr>
              <a:t>' (</a:t>
            </a:r>
            <a:r>
              <a:rPr lang="ko-KR" altLang="en-US" sz="2000" dirty="0">
                <a:ea typeface="나눔스퀘어_ac" panose="020B0600000101010101" pitchFamily="50" charset="-127"/>
              </a:rPr>
              <a:t>표본</a:t>
            </a:r>
            <a:r>
              <a:rPr lang="en-US" altLang="ko-KR" sz="2000" dirty="0"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ea typeface="나눔스퀘어_ac" panose="020B0600000101010101" pitchFamily="50" charset="-127"/>
              </a:rPr>
              <a:t>전국 </a:t>
            </a:r>
            <a:r>
              <a:rPr lang="en-US" altLang="ko-KR" sz="2000" dirty="0">
                <a:ea typeface="나눔스퀘어_ac" panose="020B0600000101010101" pitchFamily="50" charset="-127"/>
              </a:rPr>
              <a:t>20</a:t>
            </a:r>
            <a:r>
              <a:rPr lang="ko-KR" altLang="en-US" sz="2000" dirty="0">
                <a:ea typeface="나눔스퀘어_ac" panose="020B0600000101010101" pitchFamily="50" charset="-127"/>
              </a:rPr>
              <a:t>세 이상 신용카드 사용자 </a:t>
            </a:r>
            <a:r>
              <a:rPr lang="en-US" altLang="ko-KR" sz="2000" dirty="0">
                <a:ea typeface="나눔스퀘어_ac" panose="020B0600000101010101" pitchFamily="50" charset="-127"/>
              </a:rPr>
              <a:t>621</a:t>
            </a:r>
            <a:r>
              <a:rPr lang="ko-KR" altLang="en-US" sz="2000" dirty="0">
                <a:ea typeface="나눔스퀘어_ac" panose="020B0600000101010101" pitchFamily="50" charset="-127"/>
              </a:rPr>
              <a:t>명</a:t>
            </a:r>
            <a:r>
              <a:rPr lang="en-US" altLang="ko-KR" sz="2000" dirty="0"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1A8D349-4FBC-4E50-BA12-3110C4D9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r="17117" b="1677"/>
          <a:stretch/>
        </p:blipFill>
        <p:spPr>
          <a:xfrm>
            <a:off x="481177" y="1218091"/>
            <a:ext cx="4897158" cy="5652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E936F-64D9-4395-B875-2AB408DABD3D}"/>
              </a:ext>
            </a:extLst>
          </p:cNvPr>
          <p:cNvSpPr txBox="1"/>
          <p:nvPr/>
        </p:nvSpPr>
        <p:spPr>
          <a:xfrm>
            <a:off x="6686269" y="2811395"/>
            <a:ext cx="5333454" cy="3461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a typeface="나눔스퀘어_ac" panose="020B0600000101010101" pitchFamily="50" charset="-127"/>
              </a:rPr>
              <a:t>결과</a:t>
            </a:r>
            <a:r>
              <a:rPr lang="en-US" altLang="ko-KR" sz="2000" dirty="0"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ea typeface="나눔스퀘어_ac" panose="020B0600000101010101" pitchFamily="50" charset="-127"/>
              </a:rPr>
              <a:t>연령대가 낮을수록</a:t>
            </a:r>
            <a:r>
              <a:rPr lang="en-US" altLang="ko-KR" sz="2000" dirty="0"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ea typeface="나눔스퀘어_ac" panose="020B0600000101010101" pitchFamily="50" charset="-127"/>
              </a:rPr>
              <a:t>월평균 소득이 낮을수록</a:t>
            </a:r>
            <a:r>
              <a:rPr lang="en-US" altLang="ko-KR" sz="2000" dirty="0"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ea typeface="나눔스퀘어_ac" panose="020B0600000101010101" pitchFamily="50" charset="-127"/>
              </a:rPr>
              <a:t>미혼자의 경우 신용카드 연체율이 높음</a:t>
            </a:r>
            <a:r>
              <a:rPr lang="en-US" altLang="ko-KR" sz="2000" dirty="0"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나눔스퀘어_ac" panose="020B0600000101010101" pitchFamily="50" charset="-127"/>
              </a:rPr>
              <a:t>(DAYS_BIRTH, </a:t>
            </a:r>
            <a:r>
              <a:rPr lang="en-US" altLang="ko-KR" sz="1600" dirty="0" err="1">
                <a:ea typeface="나눔스퀘어_ac" panose="020B0600000101010101" pitchFamily="50" charset="-127"/>
              </a:rPr>
              <a:t>income_total</a:t>
            </a:r>
            <a:r>
              <a:rPr lang="en-US" altLang="ko-KR" sz="1600" dirty="0"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ea typeface="나눔스퀘어_ac" panose="020B0600000101010101" pitchFamily="50" charset="-127"/>
              </a:rPr>
              <a:t>family_type</a:t>
            </a:r>
            <a:r>
              <a:rPr lang="en-US" altLang="ko-KR" sz="1600" dirty="0"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스퀘어_ac" panose="020B0600000101010101" pitchFamily="50" charset="-127"/>
              </a:rPr>
              <a:t>성별</a:t>
            </a:r>
            <a:r>
              <a:rPr lang="en-US" altLang="ko-KR" sz="2000" dirty="0"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ea typeface="나눔스퀘어_ac" panose="020B0600000101010101" pitchFamily="50" charset="-127"/>
              </a:rPr>
              <a:t>교육수준</a:t>
            </a:r>
            <a:r>
              <a:rPr lang="en-US" altLang="ko-KR" sz="2000" dirty="0"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ea typeface="나눔스퀘어_ac" panose="020B0600000101010101" pitchFamily="50" charset="-127"/>
              </a:rPr>
              <a:t>직업 항목에서는 연체집단과 </a:t>
            </a:r>
            <a:r>
              <a:rPr lang="ko-KR" altLang="en-US" sz="2000" dirty="0" err="1">
                <a:ea typeface="나눔스퀘어_ac" panose="020B0600000101010101" pitchFamily="50" charset="-127"/>
              </a:rPr>
              <a:t>비연체집단간의</a:t>
            </a:r>
            <a:r>
              <a:rPr lang="ko-KR" altLang="en-US" sz="2000" dirty="0">
                <a:ea typeface="나눔스퀘어_ac" panose="020B0600000101010101" pitchFamily="50" charset="-127"/>
              </a:rPr>
              <a:t> 유의미한 차이를 확인할 수 없었음</a:t>
            </a:r>
            <a:r>
              <a:rPr lang="en-US" altLang="ko-KR" sz="2000" dirty="0"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나눔스퀘어_ac" panose="020B0600000101010101" pitchFamily="50" charset="-127"/>
              </a:rPr>
              <a:t>(gender, </a:t>
            </a:r>
            <a:r>
              <a:rPr lang="en-US" altLang="ko-KR" sz="1600" dirty="0" err="1">
                <a:ea typeface="나눔스퀘어_ac" panose="020B0600000101010101" pitchFamily="50" charset="-127"/>
              </a:rPr>
              <a:t>edu_type</a:t>
            </a:r>
            <a:r>
              <a:rPr lang="en-US" altLang="ko-KR" sz="1600" dirty="0"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ea typeface="나눔스퀘어_ac" panose="020B0600000101010101" pitchFamily="50" charset="-127"/>
              </a:rPr>
              <a:t>occyp_type</a:t>
            </a:r>
            <a:r>
              <a:rPr lang="en-US" altLang="ko-KR" sz="1600" dirty="0"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AAA9F-ACCB-457A-8248-E2105EB80D4F}"/>
              </a:ext>
            </a:extLst>
          </p:cNvPr>
          <p:cNvSpPr/>
          <p:nvPr/>
        </p:nvSpPr>
        <p:spPr>
          <a:xfrm>
            <a:off x="2800533" y="2250773"/>
            <a:ext cx="1680026" cy="578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AAA9F-ACCB-457A-8248-E2105EB80D4F}"/>
              </a:ext>
            </a:extLst>
          </p:cNvPr>
          <p:cNvSpPr/>
          <p:nvPr/>
        </p:nvSpPr>
        <p:spPr>
          <a:xfrm>
            <a:off x="2800533" y="3026627"/>
            <a:ext cx="1680026" cy="739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4AAA9F-ACCB-457A-8248-E2105EB80D4F}"/>
              </a:ext>
            </a:extLst>
          </p:cNvPr>
          <p:cNvSpPr/>
          <p:nvPr/>
        </p:nvSpPr>
        <p:spPr>
          <a:xfrm>
            <a:off x="2800533" y="4606046"/>
            <a:ext cx="1680026" cy="298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6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4A630-BB41-47C8-91B1-4BC9B8052A60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2. EDA</a:t>
            </a:r>
            <a:endParaRPr lang="ko-KR" altLang="en-US" sz="2800" dirty="0"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FBAFA-8374-46B7-909B-237F6ADB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8" y="1172529"/>
            <a:ext cx="10999121" cy="34729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652BDB-A3E6-4078-ABBE-8ADBEC2C05AE}"/>
              </a:ext>
            </a:extLst>
          </p:cNvPr>
          <p:cNvSpPr/>
          <p:nvPr/>
        </p:nvSpPr>
        <p:spPr>
          <a:xfrm>
            <a:off x="4217458" y="1591523"/>
            <a:ext cx="3471169" cy="3053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AFA9E-AAB5-4900-A961-C0F670F7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494" y="1643198"/>
            <a:ext cx="892655" cy="29667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FF5BE1-5603-4CD8-81C3-A96196699F32}"/>
              </a:ext>
            </a:extLst>
          </p:cNvPr>
          <p:cNvSpPr/>
          <p:nvPr/>
        </p:nvSpPr>
        <p:spPr>
          <a:xfrm>
            <a:off x="11014494" y="1614725"/>
            <a:ext cx="907784" cy="3030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431611-BB59-40BE-8348-1E777669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394" y="1618158"/>
            <a:ext cx="1023815" cy="30273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1C3B1-3ABB-4307-BC5C-59D2266B44C5}"/>
              </a:ext>
            </a:extLst>
          </p:cNvPr>
          <p:cNvSpPr/>
          <p:nvPr/>
        </p:nvSpPr>
        <p:spPr>
          <a:xfrm>
            <a:off x="7741895" y="1605847"/>
            <a:ext cx="3221192" cy="30396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18899" y="533212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문자열값을</a:t>
            </a:r>
            <a:r>
              <a:rPr lang="ko-KR" altLang="en-US" b="1" dirty="0"/>
              <a:t> </a:t>
            </a:r>
            <a:r>
              <a:rPr lang="ko-KR" altLang="en-US" b="1" dirty="0" err="1"/>
              <a:t>숫자열로</a:t>
            </a:r>
            <a:r>
              <a:rPr lang="ko-KR" altLang="en-US" b="1" dirty="0"/>
              <a:t> </a:t>
            </a:r>
            <a:r>
              <a:rPr lang="ko-KR" altLang="en-US" b="1" dirty="0" err="1"/>
              <a:t>바꿔줌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64993" y="5332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구간나눔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>
            <a:off x="5818909" y="4804757"/>
            <a:ext cx="216131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9310926" y="4804756"/>
            <a:ext cx="216131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652BDB-A3E6-4078-ABBE-8ADBEC2C05AE}"/>
              </a:ext>
            </a:extLst>
          </p:cNvPr>
          <p:cNvSpPr/>
          <p:nvPr/>
        </p:nvSpPr>
        <p:spPr>
          <a:xfrm>
            <a:off x="1094644" y="1614725"/>
            <a:ext cx="1424113" cy="30539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698634" y="4821380"/>
            <a:ext cx="216131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8117" y="5332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인코딩</a:t>
            </a:r>
            <a:endParaRPr lang="ko-KR" altLang="en-US" b="1" dirty="0"/>
          </a:p>
        </p:txBody>
      </p:sp>
      <p:sp>
        <p:nvSpPr>
          <p:cNvPr id="16" name="아래쪽 화살표 15"/>
          <p:cNvSpPr/>
          <p:nvPr/>
        </p:nvSpPr>
        <p:spPr>
          <a:xfrm>
            <a:off x="11375632" y="4821380"/>
            <a:ext cx="216131" cy="40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045115" y="5332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인코딩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68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6810F-A35E-401E-942E-5A9A5123A729}"/>
              </a:ext>
            </a:extLst>
          </p:cNvPr>
          <p:cNvSpPr txBox="1"/>
          <p:nvPr/>
        </p:nvSpPr>
        <p:spPr>
          <a:xfrm>
            <a:off x="5585309" y="3419831"/>
            <a:ext cx="49475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직업유형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제거</a:t>
            </a:r>
            <a:endParaRPr lang="en-US" altLang="ko-KR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51343AE-3E4B-4038-8702-16BEF5F95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5" t="2279"/>
          <a:stretch/>
        </p:blipFill>
        <p:spPr>
          <a:xfrm>
            <a:off x="2268710" y="926413"/>
            <a:ext cx="2855217" cy="544112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53F92C-8270-448E-BDE9-6F41FEE14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7" t="7756" b="7028"/>
          <a:stretch/>
        </p:blipFill>
        <p:spPr>
          <a:xfrm>
            <a:off x="5585309" y="1744428"/>
            <a:ext cx="5482587" cy="94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9EF3D-2E78-4778-B705-8761A2E5E9F9}"/>
              </a:ext>
            </a:extLst>
          </p:cNvPr>
          <p:cNvSpPr txBox="1"/>
          <p:nvPr/>
        </p:nvSpPr>
        <p:spPr>
          <a:xfrm>
            <a:off x="176168" y="160373"/>
            <a:ext cx="37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스퀘어_ac Bold" panose="020B0600000101010101" pitchFamily="50" charset="-127"/>
              </a:rPr>
              <a:t>2. EDA – </a:t>
            </a:r>
            <a:r>
              <a:rPr lang="ko-KR" altLang="en-US" sz="2800" dirty="0" err="1"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ea typeface="나눔스퀘어_ac Bold" panose="020B0600000101010101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1102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981</Words>
  <Application>Microsoft Office PowerPoint</Application>
  <PresentationFormat>와이드스크린</PresentationFormat>
  <Paragraphs>135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</vt:lpstr>
      <vt:lpstr>Wingdings</vt:lpstr>
      <vt:lpstr>나눔스퀘어_ac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김진현</dc:creator>
  <cp:lastModifiedBy>김수현</cp:lastModifiedBy>
  <cp:revision>73</cp:revision>
  <dcterms:created xsi:type="dcterms:W3CDTF">2021-02-08T02:51:17Z</dcterms:created>
  <dcterms:modified xsi:type="dcterms:W3CDTF">2021-05-07T01:05:53Z</dcterms:modified>
</cp:coreProperties>
</file>