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7" r:id="rId2"/>
    <p:sldId id="283" r:id="rId3"/>
    <p:sldId id="284" r:id="rId4"/>
    <p:sldId id="285" r:id="rId5"/>
    <p:sldId id="286" r:id="rId6"/>
    <p:sldId id="287" r:id="rId7"/>
    <p:sldId id="289" r:id="rId8"/>
    <p:sldId id="288" r:id="rId9"/>
    <p:sldId id="290" r:id="rId10"/>
    <p:sldId id="292" r:id="rId11"/>
    <p:sldId id="297" r:id="rId12"/>
    <p:sldId id="298" r:id="rId13"/>
    <p:sldId id="299" r:id="rId14"/>
    <p:sldId id="310" r:id="rId15"/>
    <p:sldId id="300" r:id="rId16"/>
    <p:sldId id="302" r:id="rId17"/>
    <p:sldId id="303" r:id="rId18"/>
    <p:sldId id="304" r:id="rId19"/>
    <p:sldId id="306" r:id="rId20"/>
    <p:sldId id="307" r:id="rId21"/>
    <p:sldId id="308" r:id="rId22"/>
    <p:sldId id="309" r:id="rId23"/>
    <p:sldId id="311" r:id="rId24"/>
    <p:sldId id="313" r:id="rId25"/>
    <p:sldId id="312" r:id="rId26"/>
    <p:sldId id="314" r:id="rId27"/>
    <p:sldId id="281" r:id="rId28"/>
  </p:sldIdLst>
  <p:sldSz cx="12192000" cy="6858000"/>
  <p:notesSz cx="6858000" cy="9144000"/>
  <p:embeddedFontLst>
    <p:embeddedFont>
      <p:font typeface="나눔스퀘어_ac" panose="020B0600000101010101" pitchFamily="50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82" autoAdjust="0"/>
    <p:restoredTop sz="95176" autoAdjust="0"/>
  </p:normalViewPr>
  <p:slideViewPr>
    <p:cSldViewPr snapToGrid="0">
      <p:cViewPr varScale="1">
        <p:scale>
          <a:sx n="72" d="100"/>
          <a:sy n="72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624C3-B585-4036-BC05-3850BFC3824A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801EC-1C3D-4EFB-8960-09B1CC9FB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170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300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296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95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89BEA-036B-4EAE-931C-D49F93A16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34912B-F066-4BA0-828F-48B98AB37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16189-4396-4509-B96D-645EC7A1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9066A-751A-4FE1-BEB0-E315608C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D7F37-B2C3-4064-AF1F-8D9B4132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8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A8668-8747-4A38-9D00-B21FE519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728797-F0A3-4442-8932-37916D0D1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F51588-6D52-4725-8460-D16A831E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3A5F2C-A359-4C96-A034-0EF06A09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ADD07-C800-499F-8B83-6E9A39E3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81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12A664-33E6-49DB-8F39-A76C6DEF2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90FEB1-AF77-4487-8B89-51F0DE21A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4C4EA-4064-4AAE-9802-2A5BEDA3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21462B-2745-4676-8ADA-8055953C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499F69-7119-4552-A61E-918D5F7C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97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769C7-468A-46AC-82CA-3A1615FE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2B3CA-E44A-41F0-8E54-C0C695F91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B85EC-9895-4B95-8C12-3B8E2C23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13E88-2198-4962-A706-EED9CE0C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7C19E-516F-416A-A28E-787D910F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4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61013-799E-47F0-B0C6-50709DB6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397A84-3381-428E-9759-58D272673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85B57-D428-4C7E-A70D-5F5C2A3C0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6D083-96D5-443C-996C-0EF134A0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481DF-EFC1-41F5-9653-39E52A86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91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5B01D-BDF7-46B2-9103-255F1A5C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56FCF-05B2-4C49-BED1-3ED1B7FD0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C52B2C-0ACC-4C3B-8DF0-9DA3C52AC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8F5757-AADB-440B-A711-3C9932CB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10C6EA-43D2-4771-B494-8FAC502F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B33D62-6434-4A73-A981-B4B633C9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19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B2ED9-8CDD-4FC1-B648-765FFAB6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83E5F7-4397-4AA8-9852-BAC4C3C5F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DE71AD-EAA6-4865-8C91-F20F2E87B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0F953C-B62A-471F-BE3D-A9E8B5D76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984E9C-ABD1-4DC4-9350-20CC75DAA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6FEF10-C91F-4D83-8533-74429CFF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ACF39A-A1D9-4B37-93DC-03D3E8CD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D96A4B-7BEF-471E-9339-083D24D0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1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DE192-6B17-41B7-A4F6-6353A21C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369554-8398-425D-BE63-3823AB03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8D2F13-4431-45E5-9D25-00729D56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B474C5-9892-4E96-886B-A36E416D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55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47E282-A631-444A-9002-3329590E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CE7A5A-884A-45C3-A811-0C51E37D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4457CA-9176-4970-BBAA-784C48A9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75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5EB8F-CBC8-48B6-8CC2-FEF88654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68D52-5897-4EAC-A00D-65E075841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59641-45D9-41AA-A1C3-BB68A6FF3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05096-905A-468C-835F-6FDC095F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63874B-BF3E-41B9-B667-97E4AEAF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5DDD00-A1AA-495C-8396-898F2FF6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6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8E2F0-BAE9-4FB1-B04A-20A21F26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6DE234-8AEA-4D4F-909E-EE24738EE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32F25-3E7F-4426-9F3A-B8559CA35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416670-B9A8-4E7A-ADB0-CE841108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C5A5AF-D9AC-4CBD-B162-32336D94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C22DD-9729-4C71-84CA-B6F51142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2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242A00-0FC5-4C51-92FA-D6C2FEB6B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D5ADBD-3EA6-462F-B40E-42853809C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6673D-AE49-404D-B05A-7BBC61F06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72015-54CF-4BD2-9C81-CCEB2AFBAD3E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C9998-8DD2-4645-B740-9F0B921BC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B5204-B6BA-4DB6-B015-775D70986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2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caret.or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DBF72B-88A0-4C20-ACD2-E85A957C67A0}"/>
              </a:ext>
            </a:extLst>
          </p:cNvPr>
          <p:cNvSpPr txBox="1"/>
          <p:nvPr/>
        </p:nvSpPr>
        <p:spPr>
          <a:xfrm>
            <a:off x="2841068" y="2165804"/>
            <a:ext cx="65098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err="1">
                <a:ea typeface="나눔스퀘어_ac Bold" panose="020B0600000101010101" pitchFamily="50" charset="-127"/>
              </a:rPr>
              <a:t>캡스톤</a:t>
            </a:r>
            <a:r>
              <a:rPr lang="ko-KR" altLang="en-US" sz="6000" b="1" dirty="0">
                <a:ea typeface="나눔스퀘어_ac Bold" panose="020B0600000101010101" pitchFamily="50" charset="-127"/>
              </a:rPr>
              <a:t> </a:t>
            </a:r>
            <a:r>
              <a:rPr lang="en-US" altLang="ko-KR" sz="6000" b="1" dirty="0">
                <a:ea typeface="나눔스퀘어_ac Bold" panose="020B0600000101010101" pitchFamily="50" charset="-127"/>
              </a:rPr>
              <a:t>C</a:t>
            </a:r>
            <a:r>
              <a:rPr lang="ko-KR" altLang="en-US" sz="6000" b="1" dirty="0">
                <a:ea typeface="나눔스퀘어_ac Bold" panose="020B0600000101010101" pitchFamily="50" charset="-127"/>
              </a:rPr>
              <a:t>조</a:t>
            </a:r>
            <a:endParaRPr lang="en-US" altLang="ko-KR" sz="6000" b="1" dirty="0"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6000" b="1" dirty="0">
                <a:ea typeface="나눔스퀘어_ac Bold" panose="020B0600000101010101" pitchFamily="50" charset="-127"/>
              </a:rPr>
              <a:t>11</a:t>
            </a:r>
            <a:r>
              <a:rPr lang="ko-KR" altLang="en-US" sz="6000" b="1" dirty="0">
                <a:ea typeface="나눔스퀘어_ac Bold" panose="020B0600000101010101" pitchFamily="50" charset="-127"/>
              </a:rPr>
              <a:t>주차 발표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EAD0ED-55A8-44D7-91F7-688E555FB34F}"/>
              </a:ext>
            </a:extLst>
          </p:cNvPr>
          <p:cNvSpPr txBox="1"/>
          <p:nvPr/>
        </p:nvSpPr>
        <p:spPr>
          <a:xfrm>
            <a:off x="2667694" y="4491256"/>
            <a:ext cx="6856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ea typeface="나눔스퀘어_ac" panose="020B0600000101010101" pitchFamily="50" charset="-127"/>
              </a:rPr>
              <a:t>김부현</a:t>
            </a:r>
            <a:r>
              <a:rPr lang="en-US" altLang="ko-KR" sz="2800" dirty="0">
                <a:ea typeface="나눔스퀘어_ac" panose="020B0600000101010101" pitchFamily="50" charset="-127"/>
              </a:rPr>
              <a:t>, </a:t>
            </a:r>
            <a:r>
              <a:rPr lang="ko-KR" altLang="en-US" sz="2800" dirty="0">
                <a:ea typeface="나눔스퀘어_ac" panose="020B0600000101010101" pitchFamily="50" charset="-127"/>
              </a:rPr>
              <a:t>김수현</a:t>
            </a:r>
            <a:r>
              <a:rPr lang="en-US" altLang="ko-KR" sz="2800" dirty="0">
                <a:ea typeface="나눔스퀘어_ac" panose="020B0600000101010101" pitchFamily="50" charset="-127"/>
              </a:rPr>
              <a:t>, </a:t>
            </a:r>
            <a:r>
              <a:rPr lang="ko-KR" altLang="en-US" sz="2800" dirty="0">
                <a:ea typeface="나눔스퀘어_ac" panose="020B0600000101010101" pitchFamily="50" charset="-127"/>
              </a:rPr>
              <a:t>하지은</a:t>
            </a:r>
          </a:p>
        </p:txBody>
      </p:sp>
    </p:spTree>
    <p:extLst>
      <p:ext uri="{BB962C8B-B14F-4D97-AF65-F5344CB8AC3E}">
        <p14:creationId xmlns:p14="http://schemas.microsoft.com/office/powerpoint/2010/main" val="2580166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50ACD7-5502-4EF6-8D7D-C22220AA48D2}"/>
              </a:ext>
            </a:extLst>
          </p:cNvPr>
          <p:cNvSpPr txBox="1"/>
          <p:nvPr/>
        </p:nvSpPr>
        <p:spPr>
          <a:xfrm>
            <a:off x="176167" y="160373"/>
            <a:ext cx="7227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1. </a:t>
            </a:r>
            <a:r>
              <a:rPr lang="ko-KR" altLang="en-US" sz="2800" dirty="0">
                <a:ea typeface="나눔스퀘어_ac Bold" panose="020B0600000101010101" pitchFamily="50" charset="-127"/>
              </a:rPr>
              <a:t>추가 내용 </a:t>
            </a:r>
            <a:r>
              <a:rPr lang="en-US" altLang="ko-KR" sz="2800" dirty="0">
                <a:ea typeface="나눔스퀘어_ac Bold" panose="020B0600000101010101" pitchFamily="50" charset="-127"/>
              </a:rPr>
              <a:t>- </a:t>
            </a:r>
            <a:r>
              <a:rPr lang="en-US" altLang="ko-KR" sz="2800" dirty="0" err="1">
                <a:ea typeface="나눔스퀘어_ac Bold" panose="020B0600000101010101" pitchFamily="50" charset="-127"/>
              </a:rPr>
              <a:t>Pycaret</a:t>
            </a:r>
            <a:endParaRPr lang="ko-KR" altLang="en-US" sz="2800" dirty="0"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D1815-A691-4083-9ED4-335EF40B8117}"/>
              </a:ext>
            </a:extLst>
          </p:cNvPr>
          <p:cNvSpPr txBox="1"/>
          <p:nvPr/>
        </p:nvSpPr>
        <p:spPr>
          <a:xfrm>
            <a:off x="513571" y="793349"/>
            <a:ext cx="11606711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6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최종 모델을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tune_model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넣어 튜닝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–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자동으로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하이퍼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파라미터를 튜닝하여 평가 결과 출력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튜닝 후 성능이 약간 좋아진 것을 확인할 수 있음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E2E9B1-5497-4A03-A53D-C1BEC1001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32" y="2599352"/>
            <a:ext cx="6279944" cy="4098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FE93E0-5DB1-4937-91DA-26773F5DD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32" y="1786488"/>
            <a:ext cx="3886742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05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50ACD7-5502-4EF6-8D7D-C22220AA48D2}"/>
              </a:ext>
            </a:extLst>
          </p:cNvPr>
          <p:cNvSpPr txBox="1"/>
          <p:nvPr/>
        </p:nvSpPr>
        <p:spPr>
          <a:xfrm>
            <a:off x="176167" y="160373"/>
            <a:ext cx="7227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1. </a:t>
            </a:r>
            <a:r>
              <a:rPr lang="ko-KR" altLang="en-US" sz="2800" dirty="0">
                <a:ea typeface="나눔스퀘어_ac Bold" panose="020B0600000101010101" pitchFamily="50" charset="-127"/>
              </a:rPr>
              <a:t>추가 내용 </a:t>
            </a:r>
            <a:r>
              <a:rPr lang="en-US" altLang="ko-KR" sz="2800" dirty="0">
                <a:ea typeface="나눔스퀘어_ac Bold" panose="020B0600000101010101" pitchFamily="50" charset="-127"/>
              </a:rPr>
              <a:t>- </a:t>
            </a:r>
            <a:r>
              <a:rPr lang="en-US" altLang="ko-KR" sz="2800" dirty="0" err="1">
                <a:ea typeface="나눔스퀘어_ac Bold" panose="020B0600000101010101" pitchFamily="50" charset="-127"/>
              </a:rPr>
              <a:t>Pycaret</a:t>
            </a:r>
            <a:endParaRPr lang="ko-KR" altLang="en-US" sz="2800" dirty="0"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6497F-F9C4-423A-9FF6-8DAC9AE6CBD9}"/>
              </a:ext>
            </a:extLst>
          </p:cNvPr>
          <p:cNvSpPr txBox="1"/>
          <p:nvPr/>
        </p:nvSpPr>
        <p:spPr>
          <a:xfrm>
            <a:off x="513571" y="793349"/>
            <a:ext cx="8173229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7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최종 모델로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test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데이터를 예측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Predict_proba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형식으로 제출해야 하므로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Prep_pipe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객체를 생성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6F21EE-7272-4120-8A01-887304394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81" y="1891885"/>
            <a:ext cx="6158753" cy="40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0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50ACD7-5502-4EF6-8D7D-C22220AA48D2}"/>
              </a:ext>
            </a:extLst>
          </p:cNvPr>
          <p:cNvSpPr txBox="1"/>
          <p:nvPr/>
        </p:nvSpPr>
        <p:spPr>
          <a:xfrm>
            <a:off x="176167" y="160373"/>
            <a:ext cx="7227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1. </a:t>
            </a:r>
            <a:r>
              <a:rPr lang="ko-KR" altLang="en-US" sz="2800" dirty="0">
                <a:ea typeface="나눔스퀘어_ac Bold" panose="020B0600000101010101" pitchFamily="50" charset="-127"/>
              </a:rPr>
              <a:t>추가 내용 </a:t>
            </a:r>
            <a:r>
              <a:rPr lang="en-US" altLang="ko-KR" sz="2800" dirty="0">
                <a:ea typeface="나눔스퀘어_ac Bold" panose="020B0600000101010101" pitchFamily="50" charset="-127"/>
              </a:rPr>
              <a:t>- </a:t>
            </a:r>
            <a:r>
              <a:rPr lang="en-US" altLang="ko-KR" sz="2800" dirty="0" err="1">
                <a:ea typeface="나눔스퀘어_ac Bold" panose="020B0600000101010101" pitchFamily="50" charset="-127"/>
              </a:rPr>
              <a:t>Pycaret</a:t>
            </a:r>
            <a:endParaRPr lang="ko-KR" altLang="en-US" sz="2800" dirty="0"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473732-4DAC-43C3-A2A6-48300D2A4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83" y="1786488"/>
            <a:ext cx="2333951" cy="2391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30CB2F-95DB-454B-A045-1EB757CE0687}"/>
              </a:ext>
            </a:extLst>
          </p:cNvPr>
          <p:cNvSpPr txBox="1"/>
          <p:nvPr/>
        </p:nvSpPr>
        <p:spPr>
          <a:xfrm>
            <a:off x="513570" y="793349"/>
            <a:ext cx="9186241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8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Submission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파일에 삽입 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csv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 저장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Credit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값인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0,1,2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확률값을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리스트에 저장하고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submission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양식에 삽입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CE34FF7-DE6F-4639-91A8-DC480040E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27" y="1786488"/>
            <a:ext cx="3353268" cy="46679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A7D7AE-900E-4A4B-BFAD-B771D07DC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168" y="5525576"/>
            <a:ext cx="6420746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54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50ACD7-5502-4EF6-8D7D-C22220AA48D2}"/>
              </a:ext>
            </a:extLst>
          </p:cNvPr>
          <p:cNvSpPr txBox="1"/>
          <p:nvPr/>
        </p:nvSpPr>
        <p:spPr>
          <a:xfrm>
            <a:off x="176167" y="160373"/>
            <a:ext cx="7227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1. </a:t>
            </a:r>
            <a:r>
              <a:rPr lang="ko-KR" altLang="en-US" sz="2800" dirty="0">
                <a:ea typeface="나눔스퀘어_ac Bold" panose="020B0600000101010101" pitchFamily="50" charset="-127"/>
              </a:rPr>
              <a:t>추가 내용 </a:t>
            </a:r>
            <a:r>
              <a:rPr lang="en-US" altLang="ko-KR" sz="2800" dirty="0">
                <a:ea typeface="나눔스퀘어_ac Bold" panose="020B0600000101010101" pitchFamily="50" charset="-127"/>
              </a:rPr>
              <a:t>- </a:t>
            </a:r>
            <a:r>
              <a:rPr lang="en-US" altLang="ko-KR" sz="2800" dirty="0" err="1">
                <a:ea typeface="나눔스퀘어_ac Bold" panose="020B0600000101010101" pitchFamily="50" charset="-127"/>
              </a:rPr>
              <a:t>Pycaret</a:t>
            </a:r>
            <a:endParaRPr lang="ko-KR" altLang="en-US" sz="2800" dirty="0">
              <a:ea typeface="나눔스퀘어_ac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2C0E2F-EFD5-47BF-8155-F94623EA9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898" y="1937945"/>
            <a:ext cx="9554908" cy="1619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1FABEF-0002-429E-9DFD-49AD129177F1}"/>
              </a:ext>
            </a:extLst>
          </p:cNvPr>
          <p:cNvSpPr txBox="1"/>
          <p:nvPr/>
        </p:nvSpPr>
        <p:spPr>
          <a:xfrm>
            <a:off x="513570" y="793349"/>
            <a:ext cx="918624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9.  DACON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제출 점수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070A9-229B-43B3-A62C-F333AA40D22B}"/>
              </a:ext>
            </a:extLst>
          </p:cNvPr>
          <p:cNvSpPr txBox="1"/>
          <p:nvPr/>
        </p:nvSpPr>
        <p:spPr>
          <a:xfrm>
            <a:off x="513569" y="4002715"/>
            <a:ext cx="11203302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이전보다 좋아진 성능 점수를 보임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Pycaret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모델링에 앞서 적합한 모델을 탐색하는 용도로만 사용하고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이를 바탕으로 몇 가지의 모델을 선정하여 따로 전처리와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하이퍼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파라미터 튜닝을 해보면서 성능을 높여갈 예정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2441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C6C20C-8639-4313-9A74-5CD920A8E3BE}"/>
              </a:ext>
            </a:extLst>
          </p:cNvPr>
          <p:cNvSpPr txBox="1"/>
          <p:nvPr/>
        </p:nvSpPr>
        <p:spPr>
          <a:xfrm>
            <a:off x="639994" y="557938"/>
            <a:ext cx="7227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ea typeface="나눔스퀘어_ac Bold" panose="020B0600000101010101" pitchFamily="50" charset="-127"/>
              </a:rPr>
              <a:t>점수 개선을 위한 아이디어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AE34B9-2BA1-4362-8E2A-72B14E9A7507}"/>
              </a:ext>
            </a:extLst>
          </p:cNvPr>
          <p:cNvSpPr txBox="1"/>
          <p:nvPr/>
        </p:nvSpPr>
        <p:spPr>
          <a:xfrm>
            <a:off x="494349" y="1961880"/>
            <a:ext cx="11203302" cy="170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변수 제거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파생변수 추가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ko-KR" altLang="en-US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하이퍼파라미터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튜닝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2055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50ACD7-5502-4EF6-8D7D-C22220AA48D2}"/>
              </a:ext>
            </a:extLst>
          </p:cNvPr>
          <p:cNvSpPr txBox="1"/>
          <p:nvPr/>
        </p:nvSpPr>
        <p:spPr>
          <a:xfrm>
            <a:off x="176166" y="160373"/>
            <a:ext cx="9140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2-1. </a:t>
            </a:r>
            <a:r>
              <a:rPr lang="ko-KR" altLang="en-US" sz="2800" dirty="0">
                <a:ea typeface="나눔스퀘어_ac Bold" panose="020B0600000101010101" pitchFamily="50" charset="-127"/>
              </a:rPr>
              <a:t>점수 개선을 위한 다양한 아이디어</a:t>
            </a:r>
            <a:r>
              <a:rPr lang="en-US" altLang="ko-KR" sz="2800" dirty="0">
                <a:ea typeface="나눔스퀘어_ac Bold" panose="020B0600000101010101" pitchFamily="50" charset="-127"/>
              </a:rPr>
              <a:t> – </a:t>
            </a:r>
            <a:r>
              <a:rPr lang="ko-KR" altLang="en-US" sz="2800" dirty="0">
                <a:ea typeface="나눔스퀘어_ac Bold" panose="020B0600000101010101" pitchFamily="50" charset="-127"/>
              </a:rPr>
              <a:t>특정 변수 제거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33AB4-5AA1-4172-90C7-5B9C6ECA7012}"/>
              </a:ext>
            </a:extLst>
          </p:cNvPr>
          <p:cNvSpPr txBox="1"/>
          <p:nvPr/>
        </p:nvSpPr>
        <p:spPr>
          <a:xfrm>
            <a:off x="494349" y="5340997"/>
            <a:ext cx="11203302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occyp_type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컬럼의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null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 제거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Index, gender,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income_type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FLAG_MOBIL, email, reality,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child_num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컬럼 제외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C05A414-9BAB-48A0-BCCA-6785B247C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67" y="804820"/>
            <a:ext cx="9039225" cy="4000500"/>
          </a:xfrm>
          <a:prstGeom prst="rect">
            <a:avLst/>
          </a:prstGeom>
        </p:spPr>
      </p:pic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34809045-2BD4-4F19-BD06-2518301FC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072" y="1075311"/>
            <a:ext cx="8242732" cy="391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09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46E181-A93F-47E2-91B2-C550F807B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4" y="335281"/>
            <a:ext cx="7289414" cy="381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BC22875-483E-4B13-80A6-65579FC70B36}"/>
              </a:ext>
            </a:extLst>
          </p:cNvPr>
          <p:cNvSpPr/>
          <p:nvPr/>
        </p:nvSpPr>
        <p:spPr>
          <a:xfrm>
            <a:off x="3988904" y="1537251"/>
            <a:ext cx="3458818" cy="23853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6C77887-BCDA-4CA5-AE85-CF618A349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888" y="4328076"/>
            <a:ext cx="7362825" cy="2038350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3AE6BF82-CD58-4488-96DA-915A93436B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68" y="4328076"/>
            <a:ext cx="2714625" cy="609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FDD0BC-59B9-4954-A57B-6A64E1220030}"/>
              </a:ext>
            </a:extLst>
          </p:cNvPr>
          <p:cNvSpPr txBox="1"/>
          <p:nvPr/>
        </p:nvSpPr>
        <p:spPr>
          <a:xfrm>
            <a:off x="7808180" y="1383091"/>
            <a:ext cx="4185037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DAYS_BIRTH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DAYS_EMPLOYED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Begin_month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연속형 변수 구간 나눔 유무에 따라 각각 실행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875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6D4C116-77F6-4F8A-9DAB-C589FEBC9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94" y="429577"/>
            <a:ext cx="9144000" cy="3590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C20B5C-750E-4BC7-A814-2C3CD6954B85}"/>
              </a:ext>
            </a:extLst>
          </p:cNvPr>
          <p:cNvSpPr txBox="1"/>
          <p:nvPr/>
        </p:nvSpPr>
        <p:spPr>
          <a:xfrm>
            <a:off x="839088" y="4284807"/>
            <a:ext cx="403031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컬럼 개수가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18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개에서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개로 감소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6433C8-1C2C-469D-B557-A66CE1ACE6DF}"/>
              </a:ext>
            </a:extLst>
          </p:cNvPr>
          <p:cNvSpPr/>
          <p:nvPr/>
        </p:nvSpPr>
        <p:spPr>
          <a:xfrm>
            <a:off x="1749287" y="3048000"/>
            <a:ext cx="410817" cy="9725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E449E2-35BC-448B-87AE-02C5D6C3316E}"/>
              </a:ext>
            </a:extLst>
          </p:cNvPr>
          <p:cNvSpPr txBox="1"/>
          <p:nvPr/>
        </p:nvSpPr>
        <p:spPr>
          <a:xfrm>
            <a:off x="7578695" y="905231"/>
            <a:ext cx="3964611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>
                <a:solidFill>
                  <a:srgbClr val="FF0000"/>
                </a:solidFill>
              </a:rPr>
              <a:t>1. Logistic Regression</a:t>
            </a:r>
          </a:p>
          <a:p>
            <a:r>
              <a:rPr lang="en-US" altLang="ko-KR" sz="2300" b="1" dirty="0">
                <a:solidFill>
                  <a:srgbClr val="FF0000"/>
                </a:solidFill>
              </a:rPr>
              <a:t>2. Decision Tree</a:t>
            </a:r>
          </a:p>
          <a:p>
            <a:r>
              <a:rPr lang="en-US" altLang="ko-KR" sz="2300" b="1" dirty="0">
                <a:solidFill>
                  <a:srgbClr val="FF0000"/>
                </a:solidFill>
              </a:rPr>
              <a:t>3. Support Vector Machine</a:t>
            </a:r>
          </a:p>
          <a:p>
            <a:r>
              <a:rPr lang="en-US" altLang="ko-KR" sz="2300" b="1" dirty="0">
                <a:solidFill>
                  <a:srgbClr val="FF0000"/>
                </a:solidFill>
              </a:rPr>
              <a:t>4. Gaussian Naive Bayes</a:t>
            </a:r>
          </a:p>
          <a:p>
            <a:r>
              <a:rPr lang="en-US" altLang="ko-KR" sz="2300" b="1" dirty="0">
                <a:solidFill>
                  <a:srgbClr val="FF0000"/>
                </a:solidFill>
              </a:rPr>
              <a:t>5. K Nearest Neighbor</a:t>
            </a:r>
          </a:p>
          <a:p>
            <a:r>
              <a:rPr lang="en-US" altLang="ko-KR" sz="2300" b="1" dirty="0">
                <a:solidFill>
                  <a:srgbClr val="FF0000"/>
                </a:solidFill>
              </a:rPr>
              <a:t>6. Random Forest</a:t>
            </a:r>
          </a:p>
          <a:p>
            <a:r>
              <a:rPr lang="en-US" altLang="ko-KR" sz="2300" b="1" dirty="0">
                <a:solidFill>
                  <a:srgbClr val="FF0000"/>
                </a:solidFill>
              </a:rPr>
              <a:t>7. Gradient Boosting</a:t>
            </a:r>
          </a:p>
          <a:p>
            <a:r>
              <a:rPr lang="en-US" altLang="ko-KR" sz="2300" b="1" dirty="0">
                <a:solidFill>
                  <a:srgbClr val="FF0000"/>
                </a:solidFill>
              </a:rPr>
              <a:t>8. Neural Network</a:t>
            </a:r>
          </a:p>
          <a:p>
            <a:r>
              <a:rPr lang="en-US" altLang="ko-KR" sz="2300" b="1" dirty="0">
                <a:solidFill>
                  <a:srgbClr val="FF0000"/>
                </a:solidFill>
              </a:rPr>
              <a:t>9. Bagging Classifier</a:t>
            </a:r>
          </a:p>
          <a:p>
            <a:r>
              <a:rPr lang="en-US" altLang="ko-KR" sz="2300" b="1" dirty="0">
                <a:solidFill>
                  <a:srgbClr val="FF0000"/>
                </a:solidFill>
              </a:rPr>
              <a:t>10. Extra Trees</a:t>
            </a:r>
          </a:p>
          <a:p>
            <a:r>
              <a:rPr lang="en-US" altLang="ko-KR" sz="2300" b="1" dirty="0">
                <a:solidFill>
                  <a:srgbClr val="FF0000"/>
                </a:solidFill>
              </a:rPr>
              <a:t>11. </a:t>
            </a:r>
            <a:r>
              <a:rPr lang="en-US" altLang="ko-KR" sz="2300" b="1" dirty="0" err="1">
                <a:solidFill>
                  <a:srgbClr val="FF0000"/>
                </a:solidFill>
              </a:rPr>
              <a:t>Adaboost</a:t>
            </a:r>
            <a:endParaRPr lang="en-US" altLang="ko-KR" sz="2300" b="1" dirty="0">
              <a:solidFill>
                <a:srgbClr val="FF0000"/>
              </a:solidFill>
            </a:endParaRPr>
          </a:p>
          <a:p>
            <a:r>
              <a:rPr lang="en-US" altLang="ko-KR" sz="2300" b="1" dirty="0">
                <a:solidFill>
                  <a:srgbClr val="FF0000"/>
                </a:solidFill>
              </a:rPr>
              <a:t>12. </a:t>
            </a:r>
            <a:r>
              <a:rPr lang="en-US" altLang="ko-KR" sz="2300" b="1" dirty="0" err="1">
                <a:solidFill>
                  <a:srgbClr val="FF0000"/>
                </a:solidFill>
              </a:rPr>
              <a:t>XGboost</a:t>
            </a:r>
            <a:endParaRPr lang="en-US" altLang="ko-KR" sz="2300" b="1" dirty="0">
              <a:solidFill>
                <a:srgbClr val="FF0000"/>
              </a:solidFill>
            </a:endParaRPr>
          </a:p>
          <a:p>
            <a:r>
              <a:rPr lang="en-US" altLang="ko-KR" sz="2300" b="1" dirty="0">
                <a:solidFill>
                  <a:srgbClr val="FF0000"/>
                </a:solidFill>
              </a:rPr>
              <a:t>13. </a:t>
            </a:r>
            <a:r>
              <a:rPr lang="en-US" altLang="ko-KR" sz="2300" b="1" dirty="0" err="1">
                <a:solidFill>
                  <a:srgbClr val="FF0000"/>
                </a:solidFill>
              </a:rPr>
              <a:t>LightGBM</a:t>
            </a:r>
            <a:endParaRPr lang="en-US" altLang="ko-KR" sz="2300" b="1" dirty="0">
              <a:solidFill>
                <a:srgbClr val="FF0000"/>
              </a:solidFill>
            </a:endParaRPr>
          </a:p>
          <a:p>
            <a:r>
              <a:rPr lang="en-US" altLang="ko-KR" sz="2300" b="1" dirty="0">
                <a:solidFill>
                  <a:srgbClr val="FF0000"/>
                </a:solidFill>
              </a:rPr>
              <a:t>14. </a:t>
            </a:r>
            <a:r>
              <a:rPr lang="en-US" altLang="ko-KR" sz="2300" b="1" dirty="0" err="1">
                <a:solidFill>
                  <a:srgbClr val="FF0000"/>
                </a:solidFill>
              </a:rPr>
              <a:t>Catboost</a:t>
            </a:r>
            <a:endParaRPr lang="ko-KR" altLang="en-US" sz="2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467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76C43B0E-F45B-4E97-9D83-F61A58706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" y="2239320"/>
            <a:ext cx="5857875" cy="408622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A37433F-0FE3-4CAA-B8A0-75E92C736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" y="303848"/>
            <a:ext cx="8486775" cy="1819275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2E665BF-3064-4A9D-A188-4C278D56D55F}"/>
              </a:ext>
            </a:extLst>
          </p:cNvPr>
          <p:cNvSpPr/>
          <p:nvPr/>
        </p:nvSpPr>
        <p:spPr>
          <a:xfrm>
            <a:off x="8560904" y="940904"/>
            <a:ext cx="901148" cy="50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33EEB10-CD14-40AF-AF9F-93A3C513168B}"/>
              </a:ext>
            </a:extLst>
          </p:cNvPr>
          <p:cNvSpPr/>
          <p:nvPr/>
        </p:nvSpPr>
        <p:spPr>
          <a:xfrm>
            <a:off x="6457550" y="2610679"/>
            <a:ext cx="927652" cy="556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F00621-7482-45C3-ACA8-6418D45AAAAB}"/>
              </a:ext>
            </a:extLst>
          </p:cNvPr>
          <p:cNvSpPr txBox="1"/>
          <p:nvPr/>
        </p:nvSpPr>
        <p:spPr>
          <a:xfrm>
            <a:off x="9559018" y="940904"/>
            <a:ext cx="239444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구간 나눔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DA63A-80CD-4242-B48C-484C030F5769}"/>
              </a:ext>
            </a:extLst>
          </p:cNvPr>
          <p:cNvSpPr txBox="1"/>
          <p:nvPr/>
        </p:nvSpPr>
        <p:spPr>
          <a:xfrm>
            <a:off x="7637215" y="2610679"/>
            <a:ext cx="239444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구간 나눔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47556F56-9937-4E85-BE5C-F383B67EE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563553"/>
              </p:ext>
            </p:extLst>
          </p:nvPr>
        </p:nvGraphicFramePr>
        <p:xfrm>
          <a:off x="5652402" y="3654826"/>
          <a:ext cx="6301059" cy="2587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353">
                  <a:extLst>
                    <a:ext uri="{9D8B030D-6E8A-4147-A177-3AD203B41FA5}">
                      <a16:colId xmlns:a16="http://schemas.microsoft.com/office/drawing/2014/main" val="949799032"/>
                    </a:ext>
                  </a:extLst>
                </a:gridCol>
                <a:gridCol w="2100353">
                  <a:extLst>
                    <a:ext uri="{9D8B030D-6E8A-4147-A177-3AD203B41FA5}">
                      <a16:colId xmlns:a16="http://schemas.microsoft.com/office/drawing/2014/main" val="804374492"/>
                    </a:ext>
                  </a:extLst>
                </a:gridCol>
                <a:gridCol w="2100353">
                  <a:extLst>
                    <a:ext uri="{9D8B030D-6E8A-4147-A177-3AD203B41FA5}">
                      <a16:colId xmlns:a16="http://schemas.microsoft.com/office/drawing/2014/main" val="1890288559"/>
                    </a:ext>
                  </a:extLst>
                </a:gridCol>
              </a:tblGrid>
              <a:tr h="862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logloss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특정 변수 제거 </a:t>
                      </a:r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특정 변수 제거 </a:t>
                      </a:r>
                      <a:r>
                        <a:rPr lang="en-US" altLang="ko-KR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269966"/>
                  </a:ext>
                </a:extLst>
              </a:tr>
              <a:tr h="862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구간 나눔 </a:t>
                      </a:r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0.829</a:t>
                      </a:r>
                    </a:p>
                    <a:p>
                      <a:pPr algn="ctr" latinLnBrk="1"/>
                      <a:r>
                        <a:rPr lang="en-US" altLang="ko-KR" dirty="0"/>
                        <a:t>(LGBM)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0.831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Catboost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469251"/>
                  </a:ext>
                </a:extLst>
              </a:tr>
              <a:tr h="862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구간 나눔 </a:t>
                      </a:r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0.765</a:t>
                      </a:r>
                    </a:p>
                    <a:p>
                      <a:pPr algn="ctr" latinLnBrk="1"/>
                      <a:r>
                        <a:rPr lang="en-US" altLang="ko-KR" dirty="0"/>
                        <a:t>(Random Forest)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sng" dirty="0"/>
                        <a:t>0.751</a:t>
                      </a:r>
                    </a:p>
                    <a:p>
                      <a:pPr algn="ctr" latinLnBrk="1"/>
                      <a:r>
                        <a:rPr lang="en-US" altLang="ko-KR" u="sng" dirty="0"/>
                        <a:t>(</a:t>
                      </a:r>
                      <a:r>
                        <a:rPr lang="en-US" altLang="ko-KR" u="sng" dirty="0" err="1"/>
                        <a:t>XGboost</a:t>
                      </a:r>
                      <a:r>
                        <a:rPr lang="en-US" altLang="ko-KR" u="sng" dirty="0"/>
                        <a:t>)</a:t>
                      </a:r>
                      <a:endParaRPr lang="ko-KR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32658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0198BB-46F6-480B-B543-86C14FADEE72}"/>
              </a:ext>
            </a:extLst>
          </p:cNvPr>
          <p:cNvSpPr/>
          <p:nvPr/>
        </p:nvSpPr>
        <p:spPr>
          <a:xfrm>
            <a:off x="9833113" y="3654826"/>
            <a:ext cx="2120348" cy="25871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98046A-E1CC-4E73-B77D-1D44793039C1}"/>
              </a:ext>
            </a:extLst>
          </p:cNvPr>
          <p:cNvSpPr txBox="1"/>
          <p:nvPr/>
        </p:nvSpPr>
        <p:spPr>
          <a:xfrm>
            <a:off x="5652401" y="6241972"/>
            <a:ext cx="6301059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특정 변수 제거 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Logloss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값이 미세하게 더 좋아짐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구간 나눔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X)</a:t>
            </a:r>
          </a:p>
        </p:txBody>
      </p:sp>
    </p:spTree>
    <p:extLst>
      <p:ext uri="{BB962C8B-B14F-4D97-AF65-F5344CB8AC3E}">
        <p14:creationId xmlns:p14="http://schemas.microsoft.com/office/powerpoint/2010/main" val="1993462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A5B60A97-ED93-4E48-8962-394CE17B72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15"/>
          <a:stretch/>
        </p:blipFill>
        <p:spPr>
          <a:xfrm>
            <a:off x="43565" y="741739"/>
            <a:ext cx="6067425" cy="3724275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069C7E1-A16E-4D8C-8C70-E98AE74EF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25" y="1760914"/>
            <a:ext cx="5448300" cy="2705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EAA838-999A-435F-A99B-C1B62A6F288F}"/>
              </a:ext>
            </a:extLst>
          </p:cNvPr>
          <p:cNvSpPr txBox="1"/>
          <p:nvPr/>
        </p:nvSpPr>
        <p:spPr>
          <a:xfrm>
            <a:off x="779589" y="4933900"/>
            <a:ext cx="11117136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Feature Importance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중요도 값 시각화 결과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날짜에 관련된 변수가 결과에 중요한 영향을 미친다고 분석됨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(DAYS_BIRTH, DAYS_EMPLOYED,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begin_month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FFCD1CD-CFC6-4D2C-8AFA-10363D9EBCC8}"/>
              </a:ext>
            </a:extLst>
          </p:cNvPr>
          <p:cNvSpPr/>
          <p:nvPr/>
        </p:nvSpPr>
        <p:spPr>
          <a:xfrm>
            <a:off x="659295" y="5961360"/>
            <a:ext cx="1082040" cy="472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9FEB14-05C4-48B6-A9FB-351E71B7CA27}"/>
              </a:ext>
            </a:extLst>
          </p:cNvPr>
          <p:cNvSpPr txBox="1"/>
          <p:nvPr/>
        </p:nvSpPr>
        <p:spPr>
          <a:xfrm>
            <a:off x="1984312" y="5965915"/>
            <a:ext cx="7798559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아이디어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날짜 관련 변수 조정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3EFB0A-6920-4EE6-9743-13EF436AD693}"/>
              </a:ext>
            </a:extLst>
          </p:cNvPr>
          <p:cNvSpPr txBox="1"/>
          <p:nvPr/>
        </p:nvSpPr>
        <p:spPr>
          <a:xfrm>
            <a:off x="2620615" y="4466015"/>
            <a:ext cx="106812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LGBM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82F218-365C-47E0-AAB6-11957FB3871E}"/>
              </a:ext>
            </a:extLst>
          </p:cNvPr>
          <p:cNvSpPr txBox="1"/>
          <p:nvPr/>
        </p:nvSpPr>
        <p:spPr>
          <a:xfrm>
            <a:off x="8203120" y="4466014"/>
            <a:ext cx="1938909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Random Forest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94DB1C-A2A9-4F37-AE06-C70D1C265C23}"/>
              </a:ext>
            </a:extLst>
          </p:cNvPr>
          <p:cNvSpPr/>
          <p:nvPr/>
        </p:nvSpPr>
        <p:spPr>
          <a:xfrm>
            <a:off x="6448425" y="3169213"/>
            <a:ext cx="4892041" cy="5944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992A22-58F5-454C-A27F-A8BA972A3422}"/>
              </a:ext>
            </a:extLst>
          </p:cNvPr>
          <p:cNvSpPr/>
          <p:nvPr/>
        </p:nvSpPr>
        <p:spPr>
          <a:xfrm>
            <a:off x="357809" y="2469449"/>
            <a:ext cx="5738191" cy="11131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3BB676-B285-4F5F-9C53-CF4F9E57EA34}"/>
              </a:ext>
            </a:extLst>
          </p:cNvPr>
          <p:cNvSpPr txBox="1"/>
          <p:nvPr/>
        </p:nvSpPr>
        <p:spPr>
          <a:xfrm>
            <a:off x="642760" y="162590"/>
            <a:ext cx="9140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2-2. </a:t>
            </a:r>
            <a:r>
              <a:rPr lang="ko-KR" altLang="en-US" sz="2800" dirty="0">
                <a:ea typeface="나눔스퀘어_ac Bold" panose="020B0600000101010101" pitchFamily="50" charset="-127"/>
              </a:rPr>
              <a:t>점수 개선을 위한 다양한 아이디어</a:t>
            </a:r>
            <a:r>
              <a:rPr lang="en-US" altLang="ko-KR" sz="2800" dirty="0">
                <a:ea typeface="나눔스퀘어_ac Bold" panose="020B0600000101010101" pitchFamily="50" charset="-127"/>
              </a:rPr>
              <a:t> – </a:t>
            </a:r>
            <a:r>
              <a:rPr lang="ko-KR" altLang="en-US" sz="2800" dirty="0">
                <a:ea typeface="나눔스퀘어_ac Bold" panose="020B0600000101010101" pitchFamily="50" charset="-127"/>
              </a:rPr>
              <a:t>날짜 파생변수</a:t>
            </a:r>
          </a:p>
        </p:txBody>
      </p:sp>
    </p:spTree>
    <p:extLst>
      <p:ext uri="{BB962C8B-B14F-4D97-AF65-F5344CB8AC3E}">
        <p14:creationId xmlns:p14="http://schemas.microsoft.com/office/powerpoint/2010/main" val="14965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36F56C-D268-43B1-8657-B48F5FC0DBD6}"/>
              </a:ext>
            </a:extLst>
          </p:cNvPr>
          <p:cNvSpPr txBox="1"/>
          <p:nvPr/>
        </p:nvSpPr>
        <p:spPr>
          <a:xfrm>
            <a:off x="176168" y="160373"/>
            <a:ext cx="2991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0. </a:t>
            </a:r>
            <a:r>
              <a:rPr lang="ko-KR" altLang="en-US" sz="2800" dirty="0">
                <a:ea typeface="나눔스퀘어_ac Bold" panose="020B0600000101010101" pitchFamily="50" charset="-127"/>
              </a:rPr>
              <a:t>참여 대회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3B8B5E-017D-4180-9283-7C6202FCE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161" y="841540"/>
            <a:ext cx="9098358" cy="45946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40037" y="5469775"/>
            <a:ext cx="936185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ea typeface="나눔스퀘어_ac" panose="020B0600000101010101" pitchFamily="50" charset="-127"/>
              </a:rPr>
              <a:t>주제</a:t>
            </a:r>
            <a:r>
              <a:rPr lang="en-US" altLang="ko-KR" sz="2000" b="1" dirty="0">
                <a:ea typeface="나눔스퀘어_ac" panose="020B0600000101010101" pitchFamily="50" charset="-127"/>
              </a:rPr>
              <a:t> - </a:t>
            </a:r>
            <a:r>
              <a:rPr lang="ko-KR" altLang="en-US" dirty="0">
                <a:ea typeface="나눔스퀘어_ac" panose="020B0600000101010101" pitchFamily="50" charset="-127"/>
              </a:rPr>
              <a:t>신용카드 사용자 데이터를 보고 사용자의 대금 연체 정도를 예측하는 알고리즘</a:t>
            </a:r>
            <a:endParaRPr lang="en-US" altLang="ko-KR" dirty="0">
              <a:ea typeface="나눔스퀘어_ac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2394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AEAA838-999A-435F-A99B-C1B62A6F288F}"/>
              </a:ext>
            </a:extLst>
          </p:cNvPr>
          <p:cNvSpPr txBox="1"/>
          <p:nvPr/>
        </p:nvSpPr>
        <p:spPr>
          <a:xfrm>
            <a:off x="1600200" y="5105315"/>
            <a:ext cx="9504098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DAYS_BIRTH, DAYS_EMPLOYED,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begin_month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별로 나누어서 새로운 변수 생성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before_EMPLOYED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라는 새로운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파생변수 생성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(DAYS_BIRTH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DAYS_EMPLOYED)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02F978CA-6C5B-4135-8562-4266E819D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701537"/>
            <a:ext cx="8991600" cy="40767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AE233E3-3359-4001-A963-2ABE5CA9E7DB}"/>
              </a:ext>
            </a:extLst>
          </p:cNvPr>
          <p:cNvSpPr/>
          <p:nvPr/>
        </p:nvSpPr>
        <p:spPr>
          <a:xfrm>
            <a:off x="2067339" y="3220278"/>
            <a:ext cx="8468139" cy="1484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319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BE5D21C-2916-4A4B-9D10-ACC99B73F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16" y="3429000"/>
            <a:ext cx="9275428" cy="24860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E7848F-C951-4DC4-A387-A87F3A4D1235}"/>
              </a:ext>
            </a:extLst>
          </p:cNvPr>
          <p:cNvSpPr txBox="1"/>
          <p:nvPr/>
        </p:nvSpPr>
        <p:spPr>
          <a:xfrm>
            <a:off x="858815" y="1760963"/>
            <a:ext cx="10617567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Pycaret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사용하여 날짜 관련 파생 변수를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categorical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변수로 분류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추가로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다중공선성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문제가 있는 일부 변수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+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타겟변수와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상관관계가 낮은 변수 제거 옵션을 활성화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제거된 변수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824B83C-09F8-4484-9F5C-8F42A5830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71" y="408336"/>
            <a:ext cx="9412589" cy="12479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0AA998-72D0-4A83-875A-E44F903D9612}"/>
              </a:ext>
            </a:extLst>
          </p:cNvPr>
          <p:cNvSpPr txBox="1"/>
          <p:nvPr/>
        </p:nvSpPr>
        <p:spPr>
          <a:xfrm>
            <a:off x="904571" y="5981779"/>
            <a:ext cx="9504098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Logloss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가장 우수한 모델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선정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(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catboost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xgboost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LGBM)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0B5C1D-3E42-4CC4-8FE0-8CED946D37AB}"/>
              </a:ext>
            </a:extLst>
          </p:cNvPr>
          <p:cNvSpPr/>
          <p:nvPr/>
        </p:nvSpPr>
        <p:spPr>
          <a:xfrm>
            <a:off x="1550504" y="4015409"/>
            <a:ext cx="8348870" cy="1179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8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266B1D03-EEDD-4263-B88C-A93C2692E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2" y="120378"/>
            <a:ext cx="9373296" cy="19511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CFA887F-0817-4610-BE4B-296F8F56F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2" y="4366855"/>
            <a:ext cx="8124825" cy="638175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41C2D3EA-64C9-4684-A15F-3BFD37DDBF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245" y="861178"/>
            <a:ext cx="4191000" cy="3105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7A472E-D158-4E07-A70B-C41B311DCF02}"/>
              </a:ext>
            </a:extLst>
          </p:cNvPr>
          <p:cNvSpPr txBox="1"/>
          <p:nvPr/>
        </p:nvSpPr>
        <p:spPr>
          <a:xfrm>
            <a:off x="994361" y="2255098"/>
            <a:ext cx="6517833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모델 앙상블 후 결과 출력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5F79D-AB62-40BC-AF82-506265641333}"/>
              </a:ext>
            </a:extLst>
          </p:cNvPr>
          <p:cNvSpPr txBox="1"/>
          <p:nvPr/>
        </p:nvSpPr>
        <p:spPr>
          <a:xfrm>
            <a:off x="994361" y="5194702"/>
            <a:ext cx="6517833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Logloss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0.7514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2199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50ACD7-5502-4EF6-8D7D-C22220AA48D2}"/>
              </a:ext>
            </a:extLst>
          </p:cNvPr>
          <p:cNvSpPr txBox="1"/>
          <p:nvPr/>
        </p:nvSpPr>
        <p:spPr>
          <a:xfrm>
            <a:off x="494349" y="155236"/>
            <a:ext cx="11154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2-3. </a:t>
            </a:r>
            <a:r>
              <a:rPr lang="ko-KR" altLang="en-US" sz="2800" dirty="0">
                <a:ea typeface="나눔스퀘어_ac Bold" panose="020B0600000101010101" pitchFamily="50" charset="-127"/>
              </a:rPr>
              <a:t>점수 개선을 위한 다양한 아이디어</a:t>
            </a:r>
            <a:r>
              <a:rPr lang="en-US" altLang="ko-KR" sz="2800" dirty="0">
                <a:ea typeface="나눔스퀘어_ac Bold" panose="020B0600000101010101" pitchFamily="50" charset="-127"/>
              </a:rPr>
              <a:t> – </a:t>
            </a:r>
            <a:r>
              <a:rPr lang="ko-KR" altLang="en-US" sz="2800" dirty="0" err="1">
                <a:ea typeface="나눔스퀘어_ac Bold" panose="020B0600000101010101" pitchFamily="50" charset="-127"/>
              </a:rPr>
              <a:t>전처리</a:t>
            </a:r>
            <a:r>
              <a:rPr lang="en-US" altLang="ko-KR" sz="2800" dirty="0"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ea typeface="나눔스퀘어_ac Bold" panose="020B0600000101010101" pitchFamily="50" charset="-127"/>
              </a:rPr>
              <a:t>하이퍼파라미터</a:t>
            </a:r>
            <a:r>
              <a:rPr lang="ko-KR" altLang="en-US" sz="2800" dirty="0">
                <a:ea typeface="나눔스퀘어_ac Bold" panose="020B0600000101010101" pitchFamily="50" charset="-127"/>
              </a:rPr>
              <a:t> 튜닝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2343C7B-E89E-4636-8336-72802797C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05" y="1442519"/>
            <a:ext cx="5977766" cy="31579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B66D18-4D64-4287-837C-9D3B2FCF3559}"/>
              </a:ext>
            </a:extLst>
          </p:cNvPr>
          <p:cNvSpPr txBox="1"/>
          <p:nvPr/>
        </p:nvSpPr>
        <p:spPr>
          <a:xfrm>
            <a:off x="214405" y="4896649"/>
            <a:ext cx="6146638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occyp_type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결측값을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제거하는 대신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No Job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처리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(train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경우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4438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값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test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경우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1697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값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</p:txBody>
      </p:sp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B3035DB2-59DC-4E3B-9D5E-08301BAEA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43" y="1442519"/>
            <a:ext cx="5716196" cy="449642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4FDE5A-9F1F-4186-A539-DEE5A98F01F0}"/>
              </a:ext>
            </a:extLst>
          </p:cNvPr>
          <p:cNvSpPr/>
          <p:nvPr/>
        </p:nvSpPr>
        <p:spPr>
          <a:xfrm>
            <a:off x="7182677" y="4187687"/>
            <a:ext cx="2743200" cy="2517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578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10F10AC-647D-4209-A119-C64036A16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9" y="473000"/>
            <a:ext cx="5977766" cy="23336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5827F7-9D88-4722-B113-ACD20C87AFA5}"/>
              </a:ext>
            </a:extLst>
          </p:cNvPr>
          <p:cNvSpPr txBox="1"/>
          <p:nvPr/>
        </p:nvSpPr>
        <p:spPr>
          <a:xfrm>
            <a:off x="7143002" y="1006857"/>
            <a:ext cx="4570055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때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RandomForest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모델을 사용했을 시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Log_loss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0.8956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09462DC-1FEE-4B95-886F-D5BCE489D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99" y="3128611"/>
            <a:ext cx="6067425" cy="13906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640B11-E10A-4985-83D5-94DFE6B2D5CD}"/>
              </a:ext>
            </a:extLst>
          </p:cNvPr>
          <p:cNvSpPr txBox="1"/>
          <p:nvPr/>
        </p:nvSpPr>
        <p:spPr>
          <a:xfrm>
            <a:off x="7143002" y="3178307"/>
            <a:ext cx="457005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기존의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Log_loss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0.9089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3D72B0-9B99-4EAE-9D7A-7DCC652F038E}"/>
              </a:ext>
            </a:extLst>
          </p:cNvPr>
          <p:cNvSpPr txBox="1"/>
          <p:nvPr/>
        </p:nvSpPr>
        <p:spPr>
          <a:xfrm>
            <a:off x="2471611" y="5330788"/>
            <a:ext cx="9342782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Occyp_type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결측값을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일괄적으로 제거하는 것보다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No Job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처리하는 것이 약간 더 개선된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logloss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값을 보여줌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4FD96CB-8577-42CD-B81D-9EFB40004B1E}"/>
              </a:ext>
            </a:extLst>
          </p:cNvPr>
          <p:cNvSpPr/>
          <p:nvPr/>
        </p:nvSpPr>
        <p:spPr>
          <a:xfrm>
            <a:off x="556591" y="5507437"/>
            <a:ext cx="1007166" cy="530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89FD393-B5A4-4CEC-9E85-08BD44857224}"/>
              </a:ext>
            </a:extLst>
          </p:cNvPr>
          <p:cNvSpPr/>
          <p:nvPr/>
        </p:nvSpPr>
        <p:spPr>
          <a:xfrm>
            <a:off x="659399" y="2589931"/>
            <a:ext cx="2743200" cy="2517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1C0BBE-15B2-4C97-A56C-5815CB95A4E7}"/>
              </a:ext>
            </a:extLst>
          </p:cNvPr>
          <p:cNvSpPr/>
          <p:nvPr/>
        </p:nvSpPr>
        <p:spPr>
          <a:xfrm>
            <a:off x="659399" y="4267470"/>
            <a:ext cx="2743200" cy="2517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452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0EF768B-123A-446B-84D6-E2FF00FDB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72" y="464862"/>
            <a:ext cx="8025557" cy="3325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F95BD7-C12A-45FC-AD21-8C9018A86995}"/>
              </a:ext>
            </a:extLst>
          </p:cNvPr>
          <p:cNvSpPr txBox="1"/>
          <p:nvPr/>
        </p:nvSpPr>
        <p:spPr>
          <a:xfrm>
            <a:off x="389572" y="3877544"/>
            <a:ext cx="7521976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Grid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Serarch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방법을 통해 최적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하이퍼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파라미터 값을 탐색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4CE2AD77-8304-4F7C-8EAB-DCC84809E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72" y="4694666"/>
            <a:ext cx="6353175" cy="12287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2A4D66-2C2F-4072-8208-CC79C1AF74E2}"/>
              </a:ext>
            </a:extLst>
          </p:cNvPr>
          <p:cNvSpPr txBox="1"/>
          <p:nvPr/>
        </p:nvSpPr>
        <p:spPr>
          <a:xfrm>
            <a:off x="389572" y="6041335"/>
            <a:ext cx="7521976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하이퍼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파라미터를 튜닝했을 때 디폴트 값에 비해 개선된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logloss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보임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32A518F4-F2EC-4CA9-9653-8DD8D9FCF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244955"/>
              </p:ext>
            </p:extLst>
          </p:nvPr>
        </p:nvGraphicFramePr>
        <p:xfrm>
          <a:off x="7301946" y="4427551"/>
          <a:ext cx="4625012" cy="20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6297">
                  <a:extLst>
                    <a:ext uri="{9D8B030D-6E8A-4147-A177-3AD203B41FA5}">
                      <a16:colId xmlns:a16="http://schemas.microsoft.com/office/drawing/2014/main" val="3617924010"/>
                    </a:ext>
                  </a:extLst>
                </a:gridCol>
                <a:gridCol w="1298715">
                  <a:extLst>
                    <a:ext uri="{9D8B030D-6E8A-4147-A177-3AD203B41FA5}">
                      <a16:colId xmlns:a16="http://schemas.microsoft.com/office/drawing/2014/main" val="2258130095"/>
                    </a:ext>
                  </a:extLst>
                </a:gridCol>
              </a:tblGrid>
              <a:tr h="512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RandomForest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logloss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916070"/>
                  </a:ext>
                </a:extLst>
              </a:tr>
              <a:tr h="512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Default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0.9089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598591"/>
                  </a:ext>
                </a:extLst>
              </a:tr>
              <a:tr h="512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Occyp_type</a:t>
                      </a:r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전처리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0.8956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696007"/>
                  </a:ext>
                </a:extLst>
              </a:tr>
              <a:tr h="512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전처리</a:t>
                      </a: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+ </a:t>
                      </a:r>
                      <a:r>
                        <a:rPr lang="ko-KR" altLang="en-US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하이퍼파라미터</a:t>
                      </a: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튜닝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0.7819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30386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F5A344-83C2-49A0-A1BC-A393D5F058CD}"/>
              </a:ext>
            </a:extLst>
          </p:cNvPr>
          <p:cNvSpPr/>
          <p:nvPr/>
        </p:nvSpPr>
        <p:spPr>
          <a:xfrm>
            <a:off x="389572" y="5618922"/>
            <a:ext cx="2168098" cy="3044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C177E25-C5EB-416D-91AB-E2BCE942F0A8}"/>
              </a:ext>
            </a:extLst>
          </p:cNvPr>
          <p:cNvSpPr/>
          <p:nvPr/>
        </p:nvSpPr>
        <p:spPr>
          <a:xfrm>
            <a:off x="10800522" y="2756472"/>
            <a:ext cx="636104" cy="10866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395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ACF5B7C-B144-4C9C-B9ED-8C19E754F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7" y="3396324"/>
            <a:ext cx="7301576" cy="3166979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838947A-B651-430D-BA95-E935A0AC6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7" y="294696"/>
            <a:ext cx="6076950" cy="25622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87C8AB-081C-494E-AF26-6B13BC694A3A}"/>
              </a:ext>
            </a:extLst>
          </p:cNvPr>
          <p:cNvSpPr txBox="1"/>
          <p:nvPr/>
        </p:nvSpPr>
        <p:spPr>
          <a:xfrm>
            <a:off x="7002408" y="666231"/>
            <a:ext cx="5030566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Xgboost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lgbm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하이퍼파라미터를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튜닝했을 때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Logloss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값은 각각 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0.7509, 0.7461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F9F21-E30A-45F3-B16D-D6B7179C9AF6}"/>
              </a:ext>
            </a:extLst>
          </p:cNvPr>
          <p:cNvSpPr txBox="1"/>
          <p:nvPr/>
        </p:nvSpPr>
        <p:spPr>
          <a:xfrm>
            <a:off x="7002408" y="1819316"/>
            <a:ext cx="5030566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아직까진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점수대가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0.7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중반 지점에서 머무르고 있음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3529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DDAF9C-0D62-41AD-8B8D-5B047A58E843}"/>
              </a:ext>
            </a:extLst>
          </p:cNvPr>
          <p:cNvSpPr txBox="1"/>
          <p:nvPr/>
        </p:nvSpPr>
        <p:spPr>
          <a:xfrm>
            <a:off x="2841071" y="2921168"/>
            <a:ext cx="6509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ea typeface="나눔스퀘어_ac 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47411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36F56C-D268-43B1-8657-B48F5FC0DBD6}"/>
              </a:ext>
            </a:extLst>
          </p:cNvPr>
          <p:cNvSpPr txBox="1"/>
          <p:nvPr/>
        </p:nvSpPr>
        <p:spPr>
          <a:xfrm>
            <a:off x="176167" y="160373"/>
            <a:ext cx="4895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0. </a:t>
            </a:r>
            <a:r>
              <a:rPr lang="ko-KR" altLang="en-US" sz="2800" dirty="0">
                <a:ea typeface="나눔스퀘어_ac Bold" panose="020B0600000101010101" pitchFamily="50" charset="-127"/>
              </a:rPr>
              <a:t>참여 대회 </a:t>
            </a:r>
            <a:r>
              <a:rPr lang="en-US" altLang="ko-KR" sz="2800" dirty="0">
                <a:ea typeface="나눔스퀘어_ac Bold" panose="020B0600000101010101" pitchFamily="50" charset="-127"/>
              </a:rPr>
              <a:t>– </a:t>
            </a:r>
            <a:r>
              <a:rPr lang="ko-KR" altLang="en-US" sz="2800" dirty="0">
                <a:ea typeface="나눔스퀘어_ac Bold" panose="020B0600000101010101" pitchFamily="50" charset="-127"/>
              </a:rPr>
              <a:t>기본 정보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EF46D-FFCB-46D1-90FD-D0750F25AD69}"/>
              </a:ext>
            </a:extLst>
          </p:cNvPr>
          <p:cNvSpPr txBox="1"/>
          <p:nvPr/>
        </p:nvSpPr>
        <p:spPr>
          <a:xfrm>
            <a:off x="716435" y="683593"/>
            <a:ext cx="1117947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>
                <a:ea typeface="나눔스퀘어_ac" panose="020B0600000101010101" pitchFamily="50" charset="-127"/>
              </a:rPr>
              <a:t>주제</a:t>
            </a:r>
            <a:endParaRPr lang="en-US" altLang="ko-KR" sz="2000" b="1" dirty="0">
              <a:ea typeface="나눔스퀘어_ac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ea typeface="나눔스퀘어_ac" panose="020B0600000101010101" pitchFamily="50" charset="-127"/>
              </a:rPr>
              <a:t>신용카드 사용자 데이터를 보고 사용자의 대금 연체 정도를 예측하는 알고리즘</a:t>
            </a:r>
            <a:endParaRPr lang="en-US" altLang="ko-KR" dirty="0"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>
                <a:ea typeface="나눔스퀘어_ac" panose="020B0600000101010101" pitchFamily="50" charset="-127"/>
              </a:rPr>
              <a:t>데이터</a:t>
            </a:r>
            <a:endParaRPr lang="en-US" altLang="ko-KR" sz="2000" b="1" dirty="0">
              <a:ea typeface="나눔스퀘어_ac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a typeface="나눔스퀘어_ac" panose="020B0600000101010101" pitchFamily="50" charset="-127"/>
              </a:rPr>
              <a:t>train : </a:t>
            </a:r>
            <a:r>
              <a:rPr lang="ko-KR" altLang="en-US" dirty="0">
                <a:ea typeface="나눔스퀘어_ac" panose="020B0600000101010101" pitchFamily="50" charset="-127"/>
              </a:rPr>
              <a:t>신용카드 사용자들의 개인 신상 정보</a:t>
            </a:r>
            <a:r>
              <a:rPr lang="en-US" altLang="ko-KR" dirty="0">
                <a:ea typeface="나눔스퀘어_ac" panose="020B0600000101010101" pitchFamily="50" charset="-127"/>
              </a:rPr>
              <a:t>, target </a:t>
            </a:r>
            <a:r>
              <a:rPr lang="ko-KR" altLang="en-US" dirty="0">
                <a:ea typeface="나눔스퀘어_ac" panose="020B0600000101010101" pitchFamily="50" charset="-127"/>
              </a:rPr>
              <a:t>값인 연체 기준의 신용도 </a:t>
            </a:r>
            <a:r>
              <a:rPr lang="en-US" altLang="ko-KR" dirty="0">
                <a:ea typeface="나눔스퀘어_ac" panose="020B0600000101010101" pitchFamily="50" charset="-127"/>
              </a:rPr>
              <a:t>(credit </a:t>
            </a:r>
            <a:r>
              <a:rPr lang="ko-KR" altLang="en-US" dirty="0">
                <a:ea typeface="나눔스퀘어_ac" panose="020B0600000101010101" pitchFamily="50" charset="-127"/>
              </a:rPr>
              <a:t>열 포함</a:t>
            </a:r>
            <a:r>
              <a:rPr lang="en-US" altLang="ko-KR" dirty="0">
                <a:ea typeface="나눔스퀘어_ac" panose="020B0600000101010101" pitchFamily="50" charset="-127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a typeface="나눔스퀘어_ac" panose="020B0600000101010101" pitchFamily="50" charset="-127"/>
              </a:rPr>
              <a:t>test : </a:t>
            </a:r>
            <a:r>
              <a:rPr lang="ko-KR" altLang="en-US" dirty="0">
                <a:ea typeface="나눔스퀘어_ac" panose="020B0600000101010101" pitchFamily="50" charset="-127"/>
              </a:rPr>
              <a:t>신용카드 사용자들의 개인 신상 정보</a:t>
            </a:r>
            <a:r>
              <a:rPr lang="en-US" altLang="ko-KR" dirty="0">
                <a:ea typeface="나눔스퀘어_ac" panose="020B0600000101010101" pitchFamily="50" charset="-127"/>
              </a:rPr>
              <a:t> (credit </a:t>
            </a:r>
            <a:r>
              <a:rPr lang="ko-KR" altLang="en-US" dirty="0">
                <a:ea typeface="나눔스퀘어_ac" panose="020B0600000101010101" pitchFamily="50" charset="-127"/>
              </a:rPr>
              <a:t>열 미포함</a:t>
            </a:r>
            <a:r>
              <a:rPr lang="en-US" altLang="ko-KR" dirty="0">
                <a:ea typeface="나눔스퀘어_ac" panose="020B0600000101010101" pitchFamily="50" charset="-127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ea typeface="나눔스퀘어_ac" panose="020B0600000101010101" pitchFamily="50" charset="-127"/>
              </a:rPr>
              <a:t>즉</a:t>
            </a:r>
            <a:r>
              <a:rPr lang="en-US" altLang="ko-KR" dirty="0">
                <a:ea typeface="나눔스퀘어_ac" panose="020B0600000101010101" pitchFamily="50" charset="-127"/>
              </a:rPr>
              <a:t>, train data</a:t>
            </a:r>
            <a:r>
              <a:rPr lang="ko-KR" altLang="en-US" dirty="0">
                <a:ea typeface="나눔스퀘어_ac" panose="020B0600000101010101" pitchFamily="50" charset="-127"/>
              </a:rPr>
              <a:t>으로 예측 모델을 만들고 </a:t>
            </a:r>
            <a:r>
              <a:rPr lang="en-US" altLang="ko-KR" dirty="0">
                <a:ea typeface="나눔스퀘어_ac" panose="020B0600000101010101" pitchFamily="50" charset="-127"/>
              </a:rPr>
              <a:t>test data</a:t>
            </a:r>
            <a:r>
              <a:rPr lang="ko-KR" altLang="en-US" dirty="0">
                <a:ea typeface="나눔스퀘어_ac" panose="020B0600000101010101" pitchFamily="50" charset="-127"/>
              </a:rPr>
              <a:t>의 </a:t>
            </a:r>
            <a:r>
              <a:rPr lang="en-US" altLang="ko-KR" dirty="0">
                <a:ea typeface="나눔스퀘어_ac" panose="020B0600000101010101" pitchFamily="50" charset="-127"/>
              </a:rPr>
              <a:t>credit</a:t>
            </a:r>
            <a:r>
              <a:rPr lang="ko-KR" altLang="en-US" dirty="0">
                <a:ea typeface="나눔스퀘어_ac" panose="020B0600000101010101" pitchFamily="50" charset="-127"/>
              </a:rPr>
              <a:t>값을 예측한 후 </a:t>
            </a:r>
            <a:r>
              <a:rPr lang="en-US" altLang="ko-KR" dirty="0">
                <a:ea typeface="나눔스퀘어_ac" panose="020B0600000101010101" pitchFamily="50" charset="-127"/>
              </a:rPr>
              <a:t>submission</a:t>
            </a:r>
            <a:r>
              <a:rPr lang="ko-KR" altLang="en-US" dirty="0">
                <a:ea typeface="나눔스퀘어_ac" panose="020B0600000101010101" pitchFamily="50" charset="-127"/>
              </a:rPr>
              <a:t>으로 제출</a:t>
            </a:r>
            <a:endParaRPr lang="en-US" altLang="ko-KR" dirty="0"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>
                <a:ea typeface="나눔스퀘어_ac" panose="020B0600000101010101" pitchFamily="50" charset="-127"/>
              </a:rPr>
              <a:t>평가</a:t>
            </a:r>
            <a:endParaRPr lang="en-US" altLang="ko-KR" sz="2000" b="1" dirty="0">
              <a:ea typeface="나눔스퀘어_ac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ea typeface="나눔스퀘어_ac" panose="020B0600000101010101" pitchFamily="50" charset="-127"/>
              </a:rPr>
              <a:t>Logloss</a:t>
            </a:r>
            <a:r>
              <a:rPr lang="en-US" altLang="ko-KR" dirty="0">
                <a:ea typeface="나눔스퀘어_ac" panose="020B0600000101010101" pitchFamily="50" charset="-127"/>
              </a:rPr>
              <a:t> : </a:t>
            </a:r>
            <a:r>
              <a:rPr lang="ko-KR" altLang="en-US" dirty="0">
                <a:ea typeface="나눔스퀘어_ac" panose="020B0600000101010101" pitchFamily="50" charset="-127"/>
              </a:rPr>
              <a:t>확률 값을 음의 </a:t>
            </a:r>
            <a:r>
              <a:rPr lang="en-US" altLang="ko-KR" dirty="0">
                <a:ea typeface="나눔스퀘어_ac" panose="020B0600000101010101" pitchFamily="50" charset="-127"/>
              </a:rPr>
              <a:t>log</a:t>
            </a:r>
            <a:r>
              <a:rPr lang="ko-KR" altLang="en-US" dirty="0">
                <a:ea typeface="나눔스퀘어_ac" panose="020B0600000101010101" pitchFamily="50" charset="-127"/>
              </a:rPr>
              <a:t>함수에 넣어 변환을 시킨 값으로 평가 </a:t>
            </a:r>
            <a:r>
              <a:rPr lang="en-US" altLang="ko-KR" dirty="0">
                <a:ea typeface="나눔스퀘어_ac" panose="020B0600000101010101" pitchFamily="50" charset="-127"/>
              </a:rPr>
              <a:t>– </a:t>
            </a:r>
            <a:r>
              <a:rPr lang="ko-KR" altLang="en-US" dirty="0" err="1">
                <a:ea typeface="나눔스퀘어_ac" panose="020B0600000101010101" pitchFamily="50" charset="-127"/>
              </a:rPr>
              <a:t>사이킷런에서</a:t>
            </a:r>
            <a:r>
              <a:rPr lang="ko-KR" altLang="en-US" dirty="0">
                <a:ea typeface="나눔스퀘어_ac" panose="020B0600000101010101" pitchFamily="50" charset="-127"/>
              </a:rPr>
              <a:t> 지원</a:t>
            </a:r>
            <a:endParaRPr lang="en-US" altLang="ko-KR" dirty="0">
              <a:ea typeface="나눔스퀘어_ac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a typeface="나눔스퀘어_ac" panose="020B0600000101010101" pitchFamily="50" charset="-127"/>
              </a:rPr>
              <a:t>1</a:t>
            </a:r>
            <a:r>
              <a:rPr lang="ko-KR" altLang="en-US" dirty="0">
                <a:ea typeface="나눔스퀘어_ac" panose="020B0600000101010101" pitchFamily="50" charset="-127"/>
              </a:rPr>
              <a:t>차 평가</a:t>
            </a:r>
            <a:r>
              <a:rPr lang="en-US" altLang="ko-KR" dirty="0">
                <a:ea typeface="나눔스퀘어_ac" panose="020B0600000101010101" pitchFamily="50" charset="-127"/>
              </a:rPr>
              <a:t>(Public Score) : </a:t>
            </a:r>
            <a:r>
              <a:rPr lang="ko-KR" altLang="en-US" dirty="0">
                <a:ea typeface="나눔스퀘어_ac" panose="020B0600000101010101" pitchFamily="50" charset="-127"/>
              </a:rPr>
              <a:t>테스트 데이터 중 랜덤 샘플 된 </a:t>
            </a:r>
            <a:r>
              <a:rPr lang="en-US" altLang="ko-KR" dirty="0">
                <a:ea typeface="나눔스퀘어_ac" panose="020B0600000101010101" pitchFamily="50" charset="-127"/>
              </a:rPr>
              <a:t>50%</a:t>
            </a:r>
            <a:r>
              <a:rPr lang="ko-KR" altLang="en-US" dirty="0">
                <a:ea typeface="나눔스퀘어_ac" panose="020B0600000101010101" pitchFamily="50" charset="-127"/>
              </a:rPr>
              <a:t>로 채점</a:t>
            </a:r>
            <a:r>
              <a:rPr lang="en-US" altLang="ko-KR" dirty="0"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ea typeface="나눔스퀘어_ac" panose="020B0600000101010101" pitchFamily="50" charset="-127"/>
              </a:rPr>
              <a:t>대회 기간 중 공개</a:t>
            </a:r>
            <a:endParaRPr lang="en-US" altLang="ko-KR" dirty="0">
              <a:ea typeface="나눔스퀘어_ac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a typeface="나눔스퀘어_ac" panose="020B0600000101010101" pitchFamily="50" charset="-127"/>
              </a:rPr>
              <a:t>2</a:t>
            </a:r>
            <a:r>
              <a:rPr lang="ko-KR" altLang="en-US" dirty="0">
                <a:ea typeface="나눔스퀘어_ac" panose="020B0600000101010101" pitchFamily="50" charset="-127"/>
              </a:rPr>
              <a:t>차 평가</a:t>
            </a:r>
            <a:r>
              <a:rPr lang="en-US" altLang="ko-KR" dirty="0">
                <a:ea typeface="나눔스퀘어_ac" panose="020B0600000101010101" pitchFamily="50" charset="-127"/>
              </a:rPr>
              <a:t>(Private Score) : </a:t>
            </a:r>
            <a:r>
              <a:rPr lang="ko-KR" altLang="en-US" dirty="0">
                <a:ea typeface="나눔스퀘어_ac" panose="020B0600000101010101" pitchFamily="50" charset="-127"/>
              </a:rPr>
              <a:t>나머지 </a:t>
            </a:r>
            <a:r>
              <a:rPr lang="en-US" altLang="ko-KR" dirty="0">
                <a:ea typeface="나눔스퀘어_ac" panose="020B0600000101010101" pitchFamily="50" charset="-127"/>
              </a:rPr>
              <a:t>50 % </a:t>
            </a:r>
            <a:r>
              <a:rPr lang="ko-KR" altLang="en-US" dirty="0">
                <a:ea typeface="나눔스퀘어_ac" panose="020B0600000101010101" pitchFamily="50" charset="-127"/>
              </a:rPr>
              <a:t>테스트 데이터로 채점</a:t>
            </a:r>
            <a:r>
              <a:rPr lang="en-US" altLang="ko-KR" dirty="0"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ea typeface="나눔스퀘어_ac" panose="020B0600000101010101" pitchFamily="50" charset="-127"/>
              </a:rPr>
              <a:t>대회 종료 직후 공개</a:t>
            </a:r>
            <a:endParaRPr lang="en-US" altLang="ko-KR" dirty="0"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993647-514C-4008-96C3-0E382F8F0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908" y="4454059"/>
            <a:ext cx="2666380" cy="34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7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36F56C-D268-43B1-8657-B48F5FC0DBD6}"/>
              </a:ext>
            </a:extLst>
          </p:cNvPr>
          <p:cNvSpPr txBox="1"/>
          <p:nvPr/>
        </p:nvSpPr>
        <p:spPr>
          <a:xfrm>
            <a:off x="176167" y="160373"/>
            <a:ext cx="4895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0. </a:t>
            </a:r>
            <a:r>
              <a:rPr lang="ko-KR" altLang="en-US" sz="2800" dirty="0">
                <a:ea typeface="나눔스퀘어_ac Bold" panose="020B0600000101010101" pitchFamily="50" charset="-127"/>
              </a:rPr>
              <a:t>참여 대회 </a:t>
            </a:r>
            <a:r>
              <a:rPr lang="en-US" altLang="ko-KR" sz="2800" dirty="0">
                <a:ea typeface="나눔스퀘어_ac Bold" panose="020B0600000101010101" pitchFamily="50" charset="-127"/>
              </a:rPr>
              <a:t>– </a:t>
            </a:r>
            <a:r>
              <a:rPr lang="ko-KR" altLang="en-US" sz="2800" dirty="0">
                <a:ea typeface="나눔스퀘어_ac Bold" panose="020B0600000101010101" pitchFamily="50" charset="-127"/>
              </a:rPr>
              <a:t>기본 정보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EF46D-FFCB-46D1-90FD-D0750F25AD69}"/>
              </a:ext>
            </a:extLst>
          </p:cNvPr>
          <p:cNvSpPr txBox="1"/>
          <p:nvPr/>
        </p:nvSpPr>
        <p:spPr>
          <a:xfrm>
            <a:off x="467055" y="608998"/>
            <a:ext cx="9775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ea typeface="나눔스퀘어_ac" panose="020B0600000101010101" pitchFamily="50" charset="-127"/>
              </a:rPr>
              <a:t>Submission </a:t>
            </a:r>
            <a:r>
              <a:rPr lang="ko-KR" altLang="en-US" b="1" dirty="0">
                <a:ea typeface="나눔스퀘어_ac" panose="020B0600000101010101" pitchFamily="50" charset="-127"/>
              </a:rPr>
              <a:t>양식 </a:t>
            </a:r>
            <a:r>
              <a:rPr lang="en-US" altLang="ko-KR" b="1" dirty="0">
                <a:ea typeface="나눔스퀘어_ac" panose="020B0600000101010101" pitchFamily="50" charset="-127"/>
              </a:rPr>
              <a:t>– Credit </a:t>
            </a:r>
            <a:r>
              <a:rPr lang="ko-KR" altLang="en-US" b="1" dirty="0">
                <a:ea typeface="나눔스퀘어_ac" panose="020B0600000101010101" pitchFamily="50" charset="-127"/>
              </a:rPr>
              <a:t>컬럼을 원</a:t>
            </a:r>
            <a:r>
              <a:rPr lang="en-US" altLang="ko-KR" b="1" dirty="0">
                <a:ea typeface="나눔스퀘어_ac" panose="020B0600000101010101" pitchFamily="50" charset="-127"/>
              </a:rPr>
              <a:t>-</a:t>
            </a:r>
            <a:r>
              <a:rPr lang="ko-KR" altLang="en-US" b="1" dirty="0" err="1">
                <a:ea typeface="나눔스퀘어_ac" panose="020B0600000101010101" pitchFamily="50" charset="-127"/>
              </a:rPr>
              <a:t>핫</a:t>
            </a:r>
            <a:r>
              <a:rPr lang="ko-KR" altLang="en-US" b="1" dirty="0">
                <a:ea typeface="나눔스퀘어_ac" panose="020B0600000101010101" pitchFamily="50" charset="-127"/>
              </a:rPr>
              <a:t> </a:t>
            </a:r>
            <a:r>
              <a:rPr lang="ko-KR" altLang="en-US" b="1" dirty="0" err="1">
                <a:ea typeface="나눔스퀘어_ac" panose="020B0600000101010101" pitchFamily="50" charset="-127"/>
              </a:rPr>
              <a:t>인코딩</a:t>
            </a:r>
            <a:endParaRPr lang="en-US" altLang="ko-KR" b="1" dirty="0">
              <a:ea typeface="나눔스퀘어_ac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32" y="1443105"/>
            <a:ext cx="7544853" cy="487748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822768" y="391121"/>
            <a:ext cx="5103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ea typeface="나눔스퀘어_ac" panose="020B0600000101010101" pitchFamily="50" charset="-127"/>
              </a:rPr>
              <a:t>해당 대회는 </a:t>
            </a:r>
            <a:r>
              <a:rPr lang="en-US" altLang="ko-KR" dirty="0">
                <a:solidFill>
                  <a:srgbClr val="000000"/>
                </a:solidFill>
                <a:ea typeface="나눔스퀘어_ac" panose="020B0600000101010101" pitchFamily="50" charset="-127"/>
              </a:rPr>
              <a:t>log loss score</a:t>
            </a:r>
            <a:r>
              <a:rPr lang="ko-KR" altLang="en-US" dirty="0">
                <a:solidFill>
                  <a:srgbClr val="000000"/>
                </a:solidFill>
                <a:ea typeface="나눔스퀘어_ac" panose="020B0600000101010101" pitchFamily="50" charset="-127"/>
              </a:rPr>
              <a:t>를 겨루는 것이기 때문에 각 </a:t>
            </a:r>
            <a:r>
              <a:rPr lang="en-US" altLang="ko-KR" dirty="0">
                <a:solidFill>
                  <a:srgbClr val="000000"/>
                </a:solidFill>
                <a:ea typeface="나눔스퀘어_ac" panose="020B0600000101010101" pitchFamily="50" charset="-127"/>
              </a:rPr>
              <a:t>class</a:t>
            </a:r>
            <a:r>
              <a:rPr lang="ko-KR" altLang="en-US" dirty="0">
                <a:solidFill>
                  <a:srgbClr val="000000"/>
                </a:solidFill>
                <a:ea typeface="나눔스퀘어_ac" panose="020B0600000101010101" pitchFamily="50" charset="-127"/>
              </a:rPr>
              <a:t>의 </a:t>
            </a:r>
            <a:r>
              <a:rPr lang="en-US" altLang="ko-KR" dirty="0">
                <a:solidFill>
                  <a:srgbClr val="000000"/>
                </a:solidFill>
                <a:ea typeface="나눔스퀘어_ac" panose="020B0600000101010101" pitchFamily="50" charset="-127"/>
              </a:rPr>
              <a:t>probability</a:t>
            </a:r>
            <a:r>
              <a:rPr lang="ko-KR" altLang="en-US" dirty="0">
                <a:solidFill>
                  <a:srgbClr val="000000"/>
                </a:solidFill>
                <a:ea typeface="나눔스퀘어_ac" panose="020B0600000101010101" pitchFamily="50" charset="-127"/>
              </a:rPr>
              <a:t>를 얻어야 함</a:t>
            </a:r>
            <a:r>
              <a:rPr lang="en-US" altLang="ko-KR" dirty="0">
                <a:solidFill>
                  <a:srgbClr val="000000"/>
                </a:solidFill>
                <a:ea typeface="나눔스퀘어_ac" panose="020B0600000101010101" pitchFamily="50" charset="-127"/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  <a:ea typeface="나눔스퀘어_ac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2967"/>
          <a:stretch/>
        </p:blipFill>
        <p:spPr>
          <a:xfrm>
            <a:off x="8567615" y="2020205"/>
            <a:ext cx="2551251" cy="403916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556911" y="1587232"/>
            <a:ext cx="193512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ea typeface="나눔스퀘어_ac" panose="020B0600000101010101" pitchFamily="50" charset="-127"/>
              </a:rPr>
              <a:t>* submission</a:t>
            </a:r>
            <a:r>
              <a:rPr lang="ko-KR" altLang="en-US" sz="1400" dirty="0">
                <a:solidFill>
                  <a:srgbClr val="000000"/>
                </a:solidFill>
                <a:ea typeface="나눔스퀘어_ac" panose="020B0600000101010101" pitchFamily="50" charset="-127"/>
              </a:rPr>
              <a:t>예시</a:t>
            </a:r>
            <a:endParaRPr lang="en-US" altLang="ko-KR" sz="1400" b="0" i="0" dirty="0">
              <a:solidFill>
                <a:srgbClr val="000000"/>
              </a:solidFill>
              <a:effectLst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55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50ACD7-5502-4EF6-8D7D-C22220AA48D2}"/>
              </a:ext>
            </a:extLst>
          </p:cNvPr>
          <p:cNvSpPr txBox="1"/>
          <p:nvPr/>
        </p:nvSpPr>
        <p:spPr>
          <a:xfrm>
            <a:off x="176167" y="160373"/>
            <a:ext cx="7227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1. </a:t>
            </a:r>
            <a:r>
              <a:rPr lang="ko-KR" altLang="en-US" sz="2800" dirty="0">
                <a:ea typeface="나눔스퀘어_ac Bold" panose="020B0600000101010101" pitchFamily="50" charset="-127"/>
              </a:rPr>
              <a:t>추가 내용 </a:t>
            </a:r>
            <a:r>
              <a:rPr lang="en-US" altLang="ko-KR" sz="2800" dirty="0">
                <a:ea typeface="나눔스퀘어_ac Bold" panose="020B0600000101010101" pitchFamily="50" charset="-127"/>
              </a:rPr>
              <a:t>- </a:t>
            </a:r>
            <a:r>
              <a:rPr lang="en-US" altLang="ko-KR" sz="2800" dirty="0" err="1">
                <a:ea typeface="나눔스퀘어_ac Bold" panose="020B0600000101010101" pitchFamily="50" charset="-127"/>
              </a:rPr>
              <a:t>Pycaret</a:t>
            </a:r>
            <a:endParaRPr lang="ko-KR" altLang="en-US" sz="2800" dirty="0">
              <a:ea typeface="나눔스퀘어_ac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43BA8BA-E595-496B-B8AA-123D1AE22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441" y="1701343"/>
            <a:ext cx="8545118" cy="19338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CC950A-FFBF-4986-BAC5-31F22CCDF38C}"/>
              </a:ext>
            </a:extLst>
          </p:cNvPr>
          <p:cNvSpPr txBox="1"/>
          <p:nvPr/>
        </p:nvSpPr>
        <p:spPr>
          <a:xfrm>
            <a:off x="367554" y="683593"/>
            <a:ext cx="3854824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Pycaret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3"/>
              </a:rPr>
              <a:t>https://pycaret.org/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2387C8F-BA98-4D2D-B422-09A358161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67" y="3635188"/>
            <a:ext cx="4046211" cy="233892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2FDA4E1-9CDF-41F6-B223-514B43446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221" y="3636050"/>
            <a:ext cx="4141558" cy="237587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E83E3CA-CD3F-4F13-B14B-84902A351A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1432" y="3635188"/>
            <a:ext cx="4046209" cy="236135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560F466-0F4D-4550-9DAB-E8FDB88E54B4}"/>
              </a:ext>
            </a:extLst>
          </p:cNvPr>
          <p:cNvSpPr txBox="1"/>
          <p:nvPr/>
        </p:nvSpPr>
        <p:spPr>
          <a:xfrm>
            <a:off x="147917" y="6118898"/>
            <a:ext cx="1189616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Data Preparation, Feature Engineering, Feature Selection, Modeling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 여러 단계의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머신러닝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프로세스를 자동화</a:t>
            </a:r>
          </a:p>
        </p:txBody>
      </p:sp>
    </p:spTree>
    <p:extLst>
      <p:ext uri="{BB962C8B-B14F-4D97-AF65-F5344CB8AC3E}">
        <p14:creationId xmlns:p14="http://schemas.microsoft.com/office/powerpoint/2010/main" val="386714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50ACD7-5502-4EF6-8D7D-C22220AA48D2}"/>
              </a:ext>
            </a:extLst>
          </p:cNvPr>
          <p:cNvSpPr txBox="1"/>
          <p:nvPr/>
        </p:nvSpPr>
        <p:spPr>
          <a:xfrm>
            <a:off x="176167" y="160373"/>
            <a:ext cx="7227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1. </a:t>
            </a:r>
            <a:r>
              <a:rPr lang="ko-KR" altLang="en-US" sz="2800" dirty="0">
                <a:ea typeface="나눔스퀘어_ac Bold" panose="020B0600000101010101" pitchFamily="50" charset="-127"/>
              </a:rPr>
              <a:t>추가 내용 </a:t>
            </a:r>
            <a:r>
              <a:rPr lang="en-US" altLang="ko-KR" sz="2800" dirty="0">
                <a:ea typeface="나눔스퀘어_ac Bold" panose="020B0600000101010101" pitchFamily="50" charset="-127"/>
              </a:rPr>
              <a:t>- </a:t>
            </a:r>
            <a:r>
              <a:rPr lang="en-US" altLang="ko-KR" sz="2800" dirty="0" err="1">
                <a:ea typeface="나눔스퀘어_ac Bold" panose="020B0600000101010101" pitchFamily="50" charset="-127"/>
              </a:rPr>
              <a:t>Pycaret</a:t>
            </a:r>
            <a:endParaRPr lang="ko-KR" altLang="en-US" sz="2800" dirty="0"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D45AAB-A2D1-4B7C-9481-BF401CC41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64" y="1206813"/>
            <a:ext cx="3419952" cy="7430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9B936D-C161-44E8-B1B9-927C6D43FFE8}"/>
              </a:ext>
            </a:extLst>
          </p:cNvPr>
          <p:cNvSpPr txBox="1"/>
          <p:nvPr/>
        </p:nvSpPr>
        <p:spPr>
          <a:xfrm>
            <a:off x="4168588" y="655925"/>
            <a:ext cx="385482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간단한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CF4EA-DF71-4FC7-87D8-C50FBBCBFCA2}"/>
              </a:ext>
            </a:extLst>
          </p:cNvPr>
          <p:cNvSpPr txBox="1"/>
          <p:nvPr/>
        </p:nvSpPr>
        <p:spPr>
          <a:xfrm>
            <a:off x="313764" y="683593"/>
            <a:ext cx="385482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로드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8C6332D-26AD-4719-9D21-F3C2CB73C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313" y="1179733"/>
            <a:ext cx="5239245" cy="54902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4C614A-51F6-453C-AA11-146329753C84}"/>
              </a:ext>
            </a:extLst>
          </p:cNvPr>
          <p:cNvSpPr txBox="1"/>
          <p:nvPr/>
        </p:nvSpPr>
        <p:spPr>
          <a:xfrm>
            <a:off x="8830236" y="1336285"/>
            <a:ext cx="3263153" cy="301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결측값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중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DAY_EMPLOYED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양수인 값을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‘No Job’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지정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나머지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결측값은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제거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모델링에 의미 없는 컬럼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FLAG_MOBIL, index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컬럼 제거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Train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데이터셋에서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test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데이터셋에는 없는 </a:t>
            </a: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child_num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7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명 이상인 데이터 제거</a:t>
            </a:r>
          </a:p>
        </p:txBody>
      </p:sp>
    </p:spTree>
    <p:extLst>
      <p:ext uri="{BB962C8B-B14F-4D97-AF65-F5344CB8AC3E}">
        <p14:creationId xmlns:p14="http://schemas.microsoft.com/office/powerpoint/2010/main" val="214447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50ACD7-5502-4EF6-8D7D-C22220AA48D2}"/>
              </a:ext>
            </a:extLst>
          </p:cNvPr>
          <p:cNvSpPr txBox="1"/>
          <p:nvPr/>
        </p:nvSpPr>
        <p:spPr>
          <a:xfrm>
            <a:off x="176167" y="160373"/>
            <a:ext cx="7227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1. </a:t>
            </a:r>
            <a:r>
              <a:rPr lang="ko-KR" altLang="en-US" sz="2800" dirty="0">
                <a:ea typeface="나눔스퀘어_ac Bold" panose="020B0600000101010101" pitchFamily="50" charset="-127"/>
              </a:rPr>
              <a:t>추가 내용 </a:t>
            </a:r>
            <a:r>
              <a:rPr lang="en-US" altLang="ko-KR" sz="2800" dirty="0">
                <a:ea typeface="나눔스퀘어_ac Bold" panose="020B0600000101010101" pitchFamily="50" charset="-127"/>
              </a:rPr>
              <a:t>- </a:t>
            </a:r>
            <a:r>
              <a:rPr lang="en-US" altLang="ko-KR" sz="2800" dirty="0" err="1">
                <a:ea typeface="나눔스퀘어_ac Bold" panose="020B0600000101010101" pitchFamily="50" charset="-127"/>
              </a:rPr>
              <a:t>Pycaret</a:t>
            </a:r>
            <a:endParaRPr lang="ko-KR" altLang="en-US" sz="2800" dirty="0"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DE3AEA-9156-4FBA-974D-366FCB9F4862}"/>
              </a:ext>
            </a:extLst>
          </p:cNvPr>
          <p:cNvSpPr txBox="1"/>
          <p:nvPr/>
        </p:nvSpPr>
        <p:spPr>
          <a:xfrm>
            <a:off x="367554" y="748338"/>
            <a:ext cx="8866093" cy="2545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Pycaret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setup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&amp;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logloss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추가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Setup()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데이터 유형을 인식하고 기본적인 전처리를 수행하는 함수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Pycaret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setup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객체에 데이터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(train)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타켓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레이블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(credit)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입력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Logloss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평가 지표를 별도로 추가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객체 실행 후 사용한 데이터에 대한 데이터 분석 결과 제공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24B848-5130-4C14-8ECA-659A7A208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974" y="494037"/>
            <a:ext cx="4382112" cy="60492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8ECE74-2628-4AF1-A491-EA9EFFCFC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87" y="3061185"/>
            <a:ext cx="7897327" cy="9335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36E311-C476-4EF9-AF2B-F6649DBC9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83" y="4243887"/>
            <a:ext cx="5805119" cy="23641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D12860-D2EA-4D94-A4A1-6326E6954481}"/>
              </a:ext>
            </a:extLst>
          </p:cNvPr>
          <p:cNvSpPr txBox="1"/>
          <p:nvPr/>
        </p:nvSpPr>
        <p:spPr>
          <a:xfrm>
            <a:off x="8247818" y="35523"/>
            <a:ext cx="294042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58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가지 분석 결과 제공</a:t>
            </a:r>
          </a:p>
        </p:txBody>
      </p:sp>
    </p:spTree>
    <p:extLst>
      <p:ext uri="{BB962C8B-B14F-4D97-AF65-F5344CB8AC3E}">
        <p14:creationId xmlns:p14="http://schemas.microsoft.com/office/powerpoint/2010/main" val="80779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50ACD7-5502-4EF6-8D7D-C22220AA48D2}"/>
              </a:ext>
            </a:extLst>
          </p:cNvPr>
          <p:cNvSpPr txBox="1"/>
          <p:nvPr/>
        </p:nvSpPr>
        <p:spPr>
          <a:xfrm>
            <a:off x="176167" y="160373"/>
            <a:ext cx="7227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1. </a:t>
            </a:r>
            <a:r>
              <a:rPr lang="ko-KR" altLang="en-US" sz="2800" dirty="0">
                <a:ea typeface="나눔스퀘어_ac Bold" panose="020B0600000101010101" pitchFamily="50" charset="-127"/>
              </a:rPr>
              <a:t>추가 내용 </a:t>
            </a:r>
            <a:r>
              <a:rPr lang="en-US" altLang="ko-KR" sz="2800" dirty="0">
                <a:ea typeface="나눔스퀘어_ac Bold" panose="020B0600000101010101" pitchFamily="50" charset="-127"/>
              </a:rPr>
              <a:t>- </a:t>
            </a:r>
            <a:r>
              <a:rPr lang="en-US" altLang="ko-KR" sz="2800" dirty="0" err="1">
                <a:ea typeface="나눔스퀘어_ac Bold" panose="020B0600000101010101" pitchFamily="50" charset="-127"/>
              </a:rPr>
              <a:t>Pycaret</a:t>
            </a:r>
            <a:endParaRPr lang="ko-KR" altLang="en-US" sz="2800" dirty="0"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FC78F6-9ACA-4D4F-A981-D559958D6976}"/>
              </a:ext>
            </a:extLst>
          </p:cNvPr>
          <p:cNvSpPr txBox="1"/>
          <p:nvPr/>
        </p:nvSpPr>
        <p:spPr>
          <a:xfrm>
            <a:off x="513571" y="793349"/>
            <a:ext cx="11606711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compare_models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모든 분류 모델들의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Acc, AUC, Recall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등을 평가하여 비교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Credit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등급의 각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확률값으로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submission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제출해야하므로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predict_proba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svm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ridge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지원하지 않으므로 제외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모델을 선택하여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best5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저장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logloss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2CC7030-0FF8-4677-B875-39F0225745E0}"/>
              </a:ext>
            </a:extLst>
          </p:cNvPr>
          <p:cNvGrpSpPr/>
          <p:nvPr/>
        </p:nvGrpSpPr>
        <p:grpSpPr>
          <a:xfrm>
            <a:off x="513571" y="2885676"/>
            <a:ext cx="9673783" cy="3811951"/>
            <a:chOff x="513571" y="1918447"/>
            <a:chExt cx="10929699" cy="4613258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308F5F9-047B-4EF3-A839-0756EC516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571" y="1918447"/>
              <a:ext cx="10929699" cy="4613258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D137578-3B81-44CF-BFB4-76BFF7AED9E3}"/>
                </a:ext>
              </a:extLst>
            </p:cNvPr>
            <p:cNvSpPr/>
            <p:nvPr/>
          </p:nvSpPr>
          <p:spPr>
            <a:xfrm>
              <a:off x="9459206" y="1963267"/>
              <a:ext cx="868136" cy="27432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DAC7F13F-5C21-46F9-8BE4-ED76886C0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71" y="2168460"/>
            <a:ext cx="8059275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71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50ACD7-5502-4EF6-8D7D-C22220AA48D2}"/>
              </a:ext>
            </a:extLst>
          </p:cNvPr>
          <p:cNvSpPr txBox="1"/>
          <p:nvPr/>
        </p:nvSpPr>
        <p:spPr>
          <a:xfrm>
            <a:off x="176167" y="160373"/>
            <a:ext cx="7227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1. </a:t>
            </a:r>
            <a:r>
              <a:rPr lang="ko-KR" altLang="en-US" sz="2800" dirty="0">
                <a:ea typeface="나눔스퀘어_ac Bold" panose="020B0600000101010101" pitchFamily="50" charset="-127"/>
              </a:rPr>
              <a:t>추가 내용 </a:t>
            </a:r>
            <a:r>
              <a:rPr lang="en-US" altLang="ko-KR" sz="2800" dirty="0">
                <a:ea typeface="나눔스퀘어_ac Bold" panose="020B0600000101010101" pitchFamily="50" charset="-127"/>
              </a:rPr>
              <a:t>- </a:t>
            </a:r>
            <a:r>
              <a:rPr lang="en-US" altLang="ko-KR" sz="2800" dirty="0" err="1">
                <a:ea typeface="나눔스퀘어_ac Bold" panose="020B0600000101010101" pitchFamily="50" charset="-127"/>
              </a:rPr>
              <a:t>Pycaret</a:t>
            </a:r>
            <a:endParaRPr lang="ko-KR" altLang="en-US" sz="2800" dirty="0"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2CC17-45EC-4A7E-A3A9-177FE3CDB49E}"/>
              </a:ext>
            </a:extLst>
          </p:cNvPr>
          <p:cNvSpPr txBox="1"/>
          <p:nvPr/>
        </p:nvSpPr>
        <p:spPr>
          <a:xfrm>
            <a:off x="513570" y="663445"/>
            <a:ext cx="1160671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5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커스텀 모델 생성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앞서 나온 모든 분류 모델 중에서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Accuracy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Logloss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고려하여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선정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C48DA25-7217-4127-B78F-525D49894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71" y="1261234"/>
            <a:ext cx="10355120" cy="44773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5FC823F-8FA1-4877-BF00-3B4B8BE60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71" y="1708971"/>
            <a:ext cx="8571814" cy="151938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AE63A9E-5F44-4064-8CDC-B73AC8D9D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70" y="3228360"/>
            <a:ext cx="7003447" cy="3629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F5728C-FB3C-4A2B-9440-DC0E1A02B3BA}"/>
              </a:ext>
            </a:extLst>
          </p:cNvPr>
          <p:cNvSpPr txBox="1"/>
          <p:nvPr/>
        </p:nvSpPr>
        <p:spPr>
          <a:xfrm>
            <a:off x="7758113" y="4185990"/>
            <a:ext cx="3400143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Blend_models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선택한 모델들을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앙상블하여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성능을 측정</a:t>
            </a:r>
          </a:p>
        </p:txBody>
      </p:sp>
    </p:spTree>
    <p:extLst>
      <p:ext uri="{BB962C8B-B14F-4D97-AF65-F5344CB8AC3E}">
        <p14:creationId xmlns:p14="http://schemas.microsoft.com/office/powerpoint/2010/main" val="97611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1024</Words>
  <Application>Microsoft Office PowerPoint</Application>
  <PresentationFormat>와이드스크린</PresentationFormat>
  <Paragraphs>140</Paragraphs>
  <Slides>27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Arial</vt:lpstr>
      <vt:lpstr>Wingdings</vt:lpstr>
      <vt:lpstr>맑은 고딕</vt:lpstr>
      <vt:lpstr>나눔스퀘어_ac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김부현</cp:lastModifiedBy>
  <cp:revision>96</cp:revision>
  <dcterms:created xsi:type="dcterms:W3CDTF">2021-02-08T02:51:17Z</dcterms:created>
  <dcterms:modified xsi:type="dcterms:W3CDTF">2021-05-14T08:07:59Z</dcterms:modified>
</cp:coreProperties>
</file>