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7" r:id="rId2"/>
    <p:sldId id="283" r:id="rId3"/>
    <p:sldId id="284" r:id="rId4"/>
    <p:sldId id="285" r:id="rId5"/>
    <p:sldId id="286" r:id="rId6"/>
    <p:sldId id="297" r:id="rId7"/>
    <p:sldId id="287" r:id="rId8"/>
    <p:sldId id="291" r:id="rId9"/>
    <p:sldId id="295" r:id="rId10"/>
    <p:sldId id="302" r:id="rId11"/>
    <p:sldId id="288" r:id="rId12"/>
    <p:sldId id="298" r:id="rId13"/>
    <p:sldId id="290" r:id="rId14"/>
    <p:sldId id="289" r:id="rId15"/>
    <p:sldId id="292" r:id="rId16"/>
    <p:sldId id="293" r:id="rId17"/>
    <p:sldId id="294" r:id="rId18"/>
    <p:sldId id="299" r:id="rId19"/>
    <p:sldId id="307" r:id="rId20"/>
    <p:sldId id="310" r:id="rId21"/>
    <p:sldId id="308" r:id="rId22"/>
    <p:sldId id="309" r:id="rId23"/>
    <p:sldId id="311" r:id="rId24"/>
    <p:sldId id="312" r:id="rId25"/>
    <p:sldId id="281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176" autoAdjust="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24C3-B585-4036-BC05-3850BFC3824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01EC-1C3D-4EFB-8960-09B1CC9FB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0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9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5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9BEA-036B-4EAE-931C-D49F93A1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4912B-F066-4BA0-828F-48B98AB3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6189-4396-4509-B96D-645EC7A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066A-751A-4FE1-BEB0-E315608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37-B2C3-4064-AF1F-8D9B413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A8668-8747-4A38-9D00-B21FE519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8797-F0A3-4442-8932-37916D0D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1588-6D52-4725-8460-D16A831E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5F2C-A359-4C96-A034-0EF06A0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DD07-C800-499F-8B83-6E9A39E3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2A664-33E6-49DB-8F39-A76C6DE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0FEB1-AF77-4487-8B89-51F0DE21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C4EA-4064-4AAE-9802-2A5BEDA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462B-2745-4676-8ADA-8055953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9F69-7119-4552-A61E-918D5F7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69C7-468A-46AC-82CA-3A1615F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B3CA-E44A-41F0-8E54-C0C695F9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85EC-9895-4B95-8C12-3B8E2C2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3E88-2198-4962-A706-EED9CE0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C19E-516F-416A-A28E-787D910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1013-799E-47F0-B0C6-50709DB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97A84-3381-428E-9759-58D2726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B57-D428-4C7E-A70D-5F5C2A3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D083-96D5-443C-996C-0EF134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81DF-EFC1-41F5-9653-39E52A86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B01D-BDF7-46B2-9103-255F1A5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6FCF-05B2-4C49-BED1-3ED1B7FD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52B2C-0ACC-4C3B-8DF0-9DA3C52A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5757-AADB-440B-A711-3C9932CB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6EA-43D2-4771-B494-8FAC502F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33D62-6434-4A73-A981-B4B633C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2ED9-8CDD-4FC1-B648-765FFAB6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3E5F7-4397-4AA8-9852-BAC4C3C5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E71AD-EAA6-4865-8C91-F20F2E8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F953C-B62A-471F-BE3D-A9E8B5D7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4E9C-ABD1-4DC4-9350-20CC75DA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FEF10-C91F-4D83-8533-74429CF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F39A-A1D9-4B37-93DC-03D3E8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96A4B-7BEF-471E-9339-083D24D0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E192-6B17-41B7-A4F6-6353A21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69554-8398-425D-BE63-3823AB0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D2F13-4431-45E5-9D25-00729D5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474C5-9892-4E96-886B-A36E416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7E282-A631-444A-9002-332959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E7A5A-884A-45C3-A811-0C51E37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457CA-9176-4970-BBAA-784C48A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EB8F-CBC8-48B6-8CC2-FEF886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8D52-5897-4EAC-A00D-65E07584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59641-45D9-41AA-A1C3-BB68A6FF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05096-905A-468C-835F-6FDC095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874B-BF3E-41B9-B667-97E4AEA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DD00-A1AA-495C-8396-898F2FF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E2F0-BAE9-4FB1-B04A-20A21F2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DE234-8AEA-4D4F-909E-EE24738E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2F25-3E7F-4426-9F3A-B8559CA3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16670-B9A8-4E7A-ADB0-CE841108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A5AF-D9AC-4CBD-B162-32336D9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2DD-9729-4C71-84CA-B6F5114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42A00-0FC5-4C51-92FA-D6C2FE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ADBD-3EA6-462F-B40E-428538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673D-AE49-404D-B05A-7BBC61F0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2015-54CF-4BD2-9C81-CCEB2AFBAD3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998-8DD2-4645-B740-9F0B921B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5204-B6BA-4DB6-B015-775D709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BF72B-88A0-4C20-ACD2-E85A957C67A0}"/>
              </a:ext>
            </a:extLst>
          </p:cNvPr>
          <p:cNvSpPr txBox="1"/>
          <p:nvPr/>
        </p:nvSpPr>
        <p:spPr>
          <a:xfrm>
            <a:off x="2841068" y="2165804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캡스톤</a:t>
            </a:r>
            <a:r>
              <a:rPr lang="ko-KR" altLang="en-US" sz="6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6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r>
              <a:rPr lang="ko-KR" altLang="en-US" sz="6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</a:t>
            </a:r>
            <a:endParaRPr lang="en-US" altLang="ko-KR" sz="6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AD0ED-55A8-44D7-91F7-688E555FB34F}"/>
              </a:ext>
            </a:extLst>
          </p:cNvPr>
          <p:cNvSpPr txBox="1"/>
          <p:nvPr/>
        </p:nvSpPr>
        <p:spPr>
          <a:xfrm>
            <a:off x="2667694" y="4491256"/>
            <a:ext cx="685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김부현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김수현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하지은</a:t>
            </a:r>
          </a:p>
        </p:txBody>
      </p:sp>
    </p:spTree>
    <p:extLst>
      <p:ext uri="{BB962C8B-B14F-4D97-AF65-F5344CB8AC3E}">
        <p14:creationId xmlns:p14="http://schemas.microsoft.com/office/powerpoint/2010/main" val="25801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D52E4-F123-4CE1-B4A0-362D7381029D}"/>
              </a:ext>
            </a:extLst>
          </p:cNvPr>
          <p:cNvSpPr txBox="1"/>
          <p:nvPr/>
        </p:nvSpPr>
        <p:spPr>
          <a:xfrm>
            <a:off x="2821387" y="22404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파생변수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1BD9A3-0328-470F-9154-61227954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7" y="1138517"/>
            <a:ext cx="7940079" cy="51098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7BA26B-3E9F-4CBB-BAF8-FB467FA0C22A}"/>
              </a:ext>
            </a:extLst>
          </p:cNvPr>
          <p:cNvSpPr/>
          <p:nvPr/>
        </p:nvSpPr>
        <p:spPr>
          <a:xfrm>
            <a:off x="8450590" y="1740152"/>
            <a:ext cx="3565244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DAYS_BIRTH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DAYS_EMPLOYED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Before EMPLOYED</a:t>
            </a:r>
          </a:p>
        </p:txBody>
      </p:sp>
    </p:spTree>
    <p:extLst>
      <p:ext uri="{BB962C8B-B14F-4D97-AF65-F5344CB8AC3E}">
        <p14:creationId xmlns:p14="http://schemas.microsoft.com/office/powerpoint/2010/main" val="45041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81C8AF-7999-4CE9-B689-1AB9C5FD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7" y="1189311"/>
            <a:ext cx="2200582" cy="752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C14DC5-7B78-4AE4-9E1D-5FC75248519D}"/>
              </a:ext>
            </a:extLst>
          </p:cNvPr>
          <p:cNvSpPr txBox="1"/>
          <p:nvPr/>
        </p:nvSpPr>
        <p:spPr>
          <a:xfrm>
            <a:off x="2821387" y="224042"/>
            <a:ext cx="24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인코딩 및 표준화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347E5F-E320-40A3-AA17-63A80F4A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7" y="2122954"/>
            <a:ext cx="6973273" cy="4010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EA9F83-3718-48E8-B190-D3038F964F87}"/>
              </a:ext>
            </a:extLst>
          </p:cNvPr>
          <p:cNvSpPr txBox="1"/>
          <p:nvPr/>
        </p:nvSpPr>
        <p:spPr>
          <a:xfrm>
            <a:off x="7467599" y="2987308"/>
            <a:ext cx="472440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처리하기 쉽도록 범주형 변수와 수치형 변수를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cat_cols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num_cols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4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9466F-2028-4266-9319-F3959230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52" y="1361786"/>
            <a:ext cx="7259063" cy="4134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A008F-5E7B-4FE6-B536-8E4D73AF2AD6}"/>
              </a:ext>
            </a:extLst>
          </p:cNvPr>
          <p:cNvSpPr txBox="1"/>
          <p:nvPr/>
        </p:nvSpPr>
        <p:spPr>
          <a:xfrm>
            <a:off x="2821386" y="224042"/>
            <a:ext cx="682463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범주형 변수 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핫 인코딩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Sklearn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패키지의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OneHotEncoder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94060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0E3DE-C82A-46A8-B0BC-D901D9E4D882}"/>
              </a:ext>
            </a:extLst>
          </p:cNvPr>
          <p:cNvSpPr txBox="1"/>
          <p:nvPr/>
        </p:nvSpPr>
        <p:spPr>
          <a:xfrm>
            <a:off x="2821386" y="224042"/>
            <a:ext cx="319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 핫 인코딩 적용 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CF8CA8-420E-47A7-8DC5-703A2E99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7" y="1113731"/>
            <a:ext cx="6986633" cy="18241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11F2A2-49AD-48F4-98ED-F5494982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000" y="2636615"/>
            <a:ext cx="7691833" cy="4061012"/>
          </a:xfrm>
          <a:prstGeom prst="rect">
            <a:avLst/>
          </a:prstGeom>
        </p:spPr>
      </p:pic>
      <p:sp>
        <p:nvSpPr>
          <p:cNvPr id="16" name="화살표: 위로 굽음 15">
            <a:extLst>
              <a:ext uri="{FF2B5EF4-FFF2-40B4-BE49-F238E27FC236}">
                <a16:creationId xmlns:a16="http://schemas.microsoft.com/office/drawing/2014/main" id="{3BF9C101-B1B3-4B45-9D28-E667C2A44FAD}"/>
              </a:ext>
            </a:extLst>
          </p:cNvPr>
          <p:cNvSpPr/>
          <p:nvPr/>
        </p:nvSpPr>
        <p:spPr>
          <a:xfrm rot="5400000">
            <a:off x="2635099" y="3559254"/>
            <a:ext cx="699247" cy="721659"/>
          </a:xfrm>
          <a:prstGeom prst="bentUp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9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84D1D-B6B8-4FA6-B0FA-40593928C25F}"/>
              </a:ext>
            </a:extLst>
          </p:cNvPr>
          <p:cNvSpPr txBox="1"/>
          <p:nvPr/>
        </p:nvSpPr>
        <p:spPr>
          <a:xfrm>
            <a:off x="7637880" y="1211108"/>
            <a:ext cx="4222426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수치형 변수 중 날짜 변수들을 지정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Sklearn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패키지의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StandardScaler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표준화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67D75D-72A4-444D-BA4D-7DF822C1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7" y="1120492"/>
            <a:ext cx="7125694" cy="1371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63705F-1AC1-43FD-BE3C-3A10ABA7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8" y="2836775"/>
            <a:ext cx="4554032" cy="37377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F27986-05A5-45AD-88F5-F0CD2E3ED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77" y="2836775"/>
            <a:ext cx="4684890" cy="3748852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306F027-FD8B-424D-AC6D-FE3BCECAEC1A}"/>
              </a:ext>
            </a:extLst>
          </p:cNvPr>
          <p:cNvSpPr/>
          <p:nvPr/>
        </p:nvSpPr>
        <p:spPr>
          <a:xfrm>
            <a:off x="5374965" y="4558890"/>
            <a:ext cx="541867" cy="293511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19100-19E8-4CF7-9A96-4578E3A9DF1F}"/>
              </a:ext>
            </a:extLst>
          </p:cNvPr>
          <p:cNvSpPr txBox="1"/>
          <p:nvPr/>
        </p:nvSpPr>
        <p:spPr>
          <a:xfrm>
            <a:off x="2821387" y="224042"/>
            <a:ext cx="24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인코딩 및 표준화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CBE731-2068-4384-865E-2D57F880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" y="923364"/>
            <a:ext cx="7103174" cy="50917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2E82F6-4CB8-4FB6-BF71-E97629BD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6" y="1774450"/>
            <a:ext cx="6322085" cy="48175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3B4CD9-F751-400B-80A0-B907CAD8E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03" y="3049637"/>
            <a:ext cx="5999797" cy="3542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5207F-2538-4583-B823-3CC3DF996A17}"/>
              </a:ext>
            </a:extLst>
          </p:cNvPr>
          <p:cNvSpPr txBox="1"/>
          <p:nvPr/>
        </p:nvSpPr>
        <p:spPr>
          <a:xfrm>
            <a:off x="2821386" y="224042"/>
            <a:ext cx="675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파라미터 지정하고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base model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RandomForest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LightGBM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ExtraTrees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8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255608-7CC5-42C8-93AD-1C0492B9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1" y="959223"/>
            <a:ext cx="5870434" cy="5585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4E1E8-BFBB-4146-95E9-F89BAFBC6CF6}"/>
              </a:ext>
            </a:extLst>
          </p:cNvPr>
          <p:cNvSpPr txBox="1"/>
          <p:nvPr/>
        </p:nvSpPr>
        <p:spPr>
          <a:xfrm>
            <a:off x="6373904" y="1611799"/>
            <a:ext cx="494851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모델의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 예측 값을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딕셔너리에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저장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EC4C9-6A91-4CC9-8D56-66B85A50BD50}"/>
              </a:ext>
            </a:extLst>
          </p:cNvPr>
          <p:cNvSpPr txBox="1"/>
          <p:nvPr/>
        </p:nvSpPr>
        <p:spPr>
          <a:xfrm>
            <a:off x="2821385" y="224042"/>
            <a:ext cx="489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모델을 교차검증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폴드로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학습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 Fold)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279F15-4F2C-43E0-B42A-07049F44E495}"/>
              </a:ext>
            </a:extLst>
          </p:cNvPr>
          <p:cNvGrpSpPr/>
          <p:nvPr/>
        </p:nvGrpSpPr>
        <p:grpSpPr>
          <a:xfrm>
            <a:off x="6373904" y="3179346"/>
            <a:ext cx="3424852" cy="2555410"/>
            <a:chOff x="6641678" y="2535879"/>
            <a:chExt cx="3014059" cy="227670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9ECF109-9A9A-47C8-97A9-669E4A120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5417" y="2535879"/>
              <a:ext cx="3010320" cy="136226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D4D0684-7E9D-4B1B-A935-80C1D3284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244"/>
            <a:stretch/>
          </p:blipFill>
          <p:spPr>
            <a:xfrm>
              <a:off x="6641678" y="3898053"/>
              <a:ext cx="3014059" cy="914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0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88537E-2256-456E-A6CF-870C4CBD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3" y="878541"/>
            <a:ext cx="7706434" cy="5522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25A95-F9F1-4C11-9110-42ED82D0BB05}"/>
              </a:ext>
            </a:extLst>
          </p:cNvPr>
          <p:cNvSpPr txBox="1"/>
          <p:nvPr/>
        </p:nvSpPr>
        <p:spPr>
          <a:xfrm>
            <a:off x="6687668" y="966340"/>
            <a:ext cx="4948519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예측 값으로 구성된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딕셔너리를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입력값으로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하여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Kaggler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패키지의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AutoLGB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 수행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759AE-E46C-4D93-8993-80A086EF6169}"/>
              </a:ext>
            </a:extLst>
          </p:cNvPr>
          <p:cNvSpPr txBox="1"/>
          <p:nvPr/>
        </p:nvSpPr>
        <p:spPr>
          <a:xfrm>
            <a:off x="2821385" y="224042"/>
            <a:ext cx="568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AutoLGB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교차검증 예측 값으로 학습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A1B987-0D62-4BAF-B35A-25D3B321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1" y="6304694"/>
            <a:ext cx="11002911" cy="438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017B77-212C-47BD-9A78-8F856F36E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39" y="6290404"/>
            <a:ext cx="1109817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62D87-B501-4874-B6FD-F87CD7B2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70" y="2575853"/>
            <a:ext cx="6573167" cy="1419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AF69D-7A1C-4022-B687-DADFEA00671F}"/>
              </a:ext>
            </a:extLst>
          </p:cNvPr>
          <p:cNvSpPr txBox="1"/>
          <p:nvPr/>
        </p:nvSpPr>
        <p:spPr>
          <a:xfrm>
            <a:off x="2821385" y="224042"/>
            <a:ext cx="8698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예측 값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양식에 삽입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DBE2C-7E04-4377-A22A-B90EF485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0" y="1187890"/>
            <a:ext cx="4172532" cy="943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7D3930-6700-47AD-B95D-9FC62587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70" y="4222508"/>
            <a:ext cx="2848373" cy="21243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5352FA-2974-4113-8795-B120647E2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78" y="1187890"/>
            <a:ext cx="4248743" cy="10097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A03457-9AEE-42C1-9AEB-CB41CBE230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291" r="56011" b="-1"/>
          <a:stretch/>
        </p:blipFill>
        <p:spPr>
          <a:xfrm>
            <a:off x="433770" y="4222508"/>
            <a:ext cx="2920831" cy="22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2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AEAA838-999A-435F-A99B-C1B62A6F288F}"/>
              </a:ext>
            </a:extLst>
          </p:cNvPr>
          <p:cNvSpPr txBox="1"/>
          <p:nvPr/>
        </p:nvSpPr>
        <p:spPr>
          <a:xfrm>
            <a:off x="1600200" y="5105315"/>
            <a:ext cx="950409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DAYS_BIRTH, DAYS_EMPLOYED,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begin_month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별로 나누어서 새로운 변수 생성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before_EMPLOYED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새로운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파생변수 생성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(DAYS_BIRTH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DAYS_EMPLOYED)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2F978CA-6C5B-4135-8562-4266E819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01537"/>
            <a:ext cx="8991600" cy="4076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E233E3-3359-4001-A963-2ABE5CA9E7DB}"/>
              </a:ext>
            </a:extLst>
          </p:cNvPr>
          <p:cNvSpPr/>
          <p:nvPr/>
        </p:nvSpPr>
        <p:spPr>
          <a:xfrm>
            <a:off x="2067339" y="3220278"/>
            <a:ext cx="8468139" cy="148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298BC-D4E8-43D5-BAF2-B5D24F7F713C}"/>
              </a:ext>
            </a:extLst>
          </p:cNvPr>
          <p:cNvSpPr txBox="1"/>
          <p:nvPr/>
        </p:nvSpPr>
        <p:spPr>
          <a:xfrm>
            <a:off x="314286" y="178317"/>
            <a:ext cx="91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2.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날짜 파생변수</a:t>
            </a:r>
          </a:p>
        </p:txBody>
      </p:sp>
    </p:spTree>
    <p:extLst>
      <p:ext uri="{BB962C8B-B14F-4D97-AF65-F5344CB8AC3E}">
        <p14:creationId xmlns:p14="http://schemas.microsoft.com/office/powerpoint/2010/main" val="262231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 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참여 대회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3B8B5E-017D-4180-9283-7C6202F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61" y="841540"/>
            <a:ext cx="9098358" cy="4594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0037" y="5469775"/>
            <a:ext cx="93618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ea typeface="나눔스퀘어_ac" panose="020B0600000101010101" pitchFamily="50" charset="-127"/>
              </a:rPr>
              <a:t>주제</a:t>
            </a:r>
            <a:r>
              <a:rPr lang="en-US" altLang="ko-KR" sz="2000" b="1" dirty="0">
                <a:ea typeface="나눔스퀘어_ac" panose="020B0600000101010101" pitchFamily="50" charset="-127"/>
              </a:rPr>
              <a:t> -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39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DA79AC-EA8C-447C-82D6-6E53DCD1A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4" y="684992"/>
            <a:ext cx="4594038" cy="265259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56C2AA6-0C1E-4F8D-8645-561DF7B9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82" y="3631096"/>
            <a:ext cx="4724400" cy="2885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A6D60F-4D1D-4A88-8B97-13DC5BE746EF}"/>
              </a:ext>
            </a:extLst>
          </p:cNvPr>
          <p:cNvSpPr txBox="1"/>
          <p:nvPr/>
        </p:nvSpPr>
        <p:spPr>
          <a:xfrm>
            <a:off x="5930347" y="1195884"/>
            <a:ext cx="472440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범주형 변수를 원 핫 인코딩하여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부동산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학력수준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9FD96FF4-E50D-4C23-BC50-796DBDC6D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4" y="3545858"/>
            <a:ext cx="4594038" cy="319392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344534-4E53-4BEA-8436-B4FDA337F9D4}"/>
              </a:ext>
            </a:extLst>
          </p:cNvPr>
          <p:cNvSpPr/>
          <p:nvPr/>
        </p:nvSpPr>
        <p:spPr>
          <a:xfrm>
            <a:off x="5512904" y="5208104"/>
            <a:ext cx="834887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105F5A-7B55-45E7-B52B-B84AAE1F87A4}"/>
              </a:ext>
            </a:extLst>
          </p:cNvPr>
          <p:cNvSpPr/>
          <p:nvPr/>
        </p:nvSpPr>
        <p:spPr>
          <a:xfrm>
            <a:off x="4426225" y="3962400"/>
            <a:ext cx="786277" cy="2777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CF44EB-B66E-403B-B5FF-4C98F8BEA6FF}"/>
              </a:ext>
            </a:extLst>
          </p:cNvPr>
          <p:cNvSpPr/>
          <p:nvPr/>
        </p:nvSpPr>
        <p:spPr>
          <a:xfrm>
            <a:off x="6979500" y="4280452"/>
            <a:ext cx="3343943" cy="2236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62BC1-5442-4AED-A4A2-5DF63C746716}"/>
              </a:ext>
            </a:extLst>
          </p:cNvPr>
          <p:cNvSpPr txBox="1"/>
          <p:nvPr/>
        </p:nvSpPr>
        <p:spPr>
          <a:xfrm>
            <a:off x="420819" y="164649"/>
            <a:ext cx="91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3.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원 핫 인코딩</a:t>
            </a:r>
          </a:p>
        </p:txBody>
      </p:sp>
    </p:spTree>
    <p:extLst>
      <p:ext uri="{BB962C8B-B14F-4D97-AF65-F5344CB8AC3E}">
        <p14:creationId xmlns:p14="http://schemas.microsoft.com/office/powerpoint/2010/main" val="330036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E7848F-C951-4DC4-A387-A87F3A4D1235}"/>
              </a:ext>
            </a:extLst>
          </p:cNvPr>
          <p:cNvSpPr txBox="1"/>
          <p:nvPr/>
        </p:nvSpPr>
        <p:spPr>
          <a:xfrm>
            <a:off x="6652590" y="952581"/>
            <a:ext cx="539363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날짜 관련 파생 변수와 원 핫 인코딩한 범주형 변수를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categorical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AA998-72D0-4A83-875A-E44F903D9612}"/>
              </a:ext>
            </a:extLst>
          </p:cNvPr>
          <p:cNvSpPr txBox="1"/>
          <p:nvPr/>
        </p:nvSpPr>
        <p:spPr>
          <a:xfrm>
            <a:off x="904571" y="5981779"/>
            <a:ext cx="950409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우수한 모델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(14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모델 중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LGBM,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catboost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성능이 좋음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171A57-9CBD-4221-8EA8-DAC790974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52546"/>
            <a:ext cx="5162391" cy="28076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6D960C-2F32-4602-92B3-256F40A68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6" y="3320121"/>
            <a:ext cx="10800187" cy="24016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B5C1D-3E42-4CC4-8FE0-8CED946D37AB}"/>
              </a:ext>
            </a:extLst>
          </p:cNvPr>
          <p:cNvSpPr/>
          <p:nvPr/>
        </p:nvSpPr>
        <p:spPr>
          <a:xfrm>
            <a:off x="1296654" y="4077022"/>
            <a:ext cx="9218946" cy="1287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07A472E-D158-4E07-A70B-C41B311DCF02}"/>
              </a:ext>
            </a:extLst>
          </p:cNvPr>
          <p:cNvSpPr txBox="1"/>
          <p:nvPr/>
        </p:nvSpPr>
        <p:spPr>
          <a:xfrm>
            <a:off x="6268278" y="4747129"/>
            <a:ext cx="538018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자동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튜닝 후 결과 출력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평균점수성능은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0.7639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오히려 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안좋아짐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(default = Accuracy)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2278252-CADE-4FFE-A662-0B0389AB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5" y="3645485"/>
            <a:ext cx="4380738" cy="2862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B2AC5-D5FD-4F09-ADCF-0466F08CCF29}"/>
              </a:ext>
            </a:extLst>
          </p:cNvPr>
          <p:cNvSpPr txBox="1"/>
          <p:nvPr/>
        </p:nvSpPr>
        <p:spPr>
          <a:xfrm>
            <a:off x="6811820" y="1227488"/>
            <a:ext cx="53801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제일 성능이 좋은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모델 앙상블 후 결과 출력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평균점수성능은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0.7463.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9CFC382-B8FE-4FBB-966A-6337A69B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" y="485304"/>
            <a:ext cx="6065026" cy="29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6C20C-8639-4313-9A74-5CD920A8E3BE}"/>
              </a:ext>
            </a:extLst>
          </p:cNvPr>
          <p:cNvSpPr txBox="1"/>
          <p:nvPr/>
        </p:nvSpPr>
        <p:spPr>
          <a:xfrm>
            <a:off x="435807" y="297668"/>
            <a:ext cx="924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_ac Bold" panose="020B0600000101010101" pitchFamily="50" charset="-127"/>
              </a:rPr>
              <a:t>4. </a:t>
            </a:r>
            <a:r>
              <a:rPr lang="ko-KR" altLang="en-US" sz="2800" b="1" dirty="0">
                <a:ea typeface="나눔스퀘어_ac Bold" panose="020B0600000101010101" pitchFamily="50" charset="-127"/>
              </a:rPr>
              <a:t>점수 개선을 위한 아이디어와 일부 결과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2F6559-3D5C-40A0-89F5-B618DD675D00}"/>
              </a:ext>
            </a:extLst>
          </p:cNvPr>
          <p:cNvGraphicFramePr>
            <a:graphicFrameLocks noGrp="1"/>
          </p:cNvGraphicFramePr>
          <p:nvPr/>
        </p:nvGraphicFramePr>
        <p:xfrm>
          <a:off x="172277" y="1034266"/>
          <a:ext cx="11847443" cy="481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04">
                  <a:extLst>
                    <a:ext uri="{9D8B030D-6E8A-4147-A177-3AD203B41FA5}">
                      <a16:colId xmlns:a16="http://schemas.microsoft.com/office/drawing/2014/main" val="2920969566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4032593804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3789072246"/>
                    </a:ext>
                  </a:extLst>
                </a:gridCol>
                <a:gridCol w="2663687">
                  <a:extLst>
                    <a:ext uri="{9D8B030D-6E8A-4147-A177-3AD203B41FA5}">
                      <a16:colId xmlns:a16="http://schemas.microsoft.com/office/drawing/2014/main" val="1461840771"/>
                    </a:ext>
                  </a:extLst>
                </a:gridCol>
              </a:tblGrid>
              <a:tr h="473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52605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credit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과 상관계수가 낮은 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25754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날짜 관련 파생변수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09728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범주형 변수 원 핫 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91077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직업 타입 </a:t>
                      </a:r>
                      <a:r>
                        <a:rPr lang="ko-KR" altLang="en-US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결측값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7335"/>
                  </a:ext>
                </a:extLst>
              </a:tr>
              <a:tr h="59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 </a:t>
                      </a:r>
                      <a:r>
                        <a:rPr lang="en-US" altLang="ko-KR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Pycaret</a:t>
                      </a:r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다중공선성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옵션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26679"/>
                  </a:ext>
                </a:extLst>
              </a:tr>
              <a:tr h="610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6.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모델링</a:t>
                      </a:r>
                      <a:endParaRPr lang="en-US" altLang="ko-KR" sz="1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LGBM, </a:t>
                      </a:r>
                      <a:r>
                        <a:rPr lang="en-US" altLang="ko-KR" dirty="0" err="1"/>
                        <a:t>Catboost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모델 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LGBM, </a:t>
                      </a:r>
                      <a:r>
                        <a:rPr lang="en-US" altLang="ko-KR" dirty="0" err="1"/>
                        <a:t>Catboost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모델 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67651"/>
                  </a:ext>
                </a:extLst>
              </a:tr>
              <a:tr h="433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7. </a:t>
                      </a:r>
                      <a:r>
                        <a:rPr lang="ko-KR" altLang="en-US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하이퍼파라미터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튜닝</a:t>
                      </a:r>
                      <a:endParaRPr lang="en-US" altLang="ko-KR" sz="1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Search?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Pycaret</a:t>
                      </a:r>
                      <a:r>
                        <a:rPr lang="en-US" altLang="ko-KR" dirty="0"/>
                        <a:t> default option)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Grid Search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431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F4E2227-FFA6-4568-AB53-128FDA962416}"/>
              </a:ext>
            </a:extLst>
          </p:cNvPr>
          <p:cNvSpPr/>
          <p:nvPr/>
        </p:nvSpPr>
        <p:spPr>
          <a:xfrm>
            <a:off x="172277" y="1018139"/>
            <a:ext cx="11847443" cy="459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ABCA9B-F7FE-4837-B05B-A6387515D490}"/>
              </a:ext>
            </a:extLst>
          </p:cNvPr>
          <p:cNvSpPr/>
          <p:nvPr/>
        </p:nvSpPr>
        <p:spPr>
          <a:xfrm>
            <a:off x="172277" y="1018139"/>
            <a:ext cx="3366054" cy="478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07E50A5-C977-4FC5-AE96-5AA7955D57F2}"/>
              </a:ext>
            </a:extLst>
          </p:cNvPr>
          <p:cNvSpPr/>
          <p:nvPr/>
        </p:nvSpPr>
        <p:spPr>
          <a:xfrm>
            <a:off x="639994" y="6247788"/>
            <a:ext cx="901148" cy="376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54D06-DB3F-4DFD-AE6A-D76CDFFFE389}"/>
              </a:ext>
            </a:extLst>
          </p:cNvPr>
          <p:cNvSpPr txBox="1"/>
          <p:nvPr/>
        </p:nvSpPr>
        <p:spPr>
          <a:xfrm>
            <a:off x="1855304" y="6156244"/>
            <a:ext cx="821610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외에도 여러가지를 시도해보았으나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아직까지는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개선 방향성이 불확실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055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4EB42F-2BA8-4688-A027-8DAE0280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92" y="266869"/>
            <a:ext cx="6084386" cy="3424942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3F0ADC9-F220-4E0F-96D0-EDCF1B6AB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7" y="2945548"/>
            <a:ext cx="7277100" cy="31813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5359AD-2B75-47D4-82BD-2DEA11FF61A4}"/>
              </a:ext>
            </a:extLst>
          </p:cNvPr>
          <p:cNvSpPr/>
          <p:nvPr/>
        </p:nvSpPr>
        <p:spPr>
          <a:xfrm>
            <a:off x="1451000" y="4299670"/>
            <a:ext cx="6137816" cy="1166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1CD39-4ADF-4069-A9A7-B4615C139E2C}"/>
              </a:ext>
            </a:extLst>
          </p:cNvPr>
          <p:cNvSpPr txBox="1"/>
          <p:nvPr/>
        </p:nvSpPr>
        <p:spPr>
          <a:xfrm>
            <a:off x="707351" y="752061"/>
            <a:ext cx="416586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Lgbmclassfier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기준으로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 관련 변수가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importance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여전히 상위 비중을 차지함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5456193-0683-4A2A-A8C8-350CB4C1862A}"/>
              </a:ext>
            </a:extLst>
          </p:cNvPr>
          <p:cNvSpPr/>
          <p:nvPr/>
        </p:nvSpPr>
        <p:spPr>
          <a:xfrm>
            <a:off x="7986279" y="4675412"/>
            <a:ext cx="821635" cy="50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C64B0-312D-4294-9B7B-103787A53E2D}"/>
              </a:ext>
            </a:extLst>
          </p:cNvPr>
          <p:cNvSpPr txBox="1"/>
          <p:nvPr/>
        </p:nvSpPr>
        <p:spPr>
          <a:xfrm>
            <a:off x="8960415" y="4648823"/>
            <a:ext cx="309906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 변수가 아마 핵심이 아닐까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7272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DAF9C-0D62-41AD-8B8D-5B047A58E843}"/>
              </a:ext>
            </a:extLst>
          </p:cNvPr>
          <p:cNvSpPr txBox="1"/>
          <p:nvPr/>
        </p:nvSpPr>
        <p:spPr>
          <a:xfrm>
            <a:off x="2841071" y="2921168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7411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 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참여 대회 </a:t>
            </a: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716435" y="683593"/>
            <a:ext cx="111794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주제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데이터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train :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ea typeface="나눔스퀘어_ac" panose="020B0600000101010101" pitchFamily="50" charset="-127"/>
              </a:rPr>
              <a:t>, target </a:t>
            </a:r>
            <a:r>
              <a:rPr lang="ko-KR" altLang="en-US" dirty="0">
                <a:ea typeface="나눔스퀘어_ac" panose="020B0600000101010101" pitchFamily="50" charset="-127"/>
              </a:rPr>
              <a:t>값인 연체 기준의 신용도 </a:t>
            </a:r>
            <a:r>
              <a:rPr lang="en-US" altLang="ko-KR" dirty="0">
                <a:ea typeface="나눔스퀘어_ac" panose="020B0600000101010101" pitchFamily="50" charset="-127"/>
              </a:rPr>
              <a:t>(credit </a:t>
            </a:r>
            <a:r>
              <a:rPr lang="ko-KR" altLang="en-US" dirty="0">
                <a:ea typeface="나눔스퀘어_ac" panose="020B0600000101010101" pitchFamily="50" charset="-127"/>
              </a:rPr>
              <a:t>열 포함</a:t>
            </a:r>
            <a:r>
              <a:rPr lang="en-US" altLang="ko-KR" dirty="0"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test : </a:t>
            </a:r>
            <a:r>
              <a:rPr lang="ko-KR" altLang="en-US" dirty="0"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ea typeface="나눔스퀘어_ac" panose="020B0600000101010101" pitchFamily="50" charset="-127"/>
              </a:rPr>
              <a:t> (credit </a:t>
            </a:r>
            <a:r>
              <a:rPr lang="ko-KR" altLang="en-US" dirty="0">
                <a:ea typeface="나눔스퀘어_ac" panose="020B0600000101010101" pitchFamily="50" charset="-127"/>
              </a:rPr>
              <a:t>열 미포함</a:t>
            </a:r>
            <a:r>
              <a:rPr lang="en-US" altLang="ko-KR" dirty="0"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_ac" panose="020B0600000101010101" pitchFamily="50" charset="-127"/>
              </a:rPr>
              <a:t>즉</a:t>
            </a:r>
            <a:r>
              <a:rPr lang="en-US" altLang="ko-KR" dirty="0">
                <a:ea typeface="나눔스퀘어_ac" panose="020B0600000101010101" pitchFamily="50" charset="-127"/>
              </a:rPr>
              <a:t>, train data</a:t>
            </a:r>
            <a:r>
              <a:rPr lang="ko-KR" altLang="en-US" dirty="0">
                <a:ea typeface="나눔스퀘어_ac" panose="020B0600000101010101" pitchFamily="50" charset="-127"/>
              </a:rPr>
              <a:t>으로 예측 모델을 만들고 </a:t>
            </a:r>
            <a:r>
              <a:rPr lang="en-US" altLang="ko-KR" dirty="0">
                <a:ea typeface="나눔스퀘어_ac" panose="020B0600000101010101" pitchFamily="50" charset="-127"/>
              </a:rPr>
              <a:t>test data</a:t>
            </a:r>
            <a:r>
              <a:rPr lang="ko-KR" altLang="en-US" dirty="0"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ea typeface="나눔스퀘어_ac" panose="020B0600000101010101" pitchFamily="50" charset="-127"/>
              </a:rPr>
              <a:t>credit</a:t>
            </a:r>
            <a:r>
              <a:rPr lang="ko-KR" altLang="en-US" dirty="0">
                <a:ea typeface="나눔스퀘어_ac" panose="020B0600000101010101" pitchFamily="50" charset="-127"/>
              </a:rPr>
              <a:t>값을 예측한 후 </a:t>
            </a:r>
            <a:r>
              <a:rPr lang="en-US" altLang="ko-KR" dirty="0"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ea typeface="나눔스퀘어_ac" panose="020B0600000101010101" pitchFamily="50" charset="-127"/>
              </a:rPr>
              <a:t>으로 제출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ea typeface="나눔스퀘어_ac" panose="020B0600000101010101" pitchFamily="50" charset="-127"/>
              </a:rPr>
              <a:t>평가</a:t>
            </a:r>
            <a:endParaRPr lang="en-US" altLang="ko-KR" sz="2000" b="1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ea typeface="나눔스퀘어_ac" panose="020B0600000101010101" pitchFamily="50" charset="-127"/>
              </a:rPr>
              <a:t> : </a:t>
            </a:r>
            <a:r>
              <a:rPr lang="ko-KR" altLang="en-US" dirty="0">
                <a:ea typeface="나눔스퀘어_ac" panose="020B0600000101010101" pitchFamily="50" charset="-127"/>
              </a:rPr>
              <a:t>확률 값을 음의 </a:t>
            </a:r>
            <a:r>
              <a:rPr lang="en-US" altLang="ko-KR" dirty="0">
                <a:ea typeface="나눔스퀘어_ac" panose="020B0600000101010101" pitchFamily="50" charset="-127"/>
              </a:rPr>
              <a:t>log</a:t>
            </a:r>
            <a:r>
              <a:rPr lang="ko-KR" altLang="en-US" dirty="0">
                <a:ea typeface="나눔스퀘어_ac" panose="020B0600000101010101" pitchFamily="50" charset="-127"/>
              </a:rPr>
              <a:t>함수에 넣어 변환을 시킨 값으로 평가 </a:t>
            </a:r>
            <a:r>
              <a:rPr lang="en-US" altLang="ko-KR" dirty="0">
                <a:ea typeface="나눔스퀘어_ac" panose="020B0600000101010101" pitchFamily="50" charset="-127"/>
              </a:rPr>
              <a:t>– </a:t>
            </a:r>
            <a:r>
              <a:rPr lang="ko-KR" altLang="en-US" dirty="0" err="1">
                <a:ea typeface="나눔스퀘어_ac" panose="020B0600000101010101" pitchFamily="50" charset="-127"/>
              </a:rPr>
              <a:t>사이킷런에서</a:t>
            </a:r>
            <a:r>
              <a:rPr lang="ko-KR" altLang="en-US" dirty="0">
                <a:ea typeface="나눔스퀘어_ac" panose="020B0600000101010101" pitchFamily="50" charset="-127"/>
              </a:rPr>
              <a:t> 지원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ea typeface="나눔스퀘어_ac" panose="020B0600000101010101" pitchFamily="50" charset="-127"/>
              </a:rPr>
              <a:t>(Public Score) : </a:t>
            </a:r>
            <a:r>
              <a:rPr lang="ko-KR" altLang="en-US" dirty="0">
                <a:ea typeface="나눔스퀘어_ac" panose="020B0600000101010101" pitchFamily="50" charset="-127"/>
              </a:rPr>
              <a:t>테스트 데이터 중 랜덤 샘플 된 </a:t>
            </a:r>
            <a:r>
              <a:rPr lang="en-US" altLang="ko-KR" dirty="0"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ea typeface="나눔스퀘어_ac" panose="020B0600000101010101" pitchFamily="50" charset="-127"/>
              </a:rPr>
              <a:t>로 채점</a:t>
            </a:r>
            <a:r>
              <a:rPr lang="en-US" altLang="ko-KR" dirty="0"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ea typeface="나눔스퀘어_ac" panose="020B0600000101010101" pitchFamily="50" charset="-127"/>
              </a:rPr>
              <a:t>대회 기간 중 공개</a:t>
            </a:r>
            <a:endParaRPr lang="en-US" altLang="ko-KR" dirty="0"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ea typeface="나눔스퀘어_ac" panose="020B0600000101010101" pitchFamily="50" charset="-127"/>
              </a:rPr>
              <a:t>(Private Score) : </a:t>
            </a:r>
            <a:r>
              <a:rPr lang="ko-KR" altLang="en-US" dirty="0">
                <a:ea typeface="나눔스퀘어_ac" panose="020B0600000101010101" pitchFamily="50" charset="-127"/>
              </a:rPr>
              <a:t>나머지 </a:t>
            </a:r>
            <a:r>
              <a:rPr lang="en-US" altLang="ko-KR" dirty="0">
                <a:ea typeface="나눔스퀘어_ac" panose="020B0600000101010101" pitchFamily="50" charset="-127"/>
              </a:rPr>
              <a:t>50 % </a:t>
            </a:r>
            <a:r>
              <a:rPr lang="ko-KR" altLang="en-US" dirty="0">
                <a:ea typeface="나눔스퀘어_ac" panose="020B0600000101010101" pitchFamily="50" charset="-127"/>
              </a:rPr>
              <a:t>테스트 데이터로 채점</a:t>
            </a:r>
            <a:r>
              <a:rPr lang="en-US" altLang="ko-KR" dirty="0"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ea typeface="나눔스퀘어_ac" panose="020B0600000101010101" pitchFamily="50" charset="-127"/>
              </a:rPr>
              <a:t>대회 종료 직후 공개</a:t>
            </a:r>
            <a:endParaRPr lang="en-US" altLang="ko-KR" dirty="0"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93647-514C-4008-96C3-0E382F8F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908" y="4454059"/>
            <a:ext cx="2666380" cy="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 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참여 대회 </a:t>
            </a: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467055" y="608998"/>
            <a:ext cx="977559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나눔스퀘어_ac" panose="020B0600000101010101" pitchFamily="50" charset="-127"/>
              </a:rPr>
              <a:t>Submission </a:t>
            </a:r>
            <a:r>
              <a:rPr lang="ko-KR" altLang="en-US" b="1" dirty="0">
                <a:ea typeface="나눔스퀘어_ac" panose="020B0600000101010101" pitchFamily="50" charset="-127"/>
              </a:rPr>
              <a:t>양식 </a:t>
            </a:r>
            <a:r>
              <a:rPr lang="en-US" altLang="ko-KR" b="1" dirty="0">
                <a:ea typeface="나눔스퀘어_ac" panose="020B0600000101010101" pitchFamily="50" charset="-127"/>
              </a:rPr>
              <a:t>– </a:t>
            </a:r>
            <a:r>
              <a:rPr lang="ko-KR" altLang="en-US" b="1" dirty="0">
                <a:ea typeface="나눔스퀘어_ac" panose="020B0600000101010101" pitchFamily="50" charset="-127"/>
              </a:rPr>
              <a:t>각 </a:t>
            </a:r>
            <a:r>
              <a:rPr lang="en-US" altLang="ko-KR" b="1" dirty="0">
                <a:ea typeface="나눔스퀘어_ac" panose="020B0600000101010101" pitchFamily="50" charset="-127"/>
              </a:rPr>
              <a:t>credit </a:t>
            </a:r>
            <a:r>
              <a:rPr lang="ko-KR" altLang="en-US" b="1" dirty="0">
                <a:ea typeface="나눔스퀘어_ac" panose="020B0600000101010101" pitchFamily="50" charset="-127"/>
              </a:rPr>
              <a:t>확률을 구해 제출</a:t>
            </a:r>
            <a:endParaRPr lang="en-US" altLang="ko-KR" b="1" dirty="0"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2" y="1443105"/>
            <a:ext cx="7544853" cy="48774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22768" y="391121"/>
            <a:ext cx="5103224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대회는 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 loss score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겨루는 것이기 때문에 각 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probability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얻어야 함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967"/>
          <a:stretch/>
        </p:blipFill>
        <p:spPr>
          <a:xfrm>
            <a:off x="8567615" y="2020205"/>
            <a:ext cx="2551251" cy="4039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56911" y="1587232"/>
            <a:ext cx="1935121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Submission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예시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5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ED8341-4717-43A4-9C8F-6CE6315E4961}"/>
              </a:ext>
            </a:extLst>
          </p:cNvPr>
          <p:cNvSpPr/>
          <p:nvPr/>
        </p:nvSpPr>
        <p:spPr>
          <a:xfrm>
            <a:off x="269504" y="812462"/>
            <a:ext cx="1096327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ea typeface="나눔스퀘어_ac" panose="020B0600000101010101" pitchFamily="50" charset="-127"/>
              </a:rPr>
              <a:t>스태킹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(Stacking)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은 개별적인 여러 알고리즘을 서로 결합해 예측 결과를 도출한다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큰 특징은 개별 알고리즘으로 예측한 데이터를 기반으로 다시 예측을 수행한다는 점이다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9D05E-D365-4E1D-884A-39CB66AC91E5}"/>
              </a:ext>
            </a:extLst>
          </p:cNvPr>
          <p:cNvSpPr/>
          <p:nvPr/>
        </p:nvSpPr>
        <p:spPr>
          <a:xfrm>
            <a:off x="293995" y="5165169"/>
            <a:ext cx="1096327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개별 알고리즘의 예측 결과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dataset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을 최종적인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dataset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으로 만들어 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별도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ML 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알고리즘으로 최종 학습을 수행</a:t>
            </a:r>
            <a:endParaRPr lang="en-US" altLang="ko-KR" dirty="0">
              <a:solidFill>
                <a:srgbClr val="000000"/>
              </a:solidFill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그 후 다시 테스트 데이터를 기반으로 최종 예측을 수행하는 방식</a:t>
            </a:r>
            <a:endParaRPr lang="en-US" altLang="ko-KR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105299-028D-465C-87AC-8DB8B8FA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51" y="2172272"/>
            <a:ext cx="8797098" cy="25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468A84-B4B1-457A-9F9D-147BDA8DED80}"/>
              </a:ext>
            </a:extLst>
          </p:cNvPr>
          <p:cNvSpPr/>
          <p:nvPr/>
        </p:nvSpPr>
        <p:spPr>
          <a:xfrm>
            <a:off x="474134" y="1124178"/>
            <a:ext cx="4923384" cy="278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기존 </a:t>
            </a:r>
            <a:r>
              <a:rPr lang="ko-KR" altLang="en-US" dirty="0" err="1">
                <a:solidFill>
                  <a:srgbClr val="000000"/>
                </a:solidFill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 방법</a:t>
            </a:r>
            <a:endParaRPr lang="en-US" altLang="ko-KR" dirty="0">
              <a:solidFill>
                <a:srgbClr val="000000"/>
              </a:solidFill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X_train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y_train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을 사용하여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model training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Validation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으로 중간 평가</a:t>
            </a:r>
            <a:endParaRPr lang="en-US" altLang="ko-KR" dirty="0">
              <a:solidFill>
                <a:srgbClr val="000000"/>
              </a:solidFill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X_test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를 이용해 최종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-&gt; predict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ea typeface="나눔스퀘어_ac" panose="020B0600000101010101" pitchFamily="50" charset="-127"/>
              </a:rPr>
              <a:t>Y_test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predict 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값을 이용해 최종 평가</a:t>
            </a:r>
            <a:endParaRPr lang="en-US" altLang="ko-KR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7B0E91-EE66-4FE6-90C6-517DEC6856B2}"/>
              </a:ext>
            </a:extLst>
          </p:cNvPr>
          <p:cNvSpPr/>
          <p:nvPr/>
        </p:nvSpPr>
        <p:spPr>
          <a:xfrm>
            <a:off x="6176682" y="1124178"/>
            <a:ext cx="5621867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srgbClr val="000000"/>
                </a:solidFill>
                <a:ea typeface="나눔스퀘어_ac" panose="020B0600000101010101" pitchFamily="50" charset="-127"/>
              </a:rPr>
              <a:t>스태킹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 앙상블 방법</a:t>
            </a:r>
            <a:endParaRPr lang="en-US" altLang="ko-KR" dirty="0">
              <a:solidFill>
                <a:srgbClr val="000000"/>
              </a:solidFill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원본 데이터의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train, test 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존재</a:t>
            </a:r>
            <a:endParaRPr lang="en-US" altLang="ko-KR" dirty="0">
              <a:solidFill>
                <a:srgbClr val="000000"/>
              </a:solidFill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원본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training data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개의 </a:t>
            </a:r>
            <a:r>
              <a:rPr lang="ko-KR" altLang="en-US" dirty="0" err="1">
                <a:solidFill>
                  <a:srgbClr val="000000"/>
                </a:solidFill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 모델이 학습</a:t>
            </a:r>
            <a:endParaRPr lang="en-US" altLang="ko-KR" dirty="0">
              <a:solidFill>
                <a:srgbClr val="000000"/>
              </a:solidFill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각 모델마다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X_test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를 넣어 예측 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예측값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산출</a:t>
            </a:r>
            <a:endParaRPr lang="en-US" altLang="ko-KR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ea typeface="나눔스퀘어_ac" panose="020B0600000101010101" pitchFamily="50" charset="-127"/>
              </a:rPr>
              <a:t>predict</a:t>
            </a: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를 다시 학습 데이터로 사용</a:t>
            </a:r>
            <a:endParaRPr lang="en-US" altLang="ko-KR" dirty="0">
              <a:solidFill>
                <a:srgbClr val="000000"/>
              </a:solidFill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ea typeface="나눔스퀘어_ac" panose="020B0600000101010101" pitchFamily="50" charset="-127"/>
              </a:rPr>
              <a:t>최종 모델을 하나 선정해 학습</a:t>
            </a:r>
            <a:endParaRPr lang="en-US" altLang="ko-KR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a typeface="나눔스퀘어_ac" panose="020B0600000101010101" pitchFamily="50" charset="-127"/>
              </a:rPr>
              <a:t>최종 예측 및 평가</a:t>
            </a:r>
            <a:endParaRPr lang="en-US" altLang="ko-KR" b="0" i="0" dirty="0">
              <a:solidFill>
                <a:srgbClr val="000000"/>
              </a:solidFill>
              <a:effectLst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33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1F33F-8499-4166-BC01-4B3E0DD21BCD}"/>
              </a:ext>
            </a:extLst>
          </p:cNvPr>
          <p:cNvSpPr/>
          <p:nvPr/>
        </p:nvSpPr>
        <p:spPr>
          <a:xfrm>
            <a:off x="7126572" y="2707001"/>
            <a:ext cx="4771917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– </a:t>
            </a:r>
            <a:r>
              <a:rPr lang="en-US" altLang="ko-KR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trn</a:t>
            </a:r>
            <a:endParaRPr lang="en-US" altLang="ko-KR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–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tst</a:t>
            </a:r>
            <a:endParaRPr lang="en-US" altLang="ko-KR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 submission – sub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결측치는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문자열 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‘NAN’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채운다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CFF5F-C13B-46BB-B11C-2A34EB58DB80}"/>
              </a:ext>
            </a:extLst>
          </p:cNvPr>
          <p:cNvSpPr txBox="1"/>
          <p:nvPr/>
        </p:nvSpPr>
        <p:spPr>
          <a:xfrm>
            <a:off x="2821387" y="22404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로드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D45762F-B055-4A40-861A-BBB7680F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6" y="5033535"/>
            <a:ext cx="5591955" cy="16004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F95CF7-D53F-4E3A-B8E4-9F9D99576191}"/>
              </a:ext>
            </a:extLst>
          </p:cNvPr>
          <p:cNvGrpSpPr/>
          <p:nvPr/>
        </p:nvGrpSpPr>
        <p:grpSpPr>
          <a:xfrm>
            <a:off x="392122" y="910386"/>
            <a:ext cx="6479164" cy="4019004"/>
            <a:chOff x="392122" y="910386"/>
            <a:chExt cx="6479164" cy="40190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83C067-4AF3-41F8-8ACD-507074BC667C}"/>
                </a:ext>
              </a:extLst>
            </p:cNvPr>
            <p:cNvGrpSpPr/>
            <p:nvPr/>
          </p:nvGrpSpPr>
          <p:grpSpPr>
            <a:xfrm>
              <a:off x="392122" y="910386"/>
              <a:ext cx="6479164" cy="1313526"/>
              <a:chOff x="594165" y="2566671"/>
              <a:chExt cx="6479164" cy="131352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548CA11-5853-4EBF-8337-7FA57F269C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00" t="37880" b="50681"/>
              <a:stretch/>
            </p:blipFill>
            <p:spPr>
              <a:xfrm>
                <a:off x="594165" y="3177309"/>
                <a:ext cx="6479163" cy="702888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D5125F9-A127-49D6-88DE-69A5B549E1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00" b="90062"/>
              <a:stretch/>
            </p:blipFill>
            <p:spPr>
              <a:xfrm>
                <a:off x="594165" y="2566671"/>
                <a:ext cx="6479164" cy="610637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E1CBD6-604D-4702-8642-3F0B11F434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177"/>
            <a:stretch/>
          </p:blipFill>
          <p:spPr>
            <a:xfrm>
              <a:off x="392122" y="2223912"/>
              <a:ext cx="6479163" cy="2705478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35FA58-96F8-4D17-8709-3599A583289B}"/>
              </a:ext>
            </a:extLst>
          </p:cNvPr>
          <p:cNvSpPr/>
          <p:nvPr/>
        </p:nvSpPr>
        <p:spPr>
          <a:xfrm>
            <a:off x="7126572" y="5392054"/>
            <a:ext cx="4771917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일을 하지 않는 사람 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‘No Job’ 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지정</a:t>
            </a:r>
            <a:endParaRPr lang="en-US" altLang="ko-KR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불필요한 칼럼 제거</a:t>
            </a:r>
            <a:endParaRPr lang="en-US" altLang="ko-KR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40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48248-8EEF-46B9-8714-D17BD89481E9}"/>
              </a:ext>
            </a:extLst>
          </p:cNvPr>
          <p:cNvSpPr txBox="1"/>
          <p:nvPr/>
        </p:nvSpPr>
        <p:spPr>
          <a:xfrm>
            <a:off x="2821387" y="22404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 제거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3C9120-8B53-403B-9BF1-21A91C2F0EE6}"/>
              </a:ext>
            </a:extLst>
          </p:cNvPr>
          <p:cNvSpPr/>
          <p:nvPr/>
        </p:nvSpPr>
        <p:spPr>
          <a:xfrm>
            <a:off x="176167" y="2496478"/>
            <a:ext cx="4941400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정상적으로 이상치를 제거하기 위해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DAYS_EMPLOYED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양수 값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(36???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단일 값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 모두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변경</a:t>
            </a:r>
            <a:endParaRPr lang="en-US" altLang="ko-KR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Income_total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DAYS_EMPLOYED,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family_size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각 이상치를 제거 </a:t>
            </a:r>
            <a:endParaRPr lang="en-US" altLang="ko-KR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IQR 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</a:t>
            </a:r>
            <a:endParaRPr lang="en-US" altLang="ko-KR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데이터 크기 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26,457 -&gt; 23,744</a:t>
            </a:r>
            <a:endParaRPr lang="en-US" altLang="ko-KR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A35D5E-1EF3-4F3A-990B-FBEB05AA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7" y="760839"/>
            <a:ext cx="5449060" cy="1047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F9842-EB7B-475E-9342-8BE420D7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25" y="683593"/>
            <a:ext cx="5717848" cy="60790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CE6529-C8AF-4FAD-9092-A95500633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05" y="4937695"/>
            <a:ext cx="2925028" cy="17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70ABD-DB76-4C7B-97AD-9D39F0644769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스태킹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앙상블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2C7DC3-FAC7-4835-9C7F-432C0B09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7" y="1270427"/>
            <a:ext cx="6801799" cy="3543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D52E4-F123-4CE1-B4A0-362D7381029D}"/>
              </a:ext>
            </a:extLst>
          </p:cNvPr>
          <p:cNvSpPr txBox="1"/>
          <p:nvPr/>
        </p:nvSpPr>
        <p:spPr>
          <a:xfrm>
            <a:off x="2821387" y="22404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파생변수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B80A2E-2FE6-4F71-A68E-480948FEFC5E}"/>
              </a:ext>
            </a:extLst>
          </p:cNvPr>
          <p:cNvSpPr/>
          <p:nvPr/>
        </p:nvSpPr>
        <p:spPr>
          <a:xfrm>
            <a:off x="7168637" y="1904807"/>
            <a:ext cx="4521339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Income_total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소득을 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카테고리로 나눠서 소득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0~9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분류</a:t>
            </a:r>
            <a:endParaRPr lang="en-US" altLang="ko-KR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파생변수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income_cut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생성</a:t>
            </a:r>
            <a:endParaRPr lang="en-US" altLang="ko-KR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32B2A7-A423-457C-830C-668D3DB0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43" y="3314205"/>
            <a:ext cx="31490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0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863</Words>
  <Application>Microsoft Office PowerPoint</Application>
  <PresentationFormat>와이드스크린</PresentationFormat>
  <Paragraphs>139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나눔스퀘어_ac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김진현</dc:creator>
  <cp:lastModifiedBy>하 지은</cp:lastModifiedBy>
  <cp:revision>106</cp:revision>
  <dcterms:created xsi:type="dcterms:W3CDTF">2021-02-08T02:51:17Z</dcterms:created>
  <dcterms:modified xsi:type="dcterms:W3CDTF">2021-05-20T02:18:19Z</dcterms:modified>
</cp:coreProperties>
</file>