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7" r:id="rId2"/>
    <p:sldId id="283" r:id="rId3"/>
    <p:sldId id="284" r:id="rId4"/>
    <p:sldId id="285" r:id="rId5"/>
    <p:sldId id="307" r:id="rId6"/>
    <p:sldId id="310" r:id="rId7"/>
    <p:sldId id="308" r:id="rId8"/>
    <p:sldId id="309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24" r:id="rId21"/>
    <p:sldId id="325" r:id="rId22"/>
    <p:sldId id="320" r:id="rId23"/>
    <p:sldId id="326" r:id="rId24"/>
    <p:sldId id="327" r:id="rId25"/>
    <p:sldId id="328" r:id="rId26"/>
    <p:sldId id="330" r:id="rId27"/>
  </p:sldIdLst>
  <p:sldSz cx="12192000" cy="6858000"/>
  <p:notesSz cx="6858000" cy="9144000"/>
  <p:embeddedFontLst>
    <p:embeddedFont>
      <p:font typeface="나눔스퀘어_ac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5176" autoAdjust="0"/>
  </p:normalViewPr>
  <p:slideViewPr>
    <p:cSldViewPr snapToGrid="0">
      <p:cViewPr>
        <p:scale>
          <a:sx n="70" d="100"/>
          <a:sy n="70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0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9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5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66" y="2165804"/>
            <a:ext cx="6509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ea typeface="나눔스퀘어_ac Bold" panose="020B0600000101010101" pitchFamily="50" charset="-127"/>
              </a:rPr>
              <a:t>캡스톤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6000" b="1" dirty="0">
                <a:ea typeface="나눔스퀘어_ac Bold" panose="020B0600000101010101" pitchFamily="50" charset="-127"/>
              </a:rPr>
              <a:t>C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조</a:t>
            </a:r>
            <a:endParaRPr lang="en-US" altLang="ko-KR" sz="6000" b="1" dirty="0"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6000" b="1" dirty="0">
                <a:ea typeface="나눔스퀘어_ac Bold" panose="020B0600000101010101" pitchFamily="50" charset="-127"/>
              </a:rPr>
              <a:t>13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주차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2" y="4473501"/>
            <a:ext cx="685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ea typeface="나눔스퀘어_ac" panose="020B0600000101010101" pitchFamily="50" charset="-127"/>
              </a:rPr>
              <a:t>하지은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4EB42F-2BA8-4688-A027-8DAE0280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92" y="266869"/>
            <a:ext cx="6084386" cy="3424942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3F0ADC9-F220-4E0F-96D0-EDCF1B6AB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" y="2945548"/>
            <a:ext cx="7277100" cy="31813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5359AD-2B75-47D4-82BD-2DEA11FF61A4}"/>
              </a:ext>
            </a:extLst>
          </p:cNvPr>
          <p:cNvSpPr/>
          <p:nvPr/>
        </p:nvSpPr>
        <p:spPr>
          <a:xfrm>
            <a:off x="1451000" y="4299670"/>
            <a:ext cx="6137816" cy="1166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1CD39-4ADF-4069-A9A7-B4615C139E2C}"/>
              </a:ext>
            </a:extLst>
          </p:cNvPr>
          <p:cNvSpPr txBox="1"/>
          <p:nvPr/>
        </p:nvSpPr>
        <p:spPr>
          <a:xfrm>
            <a:off x="707351" y="752061"/>
            <a:ext cx="416586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Lgbmclassfier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 관련 변수가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importance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여전히 상위 비중을 차지함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5456193-0683-4A2A-A8C8-350CB4C1862A}"/>
              </a:ext>
            </a:extLst>
          </p:cNvPr>
          <p:cNvSpPr/>
          <p:nvPr/>
        </p:nvSpPr>
        <p:spPr>
          <a:xfrm>
            <a:off x="7986279" y="4675412"/>
            <a:ext cx="821635" cy="50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C64B0-312D-4294-9B7B-103787A53E2D}"/>
              </a:ext>
            </a:extLst>
          </p:cNvPr>
          <p:cNvSpPr txBox="1"/>
          <p:nvPr/>
        </p:nvSpPr>
        <p:spPr>
          <a:xfrm>
            <a:off x="8960415" y="4648823"/>
            <a:ext cx="309906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 변수가 아마 핵심이 아닐까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727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0FEC88-D939-463B-B30D-F4551AB9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71600"/>
            <a:ext cx="1162050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4C977-37D0-406C-B79F-310C9BAB063D}"/>
              </a:ext>
            </a:extLst>
          </p:cNvPr>
          <p:cNvSpPr txBox="1"/>
          <p:nvPr/>
        </p:nvSpPr>
        <p:spPr>
          <a:xfrm>
            <a:off x="176167" y="160373"/>
            <a:ext cx="551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2.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확인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Training data</a:t>
            </a:r>
            <a:endParaRPr lang="ko-KR" altLang="en-US" sz="2800" b="1" dirty="0"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4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43B3FD-53C9-496F-A125-7416B9ED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238250"/>
            <a:ext cx="11630025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6FCC2C-5C55-4B13-BF61-21AC0527DA5D}"/>
              </a:ext>
            </a:extLst>
          </p:cNvPr>
          <p:cNvSpPr txBox="1"/>
          <p:nvPr/>
        </p:nvSpPr>
        <p:spPr>
          <a:xfrm>
            <a:off x="176167" y="160373"/>
            <a:ext cx="551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2.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확인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Test data</a:t>
            </a:r>
            <a:endParaRPr lang="ko-KR" altLang="en-US" sz="2800" b="1" dirty="0"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62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F71359-1E5E-458D-8A23-0C8E953B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74" y="1311259"/>
            <a:ext cx="2066925" cy="4714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B6C19-D395-42CD-8E73-C10623B238E7}"/>
              </a:ext>
            </a:extLst>
          </p:cNvPr>
          <p:cNvSpPr txBox="1"/>
          <p:nvPr/>
        </p:nvSpPr>
        <p:spPr>
          <a:xfrm>
            <a:off x="176167" y="160373"/>
            <a:ext cx="610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(1)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결측값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361139-32CC-4A3F-A138-AA30F42CE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06" y="2533649"/>
            <a:ext cx="5886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D48AF-1BBE-4F51-9B41-70430AADE7A2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(1)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결측값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D0362-73A1-4091-82EF-59ED3A8E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227892"/>
            <a:ext cx="8334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9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813A0-8FCD-409E-A703-2D123FC74194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(1)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결측값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758D9-E036-40E1-B591-AC2D44EB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" y="1339927"/>
            <a:ext cx="5529494" cy="52295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69B933-6858-4C1F-88DB-8937BB32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598" y="1852760"/>
            <a:ext cx="7667625" cy="44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38B41-1EC7-4287-AF44-FA092F50CE18}"/>
              </a:ext>
            </a:extLst>
          </p:cNvPr>
          <p:cNvSpPr txBox="1"/>
          <p:nvPr/>
        </p:nvSpPr>
        <p:spPr>
          <a:xfrm>
            <a:off x="605449" y="827094"/>
            <a:ext cx="644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빈도수가 적은 카테고리 </a:t>
            </a:r>
            <a:r>
              <a:rPr lang="en-US" altLang="ko-KR" dirty="0">
                <a:solidFill>
                  <a:srgbClr val="FF0000"/>
                </a:solidFill>
              </a:rPr>
              <a:t>: Sales staff, specialist</a:t>
            </a:r>
            <a:r>
              <a:rPr lang="ko-KR" altLang="en-US" dirty="0">
                <a:solidFill>
                  <a:srgbClr val="FF0000"/>
                </a:solidFill>
              </a:rPr>
              <a:t>로 카테고리화</a:t>
            </a:r>
          </a:p>
        </p:txBody>
      </p:sp>
    </p:spTree>
    <p:extLst>
      <p:ext uri="{BB962C8B-B14F-4D97-AF65-F5344CB8AC3E}">
        <p14:creationId xmlns:p14="http://schemas.microsoft.com/office/powerpoint/2010/main" val="123608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4C401D-86B8-4AE6-A1E6-002174E4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957262"/>
            <a:ext cx="4724400" cy="4943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28186-8CFE-433C-8DAA-F6E4952CE0F0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(2)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중요도 떨어지는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column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152524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EC3BFB-1D53-456B-A93E-59184A87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917267"/>
            <a:ext cx="6819900" cy="546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951E9-8764-4546-A952-1484D7319FBE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(3) Binary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변수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72579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F3A94A-164A-4E9F-8C74-F67A2DED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1075"/>
            <a:ext cx="11887200" cy="489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D26B8C-EAA3-4421-84DB-EDC7275D59BD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(4)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인코딩</a:t>
            </a:r>
          </a:p>
        </p:txBody>
      </p:sp>
    </p:spTree>
    <p:extLst>
      <p:ext uri="{BB962C8B-B14F-4D97-AF65-F5344CB8AC3E}">
        <p14:creationId xmlns:p14="http://schemas.microsoft.com/office/powerpoint/2010/main" val="235404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17C2E8-26D5-45E6-A958-89876D95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09750"/>
            <a:ext cx="96774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E6917-A03C-43AF-B75C-E60F1B535D00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(5)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파생변수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58CE8-5ABA-48F7-A997-06912CD0BF9C}"/>
              </a:ext>
            </a:extLst>
          </p:cNvPr>
          <p:cNvSpPr txBox="1"/>
          <p:nvPr/>
        </p:nvSpPr>
        <p:spPr>
          <a:xfrm>
            <a:off x="621437" y="877339"/>
            <a:ext cx="612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</a:rPr>
              <a:t>Income_total</a:t>
            </a:r>
            <a:r>
              <a:rPr lang="ko-KR" altLang="en-US" dirty="0">
                <a:solidFill>
                  <a:srgbClr val="0000FF"/>
                </a:solidFill>
              </a:rPr>
              <a:t> 데이터를 </a:t>
            </a:r>
            <a:r>
              <a:rPr lang="en-US" altLang="ko-KR" dirty="0">
                <a:solidFill>
                  <a:srgbClr val="0000FF"/>
                </a:solidFill>
              </a:rPr>
              <a:t>0~9</a:t>
            </a:r>
            <a:r>
              <a:rPr lang="ko-KR" altLang="en-US" dirty="0">
                <a:solidFill>
                  <a:srgbClr val="0000FF"/>
                </a:solidFill>
              </a:rPr>
              <a:t>로 구간 나누어 파생변수 생성</a:t>
            </a:r>
          </a:p>
        </p:txBody>
      </p:sp>
    </p:spTree>
    <p:extLst>
      <p:ext uri="{BB962C8B-B14F-4D97-AF65-F5344CB8AC3E}">
        <p14:creationId xmlns:p14="http://schemas.microsoft.com/office/powerpoint/2010/main" val="42166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참여 대회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3B8B5E-017D-4180-9283-7C6202F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61" y="841540"/>
            <a:ext cx="9098358" cy="4594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0037" y="5469775"/>
            <a:ext cx="93618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r>
              <a:rPr lang="en-US" altLang="ko-KR" sz="2000" b="1" dirty="0">
                <a:ea typeface="나눔스퀘어_ac" panose="020B0600000101010101" pitchFamily="50" charset="-127"/>
              </a:rPr>
              <a:t> -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39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4C5E9A-F6F2-4638-A8FF-CC1CA409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4" y="1367249"/>
            <a:ext cx="11141291" cy="5330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161DD-5D66-4521-A9DF-9A3D6582A07E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(5)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파생변수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E2373-63CB-442B-9CED-0FEE6D9CEA44}"/>
              </a:ext>
            </a:extLst>
          </p:cNvPr>
          <p:cNvSpPr txBox="1"/>
          <p:nvPr/>
        </p:nvSpPr>
        <p:spPr>
          <a:xfrm>
            <a:off x="621437" y="877339"/>
            <a:ext cx="64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날짜 관련된 변수들의 데이터를 구간 나누어 파생변수 생성</a:t>
            </a:r>
          </a:p>
        </p:txBody>
      </p:sp>
    </p:spTree>
    <p:extLst>
      <p:ext uri="{BB962C8B-B14F-4D97-AF65-F5344CB8AC3E}">
        <p14:creationId xmlns:p14="http://schemas.microsoft.com/office/powerpoint/2010/main" val="254479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34CD1-466C-46F5-99A2-44212D9596DA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(6)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정규화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C8DA8C-FF71-494D-8C34-529A6550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4" y="1065321"/>
            <a:ext cx="10470484" cy="1821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6ACE13-C52B-4E40-ADEB-5CED1CE1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65"/>
          <a:stretch/>
        </p:blipFill>
        <p:spPr>
          <a:xfrm>
            <a:off x="634614" y="2887000"/>
            <a:ext cx="10471351" cy="3896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62CB5-93A7-4E67-8B03-EFC114A53FB6}"/>
              </a:ext>
            </a:extLst>
          </p:cNvPr>
          <p:cNvSpPr txBox="1"/>
          <p:nvPr/>
        </p:nvSpPr>
        <p:spPr>
          <a:xfrm>
            <a:off x="633747" y="69598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연속형 변수 표준화</a:t>
            </a:r>
          </a:p>
        </p:txBody>
      </p:sp>
    </p:spTree>
    <p:extLst>
      <p:ext uri="{BB962C8B-B14F-4D97-AF65-F5344CB8AC3E}">
        <p14:creationId xmlns:p14="http://schemas.microsoft.com/office/powerpoint/2010/main" val="396216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4DD0E-B963-496B-84E9-5B4C964A41EA}"/>
              </a:ext>
            </a:extLst>
          </p:cNvPr>
          <p:cNvSpPr txBox="1"/>
          <p:nvPr/>
        </p:nvSpPr>
        <p:spPr>
          <a:xfrm>
            <a:off x="257220" y="752572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전처리</a:t>
            </a:r>
            <a:r>
              <a:rPr lang="ko-KR" altLang="en-US" dirty="0">
                <a:solidFill>
                  <a:srgbClr val="0000FF"/>
                </a:solidFill>
              </a:rPr>
              <a:t> 전의 </a:t>
            </a:r>
            <a:r>
              <a:rPr lang="en-US" altLang="ko-KR" dirty="0">
                <a:solidFill>
                  <a:srgbClr val="0000FF"/>
                </a:solidFill>
              </a:rPr>
              <a:t>train data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E7766-6CA5-4026-8DF3-812705651871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데이터 </a:t>
            </a:r>
            <a:r>
              <a:rPr lang="ko-KR" altLang="en-US" sz="2800" b="1" dirty="0" err="1">
                <a:ea typeface="나눔스퀘어_ac Bold" panose="020B0600000101010101" pitchFamily="50" charset="-127"/>
              </a:rPr>
              <a:t>전처리</a:t>
            </a:r>
            <a:endParaRPr lang="ko-KR" altLang="en-US" sz="2800" b="1" dirty="0"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DAF52-E264-4DD9-BB88-095AB93BF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89" b="29558"/>
          <a:stretch/>
        </p:blipFill>
        <p:spPr>
          <a:xfrm>
            <a:off x="257220" y="1136342"/>
            <a:ext cx="11620500" cy="2059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AC7DC-5010-4FC0-A081-DEA5DC10E45A}"/>
              </a:ext>
            </a:extLst>
          </p:cNvPr>
          <p:cNvSpPr txBox="1"/>
          <p:nvPr/>
        </p:nvSpPr>
        <p:spPr>
          <a:xfrm>
            <a:off x="257220" y="3279379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전처리</a:t>
            </a:r>
            <a:r>
              <a:rPr lang="ko-KR" altLang="en-US" dirty="0">
                <a:solidFill>
                  <a:srgbClr val="0000FF"/>
                </a:solidFill>
              </a:rPr>
              <a:t> 후의 </a:t>
            </a:r>
            <a:r>
              <a:rPr lang="en-US" altLang="ko-KR" dirty="0">
                <a:solidFill>
                  <a:srgbClr val="0000FF"/>
                </a:solidFill>
              </a:rPr>
              <a:t>train data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CC05B-60EF-4B54-8BA4-774B153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3732128"/>
            <a:ext cx="116300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4775F-DED4-43ED-98D7-14CD2B8D4B07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모델링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XGB Classifier</a:t>
            </a:r>
            <a:endParaRPr lang="ko-KR" altLang="en-US" sz="2800" b="1" dirty="0"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35D55-4E9D-44FF-94D2-0C754DBD1B6D}"/>
              </a:ext>
            </a:extLst>
          </p:cNvPr>
          <p:cNvSpPr txBox="1"/>
          <p:nvPr/>
        </p:nvSpPr>
        <p:spPr>
          <a:xfrm>
            <a:off x="621437" y="69247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10 Fold </a:t>
            </a:r>
            <a:r>
              <a:rPr lang="ko-KR" altLang="en-US" dirty="0">
                <a:solidFill>
                  <a:srgbClr val="0000FF"/>
                </a:solidFill>
              </a:rPr>
              <a:t>이용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A8D437-F1CB-4B64-9E5A-C18230DC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6" y="1070681"/>
            <a:ext cx="7510971" cy="4034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102B01-A3A0-4624-8963-0B492A66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6" y="2663180"/>
            <a:ext cx="6936538" cy="39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F79A0-4AFB-4770-9B0D-A6C5901E4BBA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모델링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XGB Classifier</a:t>
            </a:r>
            <a:endParaRPr lang="ko-KR" altLang="en-US" sz="2800" b="1" dirty="0"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9D231-D962-4B6B-881A-F8E67B1E9DE7}"/>
              </a:ext>
            </a:extLst>
          </p:cNvPr>
          <p:cNvSpPr txBox="1"/>
          <p:nvPr/>
        </p:nvSpPr>
        <p:spPr>
          <a:xfrm>
            <a:off x="630315" y="683593"/>
            <a:ext cx="554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각</a:t>
            </a:r>
            <a:r>
              <a:rPr lang="en-US" altLang="ko-KR" dirty="0">
                <a:solidFill>
                  <a:srgbClr val="0000FF"/>
                </a:solidFill>
              </a:rPr>
              <a:t> Fold</a:t>
            </a:r>
            <a:r>
              <a:rPr lang="ko-KR" altLang="en-US" dirty="0">
                <a:solidFill>
                  <a:srgbClr val="0000FF"/>
                </a:solidFill>
              </a:rPr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Test data</a:t>
            </a:r>
            <a:r>
              <a:rPr lang="ko-KR" altLang="en-US" dirty="0">
                <a:solidFill>
                  <a:srgbClr val="0000FF"/>
                </a:solidFill>
              </a:rPr>
              <a:t>의 </a:t>
            </a:r>
            <a:r>
              <a:rPr lang="en-US" altLang="ko-KR" dirty="0">
                <a:solidFill>
                  <a:srgbClr val="0000FF"/>
                </a:solidFill>
              </a:rPr>
              <a:t>Credit </a:t>
            </a:r>
            <a:r>
              <a:rPr lang="ko-KR" altLang="en-US" dirty="0">
                <a:solidFill>
                  <a:srgbClr val="0000FF"/>
                </a:solidFill>
              </a:rPr>
              <a:t>예측 후 평균값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2A61D-8C62-4A27-953B-3DD506A8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6" y="1052925"/>
            <a:ext cx="5541774" cy="58091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05DFC-039C-4B3E-84ED-F43655609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52" y="600075"/>
            <a:ext cx="33909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57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67E84-6F62-4267-9B7C-C6EF82AC4DAE}"/>
              </a:ext>
            </a:extLst>
          </p:cNvPr>
          <p:cNvSpPr txBox="1"/>
          <p:nvPr/>
        </p:nvSpPr>
        <p:spPr>
          <a:xfrm>
            <a:off x="176167" y="160373"/>
            <a:ext cx="888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5. Submission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정답 파일 제출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D498F-3FDB-4BAE-B04D-B75236D9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11" y="1299061"/>
            <a:ext cx="11115675" cy="76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C09308-9E40-4910-B7A8-E588FBBF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2" y="847233"/>
            <a:ext cx="4886325" cy="45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680506-C2E8-489A-8D05-5DDA8989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053" y="2145859"/>
            <a:ext cx="8225515" cy="2197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B750D0-2773-430A-B623-B3BF48668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242" y="4448127"/>
            <a:ext cx="8225515" cy="22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DAF9C-0D62-41AD-8B8D-5B047A58E843}"/>
              </a:ext>
            </a:extLst>
          </p:cNvPr>
          <p:cNvSpPr txBox="1"/>
          <p:nvPr/>
        </p:nvSpPr>
        <p:spPr>
          <a:xfrm>
            <a:off x="2841071" y="2921168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594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716435" y="683593"/>
            <a:ext cx="111794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데이터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train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, target </a:t>
            </a:r>
            <a:r>
              <a:rPr lang="ko-KR" altLang="en-US" dirty="0">
                <a:ea typeface="나눔스퀘어_ac" panose="020B0600000101010101" pitchFamily="50" charset="-127"/>
              </a:rPr>
              <a:t>값인 연체 기준의 신용도 </a:t>
            </a:r>
            <a:r>
              <a:rPr lang="en-US" altLang="ko-KR" dirty="0">
                <a:ea typeface="나눔스퀘어_ac" panose="020B0600000101010101" pitchFamily="50" charset="-127"/>
              </a:rPr>
              <a:t>(credit </a:t>
            </a:r>
            <a:r>
              <a:rPr lang="ko-KR" altLang="en-US" dirty="0">
                <a:ea typeface="나눔스퀘어_ac" panose="020B0600000101010101" pitchFamily="50" charset="-127"/>
              </a:rPr>
              <a:t>열 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test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 (credit </a:t>
            </a:r>
            <a:r>
              <a:rPr lang="ko-KR" altLang="en-US" dirty="0">
                <a:ea typeface="나눔스퀘어_ac" panose="020B0600000101010101" pitchFamily="50" charset="-127"/>
              </a:rPr>
              <a:t>열 미포함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즉</a:t>
            </a:r>
            <a:r>
              <a:rPr lang="en-US" altLang="ko-KR" dirty="0">
                <a:ea typeface="나눔스퀘어_ac" panose="020B0600000101010101" pitchFamily="50" charset="-127"/>
              </a:rPr>
              <a:t>, train data</a:t>
            </a:r>
            <a:r>
              <a:rPr lang="ko-KR" altLang="en-US" dirty="0">
                <a:ea typeface="나눔스퀘어_ac" panose="020B0600000101010101" pitchFamily="50" charset="-127"/>
              </a:rPr>
              <a:t>으로 예측 모델을 만들고 </a:t>
            </a:r>
            <a:r>
              <a:rPr lang="en-US" altLang="ko-KR" dirty="0">
                <a:ea typeface="나눔스퀘어_ac" panose="020B0600000101010101" pitchFamily="50" charset="-127"/>
              </a:rPr>
              <a:t>test data</a:t>
            </a:r>
            <a:r>
              <a:rPr lang="ko-KR" altLang="en-US" dirty="0"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ea typeface="나눔스퀘어_ac" panose="020B0600000101010101" pitchFamily="50" charset="-127"/>
              </a:rPr>
              <a:t>credit</a:t>
            </a:r>
            <a:r>
              <a:rPr lang="ko-KR" altLang="en-US" dirty="0">
                <a:ea typeface="나눔스퀘어_ac" panose="020B0600000101010101" pitchFamily="50" charset="-127"/>
              </a:rPr>
              <a:t>값을 예측한 후 </a:t>
            </a:r>
            <a:r>
              <a:rPr lang="en-US" altLang="ko-KR" dirty="0"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ea typeface="나눔스퀘어_ac" panose="020B0600000101010101" pitchFamily="50" charset="-127"/>
              </a:rPr>
              <a:t>으로 제출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평가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ea typeface="나눔스퀘어_ac" panose="020B0600000101010101" pitchFamily="50" charset="-127"/>
              </a:rPr>
              <a:t>확률 값을 음의 </a:t>
            </a:r>
            <a:r>
              <a:rPr lang="en-US" altLang="ko-KR" dirty="0">
                <a:ea typeface="나눔스퀘어_ac" panose="020B0600000101010101" pitchFamily="50" charset="-127"/>
              </a:rPr>
              <a:t>log</a:t>
            </a:r>
            <a:r>
              <a:rPr lang="ko-KR" altLang="en-US" dirty="0">
                <a:ea typeface="나눔스퀘어_ac" panose="020B0600000101010101" pitchFamily="50" charset="-127"/>
              </a:rPr>
              <a:t>함수에 넣어 변환을 시킨 값으로 평가 </a:t>
            </a:r>
            <a:r>
              <a:rPr lang="en-US" altLang="ko-KR" dirty="0">
                <a:ea typeface="나눔스퀘어_ac" panose="020B0600000101010101" pitchFamily="50" charset="-127"/>
              </a:rPr>
              <a:t>– </a:t>
            </a:r>
            <a:r>
              <a:rPr lang="ko-KR" altLang="en-US" dirty="0" err="1">
                <a:ea typeface="나눔스퀘어_ac" panose="020B0600000101010101" pitchFamily="50" charset="-127"/>
              </a:rPr>
              <a:t>사이킷런에서</a:t>
            </a:r>
            <a:r>
              <a:rPr lang="ko-KR" altLang="en-US" dirty="0">
                <a:ea typeface="나눔스퀘어_ac" panose="020B0600000101010101" pitchFamily="50" charset="-127"/>
              </a:rPr>
              <a:t> 지원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(Public Score) :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 중 랜덤 샘플 된 </a:t>
            </a:r>
            <a:r>
              <a:rPr lang="en-US" altLang="ko-KR" dirty="0"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ea typeface="나눔스퀘어_ac" panose="020B0600000101010101" pitchFamily="50" charset="-127"/>
              </a:rPr>
              <a:t>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기간 중 공개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(Private Score) : </a:t>
            </a:r>
            <a:r>
              <a:rPr lang="ko-KR" altLang="en-US" dirty="0">
                <a:ea typeface="나눔스퀘어_ac" panose="020B0600000101010101" pitchFamily="50" charset="-127"/>
              </a:rPr>
              <a:t>나머지 </a:t>
            </a:r>
            <a:r>
              <a:rPr lang="en-US" altLang="ko-KR" dirty="0">
                <a:ea typeface="나눔스퀘어_ac" panose="020B0600000101010101" pitchFamily="50" charset="-127"/>
              </a:rPr>
              <a:t>50 %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종료 직후 공개</a:t>
            </a:r>
            <a:endParaRPr lang="en-US" altLang="ko-KR" dirty="0"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93647-514C-4008-96C3-0E382F8F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908" y="4454059"/>
            <a:ext cx="2666380" cy="348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5B15E-ADAB-4D7A-8C7B-CA23780E095A}"/>
              </a:ext>
            </a:extLst>
          </p:cNvPr>
          <p:cNvSpPr txBox="1"/>
          <p:nvPr/>
        </p:nvSpPr>
        <p:spPr>
          <a:xfrm>
            <a:off x="176167" y="160373"/>
            <a:ext cx="43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기본 정보</a:t>
            </a:r>
          </a:p>
        </p:txBody>
      </p:sp>
    </p:spTree>
    <p:extLst>
      <p:ext uri="{BB962C8B-B14F-4D97-AF65-F5344CB8AC3E}">
        <p14:creationId xmlns:p14="http://schemas.microsoft.com/office/powerpoint/2010/main" val="5522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467055" y="608998"/>
            <a:ext cx="977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나눔스퀘어_ac" panose="020B0600000101010101" pitchFamily="50" charset="-127"/>
              </a:rPr>
              <a:t>Submission </a:t>
            </a:r>
            <a:r>
              <a:rPr lang="ko-KR" altLang="en-US" b="1" dirty="0">
                <a:ea typeface="나눔스퀘어_ac" panose="020B0600000101010101" pitchFamily="50" charset="-127"/>
              </a:rPr>
              <a:t>양식 </a:t>
            </a:r>
            <a:r>
              <a:rPr lang="en-US" altLang="ko-KR" b="1" dirty="0">
                <a:ea typeface="나눔스퀘어_ac" panose="020B0600000101010101" pitchFamily="50" charset="-127"/>
              </a:rPr>
              <a:t>– Credit </a:t>
            </a:r>
            <a:r>
              <a:rPr lang="ko-KR" altLang="en-US" b="1" dirty="0">
                <a:ea typeface="나눔스퀘어_ac" panose="020B0600000101010101" pitchFamily="50" charset="-127"/>
              </a:rPr>
              <a:t>컬럼을 원</a:t>
            </a:r>
            <a:r>
              <a:rPr lang="en-US" altLang="ko-KR" b="1" dirty="0">
                <a:ea typeface="나눔스퀘어_ac" panose="020B0600000101010101" pitchFamily="50" charset="-127"/>
              </a:rPr>
              <a:t>-</a:t>
            </a:r>
            <a:r>
              <a:rPr lang="ko-KR" altLang="en-US" b="1" dirty="0" err="1">
                <a:ea typeface="나눔스퀘어_ac" panose="020B0600000101010101" pitchFamily="50" charset="-127"/>
              </a:rPr>
              <a:t>핫</a:t>
            </a:r>
            <a:r>
              <a:rPr lang="ko-KR" altLang="en-US" b="1" dirty="0">
                <a:ea typeface="나눔스퀘어_ac" panose="020B0600000101010101" pitchFamily="50" charset="-127"/>
              </a:rPr>
              <a:t> </a:t>
            </a:r>
            <a:r>
              <a:rPr lang="ko-KR" altLang="en-US" b="1" dirty="0" err="1">
                <a:ea typeface="나눔스퀘어_ac" panose="020B0600000101010101" pitchFamily="50" charset="-127"/>
              </a:rPr>
              <a:t>인코딩</a:t>
            </a:r>
            <a:endParaRPr lang="en-US" altLang="ko-KR" b="1" dirty="0"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2" y="1443105"/>
            <a:ext cx="7544853" cy="48774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1721" y="363736"/>
            <a:ext cx="510322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a typeface="나눔스퀘어_ac" panose="020B0600000101010101" pitchFamily="50" charset="-127"/>
              </a:rPr>
              <a:t>해당 대회는 </a:t>
            </a:r>
            <a:r>
              <a:rPr lang="en-US" altLang="ko-KR" dirty="0">
                <a:solidFill>
                  <a:srgbClr val="FF0000"/>
                </a:solidFill>
                <a:ea typeface="나눔스퀘어_ac" panose="020B0600000101010101" pitchFamily="50" charset="-127"/>
              </a:rPr>
              <a:t>log loss score</a:t>
            </a:r>
            <a:r>
              <a:rPr lang="ko-KR" altLang="en-US" dirty="0">
                <a:solidFill>
                  <a:srgbClr val="FF0000"/>
                </a:solidFill>
                <a:ea typeface="나눔스퀘어_ac" panose="020B0600000101010101" pitchFamily="50" charset="-127"/>
              </a:rPr>
              <a:t>를 겨루기 때문에 각 </a:t>
            </a:r>
            <a:r>
              <a:rPr lang="en-US" altLang="ko-KR" dirty="0">
                <a:solidFill>
                  <a:srgbClr val="FF0000"/>
                </a:solidFill>
                <a:ea typeface="나눔스퀘어_ac" panose="020B0600000101010101" pitchFamily="50" charset="-127"/>
              </a:rPr>
              <a:t>class</a:t>
            </a:r>
            <a:r>
              <a:rPr lang="ko-KR" altLang="en-US" dirty="0">
                <a:solidFill>
                  <a:srgbClr val="FF0000"/>
                </a:solidFill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FF0000"/>
                </a:solidFill>
                <a:ea typeface="나눔스퀘어_ac" panose="020B0600000101010101" pitchFamily="50" charset="-127"/>
              </a:rPr>
              <a:t>probability</a:t>
            </a:r>
            <a:r>
              <a:rPr lang="ko-KR" altLang="en-US" dirty="0">
                <a:solidFill>
                  <a:srgbClr val="FF0000"/>
                </a:solidFill>
                <a:ea typeface="나눔스퀘어_ac" panose="020B0600000101010101" pitchFamily="50" charset="-127"/>
              </a:rPr>
              <a:t>를 얻어야 함</a:t>
            </a:r>
            <a:r>
              <a:rPr lang="en-US" altLang="ko-KR" dirty="0">
                <a:solidFill>
                  <a:srgbClr val="FF0000"/>
                </a:solidFill>
                <a:ea typeface="나눔스퀘어_ac" panose="020B0600000101010101" pitchFamily="50" charset="-127"/>
              </a:rPr>
              <a:t>.</a:t>
            </a:r>
            <a:endParaRPr lang="en-US" altLang="ko-KR" b="0" i="0" dirty="0">
              <a:solidFill>
                <a:srgbClr val="FF0000"/>
              </a:solidFill>
              <a:effectLst/>
              <a:ea typeface="나눔스퀘어_ac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967"/>
          <a:stretch/>
        </p:blipFill>
        <p:spPr>
          <a:xfrm>
            <a:off x="8567615" y="2020205"/>
            <a:ext cx="2551251" cy="4039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56911" y="1587232"/>
            <a:ext cx="19351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ea typeface="나눔스퀘어_ac" panose="020B0600000101010101" pitchFamily="50" charset="-127"/>
              </a:rPr>
              <a:t>* submission</a:t>
            </a:r>
            <a:r>
              <a:rPr lang="ko-KR" altLang="en-US" sz="1400" dirty="0">
                <a:solidFill>
                  <a:srgbClr val="000000"/>
                </a:solidFill>
                <a:ea typeface="나눔스퀘어_ac" panose="020B0600000101010101" pitchFamily="50" charset="-127"/>
              </a:rPr>
              <a:t>예시</a:t>
            </a:r>
            <a:endParaRPr lang="en-US" altLang="ko-KR" sz="1400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34A53-4215-439E-B060-AFB0B535B623}"/>
              </a:ext>
            </a:extLst>
          </p:cNvPr>
          <p:cNvSpPr txBox="1"/>
          <p:nvPr/>
        </p:nvSpPr>
        <p:spPr>
          <a:xfrm>
            <a:off x="176167" y="160373"/>
            <a:ext cx="43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기본 정보</a:t>
            </a:r>
          </a:p>
        </p:txBody>
      </p:sp>
    </p:spTree>
    <p:extLst>
      <p:ext uri="{BB962C8B-B14F-4D97-AF65-F5344CB8AC3E}">
        <p14:creationId xmlns:p14="http://schemas.microsoft.com/office/powerpoint/2010/main" val="9435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AEAA838-999A-435F-A99B-C1B62A6F288F}"/>
              </a:ext>
            </a:extLst>
          </p:cNvPr>
          <p:cNvSpPr txBox="1"/>
          <p:nvPr/>
        </p:nvSpPr>
        <p:spPr>
          <a:xfrm>
            <a:off x="1600200" y="5105315"/>
            <a:ext cx="950409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DAYS_BIRTH, DAYS_EMPLOYED,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별로 나누어서 새로운 변수 생성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before_EMPLOYED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새로운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파생변수 생성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(DAYS_BIRTH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DAYS_EMPLOYED)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2F978CA-6C5B-4135-8562-4266E819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01537"/>
            <a:ext cx="8991600" cy="4076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E233E3-3359-4001-A963-2ABE5CA9E7DB}"/>
              </a:ext>
            </a:extLst>
          </p:cNvPr>
          <p:cNvSpPr/>
          <p:nvPr/>
        </p:nvSpPr>
        <p:spPr>
          <a:xfrm>
            <a:off x="2067339" y="3220278"/>
            <a:ext cx="8468139" cy="148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298BC-D4E8-43D5-BAF2-B5D24F7F713C}"/>
              </a:ext>
            </a:extLst>
          </p:cNvPr>
          <p:cNvSpPr txBox="1"/>
          <p:nvPr/>
        </p:nvSpPr>
        <p:spPr>
          <a:xfrm>
            <a:off x="314286" y="178317"/>
            <a:ext cx="91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2.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날짜 파생변수</a:t>
            </a:r>
          </a:p>
        </p:txBody>
      </p:sp>
    </p:spTree>
    <p:extLst>
      <p:ext uri="{BB962C8B-B14F-4D97-AF65-F5344CB8AC3E}">
        <p14:creationId xmlns:p14="http://schemas.microsoft.com/office/powerpoint/2010/main" val="262231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DA79AC-EA8C-447C-82D6-6E53DCD1A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4" y="684992"/>
            <a:ext cx="4594038" cy="265259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56C2AA6-0C1E-4F8D-8645-561DF7B9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82" y="3631096"/>
            <a:ext cx="4724400" cy="2885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A6D60F-4D1D-4A88-8B97-13DC5BE746EF}"/>
              </a:ext>
            </a:extLst>
          </p:cNvPr>
          <p:cNvSpPr txBox="1"/>
          <p:nvPr/>
        </p:nvSpPr>
        <p:spPr>
          <a:xfrm>
            <a:off x="5930347" y="1195884"/>
            <a:ext cx="472440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 변수를 원 핫 인코딩하여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부동산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학력수준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FD96FF4-E50D-4C23-BC50-796DBDC6D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4" y="3545858"/>
            <a:ext cx="4594038" cy="319392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344534-4E53-4BEA-8436-B4FDA337F9D4}"/>
              </a:ext>
            </a:extLst>
          </p:cNvPr>
          <p:cNvSpPr/>
          <p:nvPr/>
        </p:nvSpPr>
        <p:spPr>
          <a:xfrm>
            <a:off x="5512904" y="5208104"/>
            <a:ext cx="834887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105F5A-7B55-45E7-B52B-B84AAE1F87A4}"/>
              </a:ext>
            </a:extLst>
          </p:cNvPr>
          <p:cNvSpPr/>
          <p:nvPr/>
        </p:nvSpPr>
        <p:spPr>
          <a:xfrm>
            <a:off x="4426225" y="3962400"/>
            <a:ext cx="786277" cy="2777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CF44EB-B66E-403B-B5FF-4C98F8BEA6FF}"/>
              </a:ext>
            </a:extLst>
          </p:cNvPr>
          <p:cNvSpPr/>
          <p:nvPr/>
        </p:nvSpPr>
        <p:spPr>
          <a:xfrm>
            <a:off x="6979500" y="4280452"/>
            <a:ext cx="3343943" cy="2236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62BC1-5442-4AED-A4A2-5DF63C746716}"/>
              </a:ext>
            </a:extLst>
          </p:cNvPr>
          <p:cNvSpPr txBox="1"/>
          <p:nvPr/>
        </p:nvSpPr>
        <p:spPr>
          <a:xfrm>
            <a:off x="420819" y="164649"/>
            <a:ext cx="91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원 핫 인코딩</a:t>
            </a:r>
          </a:p>
        </p:txBody>
      </p:sp>
    </p:spTree>
    <p:extLst>
      <p:ext uri="{BB962C8B-B14F-4D97-AF65-F5344CB8AC3E}">
        <p14:creationId xmlns:p14="http://schemas.microsoft.com/office/powerpoint/2010/main" val="330036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E7848F-C951-4DC4-A387-A87F3A4D1235}"/>
              </a:ext>
            </a:extLst>
          </p:cNvPr>
          <p:cNvSpPr txBox="1"/>
          <p:nvPr/>
        </p:nvSpPr>
        <p:spPr>
          <a:xfrm>
            <a:off x="6652590" y="952581"/>
            <a:ext cx="53936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날짜 관련 파생 변수와 원 핫 인코딩한 범주형 변수를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categorical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A998-72D0-4A83-875A-E44F903D9612}"/>
              </a:ext>
            </a:extLst>
          </p:cNvPr>
          <p:cNvSpPr txBox="1"/>
          <p:nvPr/>
        </p:nvSpPr>
        <p:spPr>
          <a:xfrm>
            <a:off x="904571" y="5981779"/>
            <a:ext cx="950409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우수한 모델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(14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모델 중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LGBM,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catboost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성능이 좋음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171A57-9CBD-4221-8EA8-DAC790974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52546"/>
            <a:ext cx="5162391" cy="28076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6D960C-2F32-4602-92B3-256F40A68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6" y="3320121"/>
            <a:ext cx="10800187" cy="24016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B5C1D-3E42-4CC4-8FE0-8CED946D37AB}"/>
              </a:ext>
            </a:extLst>
          </p:cNvPr>
          <p:cNvSpPr/>
          <p:nvPr/>
        </p:nvSpPr>
        <p:spPr>
          <a:xfrm>
            <a:off x="1296654" y="4077022"/>
            <a:ext cx="9218946" cy="1287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07A472E-D158-4E07-A70B-C41B311DCF02}"/>
              </a:ext>
            </a:extLst>
          </p:cNvPr>
          <p:cNvSpPr txBox="1"/>
          <p:nvPr/>
        </p:nvSpPr>
        <p:spPr>
          <a:xfrm>
            <a:off x="6268278" y="4747129"/>
            <a:ext cx="538018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자동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튜닝 후 결과 출력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평균점수성능은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0.7639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오히려 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안좋아짐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(default = Accuracy)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2278252-CADE-4FFE-A662-0B0389AB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5" y="3645485"/>
            <a:ext cx="4380738" cy="2862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B2AC5-D5FD-4F09-ADCF-0466F08CCF29}"/>
              </a:ext>
            </a:extLst>
          </p:cNvPr>
          <p:cNvSpPr txBox="1"/>
          <p:nvPr/>
        </p:nvSpPr>
        <p:spPr>
          <a:xfrm>
            <a:off x="6811820" y="1227488"/>
            <a:ext cx="53801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제일 성능이 좋은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모델 앙상블 후 결과 출력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평균점수성능은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0.7463.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9CFC382-B8FE-4FBB-966A-6337A69B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" y="485304"/>
            <a:ext cx="6065026" cy="29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6C20C-8639-4313-9A74-5CD920A8E3BE}"/>
              </a:ext>
            </a:extLst>
          </p:cNvPr>
          <p:cNvSpPr txBox="1"/>
          <p:nvPr/>
        </p:nvSpPr>
        <p:spPr>
          <a:xfrm>
            <a:off x="435807" y="297668"/>
            <a:ext cx="924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점수 개선을 위한 아이디어와 일부 결과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2F6559-3D5C-40A0-89F5-B618DD675D00}"/>
              </a:ext>
            </a:extLst>
          </p:cNvPr>
          <p:cNvGraphicFramePr>
            <a:graphicFrameLocks noGrp="1"/>
          </p:cNvGraphicFramePr>
          <p:nvPr/>
        </p:nvGraphicFramePr>
        <p:xfrm>
          <a:off x="172277" y="1034266"/>
          <a:ext cx="11847443" cy="478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04">
                  <a:extLst>
                    <a:ext uri="{9D8B030D-6E8A-4147-A177-3AD203B41FA5}">
                      <a16:colId xmlns:a16="http://schemas.microsoft.com/office/drawing/2014/main" val="2920969566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4032593804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3789072246"/>
                    </a:ext>
                  </a:extLst>
                </a:gridCol>
                <a:gridCol w="2663687">
                  <a:extLst>
                    <a:ext uri="{9D8B030D-6E8A-4147-A177-3AD203B41FA5}">
                      <a16:colId xmlns:a16="http://schemas.microsoft.com/office/drawing/2014/main" val="1461840771"/>
                    </a:ext>
                  </a:extLst>
                </a:gridCol>
              </a:tblGrid>
              <a:tr h="473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52605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credit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과 상관계수가 낮은 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25754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날짜 관련 파생변수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09728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범주형 변수 원 핫 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91077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직업 타입 </a:t>
                      </a:r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결측값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7335"/>
                  </a:ext>
                </a:extLst>
              </a:tr>
              <a:tr h="59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 </a:t>
                      </a:r>
                      <a:r>
                        <a:rPr lang="en-US" altLang="ko-KR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Pycaret</a:t>
                      </a: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다중공선성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옵션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26679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모델링</a:t>
                      </a:r>
                      <a:endParaRPr lang="en-US" altLang="ko-KR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LGBM, </a:t>
                      </a:r>
                      <a:r>
                        <a:rPr lang="en-US" altLang="ko-KR" dirty="0" err="1"/>
                        <a:t>Catboost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모델 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LGBM, </a:t>
                      </a:r>
                      <a:r>
                        <a:rPr lang="en-US" altLang="ko-KR" dirty="0" err="1"/>
                        <a:t>Catboost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모델 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67651"/>
                  </a:ext>
                </a:extLst>
              </a:tr>
              <a:tr h="433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 </a:t>
                      </a:r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하이퍼파라미터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튜닝</a:t>
                      </a:r>
                      <a:endParaRPr lang="en-US" altLang="ko-KR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Search?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Pycaret</a:t>
                      </a:r>
                      <a:r>
                        <a:rPr lang="en-US" altLang="ko-KR" dirty="0"/>
                        <a:t> default option)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Grid Search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431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F4E2227-FFA6-4568-AB53-128FDA962416}"/>
              </a:ext>
            </a:extLst>
          </p:cNvPr>
          <p:cNvSpPr/>
          <p:nvPr/>
        </p:nvSpPr>
        <p:spPr>
          <a:xfrm>
            <a:off x="172277" y="1018139"/>
            <a:ext cx="11847443" cy="459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ABCA9B-F7FE-4837-B05B-A6387515D490}"/>
              </a:ext>
            </a:extLst>
          </p:cNvPr>
          <p:cNvSpPr/>
          <p:nvPr/>
        </p:nvSpPr>
        <p:spPr>
          <a:xfrm>
            <a:off x="172277" y="1018139"/>
            <a:ext cx="3366054" cy="478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07E50A5-C977-4FC5-AE96-5AA7955D57F2}"/>
              </a:ext>
            </a:extLst>
          </p:cNvPr>
          <p:cNvSpPr/>
          <p:nvPr/>
        </p:nvSpPr>
        <p:spPr>
          <a:xfrm>
            <a:off x="639994" y="6247788"/>
            <a:ext cx="901148" cy="37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54D06-DB3F-4DFD-AE6A-D76CDFFFE389}"/>
              </a:ext>
            </a:extLst>
          </p:cNvPr>
          <p:cNvSpPr txBox="1"/>
          <p:nvPr/>
        </p:nvSpPr>
        <p:spPr>
          <a:xfrm>
            <a:off x="1855304" y="6156244"/>
            <a:ext cx="821610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외에도 여러가지를 시도해보았으나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아직까지는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개선 방향성이 불확실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05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637</Words>
  <Application>Microsoft Office PowerPoint</Application>
  <PresentationFormat>와이드스크린</PresentationFormat>
  <Paragraphs>99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나눔스퀘어_ac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김부현</cp:lastModifiedBy>
  <cp:revision>101</cp:revision>
  <dcterms:created xsi:type="dcterms:W3CDTF">2021-02-08T02:51:17Z</dcterms:created>
  <dcterms:modified xsi:type="dcterms:W3CDTF">2021-05-27T03:59:20Z</dcterms:modified>
</cp:coreProperties>
</file>