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82" r:id="rId4"/>
    <p:sldId id="284" r:id="rId5"/>
    <p:sldId id="272" r:id="rId6"/>
    <p:sldId id="273" r:id="rId7"/>
    <p:sldId id="281" r:id="rId8"/>
    <p:sldId id="274" r:id="rId9"/>
    <p:sldId id="283" r:id="rId10"/>
    <p:sldId id="276" r:id="rId11"/>
    <p:sldId id="275" r:id="rId12"/>
    <p:sldId id="277" r:id="rId13"/>
    <p:sldId id="278" r:id="rId14"/>
    <p:sldId id="279" r:id="rId15"/>
    <p:sldId id="285" r:id="rId16"/>
    <p:sldId id="286" r:id="rId17"/>
    <p:sldId id="280" r:id="rId18"/>
    <p:sldId id="267" r:id="rId19"/>
  </p:sldIdLst>
  <p:sldSz cx="12192000" cy="6858000"/>
  <p:notesSz cx="6858000" cy="9144000"/>
  <p:embeddedFontLst>
    <p:embeddedFont>
      <p:font typeface="나눔스퀘어_ac" panose="020B0600000101010101" pitchFamily="50" charset="-127"/>
      <p:regular r:id="rId21"/>
    </p:embeddedFont>
    <p:embeddedFont>
      <p:font typeface="나눔스퀘어_ac 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76" autoAdjust="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24C3-B585-4036-BC05-3850BFC3824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01EC-1C3D-4EFB-8960-09B1CC9FB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19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8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5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76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31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07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8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26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4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9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0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1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77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7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9BEA-036B-4EAE-931C-D49F93A1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4912B-F066-4BA0-828F-48B98AB3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16189-4396-4509-B96D-645EC7A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066A-751A-4FE1-BEB0-E315608C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D7F37-B2C3-4064-AF1F-8D9B4132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A8668-8747-4A38-9D00-B21FE519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28797-F0A3-4442-8932-37916D0D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1588-6D52-4725-8460-D16A831E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A5F2C-A359-4C96-A034-0EF06A0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DD07-C800-499F-8B83-6E9A39E3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2A664-33E6-49DB-8F39-A76C6DEF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0FEB1-AF77-4487-8B89-51F0DE21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4C4EA-4064-4AAE-9802-2A5BEDA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1462B-2745-4676-8ADA-8055953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9F69-7119-4552-A61E-918D5F7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69C7-468A-46AC-82CA-3A1615F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B3CA-E44A-41F0-8E54-C0C695F9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85EC-9895-4B95-8C12-3B8E2C2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3E88-2198-4962-A706-EED9CE0C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C19E-516F-416A-A28E-787D910F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1013-799E-47F0-B0C6-50709DB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97A84-3381-428E-9759-58D27267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5B57-D428-4C7E-A70D-5F5C2A3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D083-96D5-443C-996C-0EF134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81DF-EFC1-41F5-9653-39E52A86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1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B01D-BDF7-46B2-9103-255F1A5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6FCF-05B2-4C49-BED1-3ED1B7FD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52B2C-0ACC-4C3B-8DF0-9DA3C52A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F5757-AADB-440B-A711-3C9932CB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0C6EA-43D2-4771-B494-8FAC502F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33D62-6434-4A73-A981-B4B633C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2ED9-8CDD-4FC1-B648-765FFAB6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3E5F7-4397-4AA8-9852-BAC4C3C5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E71AD-EAA6-4865-8C91-F20F2E87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F953C-B62A-471F-BE3D-A9E8B5D7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4E9C-ABD1-4DC4-9350-20CC75DA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FEF10-C91F-4D83-8533-74429CF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F39A-A1D9-4B37-93DC-03D3E8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D96A4B-7BEF-471E-9339-083D24D0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E192-6B17-41B7-A4F6-6353A21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69554-8398-425D-BE63-3823AB0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D2F13-4431-45E5-9D25-00729D56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474C5-9892-4E96-886B-A36E416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7E282-A631-444A-9002-3329590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E7A5A-884A-45C3-A811-0C51E37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457CA-9176-4970-BBAA-784C48A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EB8F-CBC8-48B6-8CC2-FEF886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68D52-5897-4EAC-A00D-65E07584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59641-45D9-41AA-A1C3-BB68A6FF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05096-905A-468C-835F-6FDC095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874B-BF3E-41B9-B667-97E4AEA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DD00-A1AA-495C-8396-898F2FF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E2F0-BAE9-4FB1-B04A-20A21F26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DE234-8AEA-4D4F-909E-EE24738E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2F25-3E7F-4426-9F3A-B8559CA3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16670-B9A8-4E7A-ADB0-CE841108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A5AF-D9AC-4CBD-B162-32336D9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2DD-9729-4C71-84CA-B6F5114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42A00-0FC5-4C51-92FA-D6C2FEB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5ADBD-3EA6-462F-B40E-428538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673D-AE49-404D-B05A-7BBC61F0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2015-54CF-4BD2-9C81-CCEB2AFBAD3E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9998-8DD2-4645-B740-9F0B921B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5204-B6BA-4DB6-B015-775D7098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BF72B-88A0-4C20-ACD2-E85A957C67A0}"/>
              </a:ext>
            </a:extLst>
          </p:cNvPr>
          <p:cNvSpPr txBox="1"/>
          <p:nvPr/>
        </p:nvSpPr>
        <p:spPr>
          <a:xfrm>
            <a:off x="2841070" y="2312669"/>
            <a:ext cx="650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캡스톤</a:t>
            </a:r>
            <a:r>
              <a:rPr lang="ko-KR" altLang="en-US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r>
              <a:rPr lang="ko-KR" altLang="en-US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AD0ED-55A8-44D7-91F7-688E555FB34F}"/>
              </a:ext>
            </a:extLst>
          </p:cNvPr>
          <p:cNvSpPr txBox="1"/>
          <p:nvPr/>
        </p:nvSpPr>
        <p:spPr>
          <a:xfrm>
            <a:off x="2667696" y="3871466"/>
            <a:ext cx="6856603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김부현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김수현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하지은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58016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EDA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31C41-0B3C-407A-9C3D-605391D6C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16"/>
          <a:stretch/>
        </p:blipFill>
        <p:spPr>
          <a:xfrm>
            <a:off x="2815936" y="4003029"/>
            <a:ext cx="4033535" cy="2694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A42ECD-BC34-4676-9D30-5F5BF7DA4079}"/>
              </a:ext>
            </a:extLst>
          </p:cNvPr>
          <p:cNvSpPr txBox="1"/>
          <p:nvPr/>
        </p:nvSpPr>
        <p:spPr>
          <a:xfrm>
            <a:off x="5549563" y="5150254"/>
            <a:ext cx="223760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Student</a:t>
            </a:r>
            <a:r>
              <a:rPr lang="ko-KR" altLang="en-US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수입이 없다</a:t>
            </a:r>
            <a:r>
              <a:rPr lang="en-US" altLang="ko-KR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798C8-C826-41CB-9290-68B95262EBF5}"/>
              </a:ext>
            </a:extLst>
          </p:cNvPr>
          <p:cNvSpPr txBox="1"/>
          <p:nvPr/>
        </p:nvSpPr>
        <p:spPr>
          <a:xfrm>
            <a:off x="1371475" y="518804"/>
            <a:ext cx="147868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Family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60ACF-3FCC-4835-B501-F96F9C917BCC}"/>
              </a:ext>
            </a:extLst>
          </p:cNvPr>
          <p:cNvSpPr txBox="1"/>
          <p:nvPr/>
        </p:nvSpPr>
        <p:spPr>
          <a:xfrm>
            <a:off x="6668366" y="542671"/>
            <a:ext cx="147868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Edu type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482654-8D78-4F88-BBEF-0ADDD09D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" y="886601"/>
            <a:ext cx="4179625" cy="35584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3882DC-4182-4E1D-87D2-8BAB5F06D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175" y="968813"/>
            <a:ext cx="4019066" cy="2913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734E59-7F83-4858-8195-811957FC9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19" y="3881923"/>
            <a:ext cx="4033535" cy="2913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9215AD-2AFB-44C3-80A0-49B4861A728F}"/>
              </a:ext>
            </a:extLst>
          </p:cNvPr>
          <p:cNvSpPr txBox="1"/>
          <p:nvPr/>
        </p:nvSpPr>
        <p:spPr>
          <a:xfrm>
            <a:off x="9222944" y="3455781"/>
            <a:ext cx="147868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House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11F1F-4985-4E16-9C88-CE8D64B73BB1}"/>
              </a:ext>
            </a:extLst>
          </p:cNvPr>
          <p:cNvSpPr txBox="1"/>
          <p:nvPr/>
        </p:nvSpPr>
        <p:spPr>
          <a:xfrm>
            <a:off x="4093361" y="3602881"/>
            <a:ext cx="147868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Income type</a:t>
            </a:r>
          </a:p>
        </p:txBody>
      </p:sp>
    </p:spTree>
    <p:extLst>
      <p:ext uri="{BB962C8B-B14F-4D97-AF65-F5344CB8AC3E}">
        <p14:creationId xmlns:p14="http://schemas.microsoft.com/office/powerpoint/2010/main" val="384789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EDA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8E870-645F-43CB-8AC5-45535B25A5BD}"/>
              </a:ext>
            </a:extLst>
          </p:cNvPr>
          <p:cNvSpPr txBox="1"/>
          <p:nvPr/>
        </p:nvSpPr>
        <p:spPr>
          <a:xfrm>
            <a:off x="2437332" y="160373"/>
            <a:ext cx="225672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변수들의 분포</a:t>
            </a:r>
            <a:endParaRPr lang="en-US" altLang="ko-KR" b="1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F9F1-DB3A-4567-99BB-C6EBBD93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5" y="656683"/>
            <a:ext cx="8342590" cy="11287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538FCB-9C55-49CB-A95A-5597B9B97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69" y="1785386"/>
            <a:ext cx="3452173" cy="5038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4F9E17-99F7-475F-AF98-CB45D1EA9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025" y="1721245"/>
            <a:ext cx="3668466" cy="4940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05F7E3-0F14-4E14-AA75-33E8201DC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448" y="1721245"/>
            <a:ext cx="3581900" cy="51727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F651AD-BED4-4FEA-AA52-47DE224F3B52}"/>
              </a:ext>
            </a:extLst>
          </p:cNvPr>
          <p:cNvSpPr/>
          <p:nvPr/>
        </p:nvSpPr>
        <p:spPr>
          <a:xfrm>
            <a:off x="296468" y="5967166"/>
            <a:ext cx="1032711" cy="666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B8FD0-7AE7-4236-BFB8-DA44165F10DB}"/>
              </a:ext>
            </a:extLst>
          </p:cNvPr>
          <p:cNvSpPr txBox="1"/>
          <p:nvPr/>
        </p:nvSpPr>
        <p:spPr>
          <a:xfrm>
            <a:off x="1492136" y="6023433"/>
            <a:ext cx="223760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이상치 의심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98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EDA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66E16-A614-4FC7-A4ED-818CC800540B}"/>
              </a:ext>
            </a:extLst>
          </p:cNvPr>
          <p:cNvSpPr txBox="1"/>
          <p:nvPr/>
        </p:nvSpPr>
        <p:spPr>
          <a:xfrm>
            <a:off x="2616441" y="174207"/>
            <a:ext cx="503812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변수에서의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분포 비율 </a:t>
            </a:r>
            <a:endParaRPr lang="en-US" altLang="ko-KR" b="1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B584A1-4ADA-4328-8429-6488CFEA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925"/>
            <a:ext cx="8738647" cy="188405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4CE8C6-4AFA-4D1F-8914-1F91C071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33" y="1762812"/>
            <a:ext cx="7684064" cy="50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B485DF-DC1A-46B5-A5E5-CB8E21D70BCC}"/>
              </a:ext>
            </a:extLst>
          </p:cNvPr>
          <p:cNvSpPr txBox="1"/>
          <p:nvPr/>
        </p:nvSpPr>
        <p:spPr>
          <a:xfrm>
            <a:off x="356191" y="3324759"/>
            <a:ext cx="345634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대체로 </a:t>
            </a:r>
            <a:r>
              <a:rPr lang="en-US" altLang="ko-KR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</a:t>
            </a:r>
            <a:r>
              <a:rPr lang="ko-KR" altLang="en-US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비율이 비슷하다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11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FAFBE-8933-4EEA-83CF-2C956C91CC79}"/>
              </a:ext>
            </a:extLst>
          </p:cNvPr>
          <p:cNvSpPr txBox="1"/>
          <p:nvPr/>
        </p:nvSpPr>
        <p:spPr>
          <a:xfrm>
            <a:off x="2672502" y="171685"/>
            <a:ext cx="360524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r>
              <a:rPr lang="en-US" altLang="ko-KR" b="1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b="1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분석</a:t>
            </a:r>
            <a:endParaRPr lang="en-US" altLang="ko-KR" b="1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8AAC9-90BE-4258-B2BC-DABB52421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11" y="1161107"/>
            <a:ext cx="3743847" cy="2753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E63F41-81C4-4495-8F3C-FCEA55B30964}"/>
              </a:ext>
            </a:extLst>
          </p:cNvPr>
          <p:cNvSpPr txBox="1"/>
          <p:nvPr/>
        </p:nvSpPr>
        <p:spPr>
          <a:xfrm>
            <a:off x="1392128" y="712160"/>
            <a:ext cx="256074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데이터의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D5A6A9-DFBD-497C-85A5-5365B3A44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945" y="1247544"/>
            <a:ext cx="3181794" cy="2467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9F6E7C-F53A-44FF-8959-EA775561DD47}"/>
              </a:ext>
            </a:extLst>
          </p:cNvPr>
          <p:cNvSpPr txBox="1"/>
          <p:nvPr/>
        </p:nvSpPr>
        <p:spPr>
          <a:xfrm>
            <a:off x="2960099" y="4255338"/>
            <a:ext cx="4619133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데이터에는 </a:t>
            </a:r>
            <a:r>
              <a:rPr lang="en-US" altLang="ko-KR" sz="1600" b="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r>
              <a:rPr lang="ko-KR" altLang="en-US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</a:t>
            </a:r>
            <a:r>
              <a:rPr lang="en-US" altLang="ko-KR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까지만 존재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7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이상의 데이터는 학습에 의미가 없으므로 제거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29EA2B-D80D-4C72-BB83-9B8DD5CA70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525"/>
          <a:stretch/>
        </p:blipFill>
        <p:spPr>
          <a:xfrm>
            <a:off x="2870241" y="5218214"/>
            <a:ext cx="4527820" cy="702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B452F3-B4F3-4355-96B8-1BCC8C7CF56B}"/>
              </a:ext>
            </a:extLst>
          </p:cNvPr>
          <p:cNvSpPr txBox="1"/>
          <p:nvPr/>
        </p:nvSpPr>
        <p:spPr>
          <a:xfrm>
            <a:off x="4900468" y="707069"/>
            <a:ext cx="256074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데이터의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FAA8C54-4BB7-42BD-9352-C30A553C0D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666"/>
          <a:stretch/>
        </p:blipFill>
        <p:spPr>
          <a:xfrm>
            <a:off x="8120421" y="4255338"/>
            <a:ext cx="3337411" cy="23651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1E8941-F36C-4057-8084-A278333D5FF3}"/>
              </a:ext>
            </a:extLst>
          </p:cNvPr>
          <p:cNvSpPr txBox="1"/>
          <p:nvPr/>
        </p:nvSpPr>
        <p:spPr>
          <a:xfrm>
            <a:off x="8186831" y="3829196"/>
            <a:ext cx="327100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제거 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9EDF26-97DC-403E-B7E9-B925E18DC349}"/>
              </a:ext>
            </a:extLst>
          </p:cNvPr>
          <p:cNvSpPr/>
          <p:nvPr/>
        </p:nvSpPr>
        <p:spPr>
          <a:xfrm>
            <a:off x="679038" y="2903455"/>
            <a:ext cx="1093201" cy="811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0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94470-CA4B-4C62-A557-7C0407D7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2648"/>
            <a:ext cx="12192000" cy="20153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512BBE-B330-424C-9E46-0558F9EA90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6"/>
          <a:stretch/>
        </p:blipFill>
        <p:spPr>
          <a:xfrm>
            <a:off x="176168" y="3917049"/>
            <a:ext cx="7065728" cy="135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191F7-EDD4-4FE2-9CC4-B76DF52A32F0}"/>
              </a:ext>
            </a:extLst>
          </p:cNvPr>
          <p:cNvSpPr txBox="1"/>
          <p:nvPr/>
        </p:nvSpPr>
        <p:spPr>
          <a:xfrm>
            <a:off x="255187" y="745500"/>
            <a:ext cx="883225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Family_size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더 큰 데이터 존재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1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C543D-1F75-4766-8F34-10A27BF56D80}"/>
              </a:ext>
            </a:extLst>
          </p:cNvPr>
          <p:cNvSpPr txBox="1"/>
          <p:nvPr/>
        </p:nvSpPr>
        <p:spPr>
          <a:xfrm>
            <a:off x="176168" y="3429000"/>
            <a:ext cx="644144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제거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CD00D-B23B-4DDF-8639-D770E03F261E}"/>
              </a:ext>
            </a:extLst>
          </p:cNvPr>
          <p:cNvSpPr txBox="1"/>
          <p:nvPr/>
        </p:nvSpPr>
        <p:spPr>
          <a:xfrm>
            <a:off x="176167" y="5452702"/>
            <a:ext cx="769521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7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이상의 데이터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개와 위 데이터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제거로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26457 -&gt; 26450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07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49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28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7" y="160373"/>
            <a:ext cx="307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아이디어</a:t>
            </a:r>
          </a:p>
        </p:txBody>
      </p:sp>
    </p:spTree>
    <p:extLst>
      <p:ext uri="{BB962C8B-B14F-4D97-AF65-F5344CB8AC3E}">
        <p14:creationId xmlns:p14="http://schemas.microsoft.com/office/powerpoint/2010/main" val="185518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CE2D1-D72C-4B12-8BF5-08CF57631299}"/>
              </a:ext>
            </a:extLst>
          </p:cNvPr>
          <p:cNvSpPr txBox="1"/>
          <p:nvPr/>
        </p:nvSpPr>
        <p:spPr>
          <a:xfrm>
            <a:off x="3539597" y="2967335"/>
            <a:ext cx="5112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03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참여 대회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3B8B5E-017D-4180-9283-7C6202F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58" y="1091780"/>
            <a:ext cx="9989283" cy="50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4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참여 대회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EF46D-FFCB-46D1-90FD-D0750F25AD69}"/>
              </a:ext>
            </a:extLst>
          </p:cNvPr>
          <p:cNvSpPr txBox="1"/>
          <p:nvPr/>
        </p:nvSpPr>
        <p:spPr>
          <a:xfrm>
            <a:off x="716436" y="683593"/>
            <a:ext cx="9775596" cy="57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신용카드 사용자 데이터를 보고 사용자의 대금 연체 정도를 예측하는 알고리즘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target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값인 연체 기준의 신용도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(credit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 포함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신용카드 사용자들의 개인 신상 정보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(credit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 미포함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train data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예측 모델을 만들고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data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예측한 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제출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 값을 음의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함수에 넣어 변환을 시킨 값으로 평가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사이킷런에서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지원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(Public Score)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데이터 중 랜덤 샘플 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채점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대회 기간 중 공개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평가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(Private Score)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나머지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50 %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데이터로 채점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대회 종료 직후 공개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93647-514C-4008-96C3-0E382F8F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39" y="4462767"/>
            <a:ext cx="2666380" cy="3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3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참여 대회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79592-C62A-4CAB-9E27-BA1844836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75"/>
          <a:stretch/>
        </p:blipFill>
        <p:spPr>
          <a:xfrm>
            <a:off x="1101358" y="1027522"/>
            <a:ext cx="9989283" cy="1913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C0EDEC-1B5E-49C3-ABA6-93BA3A0F9519}"/>
              </a:ext>
            </a:extLst>
          </p:cNvPr>
          <p:cNvSpPr txBox="1"/>
          <p:nvPr/>
        </p:nvSpPr>
        <p:spPr>
          <a:xfrm>
            <a:off x="2211366" y="3429000"/>
            <a:ext cx="7769265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4/22 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4/29 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EDA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ko-KR" altLang="en-US" b="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아이디어 도출</a:t>
            </a:r>
            <a:endParaRPr lang="en-US" altLang="ko-KR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5/6    </a:t>
            </a:r>
            <a:r>
              <a:rPr lang="en-US" altLang="ko-KR" sz="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다양한 모델 적용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5/13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모델 선정하고 학습 및 예측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대회 종료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(5/24)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 </a:t>
            </a:r>
            <a:r>
              <a:rPr lang="en-US" altLang="ko-KR" b="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최소화하는 방안 모색 후 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제출</a:t>
            </a:r>
            <a:endParaRPr lang="en-US" altLang="ko-KR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91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EDA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3AD74-3EB3-4389-8BBA-E5FF5234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8" y="777098"/>
            <a:ext cx="9417377" cy="41780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6E2F2D-7F13-4814-A370-3E34B41C6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33"/>
          <a:stretch/>
        </p:blipFill>
        <p:spPr>
          <a:xfrm>
            <a:off x="4528011" y="3554884"/>
            <a:ext cx="7015022" cy="3147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1137AF-F269-4701-960E-86DBD5485DCF}"/>
              </a:ext>
            </a:extLst>
          </p:cNvPr>
          <p:cNvSpPr txBox="1"/>
          <p:nvPr/>
        </p:nvSpPr>
        <p:spPr>
          <a:xfrm>
            <a:off x="289290" y="5197519"/>
            <a:ext cx="321553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shape : (26,457, 19)</a:t>
            </a:r>
          </a:p>
          <a:p>
            <a:pPr algn="ctr">
              <a:lnSpc>
                <a:spcPct val="150000"/>
              </a:lnSpc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Target data : Credit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</a:t>
            </a:r>
            <a:endParaRPr lang="en-US" altLang="ko-KR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11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EDA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0172AF-DC5A-4D3F-B3DA-944CA430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85" y="2297540"/>
            <a:ext cx="3858163" cy="781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24431D-C4F5-4E68-8EBE-0FAE25DDCEA3}"/>
              </a:ext>
            </a:extLst>
          </p:cNvPr>
          <p:cNvSpPr txBox="1"/>
          <p:nvPr/>
        </p:nvSpPr>
        <p:spPr>
          <a:xfrm>
            <a:off x="116999" y="797495"/>
            <a:ext cx="451516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컬럼과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FLAG_MOBIL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제거</a:t>
            </a:r>
            <a:endParaRPr lang="en-US" altLang="ko-KR" b="1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FF958-62D6-488A-93FB-8C6851E10DFD}"/>
              </a:ext>
            </a:extLst>
          </p:cNvPr>
          <p:cNvSpPr txBox="1"/>
          <p:nvPr/>
        </p:nvSpPr>
        <p:spPr>
          <a:xfrm>
            <a:off x="385774" y="1379282"/>
            <a:ext cx="9602038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의미 없는 컬럼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FLAG_MOBIL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값이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train, test data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모두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존재하므로 학습에 의미가 없을 것으로 판단</a:t>
            </a:r>
            <a:endParaRPr lang="en-US" altLang="ko-KR" sz="16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3639B7-8E2C-4ADC-A359-DE0474735D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33"/>
          <a:stretch/>
        </p:blipFill>
        <p:spPr>
          <a:xfrm>
            <a:off x="116999" y="3192602"/>
            <a:ext cx="7811676" cy="3505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B188AD-44E9-4DC8-8D1B-FDCCE689AC06}"/>
              </a:ext>
            </a:extLst>
          </p:cNvPr>
          <p:cNvSpPr/>
          <p:nvPr/>
        </p:nvSpPr>
        <p:spPr>
          <a:xfrm>
            <a:off x="354771" y="3715823"/>
            <a:ext cx="509887" cy="2648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FD45DE-0276-4EC3-A8B4-9ABD5A519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447" y="3833625"/>
            <a:ext cx="3642730" cy="22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2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EDA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8D810-ED42-40FF-8785-649AA46DEC0F}"/>
              </a:ext>
            </a:extLst>
          </p:cNvPr>
          <p:cNvSpPr txBox="1"/>
          <p:nvPr/>
        </p:nvSpPr>
        <p:spPr>
          <a:xfrm>
            <a:off x="176168" y="793589"/>
            <a:ext cx="263976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 값 살펴보기</a:t>
            </a:r>
            <a:endParaRPr lang="en-US" altLang="ko-KR" b="1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F5534B-1678-4C71-B4CD-D5AD3C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16" y="1371470"/>
            <a:ext cx="3470123" cy="52428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A9B062-A7A9-469D-822F-821AD0C7904E}"/>
              </a:ext>
            </a:extLst>
          </p:cNvPr>
          <p:cNvSpPr txBox="1"/>
          <p:nvPr/>
        </p:nvSpPr>
        <p:spPr>
          <a:xfrm>
            <a:off x="3602116" y="367285"/>
            <a:ext cx="587223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상당히 많은 </a:t>
            </a:r>
            <a:r>
              <a:rPr lang="en-US" altLang="ko-KR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 </a:t>
            </a:r>
            <a:r>
              <a:rPr lang="ko-KR" altLang="en-US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값이라 어떻게 처리할지에 대한 고민 필요</a:t>
            </a:r>
            <a:endParaRPr lang="en-US" altLang="ko-KR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일단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‘Null’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값으로 대체</a:t>
            </a:r>
            <a:endParaRPr lang="en-US" altLang="ko-KR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998FEA-7BAD-4FE1-B758-DECE5B558862}"/>
              </a:ext>
            </a:extLst>
          </p:cNvPr>
          <p:cNvGrpSpPr/>
          <p:nvPr/>
        </p:nvGrpSpPr>
        <p:grpSpPr>
          <a:xfrm>
            <a:off x="779936" y="1481466"/>
            <a:ext cx="2184019" cy="4765132"/>
            <a:chOff x="619680" y="1371470"/>
            <a:chExt cx="2184019" cy="4765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A6FC306-B3C1-4A5F-9411-81A84EEEB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680" y="1371470"/>
              <a:ext cx="2184019" cy="476513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19E99B-BD86-4ED9-B0C4-213E4A86AA4E}"/>
                </a:ext>
              </a:extLst>
            </p:cNvPr>
            <p:cNvSpPr/>
            <p:nvPr/>
          </p:nvSpPr>
          <p:spPr>
            <a:xfrm rot="5400000">
              <a:off x="1408416" y="4255311"/>
              <a:ext cx="248655" cy="16856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E88179-8097-4629-ABCE-1F854E7F4551}"/>
              </a:ext>
            </a:extLst>
          </p:cNvPr>
          <p:cNvGrpSpPr/>
          <p:nvPr/>
        </p:nvGrpSpPr>
        <p:grpSpPr>
          <a:xfrm>
            <a:off x="7710401" y="1371470"/>
            <a:ext cx="3679045" cy="5242812"/>
            <a:chOff x="7286195" y="1261474"/>
            <a:chExt cx="3679045" cy="524281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823FBAF-A30E-4DBD-858E-88AA8CC58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957"/>
            <a:stretch/>
          </p:blipFill>
          <p:spPr>
            <a:xfrm>
              <a:off x="7286195" y="1261474"/>
              <a:ext cx="3679045" cy="524281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3BA8322-4CC1-4EC0-9A0E-65DADBDD93FC}"/>
                </a:ext>
              </a:extLst>
            </p:cNvPr>
            <p:cNvSpPr/>
            <p:nvPr/>
          </p:nvSpPr>
          <p:spPr>
            <a:xfrm rot="5400000">
              <a:off x="8442218" y="674532"/>
              <a:ext cx="247084" cy="24573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28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EDA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4DF6E6-5F06-4A24-980F-DDA7DCE9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497" y="335874"/>
            <a:ext cx="5961146" cy="6186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5714C8-263D-4CF3-81E5-C800F1A9F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25" y="1365543"/>
            <a:ext cx="2876951" cy="933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78B622-A240-437F-B54A-3CA7A042F819}"/>
              </a:ext>
            </a:extLst>
          </p:cNvPr>
          <p:cNvSpPr txBox="1"/>
          <p:nvPr/>
        </p:nvSpPr>
        <p:spPr>
          <a:xfrm>
            <a:off x="268523" y="770220"/>
            <a:ext cx="263976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상관관계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heatmap</a:t>
            </a:r>
            <a:endParaRPr lang="en-US" altLang="ko-KR" b="1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806C6-793E-431A-8971-AB935B39E414}"/>
              </a:ext>
            </a:extLst>
          </p:cNvPr>
          <p:cNvSpPr txBox="1"/>
          <p:nvPr/>
        </p:nvSpPr>
        <p:spPr>
          <a:xfrm>
            <a:off x="268523" y="2443147"/>
            <a:ext cx="4767606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family_size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&amp;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0.89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DAYS_EMPLOYED &amp; DAYS_BIRTH : -0.62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050BB-D7C4-4EF8-ADE7-92A62A71274C}"/>
              </a:ext>
            </a:extLst>
          </p:cNvPr>
          <p:cNvSpPr txBox="1"/>
          <p:nvPr/>
        </p:nvSpPr>
        <p:spPr>
          <a:xfrm>
            <a:off x="268523" y="3353505"/>
            <a:ext cx="4294050" cy="1164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 규모와 자녀 수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시작일과 출생일</a:t>
            </a:r>
            <a:endParaRPr lang="en-US" altLang="ko-KR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당연한 상관관계의 상관계수만 높게 나타나고   나머지 컬럼들은 상관관계가 희미하다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97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2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EDA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31309-5B5F-434B-8EB1-8C093BAB2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50" y="1633248"/>
            <a:ext cx="3647779" cy="43082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A31767-FFF3-44CD-8E87-3AC1CEE4DE8C}"/>
              </a:ext>
            </a:extLst>
          </p:cNvPr>
          <p:cNvSpPr txBox="1"/>
          <p:nvPr/>
        </p:nvSpPr>
        <p:spPr>
          <a:xfrm>
            <a:off x="141043" y="668043"/>
            <a:ext cx="5338512" cy="84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Target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값인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분포 및 각 변수의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분포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가장 많으며 각 컬럼의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credit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분포도 비슷하다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6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1E201A-771C-4B11-8F7D-5880B379EF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307"/>
          <a:stretch/>
        </p:blipFill>
        <p:spPr>
          <a:xfrm>
            <a:off x="5287629" y="683593"/>
            <a:ext cx="2820806" cy="25665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327373-0F58-4537-94EA-A47142405A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596" r="6073"/>
          <a:stretch/>
        </p:blipFill>
        <p:spPr>
          <a:xfrm>
            <a:off x="8189186" y="683593"/>
            <a:ext cx="2820806" cy="25719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E99CA9-2817-439E-9EB5-9ADEFBDFA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049" y="3964499"/>
            <a:ext cx="2783599" cy="25665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030957-33BB-4B12-879F-8AE532F1F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648" y="3964499"/>
            <a:ext cx="2623299" cy="24835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31EF2D-8E0E-4AC6-A6D0-886944FD01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4948" y="3964499"/>
            <a:ext cx="2630884" cy="24835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B25328-0C8E-4509-B88E-0B4C458339DA}"/>
              </a:ext>
            </a:extLst>
          </p:cNvPr>
          <p:cNvSpPr txBox="1"/>
          <p:nvPr/>
        </p:nvSpPr>
        <p:spPr>
          <a:xfrm>
            <a:off x="6262927" y="303948"/>
            <a:ext cx="87020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Gender</a:t>
            </a:r>
            <a:endParaRPr lang="en-US" altLang="ko-KR" sz="1600" b="1" i="0" dirty="0">
              <a:solidFill>
                <a:schemeClr val="accent1">
                  <a:lumMod val="50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7462F-B731-41C7-AA4A-31F583EB6A89}"/>
              </a:ext>
            </a:extLst>
          </p:cNvPr>
          <p:cNvSpPr txBox="1"/>
          <p:nvPr/>
        </p:nvSpPr>
        <p:spPr>
          <a:xfrm>
            <a:off x="9226322" y="257451"/>
            <a:ext cx="87020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Car</a:t>
            </a:r>
            <a:endParaRPr lang="en-US" altLang="ko-KR" sz="1600" b="1" i="0" dirty="0">
              <a:solidFill>
                <a:schemeClr val="accent1">
                  <a:lumMod val="50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FA1AD6-E4D0-46A3-A28A-89267268FBBD}"/>
              </a:ext>
            </a:extLst>
          </p:cNvPr>
          <p:cNvSpPr txBox="1"/>
          <p:nvPr/>
        </p:nvSpPr>
        <p:spPr>
          <a:xfrm>
            <a:off x="5003269" y="3538357"/>
            <a:ext cx="87020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reality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9C334-07B6-4426-9E09-9B71FB96C942}"/>
              </a:ext>
            </a:extLst>
          </p:cNvPr>
          <p:cNvSpPr txBox="1"/>
          <p:nvPr/>
        </p:nvSpPr>
        <p:spPr>
          <a:xfrm>
            <a:off x="7673330" y="3543792"/>
            <a:ext cx="87020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email</a:t>
            </a:r>
            <a:endParaRPr lang="en-US" altLang="ko-KR" sz="1600" b="1" i="0" dirty="0">
              <a:solidFill>
                <a:schemeClr val="accent1">
                  <a:lumMod val="50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B1061D-814D-4DDE-9B5F-3A0B65EB07FB}"/>
              </a:ext>
            </a:extLst>
          </p:cNvPr>
          <p:cNvSpPr txBox="1"/>
          <p:nvPr/>
        </p:nvSpPr>
        <p:spPr>
          <a:xfrm>
            <a:off x="10173735" y="3538357"/>
            <a:ext cx="149413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Work_phone</a:t>
            </a:r>
            <a:endParaRPr lang="en-US" altLang="ko-KR" sz="1600" b="1" i="0" dirty="0">
              <a:solidFill>
                <a:schemeClr val="accent1">
                  <a:lumMod val="50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03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491</Words>
  <Application>Microsoft Office PowerPoint</Application>
  <PresentationFormat>와이드스크린</PresentationFormat>
  <Paragraphs>91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맑은 고딕</vt:lpstr>
      <vt:lpstr>나눔스퀘어_ac Bold</vt:lpstr>
      <vt:lpstr>나눔스퀘어_ac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김진현</dc:creator>
  <cp:lastModifiedBy>김수현</cp:lastModifiedBy>
  <cp:revision>69</cp:revision>
  <dcterms:created xsi:type="dcterms:W3CDTF">2021-02-08T02:51:17Z</dcterms:created>
  <dcterms:modified xsi:type="dcterms:W3CDTF">2021-04-21T09:03:09Z</dcterms:modified>
</cp:coreProperties>
</file>