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 varScale="1">
        <p:scale>
          <a:sx n="81" d="100"/>
          <a:sy n="81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67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3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9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1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7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9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7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8C073-D351-60C5-AE68-97D24BE66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89" r="-1" b="32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EE52E-5065-AE42-BBED-4E8777E2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NATURAL GAS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7D37F-4EEF-014A-BCEA-674D3ADFE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8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C05461-2EAB-EF4C-A297-037CCCDC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  <a:b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7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B168F72-A342-4B52-B314-F53AC19A4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E92082-8FC1-49D3-A908-48C155A81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F2CC012-05E5-4253-848D-2541E40D1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1367AE6-8F3F-4645-8BCC-0193EA487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79E3C-3129-1446-A9A3-66BE444E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46268"/>
            <a:ext cx="4632891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OUR TEAM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A931C61-C685-4390-8C32-938EA7B32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15833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13" descr="A person with his hand on his chin&#10;&#10;Description automatically generated with medium confidence">
            <a:extLst>
              <a:ext uri="{FF2B5EF4-FFF2-40B4-BE49-F238E27FC236}">
                <a16:creationId xmlns:a16="http://schemas.microsoft.com/office/drawing/2014/main" id="{4BAD226F-D379-EF49-8A84-EB5403A32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6" b="1"/>
          <a:stretch/>
        </p:blipFill>
        <p:spPr>
          <a:xfrm>
            <a:off x="6380397" y="4570"/>
            <a:ext cx="3086331" cy="3481579"/>
          </a:xfrm>
          <a:custGeom>
            <a:avLst/>
            <a:gdLst/>
            <a:ahLst/>
            <a:cxnLst/>
            <a:rect l="l" t="t" r="r" b="b"/>
            <a:pathLst>
              <a:path w="3058874" h="3470148">
                <a:moveTo>
                  <a:pt x="1619455" y="0"/>
                </a:moveTo>
                <a:lnTo>
                  <a:pt x="2712688" y="0"/>
                </a:lnTo>
                <a:lnTo>
                  <a:pt x="3058874" y="0"/>
                </a:lnTo>
                <a:lnTo>
                  <a:pt x="3058874" y="3470148"/>
                </a:lnTo>
                <a:lnTo>
                  <a:pt x="0" y="3470148"/>
                </a:lnTo>
                <a:lnTo>
                  <a:pt x="3126" y="3337395"/>
                </a:lnTo>
                <a:cubicBezTo>
                  <a:pt x="69921" y="1928213"/>
                  <a:pt x="634366" y="708413"/>
                  <a:pt x="1597331" y="14997"/>
                </a:cubicBezTo>
                <a:close/>
              </a:path>
            </a:pathLst>
          </a:cu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364A048-2337-5849-A99F-CE914BC6D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0" r="5917" b="-4"/>
          <a:stretch/>
        </p:blipFill>
        <p:spPr>
          <a:xfrm>
            <a:off x="9512674" y="10"/>
            <a:ext cx="2679329" cy="3486140"/>
          </a:xfrm>
          <a:prstGeom prst="rect">
            <a:avLst/>
          </a:prstGeom>
        </p:spPr>
      </p:pic>
      <p:pic>
        <p:nvPicPr>
          <p:cNvPr id="16" name="Picture 1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0FB061D-6AC8-AE42-85BB-42CE493D9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8341"/>
          <a:stretch/>
        </p:blipFill>
        <p:spPr>
          <a:xfrm>
            <a:off x="6382115" y="3531870"/>
            <a:ext cx="3084612" cy="3326130"/>
          </a:xfrm>
          <a:custGeom>
            <a:avLst/>
            <a:gdLst/>
            <a:ahLst/>
            <a:cxnLst/>
            <a:rect l="l" t="t" r="r" b="b"/>
            <a:pathLst>
              <a:path w="3057156" h="3305556">
                <a:moveTo>
                  <a:pt x="1630" y="0"/>
                </a:moveTo>
                <a:lnTo>
                  <a:pt x="3057156" y="0"/>
                </a:lnTo>
                <a:lnTo>
                  <a:pt x="3057156" y="3305556"/>
                </a:lnTo>
                <a:lnTo>
                  <a:pt x="2716256" y="3305556"/>
                </a:lnTo>
                <a:lnTo>
                  <a:pt x="2502754" y="3305556"/>
                </a:lnTo>
                <a:lnTo>
                  <a:pt x="2390998" y="3228155"/>
                </a:lnTo>
                <a:cubicBezTo>
                  <a:pt x="2217180" y="3100664"/>
                  <a:pt x="2046553" y="2962953"/>
                  <a:pt x="1874350" y="2822370"/>
                </a:cubicBezTo>
                <a:cubicBezTo>
                  <a:pt x="928725" y="2050395"/>
                  <a:pt x="0" y="1416687"/>
                  <a:pt x="0" y="69212"/>
                </a:cubicBezTo>
                <a:close/>
              </a:path>
            </a:pathLst>
          </a:custGeom>
        </p:spPr>
      </p:pic>
      <p:pic>
        <p:nvPicPr>
          <p:cNvPr id="6" name="Content Placeholder 5" descr="A picture containing text, person, music, posing&#10;&#10;Description automatically generated">
            <a:extLst>
              <a:ext uri="{FF2B5EF4-FFF2-40B4-BE49-F238E27FC236}">
                <a16:creationId xmlns:a16="http://schemas.microsoft.com/office/drawing/2014/main" id="{BF936F24-F2AC-F741-9948-DAD0B74E3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161" r="-4" b="-4"/>
          <a:stretch/>
        </p:blipFill>
        <p:spPr>
          <a:xfrm>
            <a:off x="9512673" y="3531870"/>
            <a:ext cx="2679329" cy="3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BB559E-4050-1C48-8CE8-1D944F04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B50F-5A11-DF4F-97FB-9EF984F1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will develop a supervised Machine Learning algorithm to predict PADD Natural Gas Prices.</a:t>
            </a:r>
          </a:p>
          <a:p>
            <a:r>
              <a:rPr lang="en-US" dirty="0">
                <a:solidFill>
                  <a:schemeClr val="tx1"/>
                </a:solidFill>
              </a:rPr>
              <a:t>We want to understand the drivers of Natural Gas prices in North America.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7104C-1D27-4947-86F2-3459E242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724A-3260-114E-88CD-00629D3B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75" y="503140"/>
            <a:ext cx="4982452" cy="1570987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DATASETS</a:t>
            </a:r>
          </a:p>
          <a:p>
            <a:r>
              <a:rPr lang="en-US" dirty="0"/>
              <a:t>The data was gathered from the EIA, Energy Information Administration, CME Group and CFTC, Commodity Futures and Trading Commission. The top 3 three features are Spot Price, Sit, in each Node, Henry Hub Spot Price, </a:t>
            </a:r>
            <a:r>
              <a:rPr lang="en-US" dirty="0" err="1"/>
              <a:t>HHst</a:t>
            </a:r>
            <a:r>
              <a:rPr lang="en-US" dirty="0"/>
              <a:t>, and the Transportation Cost, Basis, </a:t>
            </a:r>
            <a:r>
              <a:rPr lang="en-US" dirty="0" err="1"/>
              <a:t>HHDiffit</a:t>
            </a:r>
            <a:r>
              <a:rPr lang="en-US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1B526-5C1E-A04C-8B66-6BF564B6220C}"/>
              </a:ext>
            </a:extLst>
          </p:cNvPr>
          <p:cNvSpPr txBox="1"/>
          <p:nvPr/>
        </p:nvSpPr>
        <p:spPr>
          <a:xfrm>
            <a:off x="6096000" y="2074127"/>
            <a:ext cx="4516244" cy="225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930"/>
              </a:spcBef>
            </a:pPr>
            <a:r>
              <a:rPr lang="en-US" sz="1100" spc="150" dirty="0">
                <a:latin typeface="Garamond" panose="02020404030301010803" pitchFamily="18" charset="0"/>
              </a:rPr>
              <a:t>DATA CLEANING</a:t>
            </a:r>
          </a:p>
          <a:p>
            <a:pPr defTabSz="914400">
              <a:lnSpc>
                <a:spcPct val="120000"/>
              </a:lnSpc>
              <a:spcBef>
                <a:spcPts val="930"/>
              </a:spcBef>
            </a:pP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cleaning process was completed in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notebook. The dataset gathered from the EIA, CME Group and CFTC were combined by matching Dates. The columns gathered are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HHst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Sit, Ft, COT, INV, DNG, and QNG. 7 Variables were created exclusively in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.,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HHDiffit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Returns, Volatility,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cott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iCot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iDNG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0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DNGit</a:t>
            </a:r>
            <a:r>
              <a:rPr lang="en-US" sz="1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0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BE05B-3660-3843-85E6-E38D1215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HYPOTHESIS</a:t>
            </a:r>
            <a:br>
              <a:rPr lang="en-US" sz="3000" dirty="0">
                <a:latin typeface="Garamond" panose="02020404030301010803" pitchFamily="18" charset="0"/>
              </a:rPr>
            </a:br>
            <a:endParaRPr lang="en-US" sz="3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07ADB-5424-304B-9F04-8C1988D1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hypothesis is to predict the Spot price of each node with the risk metrics Traders use to understand the market. A mix of Supply and Demand factors both physical and financial were used to our EDA and prediction models. </a:t>
            </a:r>
          </a:p>
        </p:txBody>
      </p:sp>
    </p:spTree>
    <p:extLst>
      <p:ext uri="{BB962C8B-B14F-4D97-AF65-F5344CB8AC3E}">
        <p14:creationId xmlns:p14="http://schemas.microsoft.com/office/powerpoint/2010/main" val="99589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110C74-484A-1945-995E-DFD2F8B9B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85E9A-1AFC-5146-B932-DE5D6144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46269"/>
            <a:ext cx="5618431" cy="255422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600" dirty="0">
                <a:solidFill>
                  <a:schemeClr val="bg1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345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B537CF-9F5E-463A-AD3C-13736406C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499" y="319598"/>
            <a:ext cx="3110997" cy="3301428"/>
            <a:chOff x="5443499" y="319598"/>
            <a:chExt cx="3110997" cy="33014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703EF8-1E43-4439-8CB5-179C7C75A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499" y="319598"/>
              <a:ext cx="3110997" cy="3301428"/>
            </a:xfrm>
            <a:custGeom>
              <a:avLst/>
              <a:gdLst>
                <a:gd name="connsiteX0" fmla="*/ 1431069 w 3110997"/>
                <a:gd name="connsiteY0" fmla="*/ 1514 h 3301428"/>
                <a:gd name="connsiteX1" fmla="*/ 1946520 w 3110997"/>
                <a:gd name="connsiteY1" fmla="*/ 42088 h 3301428"/>
                <a:gd name="connsiteX2" fmla="*/ 2402721 w 3110997"/>
                <a:gd name="connsiteY2" fmla="*/ 303594 h 3301428"/>
                <a:gd name="connsiteX3" fmla="*/ 2762423 w 3110997"/>
                <a:gd name="connsiteY3" fmla="*/ 889436 h 3301428"/>
                <a:gd name="connsiteX4" fmla="*/ 2828518 w 3110997"/>
                <a:gd name="connsiteY4" fmla="*/ 1015773 h 3301428"/>
                <a:gd name="connsiteX5" fmla="*/ 3094962 w 3110997"/>
                <a:gd name="connsiteY5" fmla="*/ 2001284 h 3301428"/>
                <a:gd name="connsiteX6" fmla="*/ 2157067 w 3110997"/>
                <a:gd name="connsiteY6" fmla="*/ 3054444 h 3301428"/>
                <a:gd name="connsiteX7" fmla="*/ 1950853 w 3110997"/>
                <a:gd name="connsiteY7" fmla="*/ 3146478 h 3301428"/>
                <a:gd name="connsiteX8" fmla="*/ 1329246 w 3110997"/>
                <a:gd name="connsiteY8" fmla="*/ 3288753 h 3301428"/>
                <a:gd name="connsiteX9" fmla="*/ 740145 w 3110997"/>
                <a:gd name="connsiteY9" fmla="*/ 3019378 h 3301428"/>
                <a:gd name="connsiteX10" fmla="*/ 288773 w 3110997"/>
                <a:gd name="connsiteY10" fmla="*/ 2499557 h 3301428"/>
                <a:gd name="connsiteX11" fmla="*/ 35659 w 3110997"/>
                <a:gd name="connsiteY11" fmla="*/ 1823964 h 3301428"/>
                <a:gd name="connsiteX12" fmla="*/ 31208 w 3110997"/>
                <a:gd name="connsiteY12" fmla="*/ 1116817 h 3301428"/>
                <a:gd name="connsiteX13" fmla="*/ 266830 w 3110997"/>
                <a:gd name="connsiteY13" fmla="*/ 556451 h 3301428"/>
                <a:gd name="connsiteX14" fmla="*/ 683944 w 3110997"/>
                <a:gd name="connsiteY14" fmla="*/ 194390 h 3301428"/>
                <a:gd name="connsiteX15" fmla="*/ 1431069 w 3110997"/>
                <a:gd name="connsiteY15" fmla="*/ 1514 h 330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10997" h="3301428">
                  <a:moveTo>
                    <a:pt x="1431069" y="1514"/>
                  </a:moveTo>
                  <a:cubicBezTo>
                    <a:pt x="1596908" y="-4789"/>
                    <a:pt x="1770176" y="8561"/>
                    <a:pt x="1946520" y="42088"/>
                  </a:cubicBezTo>
                  <a:cubicBezTo>
                    <a:pt x="2134136" y="77759"/>
                    <a:pt x="2274818" y="158432"/>
                    <a:pt x="2402721" y="303594"/>
                  </a:cubicBezTo>
                  <a:cubicBezTo>
                    <a:pt x="2536515" y="455435"/>
                    <a:pt x="2646258" y="666231"/>
                    <a:pt x="2762423" y="889436"/>
                  </a:cubicBezTo>
                  <a:cubicBezTo>
                    <a:pt x="2783822" y="930610"/>
                    <a:pt x="2805992" y="973158"/>
                    <a:pt x="2828518" y="1015773"/>
                  </a:cubicBezTo>
                  <a:cubicBezTo>
                    <a:pt x="3030101" y="1397216"/>
                    <a:pt x="3157590" y="1671880"/>
                    <a:pt x="3094962" y="2001284"/>
                  </a:cubicBezTo>
                  <a:cubicBezTo>
                    <a:pt x="2999536" y="2503193"/>
                    <a:pt x="2719052" y="2818175"/>
                    <a:pt x="2157067" y="3054444"/>
                  </a:cubicBezTo>
                  <a:cubicBezTo>
                    <a:pt x="2083511" y="3085361"/>
                    <a:pt x="2016053" y="3116427"/>
                    <a:pt x="1950853" y="3146478"/>
                  </a:cubicBezTo>
                  <a:cubicBezTo>
                    <a:pt x="1680527" y="3271008"/>
                    <a:pt x="1541221" y="3329055"/>
                    <a:pt x="1329246" y="3288753"/>
                  </a:cubicBezTo>
                  <a:cubicBezTo>
                    <a:pt x="1118766" y="3248736"/>
                    <a:pt x="920572" y="3158068"/>
                    <a:pt x="740145" y="3019378"/>
                  </a:cubicBezTo>
                  <a:cubicBezTo>
                    <a:pt x="563651" y="2883673"/>
                    <a:pt x="411737" y="2708752"/>
                    <a:pt x="288773" y="2499557"/>
                  </a:cubicBezTo>
                  <a:cubicBezTo>
                    <a:pt x="167863" y="2293930"/>
                    <a:pt x="80312" y="2060356"/>
                    <a:pt x="35659" y="1823964"/>
                  </a:cubicBezTo>
                  <a:cubicBezTo>
                    <a:pt x="-10360" y="1581177"/>
                    <a:pt x="-11829" y="1343178"/>
                    <a:pt x="31208" y="1116817"/>
                  </a:cubicBezTo>
                  <a:cubicBezTo>
                    <a:pt x="71795" y="903345"/>
                    <a:pt x="151102" y="714850"/>
                    <a:pt x="266830" y="556451"/>
                  </a:cubicBezTo>
                  <a:cubicBezTo>
                    <a:pt x="375349" y="408016"/>
                    <a:pt x="515707" y="286208"/>
                    <a:pt x="683944" y="194390"/>
                  </a:cubicBezTo>
                  <a:cubicBezTo>
                    <a:pt x="898912" y="77121"/>
                    <a:pt x="1154672" y="12021"/>
                    <a:pt x="1431069" y="1514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FB2FC3-C3AA-44DA-A135-10AFA65B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75604" y="443150"/>
              <a:ext cx="2805016" cy="3049345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9006AC-14D0-4A9C-BE11-F61AB5B8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93466" y="623454"/>
              <a:ext cx="2567901" cy="2687367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3F51E-C181-A84D-9558-DC6B9D05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4659813" cy="1171575"/>
          </a:xfrm>
        </p:spPr>
        <p:txBody>
          <a:bodyPr anchor="b"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MACHINE LEARNING  </a:t>
            </a:r>
            <a:br>
              <a:rPr lang="en-US" sz="3000" dirty="0">
                <a:latin typeface="Garamond" panose="02020404030301010803" pitchFamily="18" charset="0"/>
              </a:rPr>
            </a:br>
            <a:endParaRPr lang="en-US" sz="3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EE97F1-3EFC-4812-BCD8-BAFDC3EE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1772" y="0"/>
            <a:ext cx="3580076" cy="3029264"/>
            <a:chOff x="8611772" y="0"/>
            <a:chExt cx="3580076" cy="302926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02D12A-0B1A-459E-8D70-2772831B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7256" y="0"/>
              <a:ext cx="3404592" cy="2880968"/>
            </a:xfrm>
            <a:custGeom>
              <a:avLst/>
              <a:gdLst>
                <a:gd name="connsiteX0" fmla="*/ 30625 w 3404592"/>
                <a:gd name="connsiteY0" fmla="*/ 0 h 2880968"/>
                <a:gd name="connsiteX1" fmla="*/ 3404591 w 3404592"/>
                <a:gd name="connsiteY1" fmla="*/ 0 h 2880968"/>
                <a:gd name="connsiteX2" fmla="*/ 3404592 w 3404592"/>
                <a:gd name="connsiteY2" fmla="*/ 2363677 h 2880968"/>
                <a:gd name="connsiteX3" fmla="*/ 3368234 w 3404592"/>
                <a:gd name="connsiteY3" fmla="*/ 2400463 h 2880968"/>
                <a:gd name="connsiteX4" fmla="*/ 2673169 w 3404592"/>
                <a:gd name="connsiteY4" fmla="*/ 2691710 h 2880968"/>
                <a:gd name="connsiteX5" fmla="*/ 2383908 w 3404592"/>
                <a:gd name="connsiteY5" fmla="*/ 2766733 h 2880968"/>
                <a:gd name="connsiteX6" fmla="*/ 580011 w 3404592"/>
                <a:gd name="connsiteY6" fmla="*/ 2455996 h 2880968"/>
                <a:gd name="connsiteX7" fmla="*/ 103935 w 3404592"/>
                <a:gd name="connsiteY7" fmla="*/ 1224395 h 2880968"/>
                <a:gd name="connsiteX8" fmla="*/ 76737 w 3404592"/>
                <a:gd name="connsiteY8" fmla="*/ 1040246 h 2880968"/>
                <a:gd name="connsiteX9" fmla="*/ 6986 w 3404592"/>
                <a:gd name="connsiteY9" fmla="*/ 142569 h 28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4592" h="2880968">
                  <a:moveTo>
                    <a:pt x="30625" y="0"/>
                  </a:moveTo>
                  <a:lnTo>
                    <a:pt x="3404591" y="0"/>
                  </a:lnTo>
                  <a:lnTo>
                    <a:pt x="3404592" y="2363677"/>
                  </a:lnTo>
                  <a:lnTo>
                    <a:pt x="3368234" y="2400463"/>
                  </a:lnTo>
                  <a:cubicBezTo>
                    <a:pt x="3196560" y="2556781"/>
                    <a:pt x="3007578" y="2609148"/>
                    <a:pt x="2673169" y="2691710"/>
                  </a:cubicBezTo>
                  <a:cubicBezTo>
                    <a:pt x="2580978" y="2714454"/>
                    <a:pt x="2485617" y="2738008"/>
                    <a:pt x="2383908" y="2766733"/>
                  </a:cubicBezTo>
                  <a:cubicBezTo>
                    <a:pt x="1606788" y="2986132"/>
                    <a:pt x="1067300" y="2893177"/>
                    <a:pt x="580011" y="2455996"/>
                  </a:cubicBezTo>
                  <a:cubicBezTo>
                    <a:pt x="260201" y="2169073"/>
                    <a:pt x="183906" y="1782048"/>
                    <a:pt x="103935" y="1224395"/>
                  </a:cubicBezTo>
                  <a:cubicBezTo>
                    <a:pt x="95007" y="1162089"/>
                    <a:pt x="85753" y="1100145"/>
                    <a:pt x="76737" y="1040246"/>
                  </a:cubicBezTo>
                  <a:cubicBezTo>
                    <a:pt x="28042" y="715402"/>
                    <a:pt x="-17905" y="408591"/>
                    <a:pt x="6986" y="14256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3DED5B-9FB2-439B-A341-F0AF0B9F3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1772" y="0"/>
              <a:ext cx="3580076" cy="3029264"/>
            </a:xfrm>
            <a:custGeom>
              <a:avLst/>
              <a:gdLst>
                <a:gd name="connsiteX0" fmla="*/ 19381 w 3580076"/>
                <a:gd name="connsiteY0" fmla="*/ 0 h 3029264"/>
                <a:gd name="connsiteX1" fmla="*/ 3580076 w 3580076"/>
                <a:gd name="connsiteY1" fmla="*/ 0 h 3029264"/>
                <a:gd name="connsiteX2" fmla="*/ 3580076 w 3580076"/>
                <a:gd name="connsiteY2" fmla="*/ 2559343 h 3029264"/>
                <a:gd name="connsiteX3" fmla="*/ 3556258 w 3580076"/>
                <a:gd name="connsiteY3" fmla="*/ 2578706 h 3029264"/>
                <a:gd name="connsiteX4" fmla="*/ 2887450 w 3580076"/>
                <a:gd name="connsiteY4" fmla="*/ 2826324 h 3029264"/>
                <a:gd name="connsiteX5" fmla="*/ 2575407 w 3580076"/>
                <a:gd name="connsiteY5" fmla="*/ 2906908 h 3029264"/>
                <a:gd name="connsiteX6" fmla="*/ 628491 w 3580076"/>
                <a:gd name="connsiteY6" fmla="*/ 2569492 h 3029264"/>
                <a:gd name="connsiteX7" fmla="*/ 113276 w 3580076"/>
                <a:gd name="connsiteY7" fmla="*/ 1240251 h 3029264"/>
                <a:gd name="connsiteX8" fmla="*/ 83702 w 3580076"/>
                <a:gd name="connsiteY8" fmla="*/ 1041556 h 3029264"/>
                <a:gd name="connsiteX9" fmla="*/ 7347 w 3580076"/>
                <a:gd name="connsiteY9" fmla="*/ 73049 h 302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0076" h="3029264">
                  <a:moveTo>
                    <a:pt x="19381" y="0"/>
                  </a:moveTo>
                  <a:lnTo>
                    <a:pt x="3580076" y="0"/>
                  </a:lnTo>
                  <a:lnTo>
                    <a:pt x="3580076" y="2559343"/>
                  </a:lnTo>
                  <a:lnTo>
                    <a:pt x="3556258" y="2578706"/>
                  </a:lnTo>
                  <a:cubicBezTo>
                    <a:pt x="3390615" y="2698133"/>
                    <a:pt x="3196665" y="2750327"/>
                    <a:pt x="2887450" y="2826324"/>
                  </a:cubicBezTo>
                  <a:cubicBezTo>
                    <a:pt x="2787996" y="2850747"/>
                    <a:pt x="2685123" y="2876042"/>
                    <a:pt x="2575407" y="2906908"/>
                  </a:cubicBezTo>
                  <a:cubicBezTo>
                    <a:pt x="1737105" y="3142655"/>
                    <a:pt x="1154843" y="3041718"/>
                    <a:pt x="628491" y="2569492"/>
                  </a:cubicBezTo>
                  <a:cubicBezTo>
                    <a:pt x="283045" y="2259569"/>
                    <a:pt x="200247" y="1841949"/>
                    <a:pt x="113276" y="1240251"/>
                  </a:cubicBezTo>
                  <a:cubicBezTo>
                    <a:pt x="103566" y="1173024"/>
                    <a:pt x="93505" y="1106186"/>
                    <a:pt x="83702" y="1041556"/>
                  </a:cubicBezTo>
                  <a:cubicBezTo>
                    <a:pt x="30763" y="691052"/>
                    <a:pt x="-19190" y="360006"/>
                    <a:pt x="7347" y="7304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48DE56-0D2D-41D3-8B56-C6B37908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7970" y="0"/>
              <a:ext cx="3293877" cy="2743212"/>
            </a:xfrm>
            <a:custGeom>
              <a:avLst/>
              <a:gdLst>
                <a:gd name="connsiteX0" fmla="*/ 37772 w 3293877"/>
                <a:gd name="connsiteY0" fmla="*/ 0 h 2743212"/>
                <a:gd name="connsiteX1" fmla="*/ 3293877 w 3293877"/>
                <a:gd name="connsiteY1" fmla="*/ 0 h 2743212"/>
                <a:gd name="connsiteX2" fmla="*/ 3293877 w 3293877"/>
                <a:gd name="connsiteY2" fmla="*/ 2133887 h 2743212"/>
                <a:gd name="connsiteX3" fmla="*/ 3222757 w 3293877"/>
                <a:gd name="connsiteY3" fmla="*/ 2223039 h 2743212"/>
                <a:gd name="connsiteX4" fmla="*/ 2503136 w 3293877"/>
                <a:gd name="connsiteY4" fmla="*/ 2565392 h 2743212"/>
                <a:gd name="connsiteX5" fmla="*/ 2232111 w 3293877"/>
                <a:gd name="connsiteY5" fmla="*/ 2635826 h 2743212"/>
                <a:gd name="connsiteX6" fmla="*/ 542319 w 3293877"/>
                <a:gd name="connsiteY6" fmla="*/ 2345567 h 2743212"/>
                <a:gd name="connsiteX7" fmla="*/ 96920 w 3293877"/>
                <a:gd name="connsiteY7" fmla="*/ 1191868 h 2743212"/>
                <a:gd name="connsiteX8" fmla="*/ 71529 w 3293877"/>
                <a:gd name="connsiteY8" fmla="*/ 1019346 h 2743212"/>
                <a:gd name="connsiteX9" fmla="*/ 6623 w 3293877"/>
                <a:gd name="connsiteY9" fmla="*/ 178315 h 2743212"/>
                <a:gd name="connsiteX10" fmla="*/ 34833 w 3293877"/>
                <a:gd name="connsiteY10" fmla="*/ 8680 h 274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3877" h="2743212">
                  <a:moveTo>
                    <a:pt x="37772" y="0"/>
                  </a:moveTo>
                  <a:lnTo>
                    <a:pt x="3293877" y="0"/>
                  </a:lnTo>
                  <a:lnTo>
                    <a:pt x="3293877" y="2133887"/>
                  </a:lnTo>
                  <a:lnTo>
                    <a:pt x="3222757" y="2223039"/>
                  </a:lnTo>
                  <a:cubicBezTo>
                    <a:pt x="3041339" y="2425251"/>
                    <a:pt x="2861221" y="2476800"/>
                    <a:pt x="2503136" y="2565392"/>
                  </a:cubicBezTo>
                  <a:cubicBezTo>
                    <a:pt x="2416757" y="2586746"/>
                    <a:pt x="2327408" y="2608861"/>
                    <a:pt x="2232111" y="2635826"/>
                  </a:cubicBezTo>
                  <a:cubicBezTo>
                    <a:pt x="1503976" y="2841768"/>
                    <a:pt x="998612" y="2754939"/>
                    <a:pt x="542319" y="2345567"/>
                  </a:cubicBezTo>
                  <a:cubicBezTo>
                    <a:pt x="242852" y="2076894"/>
                    <a:pt x="171565" y="1714314"/>
                    <a:pt x="96920" y="1191868"/>
                  </a:cubicBezTo>
                  <a:cubicBezTo>
                    <a:pt x="88586" y="1133496"/>
                    <a:pt x="79946" y="1075462"/>
                    <a:pt x="71529" y="1019346"/>
                  </a:cubicBezTo>
                  <a:cubicBezTo>
                    <a:pt x="26070" y="715012"/>
                    <a:pt x="-16826" y="427572"/>
                    <a:pt x="6623" y="178315"/>
                  </a:cubicBezTo>
                  <a:cubicBezTo>
                    <a:pt x="12226" y="118742"/>
                    <a:pt x="21526" y="62431"/>
                    <a:pt x="34833" y="868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6F884D-C8C7-413B-842D-2DEA05D3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0493" y="3105611"/>
            <a:ext cx="6141507" cy="3752390"/>
            <a:chOff x="6050493" y="3105611"/>
            <a:chExt cx="6141507" cy="375239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E28F44-72C3-41C0-9CB9-55195741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2156" y="3297832"/>
              <a:ext cx="5959692" cy="3560169"/>
            </a:xfrm>
            <a:custGeom>
              <a:avLst/>
              <a:gdLst>
                <a:gd name="connsiteX0" fmla="*/ 3008109 w 5959692"/>
                <a:gd name="connsiteY0" fmla="*/ 42 h 3560169"/>
                <a:gd name="connsiteX1" fmla="*/ 4702247 w 5959692"/>
                <a:gd name="connsiteY1" fmla="*/ 626282 h 3560169"/>
                <a:gd name="connsiteX2" fmla="*/ 5069411 w 5959692"/>
                <a:gd name="connsiteY2" fmla="*/ 865826 h 3560169"/>
                <a:gd name="connsiteX3" fmla="*/ 5895906 w 5959692"/>
                <a:gd name="connsiteY3" fmla="*/ 1594994 h 3560169"/>
                <a:gd name="connsiteX4" fmla="*/ 5959691 w 5959692"/>
                <a:gd name="connsiteY4" fmla="*/ 1728783 h 3560169"/>
                <a:gd name="connsiteX5" fmla="*/ 5959692 w 5959692"/>
                <a:gd name="connsiteY5" fmla="*/ 3560169 h 3560169"/>
                <a:gd name="connsiteX6" fmla="*/ 635 w 5959692"/>
                <a:gd name="connsiteY6" fmla="*/ 3560169 h 3560169"/>
                <a:gd name="connsiteX7" fmla="*/ 0 w 5959692"/>
                <a:gd name="connsiteY7" fmla="*/ 3534810 h 3560169"/>
                <a:gd name="connsiteX8" fmla="*/ 56896 w 5959692"/>
                <a:gd name="connsiteY8" fmla="*/ 3142342 h 3560169"/>
                <a:gd name="connsiteX9" fmla="*/ 605568 w 5959692"/>
                <a:gd name="connsiteY9" fmla="*/ 1932853 h 3560169"/>
                <a:gd name="connsiteX10" fmla="*/ 736162 w 5959692"/>
                <a:gd name="connsiteY10" fmla="*/ 1690788 h 3560169"/>
                <a:gd name="connsiteX11" fmla="*/ 2021319 w 5959692"/>
                <a:gd name="connsiteY11" fmla="*/ 209863 h 3560169"/>
                <a:gd name="connsiteX12" fmla="*/ 3008109 w 5959692"/>
                <a:gd name="connsiteY12" fmla="*/ 42 h 356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9692" h="3560169">
                  <a:moveTo>
                    <a:pt x="3008109" y="42"/>
                  </a:moveTo>
                  <a:cubicBezTo>
                    <a:pt x="3549058" y="3372"/>
                    <a:pt x="4091345" y="208628"/>
                    <a:pt x="4702247" y="626282"/>
                  </a:cubicBezTo>
                  <a:cubicBezTo>
                    <a:pt x="4830168" y="713755"/>
                    <a:pt x="4951806" y="791097"/>
                    <a:pt x="5069411" y="865826"/>
                  </a:cubicBezTo>
                  <a:cubicBezTo>
                    <a:pt x="5495976" y="1136988"/>
                    <a:pt x="5734167" y="1298128"/>
                    <a:pt x="5895906" y="1594994"/>
                  </a:cubicBezTo>
                  <a:lnTo>
                    <a:pt x="5959691" y="1728783"/>
                  </a:lnTo>
                  <a:lnTo>
                    <a:pt x="5959692" y="3560169"/>
                  </a:lnTo>
                  <a:lnTo>
                    <a:pt x="635" y="3560169"/>
                  </a:lnTo>
                  <a:lnTo>
                    <a:pt x="0" y="3534810"/>
                  </a:lnTo>
                  <a:cubicBezTo>
                    <a:pt x="2402" y="3407978"/>
                    <a:pt x="21463" y="3278501"/>
                    <a:pt x="56896" y="3142342"/>
                  </a:cubicBezTo>
                  <a:cubicBezTo>
                    <a:pt x="155720" y="2762537"/>
                    <a:pt x="374193" y="2359525"/>
                    <a:pt x="605568" y="1932853"/>
                  </a:cubicBezTo>
                  <a:cubicBezTo>
                    <a:pt x="648282" y="1854194"/>
                    <a:pt x="692359" y="1772817"/>
                    <a:pt x="736162" y="1690788"/>
                  </a:cubicBezTo>
                  <a:cubicBezTo>
                    <a:pt x="1128289" y="956620"/>
                    <a:pt x="1429537" y="456850"/>
                    <a:pt x="2021319" y="209863"/>
                  </a:cubicBezTo>
                  <a:cubicBezTo>
                    <a:pt x="2359453" y="68739"/>
                    <a:pt x="2683541" y="-1956"/>
                    <a:pt x="3008109" y="42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646D3E-3C36-4B70-95F2-A1904224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0493" y="3105611"/>
              <a:ext cx="6141507" cy="3752389"/>
            </a:xfrm>
            <a:custGeom>
              <a:avLst/>
              <a:gdLst>
                <a:gd name="connsiteX0" fmla="*/ 3215595 w 6141507"/>
                <a:gd name="connsiteY0" fmla="*/ 37 h 3752389"/>
                <a:gd name="connsiteX1" fmla="*/ 5025810 w 6141507"/>
                <a:gd name="connsiteY1" fmla="*/ 667544 h 3752389"/>
                <a:gd name="connsiteX2" fmla="*/ 5418068 w 6141507"/>
                <a:gd name="connsiteY2" fmla="*/ 923043 h 3752389"/>
                <a:gd name="connsiteX3" fmla="*/ 6130109 w 6141507"/>
                <a:gd name="connsiteY3" fmla="*/ 1458777 h 3752389"/>
                <a:gd name="connsiteX4" fmla="*/ 6141506 w 6141507"/>
                <a:gd name="connsiteY4" fmla="*/ 1473047 h 3752389"/>
                <a:gd name="connsiteX5" fmla="*/ 6141507 w 6141507"/>
                <a:gd name="connsiteY5" fmla="*/ 3752389 h 3752389"/>
                <a:gd name="connsiteX6" fmla="*/ 0 w 6141507"/>
                <a:gd name="connsiteY6" fmla="*/ 3752389 h 3752389"/>
                <a:gd name="connsiteX7" fmla="*/ 7127 w 6141507"/>
                <a:gd name="connsiteY7" fmla="*/ 3638865 h 3752389"/>
                <a:gd name="connsiteX8" fmla="*/ 59603 w 6141507"/>
                <a:gd name="connsiteY8" fmla="*/ 3356358 h 3752389"/>
                <a:gd name="connsiteX9" fmla="*/ 646726 w 6141507"/>
                <a:gd name="connsiteY9" fmla="*/ 2064848 h 3752389"/>
                <a:gd name="connsiteX10" fmla="*/ 786444 w 6141507"/>
                <a:gd name="connsiteY10" fmla="*/ 1806355 h 3752389"/>
                <a:gd name="connsiteX11" fmla="*/ 2160845 w 6141507"/>
                <a:gd name="connsiteY11" fmla="*/ 224629 h 3752389"/>
                <a:gd name="connsiteX12" fmla="*/ 3215595 w 6141507"/>
                <a:gd name="connsiteY12" fmla="*/ 37 h 375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41507" h="3752389">
                  <a:moveTo>
                    <a:pt x="3215595" y="37"/>
                  </a:moveTo>
                  <a:cubicBezTo>
                    <a:pt x="3793727" y="3265"/>
                    <a:pt x="4373168" y="222053"/>
                    <a:pt x="5025810" y="667544"/>
                  </a:cubicBezTo>
                  <a:cubicBezTo>
                    <a:pt x="5162471" y="760846"/>
                    <a:pt x="5292423" y="843339"/>
                    <a:pt x="5418068" y="923043"/>
                  </a:cubicBezTo>
                  <a:cubicBezTo>
                    <a:pt x="5743584" y="1129628"/>
                    <a:pt x="5966418" y="1276344"/>
                    <a:pt x="6130109" y="1458777"/>
                  </a:cubicBezTo>
                  <a:lnTo>
                    <a:pt x="6141506" y="1473047"/>
                  </a:lnTo>
                  <a:lnTo>
                    <a:pt x="6141507" y="3752389"/>
                  </a:lnTo>
                  <a:lnTo>
                    <a:pt x="0" y="3752389"/>
                  </a:lnTo>
                  <a:lnTo>
                    <a:pt x="7127" y="3638865"/>
                  </a:lnTo>
                  <a:cubicBezTo>
                    <a:pt x="16780" y="3547020"/>
                    <a:pt x="34303" y="3453276"/>
                    <a:pt x="59603" y="3356358"/>
                  </a:cubicBezTo>
                  <a:cubicBezTo>
                    <a:pt x="165452" y="2950843"/>
                    <a:pt x="399187" y="2520480"/>
                    <a:pt x="646726" y="2064848"/>
                  </a:cubicBezTo>
                  <a:cubicBezTo>
                    <a:pt x="692424" y="1980851"/>
                    <a:pt x="739580" y="1893951"/>
                    <a:pt x="786444" y="1806355"/>
                  </a:cubicBezTo>
                  <a:cubicBezTo>
                    <a:pt x="1205972" y="1022363"/>
                    <a:pt x="1528233" y="488656"/>
                    <a:pt x="2160845" y="224629"/>
                  </a:cubicBezTo>
                  <a:cubicBezTo>
                    <a:pt x="2522310" y="73767"/>
                    <a:pt x="2868717" y="-1899"/>
                    <a:pt x="3215595" y="37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6D0CCB-AA1C-4777-977E-4DA1C256B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67814" y="3406834"/>
              <a:ext cx="5724034" cy="3451167"/>
            </a:xfrm>
            <a:custGeom>
              <a:avLst/>
              <a:gdLst>
                <a:gd name="connsiteX0" fmla="*/ 2808622 w 5724034"/>
                <a:gd name="connsiteY0" fmla="*/ 207 h 3451167"/>
                <a:gd name="connsiteX1" fmla="*/ 4400004 w 5724034"/>
                <a:gd name="connsiteY1" fmla="*/ 607462 h 3451167"/>
                <a:gd name="connsiteX2" fmla="*/ 4745277 w 5724034"/>
                <a:gd name="connsiteY2" fmla="*/ 837612 h 3451167"/>
                <a:gd name="connsiteX3" fmla="*/ 5584627 w 5724034"/>
                <a:gd name="connsiteY3" fmla="*/ 1665805 h 3451167"/>
                <a:gd name="connsiteX4" fmla="*/ 5682689 w 5724034"/>
                <a:gd name="connsiteY4" fmla="*/ 1947596 h 3451167"/>
                <a:gd name="connsiteX5" fmla="*/ 5724034 w 5724034"/>
                <a:gd name="connsiteY5" fmla="*/ 2133764 h 3451167"/>
                <a:gd name="connsiteX6" fmla="*/ 5724034 w 5724034"/>
                <a:gd name="connsiteY6" fmla="*/ 3254784 h 3451167"/>
                <a:gd name="connsiteX7" fmla="*/ 5682668 w 5724034"/>
                <a:gd name="connsiteY7" fmla="*/ 3451167 h 3451167"/>
                <a:gd name="connsiteX8" fmla="*/ 3398 w 5724034"/>
                <a:gd name="connsiteY8" fmla="*/ 3451167 h 3451167"/>
                <a:gd name="connsiteX9" fmla="*/ 0 w 5724034"/>
                <a:gd name="connsiteY9" fmla="*/ 3332475 h 3451167"/>
                <a:gd name="connsiteX10" fmla="*/ 51930 w 5724034"/>
                <a:gd name="connsiteY10" fmla="*/ 2960389 h 3451167"/>
                <a:gd name="connsiteX11" fmla="*/ 562146 w 5724034"/>
                <a:gd name="connsiteY11" fmla="*/ 1816544 h 3451167"/>
                <a:gd name="connsiteX12" fmla="*/ 683754 w 5724034"/>
                <a:gd name="connsiteY12" fmla="*/ 1587775 h 3451167"/>
                <a:gd name="connsiteX13" fmla="*/ 1883792 w 5724034"/>
                <a:gd name="connsiteY13" fmla="*/ 191878 h 3451167"/>
                <a:gd name="connsiteX14" fmla="*/ 2808622 w 5724034"/>
                <a:gd name="connsiteY14" fmla="*/ 207 h 345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4034" h="3451167">
                  <a:moveTo>
                    <a:pt x="2808622" y="207"/>
                  </a:moveTo>
                  <a:cubicBezTo>
                    <a:pt x="3316039" y="7471"/>
                    <a:pt x="3825452" y="206405"/>
                    <a:pt x="4400004" y="607462"/>
                  </a:cubicBezTo>
                  <a:cubicBezTo>
                    <a:pt x="4520314" y="691458"/>
                    <a:pt x="4634691" y="765791"/>
                    <a:pt x="4745277" y="837612"/>
                  </a:cubicBezTo>
                  <a:cubicBezTo>
                    <a:pt x="5203686" y="1135457"/>
                    <a:pt x="5430786" y="1295036"/>
                    <a:pt x="5584627" y="1665805"/>
                  </a:cubicBezTo>
                  <a:cubicBezTo>
                    <a:pt x="5622816" y="1757843"/>
                    <a:pt x="5655511" y="1851832"/>
                    <a:pt x="5682689" y="1947596"/>
                  </a:cubicBezTo>
                  <a:lnTo>
                    <a:pt x="5724034" y="2133764"/>
                  </a:lnTo>
                  <a:lnTo>
                    <a:pt x="5724034" y="3254784"/>
                  </a:lnTo>
                  <a:lnTo>
                    <a:pt x="5682668" y="3451167"/>
                  </a:lnTo>
                  <a:lnTo>
                    <a:pt x="3398" y="3451167"/>
                  </a:lnTo>
                  <a:lnTo>
                    <a:pt x="0" y="3332475"/>
                  </a:lnTo>
                  <a:cubicBezTo>
                    <a:pt x="1789" y="3212109"/>
                    <a:pt x="19193" y="3089357"/>
                    <a:pt x="51930" y="2960389"/>
                  </a:cubicBezTo>
                  <a:cubicBezTo>
                    <a:pt x="143234" y="2600640"/>
                    <a:pt x="346682" y="2219774"/>
                    <a:pt x="562146" y="1816544"/>
                  </a:cubicBezTo>
                  <a:cubicBezTo>
                    <a:pt x="601922" y="1742209"/>
                    <a:pt x="642967" y="1665303"/>
                    <a:pt x="683754" y="1587775"/>
                  </a:cubicBezTo>
                  <a:cubicBezTo>
                    <a:pt x="1048876" y="893902"/>
                    <a:pt x="1329611" y="421821"/>
                    <a:pt x="1883792" y="191878"/>
                  </a:cubicBezTo>
                  <a:cubicBezTo>
                    <a:pt x="2200442" y="60492"/>
                    <a:pt x="2504173" y="-4151"/>
                    <a:pt x="2808622" y="207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86C8075-D5E0-6AB2-D651-AF699FEA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72" y="1283549"/>
            <a:ext cx="6887536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34853-2DCF-BC42-BB4B-38343F8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LIMITATIONS</a:t>
            </a:r>
            <a:br>
              <a:rPr lang="en-US" sz="3000" dirty="0">
                <a:latin typeface="Garamond" panose="02020404030301010803" pitchFamily="18" charset="0"/>
              </a:rPr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DD01-68EA-714E-80CC-1E56C872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initial limitation is tree based model while efficient in making predictions are not easily explainable.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chose to use a Linear Regression as these are easier explain and are used more frequently by practicing Traders, Risk Managers and Quants.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was not included in the variables for this model. </a:t>
            </a:r>
          </a:p>
        </p:txBody>
      </p:sp>
    </p:spTree>
    <p:extLst>
      <p:ext uri="{BB962C8B-B14F-4D97-AF65-F5344CB8AC3E}">
        <p14:creationId xmlns:p14="http://schemas.microsoft.com/office/powerpoint/2010/main" val="109396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77EA1B-42F4-DB40-96A5-92127E91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CONCLUSIONS</a:t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3257-0D75-FA46-BD73-F958801F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limitations with </a:t>
            </a:r>
            <a:r>
              <a:rPr lang="en-US"/>
              <a:t>tree based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80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82029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C3BB1"/>
      </a:accent6>
      <a:hlink>
        <a:srgbClr val="BF3F8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140</TotalTime>
  <Words>276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Corbel</vt:lpstr>
      <vt:lpstr>Garamond</vt:lpstr>
      <vt:lpstr>SketchLinesVTI</vt:lpstr>
      <vt:lpstr>NATURAL GAS PRICE PREDICTION</vt:lpstr>
      <vt:lpstr>OUR TEAM</vt:lpstr>
      <vt:lpstr>INTRODUCTION</vt:lpstr>
      <vt:lpstr>DATA</vt:lpstr>
      <vt:lpstr>HYPOTHESIS </vt:lpstr>
      <vt:lpstr>VISUALIZATION</vt:lpstr>
      <vt:lpstr>MACHINE LEARNING   </vt:lpstr>
      <vt:lpstr>LIMITATIONS </vt:lpstr>
      <vt:lpstr>CONCLUSIONS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GAS PRICE PREDICTION</dc:title>
  <dc:creator>KUYPACEU KOUEGBE</dc:creator>
  <cp:lastModifiedBy>Booj aado</cp:lastModifiedBy>
  <cp:revision>5</cp:revision>
  <dcterms:created xsi:type="dcterms:W3CDTF">2022-06-11T11:26:04Z</dcterms:created>
  <dcterms:modified xsi:type="dcterms:W3CDTF">2022-06-11T15:15:12Z</dcterms:modified>
</cp:coreProperties>
</file>