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81" d="100"/>
          <a:sy n="81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1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7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7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8C073-D351-60C5-AE68-97D24BE66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9" r="-1" b="32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E52E-5065-AE42-BBED-4E8777E2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NATURAL GAS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7D37F-4EEF-014A-BCEA-674D3ADF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8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C05461-2EAB-EF4C-A297-037CCCDC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  <a:b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168F72-A342-4B52-B314-F53AC19A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E92082-8FC1-49D3-A908-48C155A8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2CC012-05E5-4253-848D-2541E40D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367AE6-8F3F-4645-8BCC-0193EA487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79E3C-3129-1446-A9A3-66BE444E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46268"/>
            <a:ext cx="4632891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OUR TEAM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931C61-C685-4390-8C32-938EA7B32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3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13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4BAD226F-D379-EF49-8A84-EB5403A32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6" b="1"/>
          <a:stretch/>
        </p:blipFill>
        <p:spPr>
          <a:xfrm>
            <a:off x="6380397" y="4570"/>
            <a:ext cx="3086331" cy="3481579"/>
          </a:xfrm>
          <a:custGeom>
            <a:avLst/>
            <a:gdLst/>
            <a:ahLst/>
            <a:cxnLst/>
            <a:rect l="l" t="t" r="r" b="b"/>
            <a:pathLst>
              <a:path w="3058874" h="3470148">
                <a:moveTo>
                  <a:pt x="1619455" y="0"/>
                </a:moveTo>
                <a:lnTo>
                  <a:pt x="2712688" y="0"/>
                </a:lnTo>
                <a:lnTo>
                  <a:pt x="3058874" y="0"/>
                </a:lnTo>
                <a:lnTo>
                  <a:pt x="3058874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364A048-2337-5849-A99F-CE914BC6D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0" r="5917" b="-4"/>
          <a:stretch/>
        </p:blipFill>
        <p:spPr>
          <a:xfrm>
            <a:off x="9512674" y="10"/>
            <a:ext cx="2679329" cy="3486140"/>
          </a:xfrm>
          <a:prstGeom prst="rect">
            <a:avLst/>
          </a:prstGeom>
        </p:spPr>
      </p:pic>
      <p:pic>
        <p:nvPicPr>
          <p:cNvPr id="16" name="Picture 1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0FB061D-6AC8-AE42-85BB-42CE493D9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8341"/>
          <a:stretch/>
        </p:blipFill>
        <p:spPr>
          <a:xfrm>
            <a:off x="6382115" y="3531870"/>
            <a:ext cx="3084612" cy="3326130"/>
          </a:xfrm>
          <a:custGeom>
            <a:avLst/>
            <a:gdLst/>
            <a:ahLst/>
            <a:cxnLst/>
            <a:rect l="l" t="t" r="r" b="b"/>
            <a:pathLst>
              <a:path w="3057156" h="3305556">
                <a:moveTo>
                  <a:pt x="1630" y="0"/>
                </a:moveTo>
                <a:lnTo>
                  <a:pt x="3057156" y="0"/>
                </a:lnTo>
                <a:lnTo>
                  <a:pt x="3057156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  <p:pic>
        <p:nvPicPr>
          <p:cNvPr id="6" name="Content Placeholder 5" descr="A picture containing text, person, music, posing&#10;&#10;Description automatically generated">
            <a:extLst>
              <a:ext uri="{FF2B5EF4-FFF2-40B4-BE49-F238E27FC236}">
                <a16:creationId xmlns:a16="http://schemas.microsoft.com/office/drawing/2014/main" id="{BF936F24-F2AC-F741-9948-DAD0B74E3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161" r="-4" b="-4"/>
          <a:stretch/>
        </p:blipFill>
        <p:spPr>
          <a:xfrm>
            <a:off x="9512673" y="3531870"/>
            <a:ext cx="2679329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BB559E-4050-1C48-8CE8-1D944F04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B50F-5A11-DF4F-97FB-9EF984F1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will develop a supervised Machine Learning algorithm to predict PADD Natural Gas Prices.</a:t>
            </a:r>
          </a:p>
          <a:p>
            <a:r>
              <a:rPr lang="en-US" dirty="0">
                <a:solidFill>
                  <a:schemeClr val="tx1"/>
                </a:solidFill>
              </a:rPr>
              <a:t>We want to understand the drivers of Natural Gas prices in North America.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7104C-1D27-4947-86F2-3459E242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724A-3260-114E-88CD-00629D3B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75" y="503140"/>
            <a:ext cx="4982452" cy="1570987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DATASETS</a:t>
            </a:r>
          </a:p>
          <a:p>
            <a:r>
              <a:rPr lang="en-US" dirty="0"/>
              <a:t>The data was gathered from the EIA, Energy Information Administration, CME Group and CFTC, Commodity Futures and Trading Commission. The top 3 three features are Spot Price, Sit, in each Node, Henry Hub Spot Price, </a:t>
            </a:r>
            <a:r>
              <a:rPr lang="en-US" dirty="0" err="1"/>
              <a:t>HHst</a:t>
            </a:r>
            <a:r>
              <a:rPr lang="en-US" dirty="0"/>
              <a:t>, and the Transportation Cost, Basis, </a:t>
            </a:r>
            <a:r>
              <a:rPr lang="en-US" dirty="0" err="1"/>
              <a:t>HHDiffit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1B526-5C1E-A04C-8B66-6BF564B6220C}"/>
              </a:ext>
            </a:extLst>
          </p:cNvPr>
          <p:cNvSpPr txBox="1"/>
          <p:nvPr/>
        </p:nvSpPr>
        <p:spPr>
          <a:xfrm>
            <a:off x="6096000" y="2074127"/>
            <a:ext cx="4516244" cy="22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930"/>
              </a:spcBef>
            </a:pPr>
            <a:r>
              <a:rPr lang="en-US" sz="1100" spc="150" dirty="0">
                <a:latin typeface="Garamond" panose="02020404030301010803" pitchFamily="18" charset="0"/>
              </a:rPr>
              <a:t>DATA CLEANING</a:t>
            </a:r>
          </a:p>
          <a:p>
            <a:pPr defTabSz="914400">
              <a:lnSpc>
                <a:spcPct val="120000"/>
              </a:lnSpc>
              <a:spcBef>
                <a:spcPts val="930"/>
              </a:spcBef>
            </a:pP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cleaning process was completed in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notebook. The dataset gathered from the EIA, CME Group and CFTC were combined by matching Dates. The columns gathered are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HHst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Sit, Ft, COT, INV, DNG, and QNG. 7 Variables were created exclusively in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HHDiffit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Returns, Volatility,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cott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iDNG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DNGit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BE05B-3660-3843-85E6-E38D1215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HYPOTHESIS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07ADB-5424-304B-9F04-8C1988D1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hypothesis is to predict the Spot price of each node with the risk metrics Traders use to understand the market. A mix of Supply and Demand factors both physical and financial were used to our EDA and prediction models. </a:t>
            </a:r>
          </a:p>
        </p:txBody>
      </p:sp>
    </p:spTree>
    <p:extLst>
      <p:ext uri="{BB962C8B-B14F-4D97-AF65-F5344CB8AC3E}">
        <p14:creationId xmlns:p14="http://schemas.microsoft.com/office/powerpoint/2010/main" val="9958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110C74-484A-1945-995E-DFD2F8B9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5E9A-1AFC-5146-B932-DE5D6144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9"/>
            <a:ext cx="5618431" cy="255422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600" dirty="0">
                <a:solidFill>
                  <a:schemeClr val="bg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4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B537CF-9F5E-463A-AD3C-13736406C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3F51E-C181-A84D-9558-DC6B9D05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659813" cy="1171575"/>
          </a:xfrm>
        </p:spPr>
        <p:txBody>
          <a:bodyPr anchor="b"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MACHINE LEARNING  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E97F1-3EFC-4812-BCD8-BAFDC3EE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1772" y="0"/>
            <a:ext cx="3580076" cy="3029264"/>
            <a:chOff x="8611772" y="0"/>
            <a:chExt cx="3580076" cy="30292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256" y="0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1772" y="0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7970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F884D-C8C7-413B-842D-2DEA05D3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0493" y="3105611"/>
            <a:ext cx="6141507" cy="3752390"/>
            <a:chOff x="6050493" y="3105611"/>
            <a:chExt cx="6141507" cy="375239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2156" y="3297832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0493" y="3105611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7814" y="3406834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6C8075-D5E0-6AB2-D651-AF699FEA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72" y="1283549"/>
            <a:ext cx="688753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34853-2DCF-BC42-BB4B-38343F8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LIMITATIONS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DD01-68EA-714E-80CC-1E56C872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initial limitation is tree based model while efficient in making predictions are not easily explainable.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to use a Linear Regression as these are easier explain and are used more frequently by practicing Traders, Risk Managers and Quants.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was not included in the variables for this model. </a:t>
            </a:r>
          </a:p>
        </p:txBody>
      </p:sp>
    </p:spTree>
    <p:extLst>
      <p:ext uri="{BB962C8B-B14F-4D97-AF65-F5344CB8AC3E}">
        <p14:creationId xmlns:p14="http://schemas.microsoft.com/office/powerpoint/2010/main" val="10939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7EA1B-42F4-DB40-96A5-92127E91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3257-0D75-FA46-BD73-F958801F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based models while useful for predictions outside of Natural Resource Markets, they are limited in the “</a:t>
            </a:r>
            <a:r>
              <a:rPr lang="en-US" dirty="0" err="1"/>
              <a:t>Explainability</a:t>
            </a:r>
            <a:r>
              <a:rPr lang="en-US" dirty="0"/>
              <a:t>” factor within Natural Resource Markets. Tree Based models add more complexity to an already </a:t>
            </a:r>
            <a:r>
              <a:rPr lang="en-US"/>
              <a:t>complex market. </a:t>
            </a:r>
            <a:r>
              <a:rPr lang="en-US" dirty="0"/>
              <a:t>Stakeholders make it a requirement that Quants, Traders, and Risk Managers explain the what is causing such large capital deployments. Stakeholder think in terms of ROI/</a:t>
            </a:r>
            <a:r>
              <a:rPr lang="en-US" dirty="0" err="1"/>
              <a:t>PnL</a:t>
            </a:r>
            <a:r>
              <a:rPr lang="en-US" dirty="0"/>
              <a:t>, and to justify large amounts of capital to be deployed on moments notice a Linear Regression Models does the job of showing this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666580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165</TotalTime>
  <Words>366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Corbel</vt:lpstr>
      <vt:lpstr>Garamond</vt:lpstr>
      <vt:lpstr>SketchLinesVTI</vt:lpstr>
      <vt:lpstr>NATURAL GAS PRICE PREDICTION</vt:lpstr>
      <vt:lpstr>OUR TEAM</vt:lpstr>
      <vt:lpstr>INTRODUCTION</vt:lpstr>
      <vt:lpstr>DATA</vt:lpstr>
      <vt:lpstr>HYPOTHESIS </vt:lpstr>
      <vt:lpstr>VISUALIZATION</vt:lpstr>
      <vt:lpstr>MACHINE LEARNING   </vt:lpstr>
      <vt:lpstr>LIMITATIONS </vt:lpstr>
      <vt:lpstr>CONCLUSIONS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GAS PRICE PREDICTION</dc:title>
  <dc:creator>KUYPACEU KOUEGBE</dc:creator>
  <cp:lastModifiedBy>Booj aado</cp:lastModifiedBy>
  <cp:revision>8</cp:revision>
  <dcterms:created xsi:type="dcterms:W3CDTF">2022-06-11T11:26:04Z</dcterms:created>
  <dcterms:modified xsi:type="dcterms:W3CDTF">2022-06-11T15:40:51Z</dcterms:modified>
</cp:coreProperties>
</file>