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256" r:id="rId3"/>
    <p:sldId id="281" r:id="rId5"/>
    <p:sldId id="403" r:id="rId6"/>
    <p:sldId id="280" r:id="rId7"/>
    <p:sldId id="319" r:id="rId8"/>
    <p:sldId id="496" r:id="rId9"/>
    <p:sldId id="497" r:id="rId10"/>
    <p:sldId id="321" r:id="rId11"/>
    <p:sldId id="322" r:id="rId12"/>
    <p:sldId id="398" r:id="rId13"/>
    <p:sldId id="359" r:id="rId14"/>
    <p:sldId id="399" r:id="rId15"/>
    <p:sldId id="400" r:id="rId16"/>
    <p:sldId id="401" r:id="rId17"/>
    <p:sldId id="396" r:id="rId18"/>
    <p:sldId id="499" r:id="rId19"/>
    <p:sldId id="397" r:id="rId20"/>
    <p:sldId id="498" r:id="rId21"/>
    <p:sldId id="257" r:id="rId22"/>
    <p:sldId id="258" r:id="rId23"/>
    <p:sldId id="454" r:id="rId24"/>
    <p:sldId id="265" r:id="rId25"/>
    <p:sldId id="266" r:id="rId26"/>
    <p:sldId id="456" r:id="rId27"/>
    <p:sldId id="267" r:id="rId28"/>
    <p:sldId id="283" r:id="rId29"/>
    <p:sldId id="284" r:id="rId30"/>
    <p:sldId id="287" r:id="rId31"/>
    <p:sldId id="288" r:id="rId32"/>
    <p:sldId id="289" r:id="rId33"/>
    <p:sldId id="290" r:id="rId34"/>
    <p:sldId id="291" r:id="rId35"/>
    <p:sldId id="292" r:id="rId36"/>
    <p:sldId id="293" r:id="rId37"/>
    <p:sldId id="294" r:id="rId38"/>
    <p:sldId id="295" r:id="rId39"/>
    <p:sldId id="296" r:id="rId40"/>
    <p:sldId id="297" r:id="rId41"/>
    <p:sldId id="300" r:id="rId42"/>
    <p:sldId id="298" r:id="rId43"/>
    <p:sldId id="299" r:id="rId44"/>
    <p:sldId id="301" r:id="rId45"/>
    <p:sldId id="302" r:id="rId46"/>
    <p:sldId id="303" r:id="rId47"/>
    <p:sldId id="285" r:id="rId48"/>
    <p:sldId id="286" r:id="rId49"/>
    <p:sldId id="268" r:id="rId50"/>
    <p:sldId id="269" r:id="rId51"/>
    <p:sldId id="457" r:id="rId52"/>
    <p:sldId id="270" r:id="rId53"/>
    <p:sldId id="459" r:id="rId54"/>
    <p:sldId id="458" r:id="rId55"/>
    <p:sldId id="271" r:id="rId56"/>
    <p:sldId id="272" r:id="rId57"/>
    <p:sldId id="276" r:id="rId58"/>
    <p:sldId id="460" r:id="rId59"/>
    <p:sldId id="277" r:id="rId60"/>
    <p:sldId id="461" r:id="rId61"/>
    <p:sldId id="278" r:id="rId62"/>
    <p:sldId id="279" r:id="rId63"/>
    <p:sldId id="28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08" autoAdjust="0"/>
  </p:normalViewPr>
  <p:slideViewPr>
    <p:cSldViewPr>
      <p:cViewPr varScale="1">
        <p:scale>
          <a:sx n="74" d="100"/>
          <a:sy n="74" d="100"/>
        </p:scale>
        <p:origin x="1248" y="66"/>
      </p:cViewPr>
      <p:guideLst>
        <p:guide orient="horz" pos="214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2088" y="-78"/>
      </p:cViewPr>
      <p:guideLst>
        <p:guide orient="horz" pos="285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21B00-6FC2-41C5-8CC8-B9EEA04C504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98FED-E309-4234-8533-7FE78C07775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4F934-0B1F-4A2D-B327-660F7F58F12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592BD-A84E-44A3-8DF7-E6ED0C1DA7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5" name="Rectangle 4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0" y="2267858"/>
            <a:ext cx="4191000" cy="4590144"/>
            <a:chOff x="-1" y="1600199"/>
            <a:chExt cx="4501019" cy="5257801"/>
          </a:xfrm>
        </p:grpSpPr>
        <p:sp>
          <p:nvSpPr>
            <p:cNvPr id="39" name="Freeform 7"/>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sp>
          <p:nvSpPr>
            <p:cNvPr id="40" name="Freeform 8"/>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ln>
          </p:spPr>
          <p:txBody>
            <a:bodyPr vert="horz" wrap="square" lIns="91440" tIns="45720" rIns="91440" bIns="45720" numCol="1" anchor="t" anchorCtr="0" compatLnSpc="1"/>
            <a:lstStyle/>
            <a:p>
              <a:endParaRPr lang="en-US"/>
            </a:p>
          </p:txBody>
        </p:sp>
        <p:sp>
          <p:nvSpPr>
            <p:cNvPr id="41" name="Freeform 9"/>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42" name="Freeform 10"/>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ln>
          </p:spPr>
          <p:txBody>
            <a:bodyPr vert="horz" wrap="square" lIns="91440" tIns="45720" rIns="91440" bIns="45720" numCol="1" anchor="t" anchorCtr="0" compatLnSpc="1"/>
            <a:lstStyle/>
            <a:p>
              <a:endParaRPr lang="en-US"/>
            </a:p>
          </p:txBody>
        </p:sp>
        <p:sp>
          <p:nvSpPr>
            <p:cNvPr id="43" name="Freeform 11"/>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ln>
          </p:spPr>
          <p:txBody>
            <a:bodyPr vert="horz" wrap="square" lIns="91440" tIns="45720" rIns="91440" bIns="45720" numCol="1" anchor="t" anchorCtr="0" compatLnSpc="1"/>
            <a:lstStyle/>
            <a:p>
              <a:endParaRPr lang="en-US"/>
            </a:p>
          </p:txBody>
        </p:sp>
      </p:grpSp>
      <p:sp>
        <p:nvSpPr>
          <p:cNvPr id="47" name="Freeform 46"/>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48" name="Freeform 47"/>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ln>
        </p:spPr>
        <p:txBody>
          <a:bodyPr vert="horz" wrap="square" lIns="91440" tIns="45720" rIns="91440" bIns="45720" numCol="1" anchor="t" anchorCtr="0" compatLnSpc="1"/>
          <a:lstStyle/>
          <a:p>
            <a:endParaRPr lang="en-US"/>
          </a:p>
        </p:txBody>
      </p:sp>
      <p:sp>
        <p:nvSpPr>
          <p:cNvPr id="2" name="Title 1"/>
          <p:cNvSpPr>
            <a:spLocks noGrp="1"/>
          </p:cNvSpPr>
          <p:nvPr userDrawn="1">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zh-CN" altLang="en-US" smtClean="0"/>
              <a:t>单击此处编辑母版标题样式</a:t>
            </a:r>
            <a:endParaRPr lang="en-US" dirty="0"/>
          </a:p>
        </p:txBody>
      </p:sp>
      <p:sp>
        <p:nvSpPr>
          <p:cNvPr id="3" name="Subtitle 2"/>
          <p:cNvSpPr>
            <a:spLocks noGrp="1"/>
          </p:cNvSpPr>
          <p:nvPr userDrawn="1">
            <p:ph type="subTitle" idx="1"/>
          </p:nvPr>
        </p:nvSpPr>
        <p:spPr>
          <a:xfrm>
            <a:off x="990600" y="19005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userDrawn="1">
            <p:ph type="dt" sz="half" idx="10"/>
          </p:nvPr>
        </p:nvSpPr>
        <p:spPr/>
        <p:txBody>
          <a:bodyPr/>
          <a:lstStyle/>
          <a:p>
            <a:fld id="{FF6F1548-A370-498C-A14B-E715C2319CD9}" type="datetimeFigureOut">
              <a:rPr lang="en-US" smtClean="0"/>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F6F1548-A370-498C-A14B-E715C231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4"/>
          <p:cNvSpPr>
            <a:spLocks noGrp="1"/>
          </p:cNvSpPr>
          <p:nvPr>
            <p:ph type="dt" sz="half" idx="10"/>
          </p:nvPr>
        </p:nvSpPr>
        <p:spPr/>
        <p:txBody>
          <a:bodyPr/>
          <a:lstStyle/>
          <a:p>
            <a:fld id="{FF6F1548-A370-498C-A14B-E715C2319C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Date Placeholder 6"/>
          <p:cNvSpPr>
            <a:spLocks noGrp="1"/>
          </p:cNvSpPr>
          <p:nvPr>
            <p:ph type="dt" sz="half" idx="10"/>
          </p:nvPr>
        </p:nvSpPr>
        <p:spPr/>
        <p:txBody>
          <a:bodyPr/>
          <a:lstStyle/>
          <a:p>
            <a:fld id="{FF6F1548-A370-498C-A14B-E715C2319CD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F6F1548-A370-498C-A14B-E715C2319CD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548-A370-498C-A14B-E715C2319CD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F6F1548-A370-498C-A14B-E715C2319C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F6F1548-A370-498C-A14B-E715C2319C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F1548-A370-498C-A14B-E715C2319CD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33"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1" name="Freeform 10"/>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ln>
          </p:spPr>
          <p:txBody>
            <a:bodyPr vert="horz" wrap="square" lIns="91440" tIns="45720" rIns="91440" bIns="45720" numCol="1" anchor="t" anchorCtr="0" compatLnSpc="1"/>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F03A-58E1-4ECA-9024-348A9A81A53D}" type="slidenum">
              <a:rPr lang="en-US" smtClean="0"/>
            </a:fld>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grpSp>
        <p:nvGrpSpPr>
          <p:cNvPr id="12" name="Group 11"/>
          <p:cNvGrpSpPr/>
          <p:nvPr/>
        </p:nvGrpSpPr>
        <p:grpSpPr>
          <a:xfrm>
            <a:off x="0" y="2855091"/>
            <a:ext cx="3581400" cy="4002909"/>
            <a:chOff x="0" y="2533588"/>
            <a:chExt cx="8022336" cy="8966516"/>
          </a:xfrm>
        </p:grpSpPr>
        <p:sp>
          <p:nvSpPr>
            <p:cNvPr id="13" name="Freeform 7"/>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sp>
          <p:nvSpPr>
            <p:cNvPr id="14" name="Freeform 8"/>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ln>
          </p:spPr>
          <p:txBody>
            <a:bodyPr vert="horz" wrap="square" lIns="91440" tIns="45720" rIns="91440" bIns="45720" numCol="1" anchor="t" anchorCtr="0" compatLnSpc="1"/>
            <a:lstStyle/>
            <a:p>
              <a:endParaRPr lang="en-US"/>
            </a:p>
          </p:txBody>
        </p:sp>
        <p:sp>
          <p:nvSpPr>
            <p:cNvPr id="15" name="Freeform 9"/>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16" name="Freeform 10"/>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ln>
          </p:spPr>
          <p:txBody>
            <a:bodyPr vert="horz" wrap="square" lIns="91440" tIns="45720" rIns="91440" bIns="45720" numCol="1" anchor="t" anchorCtr="0" compatLnSpc="1"/>
            <a:lstStyle/>
            <a:p>
              <a:endParaRPr lang="en-US"/>
            </a:p>
          </p:txBody>
        </p:sp>
        <p:sp>
          <p:nvSpPr>
            <p:cNvPr id="17" name="Freeform 11"/>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ln>
          </p:spPr>
          <p:txBody>
            <a:bodyPr vert="horz" wrap="square" lIns="91440" tIns="45720" rIns="91440" bIns="45720" numCol="1" anchor="t" anchorCtr="0" compatLnSpc="1"/>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26.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3640" y="1318260"/>
            <a:ext cx="3992245" cy="706755"/>
          </a:xfrm>
        </p:spPr>
        <p:txBody>
          <a:bodyPr wrap="square"/>
          <a:lstStyle/>
          <a:p>
            <a:pPr algn="l"/>
            <a:r>
              <a:rPr lang="zh-CN" dirty="0" smtClean="0">
                <a:latin typeface="微软雅黑" panose="020B0503020204020204" pitchFamily="34" charset="-122"/>
                <a:ea typeface="微软雅黑" panose="020B0503020204020204" pitchFamily="34" charset="-122"/>
              </a:rPr>
              <a:t>志愿者管理系统</a:t>
            </a:r>
            <a:endParaRPr lang="zh-CN"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724128" y="4581128"/>
            <a:ext cx="3024336" cy="1753235"/>
          </a:xfrm>
          <a:prstGeom prst="rect">
            <a:avLst/>
          </a:prstGeom>
          <a:noFill/>
        </p:spPr>
        <p:txBody>
          <a:bodyPr wrap="square" rtlCol="0">
            <a:spAutoFit/>
          </a:bodyPr>
          <a:lstStyle/>
          <a:p>
            <a:endParaRPr lang="en-US" altLang="zh-CN" dirty="0" smtClean="0"/>
          </a:p>
          <a:p>
            <a:r>
              <a:rPr lang="zh-CN" altLang="en-US" dirty="0" smtClean="0">
                <a:latin typeface="微软雅黑" panose="020B0503020204020204" pitchFamily="34" charset="-122"/>
                <a:ea typeface="微软雅黑" panose="020B0503020204020204" pitchFamily="34" charset="-122"/>
              </a:rPr>
              <a:t>黄芸茵</a:t>
            </a:r>
            <a:r>
              <a:rPr lang="en-US" altLang="zh-CN" dirty="0" smtClean="0">
                <a:latin typeface="微软雅黑" panose="020B0503020204020204" pitchFamily="34" charset="-122"/>
                <a:ea typeface="微软雅黑" panose="020B0503020204020204" pitchFamily="34" charset="-122"/>
              </a:rPr>
              <a:t>	17214623</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赵惠</a:t>
            </a:r>
            <a:r>
              <a:rPr lang="en-US" altLang="zh-CN" dirty="0" smtClean="0">
                <a:latin typeface="微软雅黑" panose="020B0503020204020204" pitchFamily="34" charset="-122"/>
                <a:ea typeface="微软雅黑" panose="020B0503020204020204" pitchFamily="34" charset="-122"/>
              </a:rPr>
              <a:t>	17214719</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蒋雪</a:t>
            </a:r>
            <a:r>
              <a:rPr lang="en-US" altLang="zh-CN" dirty="0" smtClean="0">
                <a:latin typeface="微软雅黑" panose="020B0503020204020204" pitchFamily="34" charset="-122"/>
                <a:ea typeface="微软雅黑" panose="020B0503020204020204" pitchFamily="34" charset="-122"/>
              </a:rPr>
              <a:t>	17214629</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097530" y="2502535"/>
            <a:ext cx="5650865" cy="583565"/>
          </a:xfrm>
          <a:prstGeom prst="rect">
            <a:avLst/>
          </a:prstGeom>
          <a:noFill/>
        </p:spPr>
        <p:txBody>
          <a:bodyPr wrap="square" rtlCol="0">
            <a:spAutoFit/>
          </a:bodyPr>
          <a:lstStyle/>
          <a:p>
            <a:pPr>
              <a:spcBef>
                <a:spcPct val="0"/>
              </a:spcBef>
            </a:pPr>
            <a:r>
              <a:rPr lang="en-US" altLang="zh-CN" sz="3200" dirty="0">
                <a:solidFill>
                  <a:schemeClr val="accent2">
                    <a:lumMod val="75000"/>
                  </a:schemeClr>
                </a:solidFill>
                <a:latin typeface="微软雅黑" panose="020B0503020204020204" pitchFamily="34" charset="-122"/>
                <a:ea typeface="微软雅黑" panose="020B0503020204020204" pitchFamily="34" charset="-122"/>
                <a:cs typeface="+mj-cs"/>
              </a:rPr>
              <a:t>——</a:t>
            </a:r>
            <a:r>
              <a:rPr lang="zh-CN" altLang="en-US" sz="3200" dirty="0">
                <a:solidFill>
                  <a:schemeClr val="accent2">
                    <a:lumMod val="75000"/>
                  </a:schemeClr>
                </a:solidFill>
                <a:latin typeface="微软雅黑" panose="020B0503020204020204" pitchFamily="34" charset="-122"/>
                <a:ea typeface="微软雅黑" panose="020B0503020204020204" pitchFamily="34" charset="-122"/>
                <a:cs typeface="+mj-cs"/>
              </a:rPr>
              <a:t>系统分析与设计案例分享</a:t>
            </a:r>
            <a:endParaRPr lang="zh-CN" altLang="en-US" sz="3200" dirty="0">
              <a:solidFill>
                <a:schemeClr val="accent2">
                  <a:lumMod val="7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64615" y="28470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1.3.1 </a:t>
            </a:r>
            <a:r>
              <a:rPr lang="zh-CN" altLang="en-US" sz="3200" dirty="0">
                <a:latin typeface="微软雅黑" panose="020B0503020204020204" pitchFamily="34" charset="-122"/>
                <a:ea typeface="微软雅黑" panose="020B0503020204020204" pitchFamily="34" charset="-122"/>
              </a:rPr>
              <a:t>发布活动用例规约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59460" y="953770"/>
            <a:ext cx="3646805" cy="5507990"/>
          </a:xfrm>
          <a:prstGeom prst="rect">
            <a:avLst/>
          </a:prstGeom>
        </p:spPr>
      </p:pic>
      <p:sp>
        <p:nvSpPr>
          <p:cNvPr id="6" name="矩形 5"/>
          <p:cNvSpPr/>
          <p:nvPr/>
        </p:nvSpPr>
        <p:spPr>
          <a:xfrm>
            <a:off x="1403985" y="4149090"/>
            <a:ext cx="1727835" cy="2087880"/>
          </a:xfrm>
          <a:prstGeom prst="rect">
            <a:avLst/>
          </a:prstGeom>
          <a:noFill/>
          <a:ln w="38100">
            <a:solidFill>
              <a:srgbClr val="00206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002060"/>
              </a:solidFill>
            </a:endParaRPr>
          </a:p>
        </p:txBody>
      </p:sp>
      <p:pic>
        <p:nvPicPr>
          <p:cNvPr id="7" name="图片 6"/>
          <p:cNvPicPr>
            <a:picLocks noChangeAspect="1"/>
          </p:cNvPicPr>
          <p:nvPr/>
        </p:nvPicPr>
        <p:blipFill>
          <a:blip r:embed="rId2"/>
          <a:srcRect t="6634" r="3939" b="-6634"/>
          <a:stretch>
            <a:fillRect/>
          </a:stretch>
        </p:blipFill>
        <p:spPr>
          <a:xfrm>
            <a:off x="1477645" y="6380480"/>
            <a:ext cx="2549525" cy="375285"/>
          </a:xfrm>
          <a:prstGeom prst="rect">
            <a:avLst/>
          </a:prstGeom>
        </p:spPr>
      </p:pic>
      <p:sp>
        <p:nvSpPr>
          <p:cNvPr id="10" name="文本框 9"/>
          <p:cNvSpPr txBox="1"/>
          <p:nvPr/>
        </p:nvSpPr>
        <p:spPr>
          <a:xfrm>
            <a:off x="3567430" y="4505325"/>
            <a:ext cx="459740" cy="1376045"/>
          </a:xfrm>
          <a:prstGeom prst="rect">
            <a:avLst/>
          </a:prstGeom>
          <a:noFill/>
        </p:spPr>
        <p:txBody>
          <a:bodyPr vert="eaVert" wrap="square" rtlCol="0">
            <a:spAutoFit/>
          </a:bodyPr>
          <a:lstStyle/>
          <a:p>
            <a:r>
              <a:rPr lang="zh-CN" altLang="en-US" b="1">
                <a:solidFill>
                  <a:srgbClr val="002060"/>
                </a:solidFill>
                <a:latin typeface="黑体" panose="02010609060101010101" charset="-122"/>
                <a:ea typeface="黑体" panose="02010609060101010101" charset="-122"/>
              </a:rPr>
              <a:t>后备事件流</a:t>
            </a:r>
            <a:endParaRPr lang="zh-CN" altLang="en-US" b="1">
              <a:solidFill>
                <a:srgbClr val="002060"/>
              </a:solidFill>
              <a:latin typeface="黑体" panose="02010609060101010101" charset="-122"/>
              <a:ea typeface="黑体" panose="02010609060101010101" charset="-122"/>
            </a:endParaRPr>
          </a:p>
        </p:txBody>
      </p:sp>
      <p:cxnSp>
        <p:nvCxnSpPr>
          <p:cNvPr id="13" name="直接箭头连接符 12"/>
          <p:cNvCxnSpPr>
            <a:stCxn id="6" idx="3"/>
          </p:cNvCxnSpPr>
          <p:nvPr/>
        </p:nvCxnSpPr>
        <p:spPr>
          <a:xfrm>
            <a:off x="3131820" y="5193030"/>
            <a:ext cx="42037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985895" y="5193030"/>
            <a:ext cx="815975"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4801870" y="953770"/>
            <a:ext cx="3628390" cy="5866765"/>
          </a:xfrm>
          <a:prstGeom prst="rect">
            <a:avLst/>
          </a:prstGeom>
        </p:spPr>
      </p:pic>
      <p:sp>
        <p:nvSpPr>
          <p:cNvPr id="8" name="圆角矩形 7"/>
          <p:cNvSpPr/>
          <p:nvPr/>
        </p:nvSpPr>
        <p:spPr>
          <a:xfrm>
            <a:off x="312420" y="868045"/>
            <a:ext cx="8639175" cy="595312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1.3.1 </a:t>
            </a:r>
            <a:r>
              <a:rPr lang="zh-CN" altLang="en-US" sz="3200" dirty="0">
                <a:latin typeface="微软雅黑" panose="020B0503020204020204" pitchFamily="34" charset="-122"/>
                <a:ea typeface="微软雅黑" panose="020B0503020204020204" pitchFamily="34" charset="-122"/>
              </a:rPr>
              <a:t>发布活动用例规约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pic>
        <p:nvPicPr>
          <p:cNvPr id="15" name="图片 14"/>
          <p:cNvPicPr>
            <a:picLocks noChangeAspect="1"/>
          </p:cNvPicPr>
          <p:nvPr/>
        </p:nvPicPr>
        <p:blipFill>
          <a:blip r:embed="rId1"/>
          <a:stretch>
            <a:fillRect/>
          </a:stretch>
        </p:blipFill>
        <p:spPr>
          <a:xfrm>
            <a:off x="395536" y="2268592"/>
            <a:ext cx="4403685" cy="2107297"/>
          </a:xfrm>
          <a:prstGeom prst="rect">
            <a:avLst/>
          </a:prstGeom>
        </p:spPr>
      </p:pic>
      <p:sp>
        <p:nvSpPr>
          <p:cNvPr id="16" name="竖卷形 15"/>
          <p:cNvSpPr/>
          <p:nvPr/>
        </p:nvSpPr>
        <p:spPr>
          <a:xfrm>
            <a:off x="5673725" y="2097405"/>
            <a:ext cx="2683510" cy="329692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130925" y="2573020"/>
            <a:ext cx="1814830" cy="2861310"/>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用例规约要准确、详尽，不能出现</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相应</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等</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之类的词语。在本用例中，</a:t>
            </a:r>
            <a:r>
              <a:rPr lang="en-US" altLang="zh-CN" b="1">
                <a:latin typeface="黑体" panose="02010609060101010101" charset="-122"/>
                <a:ea typeface="黑体" panose="02010609060101010101" charset="-122"/>
              </a:rPr>
              <a:t>C1~C11</a:t>
            </a:r>
            <a:r>
              <a:rPr lang="zh-CN" altLang="en-US" b="1">
                <a:latin typeface="黑体" panose="02010609060101010101" charset="-122"/>
                <a:ea typeface="黑体" panose="02010609060101010101" charset="-122"/>
              </a:rPr>
              <a:t>要一一详细写出，而不能使用</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活动标题、主办单位等</a:t>
            </a:r>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来代替。</a:t>
            </a:r>
            <a:endParaRPr lang="zh-CN" altLang="en-US" b="1">
              <a:latin typeface="黑体" panose="02010609060101010101" charset="-122"/>
              <a:ea typeface="黑体" panose="02010609060101010101" charset="-122"/>
            </a:endParaRPr>
          </a:p>
        </p:txBody>
      </p:sp>
      <p:sp>
        <p:nvSpPr>
          <p:cNvPr id="8" name="圆角矩形 7"/>
          <p:cNvSpPr/>
          <p:nvPr/>
        </p:nvSpPr>
        <p:spPr>
          <a:xfrm>
            <a:off x="270510" y="1630045"/>
            <a:ext cx="4758055" cy="35985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l="16528" t="5070"/>
          <a:stretch>
            <a:fillRect/>
          </a:stretch>
        </p:blipFill>
        <p:spPr>
          <a:xfrm>
            <a:off x="523240" y="882015"/>
            <a:ext cx="6022340" cy="5653405"/>
          </a:xfrm>
          <a:prstGeom prst="rect">
            <a:avLst/>
          </a:prstGeom>
          <a:noFill/>
          <a:ln w="9525">
            <a:noFill/>
            <a:miter lim="800000"/>
            <a:headEnd/>
            <a:tailEnd/>
          </a:ln>
        </p:spPr>
      </p:pic>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1.3.1 </a:t>
            </a:r>
            <a:r>
              <a:rPr lang="zh-CN" altLang="en-US" sz="3200" dirty="0">
                <a:latin typeface="微软雅黑" panose="020B0503020204020204" pitchFamily="34" charset="-122"/>
                <a:ea typeface="微软雅黑" panose="020B0503020204020204" pitchFamily="34" charset="-122"/>
              </a:rPr>
              <a:t>发布活动用例规约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6" name="竖卷形 5"/>
          <p:cNvSpPr/>
          <p:nvPr/>
        </p:nvSpPr>
        <p:spPr>
          <a:xfrm>
            <a:off x="6545580" y="2771775"/>
            <a:ext cx="2407285" cy="24923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979920" y="3201035"/>
            <a:ext cx="1499235" cy="175323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wrap="square" rtlCol="0">
            <a:spAutoFit/>
          </a:bodyPr>
          <a:lstStyle/>
          <a:p>
            <a:pPr fontAlgn="auto">
              <a:lnSpc>
                <a:spcPct val="100000"/>
              </a:lnSpc>
            </a:pPr>
            <a:r>
              <a:rPr lang="zh-CN" b="1">
                <a:latin typeface="黑体" panose="02010609060101010101" charset="-122"/>
                <a:ea typeface="黑体" panose="02010609060101010101" charset="-122"/>
              </a:rPr>
              <a:t>活动图中，同步条之间的活动需要全部完成才能进行下一步。</a:t>
            </a:r>
            <a:endParaRPr lang="zh-CN" b="1">
              <a:latin typeface="黑体" panose="02010609060101010101" charset="-122"/>
              <a:ea typeface="黑体" panose="02010609060101010101" charset="-122"/>
            </a:endParaRPr>
          </a:p>
        </p:txBody>
      </p:sp>
      <p:sp>
        <p:nvSpPr>
          <p:cNvPr id="8" name="矩形 7"/>
          <p:cNvSpPr/>
          <p:nvPr/>
        </p:nvSpPr>
        <p:spPr>
          <a:xfrm>
            <a:off x="648970" y="2771775"/>
            <a:ext cx="5584190" cy="2057400"/>
          </a:xfrm>
          <a:prstGeom prst="rect">
            <a:avLst/>
          </a:prstGeom>
          <a:noFill/>
          <a:ln w="28575">
            <a:solidFill>
              <a:srgbClr val="00206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15695" y="6259195"/>
            <a:ext cx="4650105" cy="368300"/>
          </a:xfrm>
          <a:prstGeom prst="rect">
            <a:avLst/>
          </a:prstGeom>
          <a:noFill/>
        </p:spPr>
        <p:txBody>
          <a:bodyPr wrap="square" rtlCol="0">
            <a:spAutoFit/>
          </a:bodyPr>
          <a:lstStyle/>
          <a:p>
            <a:pPr algn="ctr"/>
            <a:r>
              <a:rPr lang="zh-CN" altLang="en-US">
                <a:latin typeface="黑体" panose="02010609060101010101" charset="-122"/>
                <a:ea typeface="黑体" panose="02010609060101010101" charset="-122"/>
              </a:rPr>
              <a:t>图1-2 发布活动活动图</a:t>
            </a:r>
            <a:endParaRPr lang="zh-CN" altLang="en-US">
              <a:latin typeface="黑体" panose="02010609060101010101" charset="-122"/>
              <a:ea typeface="黑体" panose="02010609060101010101" charset="-122"/>
            </a:endParaRPr>
          </a:p>
        </p:txBody>
      </p:sp>
      <p:sp>
        <p:nvSpPr>
          <p:cNvPr id="11" name="文本框 10"/>
          <p:cNvSpPr txBox="1"/>
          <p:nvPr/>
        </p:nvSpPr>
        <p:spPr>
          <a:xfrm>
            <a:off x="888365" y="1099185"/>
            <a:ext cx="1818005" cy="368300"/>
          </a:xfrm>
          <a:prstGeom prst="rect">
            <a:avLst/>
          </a:prstGeom>
          <a:noFill/>
        </p:spPr>
        <p:txBody>
          <a:bodyPr wrap="square" rtlCol="0">
            <a:spAutoFit/>
          </a:bodyPr>
          <a:lstStyle/>
          <a:p>
            <a:r>
              <a:rPr lang="en-US" altLang="zh-CN">
                <a:latin typeface="黑体" panose="02010609060101010101" charset="-122"/>
                <a:ea typeface="黑体" panose="02010609060101010101" charset="-122"/>
              </a:rPr>
              <a:t>7</a:t>
            </a:r>
            <a:r>
              <a:rPr lang="zh-CN" altLang="en-US">
                <a:latin typeface="黑体" panose="02010609060101010101" charset="-122"/>
                <a:ea typeface="黑体" panose="02010609060101010101" charset="-122"/>
              </a:rPr>
              <a:t>）活动图</a:t>
            </a:r>
            <a:endParaRPr lang="zh-CN" altLang="en-US">
              <a:latin typeface="黑体" panose="02010609060101010101" charset="-122"/>
              <a:ea typeface="黑体" panose="02010609060101010101" charset="-122"/>
            </a:endParaRPr>
          </a:p>
        </p:txBody>
      </p:sp>
      <p:sp>
        <p:nvSpPr>
          <p:cNvPr id="12" name="圆角矩形 11"/>
          <p:cNvSpPr/>
          <p:nvPr/>
        </p:nvSpPr>
        <p:spPr>
          <a:xfrm>
            <a:off x="401955" y="974090"/>
            <a:ext cx="6009005" cy="565340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1.3.2 </a:t>
            </a:r>
            <a:r>
              <a:rPr lang="zh-CN" altLang="en-US" sz="3200" dirty="0">
                <a:latin typeface="微软雅黑" panose="020B0503020204020204" pitchFamily="34" charset="-122"/>
                <a:ea typeface="微软雅黑" panose="020B0503020204020204" pitchFamily="34" charset="-122"/>
              </a:rPr>
              <a:t>管理个人信息用例规约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pic>
        <p:nvPicPr>
          <p:cNvPr id="8" name="图片 7"/>
          <p:cNvPicPr>
            <a:picLocks noChangeAspect="1"/>
          </p:cNvPicPr>
          <p:nvPr/>
        </p:nvPicPr>
        <p:blipFill>
          <a:blip r:embed="rId1"/>
          <a:stretch>
            <a:fillRect/>
          </a:stretch>
        </p:blipFill>
        <p:spPr>
          <a:xfrm>
            <a:off x="300990" y="1224915"/>
            <a:ext cx="3957955" cy="1713865"/>
          </a:xfrm>
          <a:prstGeom prst="rect">
            <a:avLst/>
          </a:prstGeom>
        </p:spPr>
      </p:pic>
      <p:pic>
        <p:nvPicPr>
          <p:cNvPr id="11" name="图片 10"/>
          <p:cNvPicPr>
            <a:picLocks noChangeAspect="1"/>
          </p:cNvPicPr>
          <p:nvPr/>
        </p:nvPicPr>
        <p:blipFill>
          <a:blip r:embed="rId2"/>
          <a:stretch>
            <a:fillRect/>
          </a:stretch>
        </p:blipFill>
        <p:spPr>
          <a:xfrm>
            <a:off x="300990" y="2938780"/>
            <a:ext cx="4137660" cy="3856355"/>
          </a:xfrm>
          <a:prstGeom prst="rect">
            <a:avLst/>
          </a:prstGeom>
        </p:spPr>
      </p:pic>
      <p:pic>
        <p:nvPicPr>
          <p:cNvPr id="12" name="图片 11"/>
          <p:cNvPicPr>
            <a:picLocks noChangeAspect="1"/>
          </p:cNvPicPr>
          <p:nvPr/>
        </p:nvPicPr>
        <p:blipFill>
          <a:blip r:embed="rId3"/>
          <a:stretch>
            <a:fillRect/>
          </a:stretch>
        </p:blipFill>
        <p:spPr>
          <a:xfrm>
            <a:off x="4684395" y="1035685"/>
            <a:ext cx="3321685" cy="2364740"/>
          </a:xfrm>
          <a:prstGeom prst="rect">
            <a:avLst/>
          </a:prstGeom>
        </p:spPr>
      </p:pic>
      <p:pic>
        <p:nvPicPr>
          <p:cNvPr id="15" name="图片 14"/>
          <p:cNvPicPr>
            <a:picLocks noChangeAspect="1"/>
          </p:cNvPicPr>
          <p:nvPr/>
        </p:nvPicPr>
        <p:blipFill>
          <a:blip r:embed="rId4"/>
          <a:stretch>
            <a:fillRect/>
          </a:stretch>
        </p:blipFill>
        <p:spPr>
          <a:xfrm>
            <a:off x="4438650" y="3400425"/>
            <a:ext cx="3688715" cy="3281045"/>
          </a:xfrm>
          <a:prstGeom prst="rect">
            <a:avLst/>
          </a:prstGeom>
        </p:spPr>
      </p:pic>
      <p:sp>
        <p:nvSpPr>
          <p:cNvPr id="3" name="圆角矩形 2"/>
          <p:cNvSpPr/>
          <p:nvPr/>
        </p:nvSpPr>
        <p:spPr>
          <a:xfrm>
            <a:off x="103505" y="974090"/>
            <a:ext cx="8650605" cy="58210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1.3.2 </a:t>
            </a:r>
            <a:r>
              <a:rPr lang="zh-CN" altLang="en-US" sz="3200" dirty="0">
                <a:latin typeface="微软雅黑" panose="020B0503020204020204" pitchFamily="34" charset="-122"/>
                <a:ea typeface="微软雅黑" panose="020B0503020204020204" pitchFamily="34" charset="-122"/>
              </a:rPr>
              <a:t>管理个人信息用例规约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6" name="文本框 5"/>
          <p:cNvSpPr txBox="1"/>
          <p:nvPr/>
        </p:nvSpPr>
        <p:spPr>
          <a:xfrm>
            <a:off x="1076325" y="1092200"/>
            <a:ext cx="2919730" cy="368300"/>
          </a:xfrm>
          <a:prstGeom prst="rect">
            <a:avLst/>
          </a:prstGeom>
          <a:noFill/>
        </p:spPr>
        <p:txBody>
          <a:bodyPr wrap="square" rtlCol="0">
            <a:spAutoFit/>
          </a:bodyPr>
          <a:lstStyle/>
          <a:p>
            <a:r>
              <a:rPr lang="en-US" altLang="zh-CN">
                <a:latin typeface="黑体" panose="02010609060101010101" charset="-122"/>
                <a:ea typeface="黑体" panose="02010609060101010101" charset="-122"/>
              </a:rPr>
              <a:t>7</a:t>
            </a:r>
            <a:r>
              <a:rPr lang="zh-CN" altLang="en-US">
                <a:latin typeface="黑体" panose="02010609060101010101" charset="-122"/>
                <a:ea typeface="黑体" panose="02010609060101010101" charset="-122"/>
              </a:rPr>
              <a:t>）活动图</a:t>
            </a:r>
            <a:endParaRPr lang="zh-CN" altLang="en-US">
              <a:latin typeface="黑体" panose="02010609060101010101" charset="-122"/>
              <a:ea typeface="黑体" panose="02010609060101010101" charset="-122"/>
            </a:endParaRPr>
          </a:p>
        </p:txBody>
      </p:sp>
      <p:pic>
        <p:nvPicPr>
          <p:cNvPr id="13" name="图片 9"/>
          <p:cNvPicPr>
            <a:picLocks noChangeAspect="1" noChangeArrowheads="1"/>
          </p:cNvPicPr>
          <p:nvPr/>
        </p:nvPicPr>
        <p:blipFill>
          <a:blip r:embed="rId1" cstate="print"/>
          <a:srcRect l="22126" t="2475"/>
          <a:stretch>
            <a:fillRect/>
          </a:stretch>
        </p:blipFill>
        <p:spPr>
          <a:xfrm>
            <a:off x="1787525" y="714375"/>
            <a:ext cx="4728845" cy="6037580"/>
          </a:xfrm>
          <a:prstGeom prst="rect">
            <a:avLst/>
          </a:prstGeom>
          <a:noFill/>
          <a:ln w="9525">
            <a:noFill/>
            <a:miter lim="800000"/>
            <a:headEnd/>
            <a:tailEnd/>
          </a:ln>
        </p:spPr>
      </p:pic>
      <p:sp>
        <p:nvSpPr>
          <p:cNvPr id="7" name="文本框 6"/>
          <p:cNvSpPr txBox="1"/>
          <p:nvPr/>
        </p:nvSpPr>
        <p:spPr>
          <a:xfrm>
            <a:off x="1932305" y="6383655"/>
            <a:ext cx="4439920" cy="368300"/>
          </a:xfrm>
          <a:prstGeom prst="rect">
            <a:avLst/>
          </a:prstGeom>
          <a:noFill/>
        </p:spPr>
        <p:txBody>
          <a:bodyPr wrap="square" rtlCol="0">
            <a:spAutoFit/>
          </a:bodyPr>
          <a:lstStyle/>
          <a:p>
            <a:pPr algn="ctr"/>
            <a:r>
              <a:rPr lang="zh-CN" altLang="en-US">
                <a:latin typeface="黑体" panose="02010609060101010101" charset="-122"/>
                <a:ea typeface="黑体" panose="02010609060101010101" charset="-122"/>
              </a:rPr>
              <a:t>图1-3 管理个人信息活动图</a:t>
            </a:r>
            <a:endParaRPr lang="zh-CN" altLang="en-US">
              <a:latin typeface="黑体" panose="02010609060101010101" charset="-122"/>
              <a:ea typeface="黑体" panose="02010609060101010101" charset="-122"/>
            </a:endParaRPr>
          </a:p>
        </p:txBody>
      </p:sp>
      <p:sp>
        <p:nvSpPr>
          <p:cNvPr id="8" name="圆角矩形 7"/>
          <p:cNvSpPr/>
          <p:nvPr/>
        </p:nvSpPr>
        <p:spPr>
          <a:xfrm>
            <a:off x="518160" y="974090"/>
            <a:ext cx="7597775" cy="58210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7460" y="53743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1.4 </a:t>
            </a:r>
            <a:r>
              <a:rPr lang="zh-CN" altLang="en-US" sz="3200" dirty="0">
                <a:latin typeface="微软雅黑" panose="020B0503020204020204" pitchFamily="34" charset="-122"/>
                <a:ea typeface="微软雅黑" panose="020B0503020204020204" pitchFamily="34" charset="-122"/>
              </a:rPr>
              <a:t>补充规约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3" name="文本框 2"/>
          <p:cNvSpPr txBox="1"/>
          <p:nvPr/>
        </p:nvSpPr>
        <p:spPr>
          <a:xfrm>
            <a:off x="867460" y="1223789"/>
            <a:ext cx="7385456" cy="1014730"/>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该部分描述了整个系统全局性的非功能需求，如可用性、可靠性、可支持性、安全性等。</a:t>
            </a:r>
            <a:endParaRPr lang="zh-CN" altLang="en-US" sz="2000" b="1" dirty="0">
              <a:latin typeface="黑体" panose="02010609060101010101" charset="-122"/>
              <a:ea typeface="黑体" panose="02010609060101010101" charset="-122"/>
            </a:endParaRPr>
          </a:p>
        </p:txBody>
      </p:sp>
      <p:sp>
        <p:nvSpPr>
          <p:cNvPr id="5" name="文本框 4"/>
          <p:cNvSpPr txBox="1"/>
          <p:nvPr/>
        </p:nvSpPr>
        <p:spPr>
          <a:xfrm>
            <a:off x="867410" y="2238375"/>
            <a:ext cx="7141845" cy="4246245"/>
          </a:xfrm>
          <a:prstGeom prst="rect">
            <a:avLst/>
          </a:prstGeom>
          <a:noFill/>
        </p:spPr>
        <p:txBody>
          <a:bodyPr wrap="square" rtlCol="0">
            <a:spAutoFit/>
          </a:bodyPr>
          <a:lstStyle/>
          <a:p>
            <a:pPr indent="457200" fontAlgn="auto">
              <a:lnSpc>
                <a:spcPct val="150000"/>
              </a:lnSpc>
            </a:pPr>
            <a:r>
              <a:rPr lang="zh-CN" altLang="en-US" b="1">
                <a:latin typeface="黑体" panose="02010609060101010101" charset="-122"/>
                <a:ea typeface="黑体" panose="02010609060101010101" charset="-122"/>
              </a:rPr>
              <a:t>1.4.1.可靠性</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本系统可以保证7*24小时连续运行，一周维护时间不会超过2小时。</a:t>
            </a:r>
            <a:endParaRPr lang="zh-CN" altLang="en-US">
              <a:latin typeface="黑体" panose="02010609060101010101" charset="-122"/>
              <a:ea typeface="黑体" panose="02010609060101010101" charset="-122"/>
            </a:endParaRPr>
          </a:p>
          <a:p>
            <a:pPr indent="457200" fontAlgn="auto">
              <a:lnSpc>
                <a:spcPct val="150000"/>
              </a:lnSpc>
            </a:pPr>
            <a:r>
              <a:rPr lang="zh-CN" altLang="en-US" b="1">
                <a:latin typeface="黑体" panose="02010609060101010101" charset="-122"/>
                <a:ea typeface="黑体" panose="02010609060101010101" charset="-122"/>
              </a:rPr>
              <a:t>1.4.2.安全性</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本系统面向中山大学全体在校学生。用户名、姓名、学院、校区、入学年份由学校相关部门提供，在本系统中不得更改。</a:t>
            </a:r>
            <a:endParaRPr lang="zh-CN" altLang="en-US">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密码以密文存储在数据库中。 </a:t>
            </a:r>
            <a:endParaRPr lang="zh-CN" altLang="en-US">
              <a:latin typeface="黑体" panose="02010609060101010101" charset="-122"/>
              <a:ea typeface="黑体" panose="02010609060101010101" charset="-122"/>
            </a:endParaRPr>
          </a:p>
          <a:p>
            <a:pPr indent="457200" fontAlgn="auto">
              <a:lnSpc>
                <a:spcPct val="150000"/>
              </a:lnSpc>
            </a:pPr>
            <a:r>
              <a:rPr lang="zh-CN" altLang="en-US" b="1">
                <a:latin typeface="黑体" panose="02010609060101010101" charset="-122"/>
                <a:ea typeface="黑体" panose="02010609060101010101" charset="-122"/>
              </a:rPr>
              <a:t>1.4.3.可用性</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本系统目标群体为中山大学在校学生。对于大学生而言，系统页面简单易理解、易操作。</a:t>
            </a:r>
            <a:endParaRPr lang="zh-CN" altLang="en-US">
              <a:latin typeface="黑体" panose="02010609060101010101" charset="-122"/>
              <a:ea typeface="黑体" panose="02010609060101010101" charset="-122"/>
            </a:endParaRPr>
          </a:p>
        </p:txBody>
      </p:sp>
      <p:sp>
        <p:nvSpPr>
          <p:cNvPr id="8" name="圆角矩形 7"/>
          <p:cNvSpPr/>
          <p:nvPr/>
        </p:nvSpPr>
        <p:spPr>
          <a:xfrm>
            <a:off x="518160" y="2238375"/>
            <a:ext cx="7597775" cy="42462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7460" y="53743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1.4 </a:t>
            </a:r>
            <a:r>
              <a:rPr lang="zh-CN" altLang="en-US" sz="3200" dirty="0">
                <a:latin typeface="微软雅黑" panose="020B0503020204020204" pitchFamily="34" charset="-122"/>
                <a:ea typeface="微软雅黑" panose="020B0503020204020204" pitchFamily="34" charset="-122"/>
              </a:rPr>
              <a:t>补充规约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5" name="文本框 4"/>
          <p:cNvSpPr txBox="1"/>
          <p:nvPr/>
        </p:nvSpPr>
        <p:spPr>
          <a:xfrm>
            <a:off x="867410" y="1929130"/>
            <a:ext cx="7024370" cy="2999740"/>
          </a:xfrm>
          <a:prstGeom prst="rect">
            <a:avLst/>
          </a:prstGeom>
          <a:noFill/>
        </p:spPr>
        <p:txBody>
          <a:bodyPr wrap="square" rtlCol="0">
            <a:spAutoFit/>
          </a:bodyPr>
          <a:lstStyle/>
          <a:p>
            <a:pPr indent="457200" fontAlgn="auto">
              <a:lnSpc>
                <a:spcPct val="150000"/>
              </a:lnSpc>
            </a:pPr>
            <a:r>
              <a:rPr lang="zh-CN" altLang="en-US" b="1">
                <a:latin typeface="黑体" panose="02010609060101010101" charset="-122"/>
                <a:ea typeface="黑体" panose="02010609060101010101" charset="-122"/>
              </a:rPr>
              <a:t>1.4.4.性能</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本系统性能满足1000个人同时使用，页面反应时间不能超过3秒，允许大量的并发访问。</a:t>
            </a:r>
            <a:endParaRPr lang="zh-CN" altLang="en-US">
              <a:latin typeface="黑体" panose="02010609060101010101" charset="-122"/>
              <a:ea typeface="黑体" panose="02010609060101010101" charset="-122"/>
            </a:endParaRPr>
          </a:p>
          <a:p>
            <a:pPr indent="457200" fontAlgn="auto">
              <a:lnSpc>
                <a:spcPct val="150000"/>
              </a:lnSpc>
            </a:pPr>
            <a:r>
              <a:rPr lang="zh-CN" altLang="en-US" b="1">
                <a:latin typeface="黑体" panose="02010609060101010101" charset="-122"/>
                <a:ea typeface="黑体" panose="02010609060101010101" charset="-122"/>
              </a:rPr>
              <a:t>1.4.5.可支持性</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本系统支持主流浏览器，如360浏览器，IE浏览器等。</a:t>
            </a:r>
            <a:endParaRPr lang="zh-CN" altLang="en-US">
              <a:latin typeface="黑体" panose="02010609060101010101" charset="-122"/>
              <a:ea typeface="黑体" panose="02010609060101010101" charset="-122"/>
            </a:endParaRPr>
          </a:p>
          <a:p>
            <a:pPr indent="457200" fontAlgn="auto">
              <a:lnSpc>
                <a:spcPct val="150000"/>
              </a:lnSpc>
            </a:pPr>
            <a:r>
              <a:rPr lang="zh-CN" altLang="en-US" b="1">
                <a:latin typeface="黑体" panose="02010609060101010101" charset="-122"/>
                <a:ea typeface="黑体" panose="02010609060101010101" charset="-122"/>
              </a:rPr>
              <a:t>1.4.6.可扩展性</a:t>
            </a:r>
            <a:endParaRPr lang="zh-CN" altLang="en-US" b="1">
              <a:latin typeface="黑体" panose="02010609060101010101" charset="-122"/>
              <a:ea typeface="黑体" panose="02010609060101010101" charset="-122"/>
            </a:endParaRPr>
          </a:p>
          <a:p>
            <a:pPr indent="457200" fontAlgn="auto">
              <a:lnSpc>
                <a:spcPct val="150000"/>
              </a:lnSpc>
            </a:pPr>
            <a:r>
              <a:rPr lang="zh-CN" altLang="en-US">
                <a:latin typeface="黑体" panose="02010609060101010101" charset="-122"/>
                <a:ea typeface="黑体" panose="02010609060101010101" charset="-122"/>
              </a:rPr>
              <a:t>本系统能接受对现有功能合理的改进，增加一些新的功能。</a:t>
            </a:r>
            <a:endParaRPr lang="zh-CN" altLang="en-US">
              <a:latin typeface="黑体" panose="02010609060101010101" charset="-122"/>
              <a:ea typeface="黑体" panose="02010609060101010101" charset="-122"/>
            </a:endParaRPr>
          </a:p>
        </p:txBody>
      </p:sp>
      <p:sp>
        <p:nvSpPr>
          <p:cNvPr id="8" name="圆角矩形 7"/>
          <p:cNvSpPr/>
          <p:nvPr/>
        </p:nvSpPr>
        <p:spPr>
          <a:xfrm>
            <a:off x="759460" y="1467485"/>
            <a:ext cx="7597775" cy="42462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53552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1.5 </a:t>
            </a:r>
            <a:r>
              <a:rPr lang="zh-CN" altLang="en-US" sz="3200" dirty="0">
                <a:latin typeface="微软雅黑" panose="020B0503020204020204" pitchFamily="34" charset="-122"/>
                <a:ea typeface="微软雅黑" panose="020B0503020204020204" pitchFamily="34" charset="-122"/>
              </a:rPr>
              <a:t>术语表</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3" name="文本框 2"/>
          <p:cNvSpPr txBox="1"/>
          <p:nvPr/>
        </p:nvSpPr>
        <p:spPr>
          <a:xfrm>
            <a:off x="704215" y="2666365"/>
            <a:ext cx="4258945" cy="1938020"/>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该部分用来定义项目文档中出现的读者可能不熟悉的术语，包含了本系统的关键概念。（此处只列举部分术语为例）</a:t>
            </a:r>
            <a:endParaRPr lang="zh-CN" altLang="en-US" sz="2000" b="1" dirty="0">
              <a:latin typeface="黑体" panose="02010609060101010101" charset="-122"/>
              <a:ea typeface="黑体" panose="02010609060101010101" charset="-122"/>
            </a:endParaRPr>
          </a:p>
        </p:txBody>
      </p:sp>
      <p:sp>
        <p:nvSpPr>
          <p:cNvPr id="9" name="竖卷形 8"/>
          <p:cNvSpPr/>
          <p:nvPr/>
        </p:nvSpPr>
        <p:spPr>
          <a:xfrm>
            <a:off x="5819140" y="2124075"/>
            <a:ext cx="2683510" cy="298196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343015" y="2666365"/>
            <a:ext cx="1635760" cy="2030095"/>
          </a:xfrm>
          <a:prstGeom prst="rect">
            <a:avLst/>
          </a:prstGeom>
          <a:noFill/>
        </p:spPr>
        <p:txBody>
          <a:bodyPr wrap="square" rtlCol="0">
            <a:spAutoFit/>
          </a:bodyPr>
          <a:lstStyle/>
          <a:p>
            <a:r>
              <a:rPr lang="en-US" altLang="zh-CN">
                <a:latin typeface="黑体" panose="02010609060101010101" charset="-122"/>
                <a:ea typeface="黑体" panose="02010609060101010101" charset="-122"/>
              </a:rPr>
              <a:t>Tips</a:t>
            </a:r>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从问题陈述、用例规约中划出名词性词语，从中提取需要进行定义的术语。</a:t>
            </a:r>
            <a:endParaRPr lang="zh-CN" altLang="en-US">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1.5 </a:t>
            </a:r>
            <a:r>
              <a:rPr lang="zh-CN" altLang="en-US" sz="3200" dirty="0">
                <a:latin typeface="微软雅黑" panose="020B0503020204020204" pitchFamily="34" charset="-122"/>
                <a:ea typeface="微软雅黑" panose="020B0503020204020204" pitchFamily="34" charset="-122"/>
              </a:rPr>
              <a:t>术语表</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graphicFrame>
        <p:nvGraphicFramePr>
          <p:cNvPr id="3" name="表格 -1"/>
          <p:cNvGraphicFramePr/>
          <p:nvPr/>
        </p:nvGraphicFramePr>
        <p:xfrm>
          <a:off x="982980" y="1614805"/>
          <a:ext cx="7468235" cy="4538980"/>
        </p:xfrm>
        <a:graphic>
          <a:graphicData uri="http://schemas.openxmlformats.org/drawingml/2006/table">
            <a:tbl>
              <a:tblPr firstRow="1" bandRow="1">
                <a:tableStyleId>{5940675A-B579-460E-94D1-54222C63F5DA}</a:tableStyleId>
              </a:tblPr>
              <a:tblGrid>
                <a:gridCol w="1915160"/>
                <a:gridCol w="5553075"/>
              </a:tblGrid>
              <a:tr h="513080">
                <a:tc>
                  <a:txBody>
                    <a:bodyPr/>
                    <a:lstStyle/>
                    <a:p>
                      <a:pPr indent="0" algn="ctr" fontAlgn="auto">
                        <a:lnSpc>
                          <a:spcPct val="150000"/>
                        </a:lnSpc>
                        <a:buNone/>
                      </a:pPr>
                      <a:r>
                        <a:rPr lang="zh-CN" altLang="en-US" sz="1800" b="1" dirty="0">
                          <a:latin typeface="黑体" panose="02010609060101010101" charset="-122"/>
                          <a:ea typeface="黑体" panose="02010609060101010101" charset="-122"/>
                          <a:cs typeface="宋体" panose="02010600030101010101" pitchFamily="2" charset="-122"/>
                        </a:rPr>
                        <a:t>术语</a:t>
                      </a:r>
                      <a:endParaRPr lang="zh-CN" altLang="en-US" sz="1800" b="1" dirty="0">
                        <a:latin typeface="黑体" panose="02010609060101010101" charset="-122"/>
                        <a:ea typeface="黑体" panose="02010609060101010101" charset="-122"/>
                        <a:cs typeface="宋体" panose="02010600030101010101" pitchFamily="2" charset="-122"/>
                      </a:endParaRPr>
                    </a:p>
                  </a:txBody>
                  <a:tcPr marL="68580" marR="68580" marT="0" marB="1016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zh-CN" altLang="en-US" sz="1800" b="1">
                          <a:latin typeface="黑体" panose="02010609060101010101" charset="-122"/>
                          <a:ea typeface="黑体" panose="02010609060101010101" charset="-122"/>
                          <a:cs typeface="宋体" panose="02010600030101010101" pitchFamily="2" charset="-122"/>
                        </a:rPr>
                        <a:t>含义</a:t>
                      </a:r>
                      <a:endParaRPr lang="zh-CN" altLang="en-US" sz="1800" b="1">
                        <a:latin typeface="黑体" panose="02010609060101010101" charset="-122"/>
                        <a:ea typeface="黑体" panose="02010609060101010101" charset="-122"/>
                        <a:cs typeface="宋体" panose="02010600030101010101" pitchFamily="2" charset="-122"/>
                      </a:endParaRPr>
                    </a:p>
                  </a:txBody>
                  <a:tcPr marL="68580" marR="68580" marT="0" marB="1016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3080">
                <a:tc>
                  <a:txBody>
                    <a:bodyPr/>
                    <a:lstStyle/>
                    <a:p>
                      <a:pPr indent="0" algn="ctr" fontAlgn="auto">
                        <a:lnSpc>
                          <a:spcPct val="150000"/>
                        </a:lnSpc>
                        <a:buNone/>
                      </a:pPr>
                      <a:r>
                        <a:rPr lang="zh-CN" altLang="en-US" sz="1800" b="0">
                          <a:latin typeface="黑体" panose="02010609060101010101" charset="-122"/>
                          <a:ea typeface="黑体" panose="02010609060101010101" charset="-122"/>
                          <a:cs typeface="Calibri" panose="020F0502020204030204" charset="0"/>
                        </a:rPr>
                        <a:t>学生用户</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zh-CN" altLang="en-US" sz="1800" b="0">
                          <a:latin typeface="黑体" panose="02010609060101010101" charset="-122"/>
                          <a:ea typeface="黑体" panose="02010609060101010101" charset="-122"/>
                          <a:cs typeface="Calibri" panose="020F0502020204030204" charset="0"/>
                        </a:rPr>
                        <a:t>中山大学全体在校学生</a:t>
                      </a:r>
                      <a:r>
                        <a:rPr lang="zh-CN" altLang="en-US" sz="1800" b="0">
                          <a:latin typeface="黑体" panose="02010609060101010101" charset="-122"/>
                          <a:ea typeface="黑体" panose="02010609060101010101" charset="-122"/>
                          <a:cs typeface="宋体" panose="02010600030101010101" pitchFamily="2" charset="-122"/>
                        </a:rPr>
                        <a:t>。</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3080">
                <a:tc>
                  <a:txBody>
                    <a:bodyPr/>
                    <a:lstStyle/>
                    <a:p>
                      <a:pPr indent="0" algn="ctr" fontAlgn="auto">
                        <a:lnSpc>
                          <a:spcPct val="150000"/>
                        </a:lnSpc>
                        <a:buNone/>
                      </a:pPr>
                      <a:r>
                        <a:rPr lang="zh-CN" altLang="en-US" sz="1800" b="0">
                          <a:latin typeface="黑体" panose="02010609060101010101" charset="-122"/>
                          <a:ea typeface="黑体" panose="02010609060101010101" charset="-122"/>
                          <a:cs typeface="Calibri" panose="020F0502020204030204" charset="0"/>
                        </a:rPr>
                        <a:t>管理员</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zh-CN" altLang="en-US" sz="1800" b="0">
                          <a:latin typeface="黑体" panose="02010609060101010101" charset="-122"/>
                          <a:ea typeface="黑体" panose="02010609060101010101" charset="-122"/>
                          <a:cs typeface="Calibri" panose="020F0502020204030204" charset="0"/>
                        </a:rPr>
                        <a:t>可</a:t>
                      </a:r>
                      <a:r>
                        <a:rPr lang="zh-CN" altLang="en-US" sz="1800" b="0">
                          <a:latin typeface="黑体" panose="02010609060101010101" charset="-122"/>
                          <a:ea typeface="黑体" panose="02010609060101010101" charset="-122"/>
                          <a:cs typeface="宋体" panose="02010600030101010101" pitchFamily="2" charset="-122"/>
                        </a:rPr>
                        <a:t>查看和</a:t>
                      </a:r>
                      <a:r>
                        <a:rPr lang="zh-CN" altLang="en-US" sz="1800" b="0">
                          <a:latin typeface="黑体" panose="02010609060101010101" charset="-122"/>
                          <a:ea typeface="黑体" panose="02010609060101010101" charset="-122"/>
                          <a:cs typeface="Calibri" panose="020F0502020204030204" charset="0"/>
                        </a:rPr>
                        <a:t>审核学生用户发布的志愿活动</a:t>
                      </a:r>
                      <a:r>
                        <a:rPr lang="zh-CN" altLang="en-US" sz="1800" b="0">
                          <a:latin typeface="黑体" panose="02010609060101010101" charset="-122"/>
                          <a:ea typeface="黑体" panose="02010609060101010101" charset="-122"/>
                          <a:cs typeface="宋体" panose="02010600030101010101" pitchFamily="2" charset="-122"/>
                        </a:rPr>
                        <a:t>。</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3080">
                <a:tc>
                  <a:txBody>
                    <a:bodyPr/>
                    <a:lstStyle/>
                    <a:p>
                      <a:pPr indent="0" algn="ctr" fontAlgn="auto">
                        <a:lnSpc>
                          <a:spcPct val="150000"/>
                        </a:lnSpc>
                        <a:buNone/>
                      </a:pPr>
                      <a:r>
                        <a:rPr lang="zh-CN" altLang="en-US" sz="1800" b="0">
                          <a:latin typeface="黑体" panose="02010609060101010101" charset="-122"/>
                          <a:ea typeface="黑体" panose="02010609060101010101" charset="-122"/>
                          <a:cs typeface="Calibri" panose="020F0502020204030204" charset="0"/>
                        </a:rPr>
                        <a:t>用户名</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zh-CN" altLang="en-US" sz="1800" b="0">
                          <a:latin typeface="黑体" panose="02010609060101010101" charset="-122"/>
                          <a:ea typeface="黑体" panose="02010609060101010101" charset="-122"/>
                          <a:cs typeface="Calibri" panose="020F0502020204030204" charset="0"/>
                        </a:rPr>
                        <a:t>学生在校期间学号</a:t>
                      </a:r>
                      <a:r>
                        <a:rPr lang="zh-CN" altLang="en-US" sz="1800" b="0">
                          <a:latin typeface="黑体" panose="02010609060101010101" charset="-122"/>
                          <a:ea typeface="黑体" panose="02010609060101010101" charset="-122"/>
                          <a:cs typeface="宋体" panose="02010600030101010101" pitchFamily="2" charset="-122"/>
                        </a:rPr>
                        <a:t>。</a:t>
                      </a:r>
                      <a:endParaRPr lang="zh-CN" altLang="en-US" sz="1800" b="0">
                        <a:latin typeface="黑体" panose="02010609060101010101" charset="-122"/>
                        <a:ea typeface="黑体" panose="02010609060101010101" charset="-122"/>
                        <a:cs typeface="Calibri" panose="020F0502020204030204" charset="0"/>
                      </a:endParaRPr>
                    </a:p>
                  </a:txBody>
                  <a:tcPr marL="68580" marR="68580" marT="0" marB="1016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6660">
                <a:tc>
                  <a:txBody>
                    <a:bodyPr/>
                    <a:lstStyle/>
                    <a:p>
                      <a:pPr indent="0" algn="ctr" fontAlgn="auto">
                        <a:lnSpc>
                          <a:spcPct val="150000"/>
                        </a:lnSpc>
                        <a:buNone/>
                      </a:pPr>
                      <a:r>
                        <a:rPr lang="zh-CN" altLang="en-US" sz="1800" b="0">
                          <a:latin typeface="黑体" panose="02010609060101010101" charset="-122"/>
                          <a:ea typeface="黑体" panose="02010609060101010101" charset="-122"/>
                          <a:cs typeface="宋体" panose="02010600030101010101" pitchFamily="2" charset="-122"/>
                        </a:rPr>
                        <a:t>志愿活动状态</a:t>
                      </a:r>
                      <a:endParaRPr lang="zh-CN" altLang="en-US" sz="1800" b="0">
                        <a:latin typeface="黑体" panose="02010609060101010101" charset="-122"/>
                        <a:ea typeface="黑体" panose="02010609060101010101" charset="-122"/>
                        <a:cs typeface="宋体" panose="02010600030101010101" pitchFamily="2" charset="-122"/>
                      </a:endParaRPr>
                    </a:p>
                  </a:txBody>
                  <a:tcPr marL="68580" marR="68580" marT="0" marB="1016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fontAlgn="auto">
                        <a:lnSpc>
                          <a:spcPct val="150000"/>
                        </a:lnSpc>
                        <a:buNone/>
                      </a:pPr>
                      <a:r>
                        <a:rPr lang="zh-CN" altLang="en-US" sz="1800" b="0" dirty="0">
                          <a:latin typeface="黑体" panose="02010609060101010101" charset="-122"/>
                          <a:ea typeface="黑体" panose="02010609060101010101" charset="-122"/>
                          <a:cs typeface="宋体" panose="02010600030101010101" pitchFamily="2" charset="-122"/>
                        </a:rPr>
                        <a:t>表示本志愿活动的审核状态，共有三种：待审核、审核通过、</a:t>
                      </a:r>
                      <a:r>
                        <a:rPr lang="zh-CN" altLang="en-US" sz="1800" b="0" dirty="0">
                          <a:latin typeface="黑体" panose="02010609060101010101" charset="-122"/>
                          <a:ea typeface="黑体" panose="02010609060101010101" charset="-122"/>
                          <a:cs typeface="Calibri" panose="020F0502020204030204" charset="0"/>
                        </a:rPr>
                        <a:t>审核不通过</a:t>
                      </a:r>
                      <a:r>
                        <a:rPr lang="zh-CN" altLang="en-US" sz="1800" b="0" dirty="0">
                          <a:latin typeface="黑体" panose="02010609060101010101" charset="-122"/>
                          <a:ea typeface="黑体" panose="02010609060101010101" charset="-122"/>
                          <a:cs typeface="宋体" panose="02010600030101010101" pitchFamily="2" charset="-122"/>
                        </a:rPr>
                        <a:t>。</a:t>
                      </a:r>
                      <a:r>
                        <a:rPr lang="zh-CN" altLang="en-US" sz="1800" b="0" dirty="0">
                          <a:latin typeface="黑体" panose="02010609060101010101" charset="-122"/>
                          <a:ea typeface="黑体" panose="02010609060101010101" charset="-122"/>
                          <a:cs typeface="Calibri" panose="020F0502020204030204" charset="0"/>
                        </a:rPr>
                        <a:t>待审核表示管理员还未审核该志愿活动</a:t>
                      </a:r>
                      <a:r>
                        <a:rPr lang="zh-CN" altLang="en-US" sz="1800" b="0" dirty="0">
                          <a:latin typeface="黑体" panose="02010609060101010101" charset="-122"/>
                          <a:ea typeface="黑体" panose="02010609060101010101" charset="-122"/>
                          <a:cs typeface="宋体" panose="02010600030101010101" pitchFamily="2" charset="-122"/>
                        </a:rPr>
                        <a:t>，</a:t>
                      </a:r>
                      <a:r>
                        <a:rPr lang="zh-CN" altLang="en-US" sz="1800" b="0" dirty="0">
                          <a:latin typeface="黑体" panose="02010609060101010101" charset="-122"/>
                          <a:ea typeface="黑体" panose="02010609060101010101" charset="-122"/>
                          <a:cs typeface="Calibri" panose="020F0502020204030204" charset="0"/>
                        </a:rPr>
                        <a:t>审核通过表示管理员已经审核并且通过该活动申请</a:t>
                      </a:r>
                      <a:r>
                        <a:rPr lang="zh-CN" altLang="en-US" sz="1800" b="0" dirty="0">
                          <a:latin typeface="黑体" panose="02010609060101010101" charset="-122"/>
                          <a:ea typeface="黑体" panose="02010609060101010101" charset="-122"/>
                          <a:cs typeface="宋体" panose="02010600030101010101" pitchFamily="2" charset="-122"/>
                        </a:rPr>
                        <a:t>，</a:t>
                      </a:r>
                      <a:r>
                        <a:rPr lang="zh-CN" altLang="en-US" sz="1800" b="0" dirty="0">
                          <a:latin typeface="黑体" panose="02010609060101010101" charset="-122"/>
                          <a:ea typeface="黑体" panose="02010609060101010101" charset="-122"/>
                          <a:cs typeface="Calibri" panose="020F0502020204030204" charset="0"/>
                        </a:rPr>
                        <a:t>审核未通过表示管理员已经审核</a:t>
                      </a:r>
                      <a:r>
                        <a:rPr lang="zh-CN" altLang="en-US" sz="1800" b="0" dirty="0">
                          <a:latin typeface="黑体" panose="02010609060101010101" charset="-122"/>
                          <a:ea typeface="黑体" panose="02010609060101010101" charset="-122"/>
                          <a:cs typeface="宋体" panose="02010600030101010101" pitchFamily="2" charset="-122"/>
                        </a:rPr>
                        <a:t>但是</a:t>
                      </a:r>
                      <a:r>
                        <a:rPr lang="zh-CN" altLang="en-US" sz="1800" b="0" dirty="0">
                          <a:latin typeface="黑体" panose="02010609060101010101" charset="-122"/>
                          <a:ea typeface="黑体" panose="02010609060101010101" charset="-122"/>
                          <a:cs typeface="Calibri" panose="020F0502020204030204" charset="0"/>
                        </a:rPr>
                        <a:t>该活动申请未成功</a:t>
                      </a:r>
                      <a:r>
                        <a:rPr lang="zh-CN" altLang="en-US" sz="1800" b="0" dirty="0">
                          <a:latin typeface="黑体" panose="02010609060101010101" charset="-122"/>
                          <a:ea typeface="黑体" panose="02010609060101010101" charset="-122"/>
                          <a:cs typeface="宋体" panose="02010600030101010101" pitchFamily="2" charset="-122"/>
                        </a:rPr>
                        <a:t>。</a:t>
                      </a:r>
                      <a:endParaRPr lang="zh-CN" altLang="en-US" sz="1800" b="0" dirty="0">
                        <a:latin typeface="黑体" panose="02010609060101010101" charset="-122"/>
                        <a:ea typeface="黑体" panose="02010609060101010101" charset="-122"/>
                        <a:cs typeface="宋体" panose="02010600030101010101" pitchFamily="2" charset="-122"/>
                      </a:endParaRPr>
                    </a:p>
                  </a:txBody>
                  <a:tcPr marL="68580" marR="68580" marT="0" marB="1016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圆角矩形 7"/>
          <p:cNvSpPr/>
          <p:nvPr/>
        </p:nvSpPr>
        <p:spPr>
          <a:xfrm>
            <a:off x="433070" y="974090"/>
            <a:ext cx="8335010" cy="58210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34845" y="1104900"/>
            <a:ext cx="4941570" cy="368300"/>
          </a:xfrm>
          <a:prstGeom prst="rect">
            <a:avLst/>
          </a:prstGeom>
          <a:noFill/>
        </p:spPr>
        <p:txBody>
          <a:bodyPr wrap="square" rtlCol="0">
            <a:spAutoFit/>
          </a:bodyPr>
          <a:lstStyle/>
          <a:p>
            <a:pPr algn="ctr"/>
            <a:r>
              <a:rPr lang="zh-CN" altLang="en-US">
                <a:latin typeface="黑体" panose="02010609060101010101" charset="-122"/>
                <a:ea typeface="黑体" panose="02010609060101010101" charset="-122"/>
              </a:rPr>
              <a:t>表1-1 志愿者管理系统术语表</a:t>
            </a:r>
            <a:endParaRPr lang="zh-CN" altLang="en-US">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82849"/>
            <a:ext cx="6858000" cy="583565"/>
          </a:xfrm>
        </p:spPr>
        <p:txBody>
          <a:bodyPr/>
          <a:lstStyle/>
          <a:p>
            <a:pPr algn="l"/>
            <a:r>
              <a:rPr lang="en-US" altLang="zh-CN" sz="3200" dirty="0" smtClean="0">
                <a:latin typeface="微软雅黑" panose="020B0503020204020204" pitchFamily="34" charset="-122"/>
                <a:ea typeface="微软雅黑" panose="020B0503020204020204" pitchFamily="34" charset="-122"/>
              </a:rPr>
              <a:t>2 </a:t>
            </a:r>
            <a:r>
              <a:rPr lang="zh-CN" altLang="en-US" sz="3200" dirty="0" smtClean="0">
                <a:latin typeface="微软雅黑" panose="020B0503020204020204" pitchFamily="34" charset="-122"/>
                <a:ea typeface="微软雅黑" panose="020B0503020204020204" pitchFamily="34" charset="-122"/>
              </a:rPr>
              <a:t>架构设计</a:t>
            </a:r>
            <a:endParaRPr 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71600" y="1952769"/>
            <a:ext cx="7365771" cy="2862322"/>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该部分又称为概要设计，主要描述系统设计时所使用的基本架构，比如</a:t>
            </a:r>
            <a:r>
              <a:rPr lang="en-US" altLang="zh-CN" sz="2000" b="1" dirty="0" smtClean="0">
                <a:latin typeface="黑体" panose="02010609060101010101" charset="-122"/>
                <a:ea typeface="黑体" panose="02010609060101010101" charset="-122"/>
              </a:rPr>
              <a:t>MVC</a:t>
            </a:r>
            <a:r>
              <a:rPr lang="zh-CN" altLang="en-US" sz="2000" b="1" dirty="0" smtClean="0">
                <a:latin typeface="黑体" panose="02010609060101010101" charset="-122"/>
                <a:ea typeface="黑体" panose="02010609060101010101" charset="-122"/>
              </a:rPr>
              <a:t>，并对架构做简单介绍。</a:t>
            </a:r>
            <a:endParaRPr lang="en-US" altLang="zh-CN" sz="2000" b="1" dirty="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主要分为</a:t>
            </a:r>
            <a:r>
              <a:rPr lang="en-US" altLang="zh-CN" sz="2000" b="1" dirty="0" smtClean="0">
                <a:latin typeface="黑体" panose="02010609060101010101" charset="-122"/>
                <a:ea typeface="黑体" panose="02010609060101010101" charset="-122"/>
              </a:rPr>
              <a:t>3</a:t>
            </a:r>
            <a:r>
              <a:rPr lang="zh-CN" altLang="en-US" sz="2000" b="1" dirty="0" smtClean="0">
                <a:latin typeface="黑体" panose="02010609060101010101" charset="-122"/>
                <a:ea typeface="黑体" panose="02010609060101010101" charset="-122"/>
              </a:rPr>
              <a:t>个步骤：</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架构描述</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a:latin typeface="黑体" panose="02010609060101010101" charset="-122"/>
                <a:ea typeface="黑体" panose="02010609060101010101" charset="-122"/>
              </a:rPr>
              <a:t>架构</a:t>
            </a:r>
            <a:r>
              <a:rPr lang="zh-CN" altLang="en-US" sz="2000" b="1" dirty="0" smtClean="0">
                <a:latin typeface="黑体" panose="02010609060101010101" charset="-122"/>
                <a:ea typeface="黑体" panose="02010609060101010101" charset="-122"/>
              </a:rPr>
              <a:t>图</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关键抽象</a:t>
            </a:r>
            <a:endParaRPr lang="zh-CN" altLang="en-US"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82848"/>
            <a:ext cx="6858000" cy="583565"/>
          </a:xfrm>
        </p:spPr>
        <p:txBody>
          <a:bodyPr/>
          <a:lstStyle/>
          <a:p>
            <a:pPr algn="l"/>
            <a:r>
              <a:rPr lang="zh-CN" altLang="en-US" sz="3200" dirty="0">
                <a:latin typeface="微软雅黑" panose="020B0503020204020204" pitchFamily="34" charset="-122"/>
                <a:ea typeface="微软雅黑" panose="020B0503020204020204" pitchFamily="34" charset="-122"/>
              </a:rPr>
              <a:t>项目组成员</a:t>
            </a:r>
            <a:endParaRPr lang="zh-CN" altLang="en-US" sz="3200" dirty="0">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372235" y="1855470"/>
          <a:ext cx="6399530" cy="3573085"/>
        </p:xfrm>
        <a:graphic>
          <a:graphicData uri="http://schemas.openxmlformats.org/drawingml/2006/table">
            <a:tbl>
              <a:tblPr firstRow="1" bandRow="1">
                <a:tableStyleId>{5C22544A-7EE6-4342-B048-85BDC9FD1C3A}</a:tableStyleId>
              </a:tblPr>
              <a:tblGrid>
                <a:gridCol w="3199765"/>
                <a:gridCol w="3199765"/>
              </a:tblGrid>
              <a:tr h="502920">
                <a:tc gridSpan="2">
                  <a:txBody>
                    <a:bodyPr/>
                    <a:lstStyle/>
                    <a:p>
                      <a:pPr algn="ctr" fontAlgn="auto">
                        <a:lnSpc>
                          <a:spcPct val="150000"/>
                        </a:lnSpc>
                        <a:buNone/>
                      </a:pPr>
                      <a:r>
                        <a:rPr lang="zh-CN" altLang="en-US" b="1" dirty="0">
                          <a:latin typeface="黑体" panose="02010609060101010101" charset="-122"/>
                          <a:ea typeface="黑体" panose="02010609060101010101" charset="-122"/>
                        </a:rPr>
                        <a:t>指导老师：衣杨</a:t>
                      </a:r>
                      <a:endParaRPr lang="zh-CN" altLang="en-US" b="1" dirty="0">
                        <a:latin typeface="黑体" panose="02010609060101010101" charset="-122"/>
                        <a:ea typeface="黑体" panose="02010609060101010101" charset="-122"/>
                      </a:endParaRPr>
                    </a:p>
                  </a:txBody>
                  <a:tcPr/>
                </a:tc>
                <a:tc hMerge="1">
                  <a:tcPr/>
                </a:tc>
              </a:tr>
              <a:tr h="381000">
                <a:tc>
                  <a:txBody>
                    <a:bodyPr/>
                    <a:lstStyle/>
                    <a:p>
                      <a:pPr algn="ctr" fontAlgn="auto">
                        <a:lnSpc>
                          <a:spcPct val="150000"/>
                        </a:lnSpc>
                        <a:buNone/>
                      </a:pPr>
                      <a:r>
                        <a:rPr lang="zh-CN" altLang="en-US" b="1" dirty="0">
                          <a:latin typeface="黑体" panose="02010609060101010101" charset="-122"/>
                          <a:ea typeface="黑体" panose="02010609060101010101" charset="-122"/>
                        </a:rPr>
                        <a:t>姓名</a:t>
                      </a:r>
                      <a:endParaRPr lang="zh-CN" altLang="en-US" b="1" dirty="0">
                        <a:latin typeface="黑体" panose="02010609060101010101" charset="-122"/>
                        <a:ea typeface="黑体" panose="02010609060101010101" charset="-122"/>
                      </a:endParaRPr>
                    </a:p>
                  </a:txBody>
                  <a:tcPr/>
                </a:tc>
                <a:tc>
                  <a:txBody>
                    <a:bodyPr/>
                    <a:lstStyle/>
                    <a:p>
                      <a:pPr algn="ctr" fontAlgn="auto">
                        <a:lnSpc>
                          <a:spcPct val="150000"/>
                        </a:lnSpc>
                        <a:buNone/>
                      </a:pPr>
                      <a:r>
                        <a:rPr lang="zh-CN" altLang="en-US" b="1">
                          <a:latin typeface="黑体" panose="02010609060101010101" charset="-122"/>
                          <a:ea typeface="黑体" panose="02010609060101010101" charset="-122"/>
                        </a:rPr>
                        <a:t>学号</a:t>
                      </a:r>
                      <a:endParaRPr lang="zh-CN" altLang="en-US" b="1">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黄芸茵</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17214623</a:t>
                      </a:r>
                      <a:endParaRPr lang="en-US" altLang="zh-CN" b="1" dirty="0">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赵惠</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17214719</a:t>
                      </a:r>
                      <a:endParaRPr lang="en-US" altLang="zh-CN" b="1" dirty="0">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蒋雪</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17214629</a:t>
                      </a:r>
                      <a:endParaRPr lang="en-US" altLang="zh-CN" b="1" dirty="0">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乐思逸</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17214638</a:t>
                      </a:r>
                      <a:endParaRPr lang="en-US" altLang="zh-CN" b="1" dirty="0">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王乾龙</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17214684</a:t>
                      </a:r>
                      <a:endParaRPr lang="en-US" altLang="zh-CN" b="1" dirty="0">
                        <a:latin typeface="黑体" panose="02010609060101010101" charset="-122"/>
                        <a:ea typeface="黑体" panose="02010609060101010101" charset="-122"/>
                      </a:endParaRPr>
                    </a:p>
                  </a:txBody>
                  <a:tcPr/>
                </a:tc>
              </a:tr>
              <a:tr h="381000">
                <a:tc>
                  <a:txBody>
                    <a:bodyPr/>
                    <a:lstStyle/>
                    <a:p>
                      <a:pPr algn="ctr" fontAlgn="auto">
                        <a:lnSpc>
                          <a:spcPct val="150000"/>
                        </a:lnSpc>
                        <a:buNone/>
                      </a:pPr>
                      <a:r>
                        <a:rPr lang="zh-CN" altLang="en-US" b="1">
                          <a:latin typeface="黑体" panose="02010609060101010101" charset="-122"/>
                          <a:ea typeface="黑体" panose="02010609060101010101" charset="-122"/>
                        </a:rPr>
                        <a:t>徐仙儿</a:t>
                      </a:r>
                      <a:endParaRPr lang="zh-CN" altLang="en-US" b="1">
                        <a:latin typeface="黑体" panose="02010609060101010101" charset="-122"/>
                        <a:ea typeface="黑体" panose="02010609060101010101" charset="-122"/>
                      </a:endParaRPr>
                    </a:p>
                  </a:txBody>
                  <a:tcPr/>
                </a:tc>
                <a:tc>
                  <a:txBody>
                    <a:bodyPr/>
                    <a:lstStyle/>
                    <a:p>
                      <a:pPr algn="ctr" fontAlgn="auto">
                        <a:lnSpc>
                          <a:spcPct val="150000"/>
                        </a:lnSpc>
                        <a:buNone/>
                      </a:pPr>
                      <a:r>
                        <a:rPr lang="en-US" altLang="zh-CN" b="1" dirty="0">
                          <a:latin typeface="黑体" panose="02010609060101010101" charset="-122"/>
                          <a:ea typeface="黑体" panose="02010609060101010101" charset="-122"/>
                        </a:rPr>
                        <a:t>17214561</a:t>
                      </a:r>
                      <a:endParaRPr lang="en-US" altLang="zh-CN" b="1" dirty="0">
                        <a:latin typeface="黑体" panose="02010609060101010101" charset="-122"/>
                        <a:ea typeface="黑体" panose="02010609060101010101" charset="-122"/>
                      </a:endParaRP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2373846"/>
            <a:ext cx="7369963" cy="1477328"/>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本部分首先说明本系统使用了什么架构，然后对架构做出详细阐述。</a:t>
            </a:r>
            <a:endParaRPr lang="zh-CN" altLang="en-US" sz="2000" b="1" dirty="0" smtClean="0">
              <a:latin typeface="黑体" panose="02010609060101010101" charset="-122"/>
              <a:ea typeface="黑体" panose="02010609060101010101" charset="-122"/>
            </a:endParaRPr>
          </a:p>
          <a:p>
            <a:pPr indent="457200" fontAlgn="auto">
              <a:lnSpc>
                <a:spcPct val="150000"/>
              </a:lnSpc>
            </a:pPr>
            <a:r>
              <a:rPr lang="zh-CN" altLang="en-US" sz="2000" b="1" dirty="0">
                <a:latin typeface="黑体" panose="02010609060101010101" charset="-122"/>
                <a:ea typeface="黑体" panose="02010609060101010101" charset="-122"/>
              </a:rPr>
              <a:t>（可以补充有几种架构）</a:t>
            </a:r>
            <a:endParaRPr lang="zh-CN" altLang="en-US" sz="2000" b="1" dirty="0">
              <a:latin typeface="黑体" panose="02010609060101010101" charset="-122"/>
              <a:ea typeface="黑体" panose="02010609060101010101" charset="-122"/>
            </a:endParaRPr>
          </a:p>
        </p:txBody>
      </p:sp>
      <p:sp>
        <p:nvSpPr>
          <p:cNvPr id="7" name="Title 3"/>
          <p:cNvSpPr/>
          <p:nvPr/>
        </p:nvSpPr>
        <p:spPr>
          <a:xfrm>
            <a:off x="971600" y="790481"/>
            <a:ext cx="6858000" cy="368300"/>
          </a:xfrm>
          <a:prstGeom prst="rect">
            <a:avLst/>
          </a:prstGeom>
          <a:noFill/>
          <a:ln w="38100">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lvl="0" algn="l"/>
            <a:r>
              <a:rPr lang="en-US" altLang="zh-CN" sz="3200" dirty="0" smtClean="0">
                <a:latin typeface="微软雅黑" panose="020B0503020204020204" pitchFamily="34" charset="-122"/>
                <a:ea typeface="微软雅黑" panose="020B0503020204020204" pitchFamily="34" charset="-122"/>
                <a:sym typeface="+mn-ea"/>
              </a:rPr>
              <a:t>2.1 架构描述</a:t>
            </a:r>
            <a:endParaRPr lang="en-US" altLang="zh-CN" sz="32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532255"/>
            <a:ext cx="7300595" cy="5077460"/>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2.架构设计</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2.1.架构描述</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本系统基于thinkphp框架，采用MVC（Model View Controller）三层架构。该架构的使用实现了应用程序的分层管理，简化了后续对程序的修改和扩展，并且使程序某一部分的重复利用成为可能。</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View层又称视图层，是用户看到并与之交互的页面。在本系统中，视图层由众多HTML文件组成，它们负责获取用户的输入及显示控制层处理的结果。</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Controller层又称控制层，它收到来自视图层的请求并对实体类进行增删改查。当单击Web页面中的超链接和发送HTML表单时，控制层接收请求并处理请求，然后确定用哪个视图来显示处理返回的数据。</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Model层又称数据层，主要作用是存储和访问数据。</a:t>
            </a:r>
            <a:endParaRPr lang="zh-CN" altLang="en-US" dirty="0" smtClean="0">
              <a:latin typeface="黑体" panose="02010609060101010101" charset="-122"/>
              <a:ea typeface="黑体" panose="02010609060101010101" charset="-122"/>
            </a:endParaRPr>
          </a:p>
        </p:txBody>
      </p:sp>
      <p:sp>
        <p:nvSpPr>
          <p:cNvPr id="7" name="Title 3"/>
          <p:cNvSpPr/>
          <p:nvPr/>
        </p:nvSpPr>
        <p:spPr>
          <a:xfrm>
            <a:off x="971600" y="790481"/>
            <a:ext cx="6858000" cy="368300"/>
          </a:xfrm>
          <a:prstGeom prst="rect">
            <a:avLst/>
          </a:prstGeom>
          <a:noFill/>
          <a:ln w="38100">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lvl="0" algn="l"/>
            <a:r>
              <a:rPr lang="en-US" altLang="zh-CN" sz="3200" dirty="0" smtClean="0">
                <a:latin typeface="微软雅黑" panose="020B0503020204020204" pitchFamily="34" charset="-122"/>
                <a:ea typeface="微软雅黑" panose="020B0503020204020204" pitchFamily="34" charset="-122"/>
                <a:sym typeface="+mn-ea"/>
              </a:rPr>
              <a:t>2.1 架构描述</a:t>
            </a:r>
            <a:endParaRPr lang="en-US" altLang="zh-CN" sz="3200" dirty="0" smtClean="0">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878201" y="1406525"/>
            <a:ext cx="7560945" cy="532892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1001" y="1351496"/>
            <a:ext cx="7102757" cy="1015663"/>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根据</a:t>
            </a:r>
            <a:r>
              <a:rPr lang="en-US" altLang="zh-CN" sz="2000" b="1" dirty="0" smtClean="0">
                <a:latin typeface="黑体" panose="02010609060101010101" charset="-122"/>
                <a:ea typeface="黑体" panose="02010609060101010101" charset="-122"/>
              </a:rPr>
              <a:t>2.1</a:t>
            </a:r>
            <a:r>
              <a:rPr lang="zh-CN" altLang="en-US" sz="2000" b="1" dirty="0" smtClean="0">
                <a:latin typeface="黑体" panose="02010609060101010101" charset="-122"/>
                <a:ea typeface="黑体" panose="02010609060101010101" charset="-122"/>
              </a:rPr>
              <a:t>的描述，图文结合，画出架构图</a:t>
            </a:r>
            <a:endParaRPr lang="zh-CN" altLang="en-US" sz="2000" b="1" dirty="0" smtClean="0">
              <a:latin typeface="黑体" panose="02010609060101010101" charset="-122"/>
              <a:ea typeface="黑体" panose="02010609060101010101" charset="-122"/>
            </a:endParaRPr>
          </a:p>
          <a:p>
            <a:pPr indent="457200" fontAlgn="auto">
              <a:lnSpc>
                <a:spcPct val="150000"/>
              </a:lnSpc>
            </a:pPr>
            <a:r>
              <a:rPr lang="zh-CN" altLang="en-US" sz="2000" b="1" dirty="0">
                <a:latin typeface="黑体" panose="02010609060101010101" charset="-122"/>
                <a:ea typeface="黑体" panose="02010609060101010101" charset="-122"/>
              </a:rPr>
              <a:t>（补充每一种架构的图示）</a:t>
            </a:r>
            <a:endParaRPr lang="zh-CN" altLang="en-US" sz="2000" b="1" dirty="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2.2 </a:t>
            </a:r>
            <a:r>
              <a:rPr lang="zh-CN" altLang="en-US" sz="3200" dirty="0" smtClean="0">
                <a:latin typeface="微软雅黑" panose="020B0503020204020204" pitchFamily="34" charset="-122"/>
                <a:ea typeface="微软雅黑" panose="020B0503020204020204" pitchFamily="34" charset="-122"/>
              </a:rPr>
              <a:t>架构图</a:t>
            </a:r>
            <a:endParaRPr lang="en-US" sz="3200" dirty="0">
              <a:latin typeface="微软雅黑" panose="020B0503020204020204" pitchFamily="34" charset="-122"/>
              <a:ea typeface="微软雅黑" panose="020B0503020204020204" pitchFamily="34" charset="-122"/>
            </a:endParaRPr>
          </a:p>
        </p:txBody>
      </p:sp>
      <p:sp>
        <p:nvSpPr>
          <p:cNvPr id="3" name="圆角矩形 2"/>
          <p:cNvSpPr/>
          <p:nvPr/>
        </p:nvSpPr>
        <p:spPr>
          <a:xfrm>
            <a:off x="430530" y="2911475"/>
            <a:ext cx="5688330" cy="316865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0530" y="3203575"/>
            <a:ext cx="7538085" cy="2584450"/>
          </a:xfrm>
          <a:prstGeom prst="rect">
            <a:avLst/>
          </a:prstGeom>
          <a:noFill/>
        </p:spPr>
        <p:txBody>
          <a:bodyPr wrap="square" rtlCol="0">
            <a:spAutoFit/>
          </a:bodyPr>
          <a:p>
            <a:pPr indent="457200" fontAlgn="auto"/>
            <a:r>
              <a:rPr lang="zh-CN" altLang="en-US" dirty="0" smtClean="0">
                <a:latin typeface="黑体" panose="02010609060101010101" charset="-122"/>
                <a:ea typeface="黑体" panose="02010609060101010101" charset="-122"/>
              </a:rPr>
              <a:t>2.2.架构图</a:t>
            </a:r>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endParaRPr b="1" dirty="0" smtClean="0">
              <a:latin typeface="黑体" panose="02010609060101010101" charset="-122"/>
              <a:ea typeface="黑体" panose="02010609060101010101" charset="-122"/>
            </a:endParaRPr>
          </a:p>
          <a:p>
            <a:pPr indent="457200" fontAlgn="auto"/>
            <a:r>
              <a:rPr lang="zh-CN" altLang="en-US" dirty="0" smtClean="0">
                <a:latin typeface="黑体" panose="02010609060101010101" charset="-122"/>
                <a:ea typeface="黑体" panose="02010609060101010101" charset="-122"/>
              </a:rPr>
              <a:t>     图2-1 志愿者管理系统架构图</a:t>
            </a:r>
            <a:endParaRPr lang="zh-CN" altLang="en-US" dirty="0" smtClean="0">
              <a:latin typeface="黑体" panose="02010609060101010101" charset="-122"/>
              <a:ea typeface="黑体" panose="02010609060101010101" charset="-122"/>
            </a:endParaRPr>
          </a:p>
        </p:txBody>
      </p:sp>
      <p:pic>
        <p:nvPicPr>
          <p:cNvPr id="8" name="图片 3"/>
          <p:cNvPicPr>
            <a:picLocks noChangeAspect="1" noChangeArrowheads="1"/>
          </p:cNvPicPr>
          <p:nvPr/>
        </p:nvPicPr>
        <p:blipFill>
          <a:blip r:embed="rId1" cstate="print"/>
          <a:srcRect/>
          <a:stretch>
            <a:fillRect/>
          </a:stretch>
        </p:blipFill>
        <p:spPr>
          <a:xfrm>
            <a:off x="822008" y="4051618"/>
            <a:ext cx="4492625" cy="683895"/>
          </a:xfrm>
          <a:prstGeom prst="rect">
            <a:avLst/>
          </a:prstGeom>
          <a:noFill/>
          <a:ln w="9525">
            <a:noFill/>
            <a:miter lim="800000"/>
            <a:headEnd/>
            <a:tailEnd/>
          </a:ln>
        </p:spPr>
      </p:pic>
      <p:sp>
        <p:nvSpPr>
          <p:cNvPr id="9" name="竖卷形 8"/>
          <p:cNvSpPr/>
          <p:nvPr/>
        </p:nvSpPr>
        <p:spPr>
          <a:xfrm>
            <a:off x="6381115" y="2585720"/>
            <a:ext cx="2775585" cy="320230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690360" y="3171825"/>
            <a:ext cx="2157095" cy="2030095"/>
          </a:xfrm>
          <a:prstGeom prst="rect">
            <a:avLst/>
          </a:prstGeom>
          <a:noFill/>
        </p:spPr>
        <p:txBody>
          <a:bodyPr wrap="square" rtlCol="0">
            <a:spAutoFit/>
          </a:bodyPr>
          <a:p>
            <a:r>
              <a:rPr lang="en-US" altLang="zh-CN" b="1">
                <a:latin typeface="黑体" panose="02010609060101010101" charset="-122"/>
                <a:ea typeface="黑体" panose="02010609060101010101" charset="-122"/>
              </a:rPr>
              <a:t>    </a:t>
            </a:r>
            <a:r>
              <a:rPr lang="zh-CN" altLang="en-US" b="1">
                <a:latin typeface="黑体" panose="02010609060101010101" charset="-122"/>
                <a:ea typeface="黑体" panose="02010609060101010101" charset="-122"/>
              </a:rPr>
              <a:t>此处架构图中使用的是空包，不需要写出类。</a:t>
            </a:r>
            <a:r>
              <a:rPr lang="en-US" altLang="zh-CN" b="1">
                <a:latin typeface="黑体" panose="02010609060101010101" charset="-122"/>
                <a:ea typeface="黑体" panose="02010609060101010101" charset="-122"/>
              </a:rPr>
              <a:t>View</a:t>
            </a:r>
            <a:r>
              <a:rPr lang="zh-CN" altLang="en-US" b="1">
                <a:latin typeface="黑体" panose="02010609060101010101" charset="-122"/>
                <a:ea typeface="黑体" panose="02010609060101010101" charset="-122"/>
              </a:rPr>
              <a:t>，</a:t>
            </a:r>
            <a:r>
              <a:rPr lang="en-US" altLang="zh-CN" b="1">
                <a:latin typeface="黑体" panose="02010609060101010101" charset="-122"/>
                <a:ea typeface="黑体" panose="02010609060101010101" charset="-122"/>
              </a:rPr>
              <a:t>Controller</a:t>
            </a:r>
            <a:r>
              <a:rPr lang="zh-CN" altLang="en-US" b="1">
                <a:latin typeface="黑体" panose="02010609060101010101" charset="-122"/>
                <a:ea typeface="黑体" panose="02010609060101010101" charset="-122"/>
              </a:rPr>
              <a:t>，</a:t>
            </a:r>
            <a:r>
              <a:rPr lang="en-US" altLang="zh-CN" b="1">
                <a:latin typeface="黑体" panose="02010609060101010101" charset="-122"/>
                <a:ea typeface="黑体" panose="02010609060101010101" charset="-122"/>
              </a:rPr>
              <a:t>Model</a:t>
            </a:r>
            <a:r>
              <a:rPr lang="zh-CN" altLang="en-US" b="1">
                <a:latin typeface="黑体" panose="02010609060101010101" charset="-122"/>
                <a:ea typeface="黑体" panose="02010609060101010101" charset="-122"/>
              </a:rPr>
              <a:t>的顺序不能随便放，同时要注意箭头方向。</a:t>
            </a:r>
            <a:endParaRPr lang="zh-CN" altLang="en-US" b="1">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3500" y="2760605"/>
            <a:ext cx="7349896" cy="1405193"/>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关键抽象就是找到系统实体类的过程。根据第一章的问题陈述以及术语表可初步找出系统的实体类。实体类是存储和修改的数据类。</a:t>
            </a:r>
            <a:endParaRPr lang="zh-CN" altLang="en-US" sz="2000" b="1" dirty="0">
              <a:latin typeface="黑体" panose="02010609060101010101" charset="-122"/>
              <a:ea typeface="黑体" panose="02010609060101010101" charset="-122"/>
            </a:endParaRPr>
          </a:p>
        </p:txBody>
      </p:sp>
      <p:sp>
        <p:nvSpPr>
          <p:cNvPr id="7" name="Title 3"/>
          <p:cNvSpPr txBox="1"/>
          <p:nvPr/>
        </p:nvSpPr>
        <p:spPr>
          <a:xfrm>
            <a:off x="933500" y="58823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2.3 </a:t>
            </a:r>
            <a:r>
              <a:rPr lang="zh-CN" altLang="en-US" sz="3200" dirty="0" smtClean="0">
                <a:latin typeface="微软雅黑" panose="020B0503020204020204" pitchFamily="34" charset="-122"/>
                <a:ea typeface="微软雅黑" panose="020B0503020204020204" pitchFamily="34" charset="-122"/>
              </a:rPr>
              <a:t>关键抽象</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5870" y="1457325"/>
            <a:ext cx="6985000" cy="4246245"/>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2.3.关键抽象</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关键抽象即为找到系统实体类的过程。实体类为系统中存储和改动的数据，可以从需求分析中的术语表中得到。经过分析，本系统有三个实体类，分别为用户表，活动表和报名表，用户表存储了与用户相关的一切信息，包含用户名、密码、入学年份等，活动表包含了活动名称、活动时间、活动人数等信息，报名表包含了活动名称、报名情况等信息。</a:t>
            </a:r>
            <a:endParaRPr lang="zh-CN" altLang="en-US" dirty="0" smtClean="0">
              <a:latin typeface="黑体" panose="02010609060101010101" charset="-122"/>
              <a:ea typeface="黑体" panose="02010609060101010101" charset="-122"/>
            </a:endParaRPr>
          </a:p>
          <a:p>
            <a:pPr indent="457200" fontAlgn="auto">
              <a:lnSpc>
                <a:spcPct val="150000"/>
              </a:lnSpc>
            </a:pPr>
            <a:endParaRPr lang="zh-CN" altLang="en-US" b="1" dirty="0" smtClean="0">
              <a:latin typeface="黑体" panose="02010609060101010101" charset="-122"/>
              <a:ea typeface="黑体" panose="02010609060101010101" charset="-122"/>
            </a:endParaRPr>
          </a:p>
          <a:p>
            <a:pPr indent="457200" fontAlgn="auto">
              <a:lnSpc>
                <a:spcPct val="150000"/>
              </a:lnSpc>
            </a:pPr>
            <a:endParaRPr lang="zh-CN" altLang="en-US" b="1" dirty="0" smtClean="0">
              <a:latin typeface="黑体" panose="02010609060101010101" charset="-122"/>
              <a:ea typeface="黑体" panose="02010609060101010101" charset="-122"/>
            </a:endParaRPr>
          </a:p>
          <a:p>
            <a:pPr indent="457200" fontAlgn="auto">
              <a:lnSpc>
                <a:spcPct val="150000"/>
              </a:lnSpc>
            </a:pPr>
            <a:r>
              <a:rPr lang="zh-CN" altLang="en-US" b="1" dirty="0" smtClean="0">
                <a:latin typeface="黑体" panose="02010609060101010101" charset="-122"/>
                <a:ea typeface="黑体" panose="02010609060101010101" charset="-122"/>
              </a:rPr>
              <a:t>      </a:t>
            </a:r>
            <a:r>
              <a:rPr lang="zh-CN" altLang="en-US" dirty="0" smtClean="0">
                <a:latin typeface="黑体" panose="02010609060101010101" charset="-122"/>
                <a:ea typeface="黑体" panose="02010609060101010101" charset="-122"/>
              </a:rPr>
              <a:t>   图2-2 志愿者管理系统实体类图</a:t>
            </a:r>
            <a:endParaRPr lang="zh-CN" altLang="en-US" dirty="0" smtClean="0">
              <a:latin typeface="黑体" panose="02010609060101010101" charset="-122"/>
              <a:ea typeface="黑体" panose="02010609060101010101" charset="-122"/>
            </a:endParaRPr>
          </a:p>
        </p:txBody>
      </p:sp>
      <p:sp>
        <p:nvSpPr>
          <p:cNvPr id="7" name="Title 3"/>
          <p:cNvSpPr txBox="1"/>
          <p:nvPr/>
        </p:nvSpPr>
        <p:spPr>
          <a:xfrm>
            <a:off x="933500" y="58823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2.3 </a:t>
            </a:r>
            <a:r>
              <a:rPr lang="zh-CN" altLang="en-US" sz="3200" dirty="0" smtClean="0">
                <a:latin typeface="微软雅黑" panose="020B0503020204020204" pitchFamily="34" charset="-122"/>
                <a:ea typeface="微软雅黑" panose="020B0503020204020204" pitchFamily="34" charset="-122"/>
              </a:rPr>
              <a:t>关键抽象</a:t>
            </a:r>
            <a:endParaRPr lang="en-US" sz="3200" dirty="0">
              <a:latin typeface="微软雅黑" panose="020B0503020204020204" pitchFamily="34" charset="-122"/>
              <a:ea typeface="微软雅黑" panose="020B0503020204020204" pitchFamily="34" charset="-122"/>
            </a:endParaRPr>
          </a:p>
        </p:txBody>
      </p:sp>
      <p:pic>
        <p:nvPicPr>
          <p:cNvPr id="3"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196148" y="4702810"/>
            <a:ext cx="4751705" cy="453390"/>
          </a:xfrm>
          <a:prstGeom prst="rect">
            <a:avLst/>
          </a:prstGeom>
          <a:noFill/>
          <a:ln>
            <a:noFill/>
          </a:ln>
        </p:spPr>
      </p:pic>
      <p:sp>
        <p:nvSpPr>
          <p:cNvPr id="4" name="圆角矩形 3"/>
          <p:cNvSpPr/>
          <p:nvPr/>
        </p:nvSpPr>
        <p:spPr>
          <a:xfrm>
            <a:off x="1187450" y="1412875"/>
            <a:ext cx="7128510" cy="446405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72475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a:latin typeface="微软雅黑" panose="020B0503020204020204" pitchFamily="34" charset="-122"/>
                <a:ea typeface="微软雅黑" panose="020B0503020204020204" pitchFamily="34" charset="-122"/>
              </a:rPr>
              <a:t>3</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用例分析</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1842532"/>
            <a:ext cx="7370851" cy="3323987"/>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用例分析为详细设计的第一部分。主要对系统用例进行具体分析。</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主要分为</a:t>
            </a:r>
            <a:r>
              <a:rPr lang="en-US" altLang="zh-CN" sz="2000" b="1" dirty="0" smtClean="0">
                <a:latin typeface="黑体" panose="02010609060101010101" charset="-122"/>
                <a:ea typeface="黑体" panose="02010609060101010101" charset="-122"/>
              </a:rPr>
              <a:t>4</a:t>
            </a:r>
            <a:r>
              <a:rPr lang="zh-CN" altLang="en-US" sz="2000" b="1" dirty="0" smtClean="0">
                <a:latin typeface="黑体" panose="02010609060101010101" charset="-122"/>
                <a:ea typeface="黑体" panose="02010609060101010101" charset="-122"/>
              </a:rPr>
              <a:t>个步骤：</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补充用例规约</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a:latin typeface="黑体" panose="02010609060101010101" charset="-122"/>
                <a:ea typeface="黑体" panose="02010609060101010101" charset="-122"/>
              </a:rPr>
              <a:t>用例</a:t>
            </a:r>
            <a:r>
              <a:rPr lang="zh-CN" altLang="en-US" sz="2000" b="1" dirty="0" smtClean="0">
                <a:latin typeface="黑体" panose="02010609060101010101" charset="-122"/>
                <a:ea typeface="黑体" panose="02010609060101010101" charset="-122"/>
              </a:rPr>
              <a:t>中类的析取</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a:latin typeface="黑体" panose="02010609060101010101" charset="-122"/>
                <a:ea typeface="黑体" panose="02010609060101010101" charset="-122"/>
              </a:rPr>
              <a:t>分析机制</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合并分析类</a:t>
            </a:r>
            <a:endParaRPr lang="zh-CN" altLang="en-US"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3.1 </a:t>
            </a:r>
            <a:r>
              <a:rPr lang="zh-CN" altLang="en-US" sz="3200" dirty="0" smtClean="0">
                <a:latin typeface="微软雅黑" panose="020B0503020204020204" pitchFamily="34" charset="-122"/>
                <a:ea typeface="微软雅黑" panose="020B0503020204020204" pitchFamily="34" charset="-122"/>
              </a:rPr>
              <a:t>补充用例规约</a:t>
            </a:r>
            <a:endParaRPr 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16071" y="1844824"/>
            <a:ext cx="7201311" cy="1477328"/>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在这一节中，我们需要重新审视</a:t>
            </a:r>
            <a:r>
              <a:rPr lang="en-US" altLang="zh-CN" sz="2000" b="1" dirty="0" smtClean="0">
                <a:latin typeface="黑体" panose="02010609060101010101" charset="-122"/>
                <a:ea typeface="黑体" panose="02010609060101010101" charset="-122"/>
              </a:rPr>
              <a:t>1.3</a:t>
            </a:r>
            <a:r>
              <a:rPr lang="zh-CN" altLang="en-US" sz="2000" b="1" dirty="0" smtClean="0">
                <a:latin typeface="黑体" panose="02010609060101010101" charset="-122"/>
                <a:ea typeface="黑体" panose="02010609060101010101" charset="-122"/>
              </a:rPr>
              <a:t>节中的用例规约，检查是否有错误或不完善的地方。如果有则需要进行修改或完善，如果没有，如下表述即可。</a:t>
            </a:r>
            <a:endParaRPr lang="zh-CN" altLang="en-US" sz="2000" b="1" dirty="0">
              <a:latin typeface="黑体" panose="02010609060101010101" charset="-122"/>
              <a:ea typeface="黑体" panose="02010609060101010101" charset="-122"/>
            </a:endParaRPr>
          </a:p>
        </p:txBody>
      </p:sp>
      <p:sp>
        <p:nvSpPr>
          <p:cNvPr id="5" name="圆角矩形 4"/>
          <p:cNvSpPr/>
          <p:nvPr/>
        </p:nvSpPr>
        <p:spPr>
          <a:xfrm>
            <a:off x="1116071" y="3717032"/>
            <a:ext cx="7200344" cy="1368152"/>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84558" y="3912986"/>
            <a:ext cx="6812280" cy="922020"/>
          </a:xfrm>
          <a:prstGeom prst="rect">
            <a:avLst/>
          </a:prstGeom>
          <a:noFill/>
        </p:spPr>
        <p:txBody>
          <a:bodyPr wrap="none" rtlCol="0">
            <a:spAutoFit/>
          </a:bodyPr>
          <a:lstStyle/>
          <a:p>
            <a:pPr>
              <a:lnSpc>
                <a:spcPct val="150000"/>
              </a:lnSpc>
            </a:pPr>
            <a:r>
              <a:rPr lang="en-US" altLang="zh-CN" dirty="0" smtClean="0">
                <a:latin typeface="黑体" panose="02010609060101010101" charset="-122"/>
                <a:ea typeface="黑体" panose="02010609060101010101" charset="-122"/>
              </a:rPr>
              <a:t>3.1. </a:t>
            </a:r>
            <a:r>
              <a:rPr lang="zh-CN" altLang="en-US" dirty="0" smtClean="0">
                <a:latin typeface="黑体" panose="02010609060101010101" charset="-122"/>
                <a:ea typeface="黑体" panose="02010609060101010101" charset="-122"/>
              </a:rPr>
              <a:t>补充用例规约</a:t>
            </a:r>
            <a:endParaRPr lang="en-US" altLang="zh-CN" dirty="0" smtClean="0">
              <a:latin typeface="黑体" panose="02010609060101010101" charset="-122"/>
              <a:ea typeface="黑体" panose="02010609060101010101" charset="-122"/>
            </a:endParaRPr>
          </a:p>
          <a:p>
            <a:pPr>
              <a:lnSpc>
                <a:spcPct val="150000"/>
              </a:lnSpc>
            </a:pPr>
            <a:r>
              <a:rPr lang="en-US" altLang="zh-CN" dirty="0" smtClean="0">
                <a:latin typeface="黑体" panose="02010609060101010101" charset="-122"/>
                <a:ea typeface="黑体" panose="02010609060101010101" charset="-122"/>
              </a:rPr>
              <a:t>     </a:t>
            </a:r>
            <a:r>
              <a:rPr lang="zh-CN" altLang="zh-CN" dirty="0" smtClean="0">
                <a:latin typeface="黑体" panose="02010609060101010101" charset="-122"/>
                <a:ea typeface="黑体" panose="02010609060101010101" charset="-122"/>
              </a:rPr>
              <a:t>经</a:t>
            </a:r>
            <a:r>
              <a:rPr lang="zh-CN" altLang="zh-CN" dirty="0">
                <a:latin typeface="黑体" panose="02010609060101010101" charset="-122"/>
                <a:ea typeface="黑体" panose="02010609060101010101" charset="-122"/>
              </a:rPr>
              <a:t>检查， 本项目组发现用例规约比较完善，暂时无需补充</a:t>
            </a:r>
            <a:r>
              <a:rPr lang="zh-CN" altLang="zh-CN" dirty="0" smtClean="0">
                <a:latin typeface="黑体" panose="02010609060101010101" charset="-122"/>
                <a:ea typeface="黑体" panose="02010609060101010101" charset="-122"/>
              </a:rPr>
              <a:t>。</a:t>
            </a:r>
            <a:endParaRPr lang="zh-CN" altLang="zh-CN"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 </a:t>
            </a:r>
            <a:r>
              <a:rPr lang="zh-CN" altLang="en-US" sz="3200" dirty="0">
                <a:latin typeface="微软雅黑" panose="020B0503020204020204" pitchFamily="34" charset="-122"/>
                <a:ea typeface="微软雅黑" panose="020B0503020204020204" pitchFamily="34" charset="-122"/>
              </a:rPr>
              <a:t>用例</a:t>
            </a:r>
            <a:r>
              <a:rPr lang="zh-CN" altLang="en-US" sz="3200" dirty="0" smtClean="0">
                <a:latin typeface="微软雅黑" panose="020B0503020204020204" pitchFamily="34" charset="-122"/>
                <a:ea typeface="微软雅黑" panose="020B0503020204020204" pitchFamily="34" charset="-122"/>
              </a:rPr>
              <a:t>中类的析取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1580" y="1455745"/>
            <a:ext cx="7560840" cy="5170646"/>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在这一节中，需要找出</a:t>
            </a:r>
            <a:r>
              <a:rPr lang="en-US" altLang="zh-CN" sz="2000" b="1" dirty="0" smtClean="0">
                <a:latin typeface="黑体" panose="02010609060101010101" charset="-122"/>
                <a:ea typeface="黑体" panose="02010609060101010101" charset="-122"/>
              </a:rPr>
              <a:t>1.3</a:t>
            </a:r>
            <a:r>
              <a:rPr lang="zh-CN" altLang="en-US" sz="2000" b="1" dirty="0" smtClean="0">
                <a:latin typeface="黑体" panose="02010609060101010101" charset="-122"/>
                <a:ea typeface="黑体" panose="02010609060101010101" charset="-122"/>
              </a:rPr>
              <a:t>节每个用例的三种类（边界类、控制类、实体类），确定类的属性和操作，画出对应的用例析取图和时序图。</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具体过程如下：</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对于</a:t>
            </a:r>
            <a:r>
              <a:rPr lang="en-US" altLang="zh-CN" sz="2000" b="1" dirty="0" smtClean="0">
                <a:latin typeface="黑体" panose="02010609060101010101" charset="-122"/>
                <a:ea typeface="黑体" panose="02010609060101010101" charset="-122"/>
              </a:rPr>
              <a:t>1.3</a:t>
            </a:r>
            <a:r>
              <a:rPr lang="zh-CN" altLang="en-US" sz="2000" b="1" dirty="0" smtClean="0">
                <a:latin typeface="黑体" panose="02010609060101010101" charset="-122"/>
                <a:ea typeface="黑体" panose="02010609060101010101" charset="-122"/>
              </a:rPr>
              <a:t>节的每个用例，进行以下操作</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sz="2000" b="1" dirty="0" smtClean="0">
                <a:latin typeface="黑体" panose="02010609060101010101" charset="-122"/>
                <a:ea typeface="黑体" panose="02010609060101010101" charset="-122"/>
              </a:rPr>
              <a:t>找出用例中的三种类，对三种类进行简单描述</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sz="2000" b="1" dirty="0" smtClean="0">
                <a:latin typeface="黑体" panose="02010609060101010101" charset="-122"/>
                <a:ea typeface="黑体" panose="02010609060101010101" charset="-122"/>
              </a:rPr>
              <a:t>画出用例析取图</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sz="2000" b="1" dirty="0" smtClean="0">
                <a:latin typeface="黑体" panose="02010609060101010101" charset="-122"/>
                <a:ea typeface="黑体" panose="02010609060101010101" charset="-122"/>
              </a:rPr>
              <a:t>画出时序图（确定类的操作）</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sz="2000" b="1" dirty="0" smtClean="0">
                <a:latin typeface="黑体" panose="02010609060101010101" charset="-122"/>
                <a:ea typeface="黑体" panose="02010609060101010101" charset="-122"/>
              </a:rPr>
              <a:t>对时序图进行简单描述</a:t>
            </a:r>
            <a:endParaRPr lang="en-US" altLang="zh-CN" sz="2000" b="1" dirty="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下面我们以</a:t>
            </a:r>
            <a:r>
              <a:rPr lang="en-US" altLang="zh-CN" sz="2000" b="1" dirty="0" smtClean="0">
                <a:latin typeface="黑体" panose="02010609060101010101" charset="-122"/>
                <a:ea typeface="黑体" panose="02010609060101010101" charset="-122"/>
              </a:rPr>
              <a:t>1.3.1</a:t>
            </a:r>
            <a:r>
              <a:rPr lang="zh-CN" altLang="en-US" sz="2000" b="1" dirty="0" smtClean="0">
                <a:latin typeface="黑体" panose="02010609060101010101" charset="-122"/>
                <a:ea typeface="黑体" panose="02010609060101010101" charset="-122"/>
              </a:rPr>
              <a:t>发布活动和</a:t>
            </a:r>
            <a:r>
              <a:rPr lang="en-US" altLang="zh-CN" sz="2000" b="1" dirty="0" smtClean="0">
                <a:latin typeface="黑体" panose="02010609060101010101" charset="-122"/>
                <a:ea typeface="黑体" panose="02010609060101010101" charset="-122"/>
              </a:rPr>
              <a:t>1.3.2</a:t>
            </a:r>
            <a:r>
              <a:rPr lang="zh-CN" altLang="en-US" sz="2000" b="1" dirty="0" smtClean="0">
                <a:latin typeface="黑体" panose="02010609060101010101" charset="-122"/>
                <a:ea typeface="黑体" panose="02010609060101010101" charset="-122"/>
              </a:rPr>
              <a:t>管理个人信息为例，进行类的析取。</a:t>
            </a:r>
            <a:endParaRPr lang="zh-CN" altLang="en-US" sz="2000" b="1" dirty="0">
              <a:latin typeface="黑体" panose="02010609060101010101" charset="-122"/>
              <a:ea typeface="黑体" panose="02010609060101010101" charset="-122"/>
            </a:endParaRPr>
          </a:p>
        </p:txBody>
      </p:sp>
      <p:sp>
        <p:nvSpPr>
          <p:cNvPr id="2" name="圆角矩形 1"/>
          <p:cNvSpPr/>
          <p:nvPr/>
        </p:nvSpPr>
        <p:spPr>
          <a:xfrm>
            <a:off x="791580" y="2852936"/>
            <a:ext cx="7560840" cy="2808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84784" y="1457488"/>
            <a:ext cx="7344816" cy="481863"/>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找出用例中的三种类</a:t>
            </a:r>
            <a:r>
              <a:rPr lang="zh-CN" altLang="en-US" sz="2000" b="1" dirty="0">
                <a:latin typeface="黑体" panose="02010609060101010101" charset="-122"/>
                <a:ea typeface="黑体" panose="02010609060101010101" charset="-122"/>
              </a:rPr>
              <a:t>，</a:t>
            </a:r>
            <a:r>
              <a:rPr lang="zh-CN" altLang="en-US" sz="2000" b="1" dirty="0" smtClean="0">
                <a:latin typeface="黑体" panose="02010609060101010101" charset="-122"/>
                <a:ea typeface="黑体" panose="02010609060101010101" charset="-122"/>
              </a:rPr>
              <a:t>对三种类进行简单描述。</a:t>
            </a:r>
            <a:endParaRPr lang="en-US" altLang="zh-CN" sz="2000" b="1" dirty="0" smtClean="0">
              <a:latin typeface="黑体" panose="02010609060101010101" charset="-122"/>
              <a:ea typeface="黑体" panose="02010609060101010101" charset="-122"/>
            </a:endParaRPr>
          </a:p>
        </p:txBody>
      </p:sp>
      <p:sp>
        <p:nvSpPr>
          <p:cNvPr id="4" name="文本框 3"/>
          <p:cNvSpPr txBox="1"/>
          <p:nvPr/>
        </p:nvSpPr>
        <p:spPr>
          <a:xfrm>
            <a:off x="500010" y="2133002"/>
            <a:ext cx="8320461" cy="4554220"/>
          </a:xfrm>
          <a:prstGeom prst="rect">
            <a:avLst/>
          </a:prstGeom>
          <a:noFill/>
        </p:spPr>
        <p:txBody>
          <a:bodyPr wrap="square" rtlCol="0">
            <a:spAutoFit/>
          </a:bodyPr>
          <a:lstStyle/>
          <a:p>
            <a:pPr>
              <a:lnSpc>
                <a:spcPct val="150000"/>
              </a:lnSpc>
            </a:pPr>
            <a:r>
              <a:rPr lang="en-US" altLang="zh-CN" dirty="0" smtClean="0">
                <a:latin typeface="黑体" panose="02010609060101010101" charset="-122"/>
                <a:ea typeface="黑体" panose="02010609060101010101" charset="-122"/>
                <a:cs typeface="Times New Roman" panose="02020603050405020304" pitchFamily="18" charset="0"/>
              </a:rPr>
              <a:t>3.2.1</a:t>
            </a:r>
            <a:r>
              <a:rPr lang="en-US" altLang="zh-CN" dirty="0">
                <a:latin typeface="黑体" panose="02010609060101010101" charset="-122"/>
                <a:ea typeface="黑体" panose="02010609060101010101" charset="-122"/>
                <a:cs typeface="Times New Roman" panose="02020603050405020304" pitchFamily="18" charset="0"/>
              </a:rPr>
              <a:t>.</a:t>
            </a: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en-US" dirty="0" smtClean="0">
                <a:latin typeface="黑体" panose="02010609060101010101" charset="-122"/>
                <a:ea typeface="黑体" panose="02010609060101010101" charset="-122"/>
              </a:rPr>
              <a:t>发布活动用例析取</a:t>
            </a:r>
            <a:endParaRPr lang="en-US" altLang="zh-CN" dirty="0" smtClean="0">
              <a:latin typeface="黑体" panose="02010609060101010101" charset="-122"/>
              <a:ea typeface="黑体" panose="02010609060101010101" charset="-122"/>
            </a:endParaRPr>
          </a:p>
          <a:p>
            <a:pPr indent="304800">
              <a:lnSpc>
                <a:spcPct val="150000"/>
              </a:lnSpc>
              <a:spcAft>
                <a:spcPts val="800"/>
              </a:spcAft>
            </a:pPr>
            <a:r>
              <a:rPr lang="zh-CN" altLang="zh-CN" dirty="0">
                <a:latin typeface="黑体" panose="02010609060101010101" charset="-122"/>
                <a:ea typeface="黑体" panose="02010609060101010101" charset="-122"/>
                <a:cs typeface="Times New Roman" panose="02020603050405020304" pitchFamily="18" charset="0"/>
              </a:rPr>
              <a:t>根据第一章系统需求分析中的用例规约，经分析可得该用例中的三种类。</a:t>
            </a:r>
            <a:endParaRPr lang="zh-CN" altLang="zh-CN" dirty="0">
              <a:latin typeface="黑体" panose="02010609060101010101" charset="-122"/>
              <a:ea typeface="黑体" panose="02010609060101010101" charset="-122"/>
              <a:cs typeface="Times New Roman" panose="02020603050405020304" pitchFamily="18" charset="0"/>
            </a:endParaRPr>
          </a:p>
          <a:p>
            <a:pPr indent="304800">
              <a:lnSpc>
                <a:spcPct val="150000"/>
              </a:lnSpc>
              <a:spcAft>
                <a:spcPts val="800"/>
              </a:spcAft>
            </a:pPr>
            <a:r>
              <a:rPr lang="zh-CN" altLang="zh-CN" dirty="0">
                <a:latin typeface="黑体" panose="02010609060101010101" charset="-122"/>
                <a:ea typeface="黑体" panose="02010609060101010101" charset="-122"/>
                <a:cs typeface="Times New Roman" panose="02020603050405020304" pitchFamily="18" charset="0"/>
              </a:rPr>
              <a:t>边界类：</a:t>
            </a:r>
            <a:r>
              <a:rPr lang="en-US" altLang="zh-CN" dirty="0">
                <a:latin typeface="黑体" panose="02010609060101010101" charset="-122"/>
                <a:ea typeface="黑体" panose="02010609060101010101" charset="-122"/>
                <a:cs typeface="Times New Roman" panose="02020603050405020304" pitchFamily="18" charset="0"/>
              </a:rPr>
              <a:t> newActiv</a:t>
            </a:r>
            <a:r>
              <a:rPr lang="zh-CN" altLang="zh-CN" dirty="0">
                <a:latin typeface="黑体" panose="02010609060101010101" charset="-122"/>
                <a:ea typeface="黑体" panose="02010609060101010101" charset="-122"/>
                <a:cs typeface="Times New Roman" panose="02020603050405020304" pitchFamily="18" charset="0"/>
              </a:rPr>
              <a:t>。</a:t>
            </a:r>
            <a:r>
              <a:rPr lang="en-US" altLang="zh-CN" dirty="0">
                <a:latin typeface="黑体" panose="02010609060101010101" charset="-122"/>
                <a:ea typeface="黑体" panose="02010609060101010101" charset="-122"/>
                <a:cs typeface="Times New Roman" panose="02020603050405020304" pitchFamily="18" charset="0"/>
              </a:rPr>
              <a:t>newActiv</a:t>
            </a:r>
            <a:r>
              <a:rPr lang="zh-CN" altLang="zh-CN" dirty="0">
                <a:latin typeface="黑体" panose="02010609060101010101" charset="-122"/>
                <a:ea typeface="黑体" panose="02010609060101010101" charset="-122"/>
                <a:cs typeface="Times New Roman" panose="02020603050405020304" pitchFamily="18" charset="0"/>
              </a:rPr>
              <a:t>为新活动信息填写页面。 </a:t>
            </a:r>
            <a:endParaRPr lang="zh-CN" altLang="zh-CN" dirty="0">
              <a:latin typeface="黑体" panose="02010609060101010101" charset="-122"/>
              <a:ea typeface="黑体" panose="02010609060101010101" charset="-122"/>
              <a:cs typeface="Times New Roman" panose="02020603050405020304" pitchFamily="18" charset="0"/>
            </a:endParaRPr>
          </a:p>
          <a:p>
            <a:pPr indent="304800">
              <a:lnSpc>
                <a:spcPct val="150000"/>
              </a:lnSpc>
              <a:spcAft>
                <a:spcPts val="800"/>
              </a:spcAft>
            </a:pPr>
            <a:r>
              <a:rPr lang="zh-CN" altLang="zh-CN" dirty="0">
                <a:latin typeface="黑体" panose="02010609060101010101" charset="-122"/>
                <a:ea typeface="黑体" panose="02010609060101010101" charset="-122"/>
                <a:cs typeface="Times New Roman" panose="02020603050405020304" pitchFamily="18" charset="0"/>
              </a:rPr>
              <a:t>控制类：</a:t>
            </a:r>
            <a:r>
              <a:rPr lang="en-US" altLang="zh-CN" dirty="0" err="1">
                <a:latin typeface="黑体" panose="02010609060101010101" charset="-122"/>
                <a:ea typeface="黑体" panose="02010609060101010101" charset="-122"/>
                <a:cs typeface="Times New Roman" panose="02020603050405020304" pitchFamily="18" charset="0"/>
              </a:rPr>
              <a:t>PublishAction</a:t>
            </a:r>
            <a:r>
              <a:rPr lang="zh-CN" altLang="zh-CN" dirty="0">
                <a:latin typeface="黑体" panose="02010609060101010101" charset="-122"/>
                <a:ea typeface="黑体" panose="02010609060101010101" charset="-122"/>
                <a:cs typeface="Times New Roman" panose="02020603050405020304" pitchFamily="18" charset="0"/>
              </a:rPr>
              <a:t>。</a:t>
            </a:r>
            <a:r>
              <a:rPr lang="en-US" altLang="zh-CN" dirty="0" err="1">
                <a:latin typeface="黑体" panose="02010609060101010101" charset="-122"/>
                <a:ea typeface="黑体" panose="02010609060101010101" charset="-122"/>
                <a:cs typeface="Times New Roman" panose="02020603050405020304" pitchFamily="18" charset="0"/>
              </a:rPr>
              <a:t>PublishAction</a:t>
            </a:r>
            <a:r>
              <a:rPr lang="zh-CN" altLang="zh-CN" dirty="0">
                <a:latin typeface="黑体" panose="02010609060101010101" charset="-122"/>
                <a:ea typeface="黑体" panose="02010609060101010101" charset="-122"/>
                <a:cs typeface="Times New Roman" panose="02020603050405020304" pitchFamily="18" charset="0"/>
              </a:rPr>
              <a:t>控制类负责处理关于发布活动的相关操作，包括查看所有发布、发布新活动、查看报名情况、显示新建发布页、确认录用与完成。</a:t>
            </a:r>
            <a:endParaRPr lang="zh-CN" altLang="zh-CN" dirty="0">
              <a:latin typeface="黑体" panose="02010609060101010101" charset="-122"/>
              <a:ea typeface="黑体" panose="02010609060101010101" charset="-122"/>
              <a:cs typeface="Times New Roman" panose="02020603050405020304" pitchFamily="18" charset="0"/>
            </a:endParaRPr>
          </a:p>
          <a:p>
            <a:pPr>
              <a:lnSpc>
                <a:spcPct val="150000"/>
              </a:lnSpc>
            </a:pPr>
            <a:r>
              <a:rPr lang="en-US" altLang="zh-CN" dirty="0">
                <a:latin typeface="黑体" panose="02010609060101010101" charset="-122"/>
                <a:ea typeface="黑体" panose="02010609060101010101" charset="-122"/>
                <a:cs typeface="Times New Roman" panose="02020603050405020304" pitchFamily="18" charset="0"/>
              </a:rPr>
              <a:t> </a:t>
            </a: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zh-CN" dirty="0" smtClean="0">
                <a:latin typeface="黑体" panose="02010609060101010101" charset="-122"/>
                <a:ea typeface="黑体" panose="02010609060101010101" charset="-122"/>
                <a:cs typeface="Times New Roman" panose="02020603050405020304" pitchFamily="18" charset="0"/>
              </a:rPr>
              <a:t>实体</a:t>
            </a:r>
            <a:r>
              <a:rPr lang="zh-CN" altLang="zh-CN" dirty="0">
                <a:latin typeface="黑体" panose="02010609060101010101" charset="-122"/>
                <a:ea typeface="黑体" panose="02010609060101010101" charset="-122"/>
                <a:cs typeface="Times New Roman" panose="02020603050405020304" pitchFamily="18" charset="0"/>
              </a:rPr>
              <a:t>类：</a:t>
            </a:r>
            <a:r>
              <a:rPr lang="en-US" altLang="zh-CN" dirty="0" err="1">
                <a:latin typeface="黑体" panose="02010609060101010101" charset="-122"/>
                <a:ea typeface="黑体" panose="02010609060101010101" charset="-122"/>
                <a:cs typeface="Times New Roman" panose="02020603050405020304" pitchFamily="18" charset="0"/>
              </a:rPr>
              <a:t>ActivityModel</a:t>
            </a:r>
            <a:r>
              <a:rPr lang="zh-CN" altLang="zh-CN" dirty="0">
                <a:latin typeface="黑体" panose="02010609060101010101" charset="-122"/>
                <a:ea typeface="黑体" panose="02010609060101010101" charset="-122"/>
                <a:cs typeface="Times New Roman" panose="02020603050405020304" pitchFamily="18" charset="0"/>
              </a:rPr>
              <a:t>。</a:t>
            </a:r>
            <a:r>
              <a:rPr lang="en-US" altLang="zh-CN" dirty="0" err="1">
                <a:latin typeface="黑体" panose="02010609060101010101" charset="-122"/>
                <a:ea typeface="黑体" panose="02010609060101010101" charset="-122"/>
                <a:cs typeface="Times New Roman" panose="02020603050405020304" pitchFamily="18" charset="0"/>
              </a:rPr>
              <a:t>ActivityModel</a:t>
            </a:r>
            <a:r>
              <a:rPr lang="zh-CN" altLang="zh-CN" dirty="0">
                <a:latin typeface="黑体" panose="02010609060101010101" charset="-122"/>
                <a:ea typeface="黑体" panose="02010609060101010101" charset="-122"/>
                <a:cs typeface="Times New Roman" panose="02020603050405020304" pitchFamily="18" charset="0"/>
              </a:rPr>
              <a:t>实体类表示活动实体，包含活动编号、活动标题、招募人数、已报名人数、活动日期、截止日期、面向人群、主办方、活动地点、服务时长（</a:t>
            </a:r>
            <a:r>
              <a:rPr lang="en-US" altLang="zh-CN" dirty="0">
                <a:latin typeface="黑体" panose="02010609060101010101" charset="-122"/>
                <a:ea typeface="黑体" panose="02010609060101010101" charset="-122"/>
                <a:cs typeface="Times New Roman" panose="02020603050405020304" pitchFamily="18" charset="0"/>
              </a:rPr>
              <a:t>/</a:t>
            </a:r>
            <a:r>
              <a:rPr lang="zh-CN" altLang="zh-CN" dirty="0">
                <a:latin typeface="黑体" panose="02010609060101010101" charset="-122"/>
                <a:ea typeface="黑体" panose="02010609060101010101" charset="-122"/>
                <a:cs typeface="Times New Roman" panose="02020603050405020304" pitchFamily="18" charset="0"/>
              </a:rPr>
              <a:t>天）、具体描述、</a:t>
            </a:r>
            <a:r>
              <a:rPr lang="en-US" altLang="zh-CN" dirty="0" err="1">
                <a:latin typeface="黑体" panose="02010609060101010101" charset="-122"/>
                <a:ea typeface="黑体" panose="02010609060101010101" charset="-122"/>
                <a:cs typeface="Times New Roman" panose="02020603050405020304" pitchFamily="18" charset="0"/>
              </a:rPr>
              <a:t>qq</a:t>
            </a:r>
            <a:r>
              <a:rPr lang="zh-CN" altLang="zh-CN" dirty="0">
                <a:latin typeface="黑体" panose="02010609060101010101" charset="-122"/>
                <a:ea typeface="黑体" panose="02010609060101010101" charset="-122"/>
                <a:cs typeface="Times New Roman" panose="02020603050405020304" pitchFamily="18" charset="0"/>
              </a:rPr>
              <a:t>群号、发布时间、审核结果、审核意见和发布者编号信息。</a:t>
            </a:r>
            <a:endParaRPr lang="zh-CN" altLang="en-US" dirty="0">
              <a:latin typeface="黑体" panose="02010609060101010101" charset="-122"/>
              <a:ea typeface="黑体" panose="02010609060101010101" charset="-122"/>
            </a:endParaRPr>
          </a:p>
        </p:txBody>
      </p:sp>
      <p:sp>
        <p:nvSpPr>
          <p:cNvPr id="6" name="圆角矩形 5"/>
          <p:cNvSpPr/>
          <p:nvPr/>
        </p:nvSpPr>
        <p:spPr>
          <a:xfrm>
            <a:off x="251520" y="2130425"/>
            <a:ext cx="8568952" cy="455767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92555" y="53552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581314" y="1307619"/>
            <a:ext cx="5256584" cy="5407025"/>
          </a:xfrm>
          <a:prstGeom prst="rect">
            <a:avLst/>
          </a:prstGeom>
        </p:spPr>
      </p:pic>
      <p:sp>
        <p:nvSpPr>
          <p:cNvPr id="3" name="文本框 2"/>
          <p:cNvSpPr txBox="1"/>
          <p:nvPr/>
        </p:nvSpPr>
        <p:spPr>
          <a:xfrm>
            <a:off x="619683" y="1301593"/>
            <a:ext cx="7179845" cy="400110"/>
          </a:xfrm>
          <a:prstGeom prst="rect">
            <a:avLst/>
          </a:prstGeom>
          <a:noFill/>
        </p:spPr>
        <p:txBody>
          <a:bodyPr wrap="square" rtlCol="0">
            <a:spAutoFit/>
          </a:bodyPr>
          <a:lstStyle/>
          <a:p>
            <a:pPr indent="457200" fontAlgn="auto"/>
            <a:r>
              <a:rPr lang="zh-CN" altLang="en-US" sz="2000" b="1" dirty="0" smtClean="0">
                <a:latin typeface="黑体" panose="02010609060101010101" charset="-122"/>
                <a:ea typeface="黑体" panose="02010609060101010101" charset="-122"/>
              </a:rPr>
              <a:t>画出用例析取图。</a:t>
            </a:r>
            <a:endParaRPr lang="en-US" altLang="zh-CN" sz="2000" b="1"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82849"/>
            <a:ext cx="6858000" cy="583565"/>
          </a:xfrm>
        </p:spPr>
        <p:txBody>
          <a:bodyPr/>
          <a:lstStyle/>
          <a:p>
            <a:pPr algn="l"/>
            <a:r>
              <a:rPr lang="zh-CN" altLang="en-US" sz="3200" dirty="0">
                <a:latin typeface="微软雅黑" panose="020B0503020204020204" pitchFamily="34" charset="-122"/>
                <a:ea typeface="微软雅黑" panose="020B0503020204020204" pitchFamily="34" charset="-122"/>
              </a:rPr>
              <a:t>简述</a:t>
            </a:r>
            <a:endParaRPr lang="zh-CN" alt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07440" y="1515130"/>
            <a:ext cx="6929834" cy="3969385"/>
          </a:xfrm>
          <a:prstGeom prst="rect">
            <a:avLst/>
          </a:prstGeom>
          <a:noFill/>
        </p:spPr>
        <p:txBody>
          <a:bodyPr wrap="square" rtlCol="0">
            <a:spAutoFit/>
          </a:bodyPr>
          <a:lstStyle/>
          <a:p>
            <a:pPr indent="457200" fontAlgn="auto">
              <a:lnSpc>
                <a:spcPct val="150000"/>
              </a:lnSpc>
            </a:pPr>
            <a:r>
              <a:rPr lang="zh-CN" altLang="en-US" sz="2400" b="1" dirty="0">
                <a:latin typeface="黑体" panose="02010609060101010101" charset="-122"/>
                <a:ea typeface="黑体" panose="02010609060101010101" charset="-122"/>
              </a:rPr>
              <a:t>本</a:t>
            </a:r>
            <a:r>
              <a:rPr lang="en-US" altLang="zh-CN" sz="2400" b="1" dirty="0" err="1">
                <a:latin typeface="黑体" panose="02010609060101010101" charset="-122"/>
                <a:ea typeface="黑体" panose="02010609060101010101" charset="-122"/>
              </a:rPr>
              <a:t>ppt</a:t>
            </a:r>
            <a:r>
              <a:rPr lang="zh-CN" altLang="en-US" sz="2400" b="1" dirty="0">
                <a:latin typeface="黑体" panose="02010609060101010101" charset="-122"/>
                <a:ea typeface="黑体" panose="02010609060101010101" charset="-122"/>
              </a:rPr>
              <a:t>以</a:t>
            </a:r>
            <a:r>
              <a:rPr lang="en-US" altLang="zh-CN" sz="2400" b="1" dirty="0">
                <a:latin typeface="黑体" panose="02010609060101010101" charset="-122"/>
                <a:ea typeface="黑体" panose="02010609060101010101" charset="-122"/>
              </a:rPr>
              <a:t>“</a:t>
            </a:r>
            <a:r>
              <a:rPr lang="zh-CN" altLang="en-US" sz="2400" b="1" dirty="0">
                <a:latin typeface="黑体" panose="02010609060101010101" charset="-122"/>
                <a:ea typeface="黑体" panose="02010609060101010101" charset="-122"/>
              </a:rPr>
              <a:t>志愿者管理系统</a:t>
            </a:r>
            <a:r>
              <a:rPr lang="en-US" altLang="zh-CN" sz="2400" b="1" dirty="0">
                <a:latin typeface="黑体" panose="02010609060101010101" charset="-122"/>
                <a:ea typeface="黑体" panose="02010609060101010101" charset="-122"/>
              </a:rPr>
              <a:t>”</a:t>
            </a:r>
            <a:r>
              <a:rPr lang="zh-CN" altLang="en-US" sz="2400" b="1" dirty="0">
                <a:latin typeface="黑体" panose="02010609060101010101" charset="-122"/>
                <a:ea typeface="黑体" panose="02010609060101010101" charset="-122"/>
              </a:rPr>
              <a:t>为例，系统、完整地讲解了系统分析与设计的过程，包括需求分析、架构设计、用例分析、子系统及其接口设计、部件设计等内容，使学生对可视化建模过程和相应的制品有较全面的理解，具备使用</a:t>
            </a:r>
            <a:r>
              <a:rPr lang="en-US" altLang="zh-CN" sz="2400" b="1" dirty="0">
                <a:latin typeface="黑体" panose="02010609060101010101" charset="-122"/>
                <a:ea typeface="黑体" panose="02010609060101010101" charset="-122"/>
              </a:rPr>
              <a:t>“</a:t>
            </a:r>
            <a:r>
              <a:rPr lang="zh-CN" altLang="en-US" sz="2400" b="1" dirty="0">
                <a:latin typeface="黑体" panose="02010609060101010101" charset="-122"/>
                <a:ea typeface="黑体" panose="02010609060101010101" charset="-122"/>
              </a:rPr>
              <a:t>面向对象</a:t>
            </a:r>
            <a:r>
              <a:rPr lang="en-US" altLang="zh-CN" sz="2400" b="1" dirty="0">
                <a:latin typeface="黑体" panose="02010609060101010101" charset="-122"/>
                <a:ea typeface="黑体" panose="02010609060101010101" charset="-122"/>
              </a:rPr>
              <a:t>+UML”</a:t>
            </a:r>
            <a:r>
              <a:rPr lang="zh-CN" altLang="en-US" sz="2400" b="1" dirty="0">
                <a:latin typeface="黑体" panose="02010609060101010101" charset="-122"/>
                <a:ea typeface="黑体" panose="02010609060101010101" charset="-122"/>
              </a:rPr>
              <a:t>建造一个健壮、易于维护、可扩展的软件系统的能力。</a:t>
            </a:r>
            <a:endParaRPr lang="zh-CN" altLang="en-US" sz="2400" b="1" dirty="0">
              <a:latin typeface="黑体" panose="02010609060101010101" charset="-122"/>
              <a:ea typeface="黑体" panose="02010609060101010101" charset="-122"/>
            </a:endParaRPr>
          </a:p>
          <a:p>
            <a:pPr indent="457200" fontAlgn="auto">
              <a:lnSpc>
                <a:spcPct val="150000"/>
              </a:lnSpc>
            </a:pPr>
            <a:r>
              <a:rPr lang="zh-CN" altLang="en-US" sz="2400" b="1" dirty="0">
                <a:latin typeface="黑体" panose="02010609060101010101" charset="-122"/>
                <a:ea typeface="黑体" panose="02010609060101010101" charset="-122"/>
              </a:rPr>
              <a:t>本案例仅供参考，祝各位师弟师妹取得好成绩！</a:t>
            </a:r>
            <a:endParaRPr lang="zh-CN" altLang="en-US" sz="24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1998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56792" y="1434189"/>
            <a:ext cx="7272808" cy="400110"/>
          </a:xfrm>
          <a:prstGeom prst="rect">
            <a:avLst/>
          </a:prstGeom>
          <a:noFill/>
        </p:spPr>
        <p:txBody>
          <a:bodyPr wrap="square" rtlCol="0">
            <a:spAutoFit/>
          </a:bodyPr>
          <a:lstStyle/>
          <a:p>
            <a:pPr indent="457200" fontAlgn="auto"/>
            <a:r>
              <a:rPr lang="zh-CN" altLang="en-US" sz="2000" b="1" dirty="0" smtClean="0">
                <a:latin typeface="黑体" panose="02010609060101010101" charset="-122"/>
                <a:ea typeface="黑体" panose="02010609060101010101" charset="-122"/>
              </a:rPr>
              <a:t>画出时序图（确定类的操作）。</a:t>
            </a:r>
            <a:endParaRPr lang="en-US" altLang="zh-CN" sz="2000" b="1" dirty="0" smtClean="0">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1619672" y="2033130"/>
            <a:ext cx="5847619" cy="42761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9552" y="1501232"/>
            <a:ext cx="6984776" cy="400110"/>
          </a:xfrm>
          <a:prstGeom prst="rect">
            <a:avLst/>
          </a:prstGeom>
          <a:noFill/>
        </p:spPr>
        <p:txBody>
          <a:bodyPr wrap="square" rtlCol="0">
            <a:spAutoFit/>
          </a:bodyPr>
          <a:lstStyle/>
          <a:p>
            <a:pPr indent="457200"/>
            <a:r>
              <a:rPr lang="zh-CN" altLang="en-US" sz="2000" b="1" dirty="0" smtClean="0">
                <a:latin typeface="黑体" panose="02010609060101010101" charset="-122"/>
                <a:ea typeface="黑体" panose="02010609060101010101" charset="-122"/>
              </a:rPr>
              <a:t>对</a:t>
            </a:r>
            <a:r>
              <a:rPr lang="zh-CN" altLang="en-US" sz="2000" b="1" dirty="0">
                <a:latin typeface="黑体" panose="02010609060101010101" charset="-122"/>
                <a:ea typeface="黑体" panose="02010609060101010101" charset="-122"/>
              </a:rPr>
              <a:t>时序图进行简单</a:t>
            </a:r>
            <a:r>
              <a:rPr lang="zh-CN" altLang="en-US" sz="2000" b="1" dirty="0" smtClean="0">
                <a:latin typeface="黑体" panose="02010609060101010101" charset="-122"/>
                <a:ea typeface="黑体" panose="02010609060101010101" charset="-122"/>
              </a:rPr>
              <a:t>描述。</a:t>
            </a:r>
            <a:endParaRPr lang="en-US" altLang="zh-CN" sz="2000" b="1" dirty="0">
              <a:latin typeface="黑体" panose="02010609060101010101" charset="-122"/>
              <a:ea typeface="黑体" panose="02010609060101010101" charset="-122"/>
            </a:endParaRPr>
          </a:p>
        </p:txBody>
      </p:sp>
      <p:sp>
        <p:nvSpPr>
          <p:cNvPr id="6" name="文本框 5"/>
          <p:cNvSpPr txBox="1"/>
          <p:nvPr/>
        </p:nvSpPr>
        <p:spPr>
          <a:xfrm>
            <a:off x="971600" y="1997304"/>
            <a:ext cx="7272808" cy="4661535"/>
          </a:xfrm>
          <a:prstGeom prst="rect">
            <a:avLst/>
          </a:prstGeom>
          <a:noFill/>
        </p:spPr>
        <p:txBody>
          <a:bodyPr wrap="square" rtlCol="0">
            <a:spAutoFit/>
          </a:bodyPr>
          <a:lstStyle/>
          <a:p>
            <a:pPr>
              <a:lnSpc>
                <a:spcPct val="150000"/>
              </a:lnSpc>
            </a:pP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zh-CN" dirty="0" smtClean="0">
                <a:latin typeface="黑体" panose="02010609060101010101" charset="-122"/>
                <a:ea typeface="黑体" panose="02010609060101010101" charset="-122"/>
                <a:cs typeface="Times New Roman" panose="02020603050405020304" pitchFamily="18" charset="0"/>
              </a:rPr>
              <a:t>学生</a:t>
            </a:r>
            <a:r>
              <a:rPr lang="zh-CN" altLang="zh-CN" dirty="0">
                <a:latin typeface="黑体" panose="02010609060101010101" charset="-122"/>
                <a:ea typeface="黑体" panose="02010609060101010101" charset="-122"/>
                <a:cs typeface="Times New Roman" panose="02020603050405020304" pitchFamily="18" charset="0"/>
              </a:rPr>
              <a:t>点击</a:t>
            </a:r>
            <a:r>
              <a:rPr lang="en-US" altLang="zh-CN" dirty="0">
                <a:latin typeface="黑体" panose="02010609060101010101" charset="-122"/>
                <a:ea typeface="黑体" panose="02010609060101010101" charset="-122"/>
                <a:cs typeface="Times New Roman" panose="02020603050405020304" pitchFamily="18" charset="0"/>
              </a:rPr>
              <a:t>newActiv</a:t>
            </a:r>
            <a:r>
              <a:rPr lang="zh-CN" altLang="zh-CN" dirty="0">
                <a:latin typeface="黑体" panose="02010609060101010101" charset="-122"/>
                <a:ea typeface="黑体" panose="02010609060101010101" charset="-122"/>
                <a:cs typeface="Times New Roman" panose="02020603050405020304" pitchFamily="18" charset="0"/>
              </a:rPr>
              <a:t>新建活动信息填写页上的“保存”按钮，系统调用</a:t>
            </a:r>
            <a:r>
              <a:rPr lang="en-US" altLang="zh-CN" dirty="0">
                <a:latin typeface="黑体" panose="02010609060101010101" charset="-122"/>
                <a:ea typeface="黑体" panose="02010609060101010101" charset="-122"/>
                <a:cs typeface="Times New Roman" panose="02020603050405020304" pitchFamily="18" charset="0"/>
              </a:rPr>
              <a:t>newActiv</a:t>
            </a:r>
            <a:r>
              <a:rPr lang="zh-CN" altLang="zh-CN" dirty="0">
                <a:latin typeface="黑体" panose="02010609060101010101" charset="-122"/>
                <a:ea typeface="黑体" panose="02010609060101010101" charset="-122"/>
                <a:cs typeface="Times New Roman" panose="02020603050405020304" pitchFamily="18" charset="0"/>
              </a:rPr>
              <a:t>上的</a:t>
            </a:r>
            <a:r>
              <a:rPr lang="en-US" altLang="zh-CN" dirty="0" err="1">
                <a:latin typeface="黑体" panose="02010609060101010101" charset="-122"/>
                <a:ea typeface="黑体" panose="02010609060101010101" charset="-122"/>
                <a:cs typeface="Times New Roman" panose="02020603050405020304" pitchFamily="18" charset="0"/>
              </a:rPr>
              <a:t>publishActivity</a:t>
            </a:r>
            <a:r>
              <a:rPr lang="en-US" altLang="zh-CN" dirty="0">
                <a:latin typeface="黑体" panose="02010609060101010101" charset="-122"/>
                <a:ea typeface="黑体" panose="02010609060101010101" charset="-122"/>
                <a:cs typeface="Times New Roman" panose="02020603050405020304" pitchFamily="18" charset="0"/>
              </a:rPr>
              <a:t>()</a:t>
            </a:r>
            <a:r>
              <a:rPr lang="zh-CN" altLang="zh-CN" dirty="0">
                <a:latin typeface="黑体" panose="02010609060101010101" charset="-122"/>
                <a:ea typeface="黑体" panose="02010609060101010101" charset="-122"/>
                <a:cs typeface="Times New Roman" panose="02020603050405020304" pitchFamily="18" charset="0"/>
              </a:rPr>
              <a:t>方法，该方法以</a:t>
            </a:r>
            <a:r>
              <a:rPr lang="en-US" altLang="zh-CN" dirty="0">
                <a:latin typeface="黑体" panose="02010609060101010101" charset="-122"/>
                <a:ea typeface="黑体" panose="02010609060101010101" charset="-122"/>
                <a:cs typeface="Times New Roman" panose="02020603050405020304" pitchFamily="18" charset="0"/>
              </a:rPr>
              <a:t>post</a:t>
            </a:r>
            <a:r>
              <a:rPr lang="zh-CN" altLang="zh-CN" dirty="0">
                <a:latin typeface="黑体" panose="02010609060101010101" charset="-122"/>
                <a:ea typeface="黑体" panose="02010609060101010101" charset="-122"/>
                <a:cs typeface="Times New Roman" panose="02020603050405020304" pitchFamily="18" charset="0"/>
              </a:rPr>
              <a:t>方式将新活动信息数据传给</a:t>
            </a:r>
            <a:r>
              <a:rPr lang="en-US" altLang="zh-CN" dirty="0" err="1">
                <a:latin typeface="黑体" panose="02010609060101010101" charset="-122"/>
                <a:ea typeface="黑体" panose="02010609060101010101" charset="-122"/>
                <a:cs typeface="Times New Roman" panose="02020603050405020304" pitchFamily="18" charset="0"/>
              </a:rPr>
              <a:t>PublishAction</a:t>
            </a:r>
            <a:r>
              <a:rPr lang="zh-CN" altLang="zh-CN" dirty="0">
                <a:latin typeface="黑体" panose="02010609060101010101" charset="-122"/>
                <a:ea typeface="黑体" panose="02010609060101010101" charset="-122"/>
                <a:cs typeface="Times New Roman" panose="02020603050405020304" pitchFamily="18" charset="0"/>
              </a:rPr>
              <a:t>控制类的</a:t>
            </a:r>
            <a:r>
              <a:rPr lang="en-US" altLang="zh-CN" dirty="0">
                <a:latin typeface="黑体" panose="02010609060101010101" charset="-122"/>
                <a:ea typeface="黑体" panose="02010609060101010101" charset="-122"/>
                <a:cs typeface="Times New Roman" panose="02020603050405020304" pitchFamily="18" charset="0"/>
              </a:rPr>
              <a:t>publish()</a:t>
            </a:r>
            <a:r>
              <a:rPr lang="zh-CN" altLang="zh-CN" dirty="0">
                <a:latin typeface="黑体" panose="02010609060101010101" charset="-122"/>
                <a:ea typeface="黑体" panose="02010609060101010101" charset="-122"/>
                <a:cs typeface="Times New Roman" panose="02020603050405020304" pitchFamily="18" charset="0"/>
              </a:rPr>
              <a:t>方法。</a:t>
            </a:r>
            <a:r>
              <a:rPr lang="en-US" altLang="zh-CN" dirty="0">
                <a:latin typeface="黑体" panose="02010609060101010101" charset="-122"/>
                <a:ea typeface="黑体" panose="02010609060101010101" charset="-122"/>
                <a:cs typeface="Times New Roman" panose="02020603050405020304" pitchFamily="18" charset="0"/>
              </a:rPr>
              <a:t>publish()</a:t>
            </a:r>
            <a:r>
              <a:rPr lang="zh-CN" altLang="zh-CN" dirty="0">
                <a:latin typeface="黑体" panose="02010609060101010101" charset="-122"/>
                <a:ea typeface="黑体" panose="02010609060101010101" charset="-122"/>
                <a:cs typeface="Times New Roman" panose="02020603050405020304" pitchFamily="18" charset="0"/>
              </a:rPr>
              <a:t>方法获取到</a:t>
            </a:r>
            <a:r>
              <a:rPr lang="en-US" altLang="zh-CN" dirty="0">
                <a:latin typeface="黑体" panose="02010609060101010101" charset="-122"/>
                <a:ea typeface="黑体" panose="02010609060101010101" charset="-122"/>
                <a:cs typeface="Times New Roman" panose="02020603050405020304" pitchFamily="18" charset="0"/>
              </a:rPr>
              <a:t>post</a:t>
            </a:r>
            <a:r>
              <a:rPr lang="zh-CN" altLang="zh-CN" dirty="0">
                <a:latin typeface="黑体" panose="02010609060101010101" charset="-122"/>
                <a:ea typeface="黑体" panose="02010609060101010101" charset="-122"/>
                <a:cs typeface="Times New Roman" panose="02020603050405020304" pitchFamily="18" charset="0"/>
              </a:rPr>
              <a:t>传过来的新活动信息和</a:t>
            </a:r>
            <a:r>
              <a:rPr lang="en-US" altLang="zh-CN" dirty="0">
                <a:latin typeface="黑体" panose="02010609060101010101" charset="-122"/>
                <a:ea typeface="黑体" panose="02010609060101010101" charset="-122"/>
                <a:cs typeface="Times New Roman" panose="02020603050405020304" pitchFamily="18" charset="0"/>
              </a:rPr>
              <a:t>Session</a:t>
            </a:r>
            <a:r>
              <a:rPr lang="zh-CN" altLang="zh-CN" dirty="0">
                <a:latin typeface="黑体" panose="02010609060101010101" charset="-122"/>
                <a:ea typeface="黑体" panose="02010609060101010101" charset="-122"/>
                <a:cs typeface="Times New Roman" panose="02020603050405020304" pitchFamily="18" charset="0"/>
              </a:rPr>
              <a:t>中的用户编号，调用</a:t>
            </a:r>
            <a:r>
              <a:rPr lang="en-US" altLang="zh-CN" dirty="0" err="1">
                <a:latin typeface="黑体" panose="02010609060101010101" charset="-122"/>
                <a:ea typeface="黑体" panose="02010609060101010101" charset="-122"/>
                <a:cs typeface="Times New Roman" panose="02020603050405020304" pitchFamily="18" charset="0"/>
              </a:rPr>
              <a:t>ActivityModel</a:t>
            </a:r>
            <a:r>
              <a:rPr lang="zh-CN" altLang="zh-CN" dirty="0">
                <a:latin typeface="黑体" panose="02010609060101010101" charset="-122"/>
                <a:ea typeface="黑体" panose="02010609060101010101" charset="-122"/>
                <a:cs typeface="Times New Roman" panose="02020603050405020304" pitchFamily="18" charset="0"/>
              </a:rPr>
              <a:t>实体类的</a:t>
            </a:r>
            <a:r>
              <a:rPr lang="en-US" altLang="zh-CN" dirty="0">
                <a:latin typeface="黑体" panose="02010609060101010101" charset="-122"/>
                <a:ea typeface="黑体" panose="02010609060101010101" charset="-122"/>
                <a:cs typeface="Times New Roman" panose="02020603050405020304" pitchFamily="18" charset="0"/>
              </a:rPr>
              <a:t>create()</a:t>
            </a:r>
            <a:r>
              <a:rPr lang="zh-CN" altLang="zh-CN" dirty="0">
                <a:latin typeface="黑体" panose="02010609060101010101" charset="-122"/>
                <a:ea typeface="黑体" panose="02010609060101010101" charset="-122"/>
                <a:cs typeface="Times New Roman" panose="02020603050405020304" pitchFamily="18" charset="0"/>
              </a:rPr>
              <a:t>方法创建数据对象，并进行自动验证和自动完成。自动验证表示对用户输入的新活动信息进行验证，判断是否为合法数据。自动完成表示将数据插入数据库时会对部分数据进行处理，比如设置默认值。若创建失败，返回错误信息。若创建成功，再调用</a:t>
            </a:r>
            <a:r>
              <a:rPr lang="en-US" altLang="zh-CN" dirty="0" err="1">
                <a:latin typeface="黑体" panose="02010609060101010101" charset="-122"/>
                <a:ea typeface="黑体" panose="02010609060101010101" charset="-122"/>
                <a:cs typeface="Times New Roman" panose="02020603050405020304" pitchFamily="18" charset="0"/>
              </a:rPr>
              <a:t>ActivityModel</a:t>
            </a:r>
            <a:r>
              <a:rPr lang="zh-CN" altLang="zh-CN" dirty="0">
                <a:latin typeface="黑体" panose="02010609060101010101" charset="-122"/>
                <a:ea typeface="黑体" panose="02010609060101010101" charset="-122"/>
                <a:cs typeface="Times New Roman" panose="02020603050405020304" pitchFamily="18" charset="0"/>
              </a:rPr>
              <a:t>实体类的</a:t>
            </a:r>
            <a:r>
              <a:rPr lang="en-US" altLang="zh-CN" dirty="0">
                <a:latin typeface="黑体" panose="02010609060101010101" charset="-122"/>
                <a:ea typeface="黑体" panose="02010609060101010101" charset="-122"/>
                <a:cs typeface="Times New Roman" panose="02020603050405020304" pitchFamily="18" charset="0"/>
              </a:rPr>
              <a:t>add()</a:t>
            </a:r>
            <a:r>
              <a:rPr lang="zh-CN" altLang="zh-CN" dirty="0">
                <a:latin typeface="黑体" panose="02010609060101010101" charset="-122"/>
                <a:ea typeface="黑体" panose="02010609060101010101" charset="-122"/>
                <a:cs typeface="Times New Roman" panose="02020603050405020304" pitchFamily="18" charset="0"/>
              </a:rPr>
              <a:t>方法保存新活动到数据库。最后调用</a:t>
            </a:r>
            <a:r>
              <a:rPr lang="en-US" altLang="zh-CN" dirty="0" err="1">
                <a:latin typeface="黑体" panose="02010609060101010101" charset="-122"/>
                <a:ea typeface="黑体" panose="02010609060101010101" charset="-122"/>
                <a:cs typeface="Times New Roman" panose="02020603050405020304" pitchFamily="18" charset="0"/>
              </a:rPr>
              <a:t>PublishAction</a:t>
            </a:r>
            <a:r>
              <a:rPr lang="zh-CN" altLang="zh-CN" dirty="0">
                <a:latin typeface="黑体" panose="02010609060101010101" charset="-122"/>
                <a:ea typeface="黑体" panose="02010609060101010101" charset="-122"/>
                <a:cs typeface="Times New Roman" panose="02020603050405020304" pitchFamily="18" charset="0"/>
              </a:rPr>
              <a:t>控制类的</a:t>
            </a:r>
            <a:r>
              <a:rPr lang="en-US" altLang="zh-CN" dirty="0" err="1">
                <a:latin typeface="黑体" panose="02010609060101010101" charset="-122"/>
                <a:ea typeface="黑体" panose="02010609060101010101" charset="-122"/>
                <a:cs typeface="Times New Roman" panose="02020603050405020304" pitchFamily="18" charset="0"/>
              </a:rPr>
              <a:t>ajaxReturn</a:t>
            </a:r>
            <a:r>
              <a:rPr lang="en-US" altLang="zh-CN" dirty="0">
                <a:latin typeface="黑体" panose="02010609060101010101" charset="-122"/>
                <a:ea typeface="黑体" panose="02010609060101010101" charset="-122"/>
                <a:cs typeface="Times New Roman" panose="02020603050405020304" pitchFamily="18" charset="0"/>
              </a:rPr>
              <a:t>()</a:t>
            </a:r>
            <a:r>
              <a:rPr lang="zh-CN" altLang="zh-CN" dirty="0">
                <a:latin typeface="黑体" panose="02010609060101010101" charset="-122"/>
                <a:ea typeface="黑体" panose="02010609060101010101" charset="-122"/>
                <a:cs typeface="Times New Roman" panose="02020603050405020304" pitchFamily="18" charset="0"/>
              </a:rPr>
              <a:t>方法把结果返回到</a:t>
            </a:r>
            <a:r>
              <a:rPr lang="en-US" altLang="zh-CN" dirty="0" err="1">
                <a:latin typeface="黑体" panose="02010609060101010101" charset="-122"/>
                <a:ea typeface="黑体" panose="02010609060101010101" charset="-122"/>
                <a:cs typeface="Times New Roman" panose="02020603050405020304" pitchFamily="18" charset="0"/>
              </a:rPr>
              <a:t>publishActivity</a:t>
            </a:r>
            <a:r>
              <a:rPr lang="en-US" altLang="zh-CN" dirty="0">
                <a:latin typeface="黑体" panose="02010609060101010101" charset="-122"/>
                <a:ea typeface="黑体" panose="02010609060101010101" charset="-122"/>
                <a:cs typeface="Times New Roman" panose="02020603050405020304" pitchFamily="18" charset="0"/>
              </a:rPr>
              <a:t>()</a:t>
            </a:r>
            <a:r>
              <a:rPr lang="zh-CN" altLang="zh-CN" dirty="0">
                <a:latin typeface="黑体" panose="02010609060101010101" charset="-122"/>
                <a:ea typeface="黑体" panose="02010609060101010101" charset="-122"/>
                <a:cs typeface="Times New Roman" panose="02020603050405020304" pitchFamily="18" charset="0"/>
              </a:rPr>
              <a:t>方法。</a:t>
            </a:r>
            <a:endParaRPr lang="zh-CN" altLang="en-US" dirty="0">
              <a:latin typeface="黑体" panose="02010609060101010101" charset="-122"/>
              <a:ea typeface="黑体" panose="02010609060101010101" charset="-122"/>
              <a:cs typeface="Times New Roman" panose="02020603050405020304" pitchFamily="18" charset="0"/>
            </a:endParaRPr>
          </a:p>
        </p:txBody>
      </p:sp>
      <p:sp>
        <p:nvSpPr>
          <p:cNvPr id="8" name="圆角矩形 7"/>
          <p:cNvSpPr/>
          <p:nvPr/>
        </p:nvSpPr>
        <p:spPr>
          <a:xfrm>
            <a:off x="667385" y="1997075"/>
            <a:ext cx="7881620" cy="475805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1035100" y="52473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259632" y="2104207"/>
            <a:ext cx="6120680" cy="4696746"/>
          </a:xfrm>
          <a:prstGeom prst="rect">
            <a:avLst/>
          </a:prstGeom>
        </p:spPr>
      </p:pic>
      <p:sp>
        <p:nvSpPr>
          <p:cNvPr id="3" name="文本框 2"/>
          <p:cNvSpPr txBox="1"/>
          <p:nvPr/>
        </p:nvSpPr>
        <p:spPr>
          <a:xfrm>
            <a:off x="1035100" y="1108299"/>
            <a:ext cx="7848872" cy="858377"/>
          </a:xfrm>
          <a:prstGeom prst="rect">
            <a:avLst/>
          </a:prstGeom>
          <a:noFill/>
        </p:spPr>
        <p:txBody>
          <a:bodyPr wrap="square" rtlCol="0">
            <a:spAutoFit/>
          </a:bodyPr>
          <a:lstStyle/>
          <a:p>
            <a:pPr>
              <a:lnSpc>
                <a:spcPct val="150000"/>
              </a:lnSpc>
            </a:pPr>
            <a:r>
              <a:rPr lang="zh-CN" altLang="en-US" b="1" dirty="0" smtClean="0">
                <a:latin typeface="黑体" panose="02010609060101010101" charset="-122"/>
                <a:ea typeface="黑体" panose="02010609060101010101" charset="-122"/>
              </a:rPr>
              <a:t>这里我们给出代码片段和运行界面，以便同学们理解时序图的画法。</a:t>
            </a:r>
            <a:endParaRPr lang="en-US" altLang="zh-CN" b="1" dirty="0" smtClean="0">
              <a:latin typeface="黑体" panose="02010609060101010101" charset="-122"/>
              <a:ea typeface="黑体" panose="02010609060101010101" charset="-122"/>
            </a:endParaRPr>
          </a:p>
          <a:p>
            <a:pPr>
              <a:lnSpc>
                <a:spcPct val="150000"/>
              </a:lnSpc>
            </a:pPr>
            <a:r>
              <a:rPr lang="zh-CN" altLang="en-US" b="1" dirty="0" smtClean="0">
                <a:latin typeface="黑体" panose="02010609060101010101" charset="-122"/>
                <a:ea typeface="黑体" panose="02010609060101010101" charset="-122"/>
              </a:rPr>
              <a:t>下图是新建活动信息填写页面。</a:t>
            </a:r>
            <a:endParaRPr lang="en-US" altLang="zh-CN"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08100" y="588233"/>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08212" y="1323494"/>
            <a:ext cx="7336196" cy="40011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下图是新建活动信息填写页面对应的</a:t>
            </a:r>
            <a:r>
              <a:rPr lang="en-US" altLang="zh-CN" sz="2000" b="1" dirty="0" smtClean="0">
                <a:latin typeface="黑体" panose="02010609060101010101" charset="-122"/>
                <a:ea typeface="黑体" panose="02010609060101010101" charset="-122"/>
              </a:rPr>
              <a:t>html</a:t>
            </a:r>
            <a:r>
              <a:rPr lang="zh-CN" altLang="en-US" sz="2000" b="1" dirty="0" smtClean="0">
                <a:latin typeface="黑体" panose="02010609060101010101" charset="-122"/>
                <a:ea typeface="黑体" panose="02010609060101010101" charset="-122"/>
              </a:rPr>
              <a:t>文件：</a:t>
            </a:r>
            <a:r>
              <a:rPr lang="en-US" altLang="zh-CN" sz="2000" b="1" dirty="0" smtClean="0">
                <a:latin typeface="黑体" panose="02010609060101010101" charset="-122"/>
                <a:ea typeface="黑体" panose="02010609060101010101" charset="-122"/>
              </a:rPr>
              <a:t>newActiv.html</a:t>
            </a:r>
            <a:endParaRPr lang="en-US" altLang="zh-CN" sz="2000" b="1" dirty="0">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179512" y="1844824"/>
            <a:ext cx="8712968" cy="484642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49361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38229" y="1251637"/>
            <a:ext cx="7488720" cy="40011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下图是新建活动信息填写页面对应的</a:t>
            </a:r>
            <a:r>
              <a:rPr lang="en-US" altLang="zh-CN" sz="2000" b="1" dirty="0" smtClean="0">
                <a:latin typeface="黑体" panose="02010609060101010101" charset="-122"/>
                <a:ea typeface="黑体" panose="02010609060101010101" charset="-122"/>
              </a:rPr>
              <a:t>html</a:t>
            </a:r>
            <a:r>
              <a:rPr lang="zh-CN" altLang="en-US" sz="2000" b="1" dirty="0" smtClean="0">
                <a:latin typeface="黑体" panose="02010609060101010101" charset="-122"/>
                <a:ea typeface="黑体" panose="02010609060101010101" charset="-122"/>
              </a:rPr>
              <a:t>文件：</a:t>
            </a:r>
            <a:r>
              <a:rPr lang="en-US" altLang="zh-CN" sz="2000" b="1" dirty="0" smtClean="0">
                <a:latin typeface="黑体" panose="02010609060101010101" charset="-122"/>
                <a:ea typeface="黑体" panose="02010609060101010101" charset="-122"/>
              </a:rPr>
              <a:t>newActiv.html</a:t>
            </a:r>
            <a:endParaRPr lang="en-US" altLang="zh-CN" sz="2000" b="1" dirty="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683568" y="1864455"/>
            <a:ext cx="7776864" cy="490643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55711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1560" y="1296022"/>
            <a:ext cx="8172400" cy="40011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下图是</a:t>
            </a:r>
            <a:r>
              <a:rPr lang="en-US" altLang="zh-CN" sz="2000" b="1" dirty="0" err="1" smtClean="0">
                <a:latin typeface="黑体" panose="02010609060101010101" charset="-122"/>
                <a:ea typeface="黑体" panose="02010609060101010101" charset="-122"/>
              </a:rPr>
              <a:t>PublishAction</a:t>
            </a:r>
            <a:r>
              <a:rPr lang="zh-CN" altLang="en-US" sz="2000" b="1" dirty="0" smtClean="0">
                <a:latin typeface="黑体" panose="02010609060101010101" charset="-122"/>
                <a:ea typeface="黑体" panose="02010609060101010101" charset="-122"/>
              </a:rPr>
              <a:t>控制类对应的文件：</a:t>
            </a:r>
            <a:r>
              <a:rPr lang="en-US" altLang="zh-CN" sz="2000" b="1" dirty="0" err="1" smtClean="0">
                <a:latin typeface="黑体" panose="02010609060101010101" charset="-122"/>
                <a:ea typeface="黑体" panose="02010609060101010101" charset="-122"/>
              </a:rPr>
              <a:t>PublishAction.class.php</a:t>
            </a:r>
            <a:endParaRPr lang="en-US" altLang="zh-CN" sz="2000" b="1" dirty="0">
              <a:latin typeface="黑体" panose="02010609060101010101" charset="-122"/>
              <a:ea typeface="黑体" panose="02010609060101010101"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851471"/>
            <a:ext cx="7990476" cy="496190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52536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3.2.1 </a:t>
            </a:r>
            <a:r>
              <a:rPr lang="zh-CN" altLang="en-US" sz="3200" dirty="0" smtClean="0">
                <a:latin typeface="微软雅黑" panose="020B0503020204020204" pitchFamily="34" charset="-122"/>
                <a:ea typeface="微软雅黑" panose="020B0503020204020204" pitchFamily="34" charset="-122"/>
              </a:rPr>
              <a:t>发布活动用例析取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9552" y="1364101"/>
            <a:ext cx="8236704" cy="40011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下图是</a:t>
            </a:r>
            <a:r>
              <a:rPr lang="en-US" altLang="zh-CN" sz="2000" b="1" dirty="0" err="1" smtClean="0">
                <a:latin typeface="黑体" panose="02010609060101010101" charset="-122"/>
                <a:ea typeface="黑体" panose="02010609060101010101" charset="-122"/>
              </a:rPr>
              <a:t>ActivityModel</a:t>
            </a:r>
            <a:r>
              <a:rPr lang="zh-CN" altLang="en-US" sz="2000" b="1" dirty="0">
                <a:latin typeface="黑体" panose="02010609060101010101" charset="-122"/>
                <a:ea typeface="黑体" panose="02010609060101010101" charset="-122"/>
              </a:rPr>
              <a:t>实体</a:t>
            </a:r>
            <a:r>
              <a:rPr lang="zh-CN" altLang="en-US" sz="2000" b="1" dirty="0" smtClean="0">
                <a:latin typeface="黑体" panose="02010609060101010101" charset="-122"/>
                <a:ea typeface="黑体" panose="02010609060101010101" charset="-122"/>
              </a:rPr>
              <a:t>类对应的文件：</a:t>
            </a:r>
            <a:r>
              <a:rPr lang="en-US" altLang="zh-CN" sz="2000" b="1" dirty="0" err="1" smtClean="0">
                <a:latin typeface="黑体" panose="02010609060101010101" charset="-122"/>
                <a:ea typeface="黑体" panose="02010609060101010101" charset="-122"/>
              </a:rPr>
              <a:t>ActivityModel.class.php</a:t>
            </a:r>
            <a:endParaRPr lang="en-US" altLang="zh-CN" sz="2000" b="1" dirty="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7688" y="2019379"/>
            <a:ext cx="9144000" cy="433785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1480210"/>
            <a:ext cx="6984776" cy="400110"/>
          </a:xfrm>
          <a:prstGeom prst="rect">
            <a:avLst/>
          </a:prstGeom>
          <a:noFill/>
        </p:spPr>
        <p:txBody>
          <a:bodyPr wrap="square" rtlCol="0">
            <a:spAutoFit/>
          </a:bodyPr>
          <a:lstStyle/>
          <a:p>
            <a:r>
              <a:rPr lang="zh-CN" altLang="en-US" sz="2000" b="1" dirty="0">
                <a:latin typeface="黑体" panose="02010609060101010101" charset="-122"/>
                <a:ea typeface="黑体" panose="02010609060101010101" charset="-122"/>
              </a:rPr>
              <a:t>找出用例中的三种类，对三种类进行简单</a:t>
            </a:r>
            <a:r>
              <a:rPr lang="zh-CN" altLang="en-US" sz="2000" b="1" dirty="0" smtClean="0">
                <a:latin typeface="黑体" panose="02010609060101010101" charset="-122"/>
                <a:ea typeface="黑体" panose="02010609060101010101" charset="-122"/>
              </a:rPr>
              <a:t>描述。</a:t>
            </a:r>
            <a:endParaRPr lang="en-US" altLang="zh-CN" sz="2000" b="1" dirty="0">
              <a:latin typeface="黑体" panose="02010609060101010101" charset="-122"/>
              <a:ea typeface="黑体" panose="02010609060101010101" charset="-122"/>
            </a:endParaRPr>
          </a:p>
        </p:txBody>
      </p:sp>
      <p:sp>
        <p:nvSpPr>
          <p:cNvPr id="8" name="文本框 7"/>
          <p:cNvSpPr txBox="1"/>
          <p:nvPr/>
        </p:nvSpPr>
        <p:spPr>
          <a:xfrm>
            <a:off x="755576" y="2249812"/>
            <a:ext cx="7632848" cy="3723005"/>
          </a:xfrm>
          <a:prstGeom prst="rect">
            <a:avLst/>
          </a:prstGeom>
          <a:noFill/>
        </p:spPr>
        <p:txBody>
          <a:bodyPr wrap="square" rtlCol="0">
            <a:spAutoFit/>
          </a:bodyPr>
          <a:lstStyle/>
          <a:p>
            <a:pPr>
              <a:lnSpc>
                <a:spcPct val="150000"/>
              </a:lnSpc>
            </a:pPr>
            <a:r>
              <a:rPr lang="en-US" altLang="zh-CN" dirty="0" smtClean="0">
                <a:latin typeface="黑体" panose="02010609060101010101" charset="-122"/>
                <a:ea typeface="黑体" panose="02010609060101010101" charset="-122"/>
                <a:cs typeface="Times New Roman" panose="02020603050405020304" pitchFamily="18" charset="0"/>
              </a:rPr>
              <a:t>3.2.1</a:t>
            </a:r>
            <a:r>
              <a:rPr lang="en-US" altLang="zh-CN" dirty="0">
                <a:latin typeface="黑体" panose="02010609060101010101" charset="-122"/>
                <a:ea typeface="黑体" panose="02010609060101010101" charset="-122"/>
                <a:cs typeface="Times New Roman" panose="02020603050405020304" pitchFamily="18" charset="0"/>
              </a:rPr>
              <a:t>.</a:t>
            </a: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en-US" dirty="0" smtClean="0">
                <a:latin typeface="黑体" panose="02010609060101010101" charset="-122"/>
                <a:ea typeface="黑体" panose="02010609060101010101" charset="-122"/>
              </a:rPr>
              <a:t>发布活动用例析取</a:t>
            </a:r>
            <a:endParaRPr lang="en-US" altLang="zh-CN" dirty="0" smtClean="0">
              <a:latin typeface="黑体" panose="02010609060101010101" charset="-122"/>
              <a:ea typeface="黑体" panose="02010609060101010101" charset="-122"/>
            </a:endParaRPr>
          </a:p>
          <a:p>
            <a:pPr indent="304800">
              <a:lnSpc>
                <a:spcPct val="150000"/>
              </a:lnSpc>
              <a:spcAft>
                <a:spcPts val="800"/>
              </a:spcAft>
            </a:pPr>
            <a:r>
              <a:rPr lang="zh-CN" altLang="zh-CN" dirty="0" smtClean="0">
                <a:latin typeface="黑体" panose="02010609060101010101" charset="-122"/>
                <a:ea typeface="黑体" panose="02010609060101010101" charset="-122"/>
                <a:cs typeface="Times New Roman" panose="02020603050405020304" pitchFamily="18" charset="0"/>
              </a:rPr>
              <a:t>根据第一章系统需求分析中的用例规约，经分析可得该用例中的三种类。</a:t>
            </a:r>
            <a:endParaRPr lang="zh-CN" altLang="zh-CN" dirty="0" smtClean="0">
              <a:latin typeface="黑体" panose="02010609060101010101" charset="-122"/>
              <a:ea typeface="黑体" panose="02010609060101010101" charset="-122"/>
              <a:cs typeface="Times New Roman" panose="02020603050405020304" pitchFamily="18" charset="0"/>
            </a:endParaRPr>
          </a:p>
          <a:p>
            <a:pPr indent="304800">
              <a:lnSpc>
                <a:spcPct val="150000"/>
              </a:lnSpc>
              <a:spcAft>
                <a:spcPts val="800"/>
              </a:spcAft>
            </a:pPr>
            <a:r>
              <a:rPr lang="zh-CN" altLang="zh-CN" dirty="0" smtClean="0">
                <a:latin typeface="黑体" panose="02010609060101010101" charset="-122"/>
                <a:ea typeface="黑体" panose="02010609060101010101" charset="-122"/>
                <a:cs typeface="Times New Roman" panose="02020603050405020304" pitchFamily="18" charset="0"/>
              </a:rPr>
              <a:t>边界类：</a:t>
            </a:r>
            <a:r>
              <a:rPr lang="en-US" altLang="zh-CN" dirty="0" smtClean="0">
                <a:latin typeface="黑体" panose="02010609060101010101" charset="-122"/>
                <a:ea typeface="黑体" panose="02010609060101010101" charset="-122"/>
                <a:cs typeface="Times New Roman" panose="02020603050405020304" pitchFamily="18" charset="0"/>
              </a:rPr>
              <a:t>sidebar</a:t>
            </a:r>
            <a:r>
              <a:rPr lang="zh-CN" altLang="en-US" dirty="0">
                <a:latin typeface="黑体" panose="02010609060101010101" charset="-122"/>
                <a:ea typeface="黑体" panose="02010609060101010101" charset="-122"/>
                <a:cs typeface="Times New Roman" panose="02020603050405020304" pitchFamily="18" charset="0"/>
              </a:rPr>
              <a:t>和</a:t>
            </a:r>
            <a:r>
              <a:rPr lang="en-US" altLang="zh-CN" dirty="0" err="1">
                <a:latin typeface="黑体" panose="02010609060101010101" charset="-122"/>
                <a:ea typeface="黑体" panose="02010609060101010101" charset="-122"/>
                <a:cs typeface="Times New Roman" panose="02020603050405020304" pitchFamily="18" charset="0"/>
              </a:rPr>
              <a:t>showInfo</a:t>
            </a:r>
            <a:r>
              <a:rPr lang="zh-CN" altLang="en-US" dirty="0">
                <a:latin typeface="黑体" panose="02010609060101010101" charset="-122"/>
                <a:ea typeface="黑体" panose="02010609060101010101" charset="-122"/>
                <a:cs typeface="Times New Roman" panose="02020603050405020304" pitchFamily="18" charset="0"/>
              </a:rPr>
              <a:t>。</a:t>
            </a:r>
            <a:r>
              <a:rPr lang="en-US" altLang="zh-CN" dirty="0">
                <a:latin typeface="黑体" panose="02010609060101010101" charset="-122"/>
                <a:ea typeface="黑体" panose="02010609060101010101" charset="-122"/>
                <a:cs typeface="Times New Roman" panose="02020603050405020304" pitchFamily="18" charset="0"/>
              </a:rPr>
              <a:t>sidebar</a:t>
            </a:r>
            <a:r>
              <a:rPr lang="zh-CN" altLang="en-US" dirty="0">
                <a:latin typeface="黑体" panose="02010609060101010101" charset="-122"/>
                <a:ea typeface="黑体" panose="02010609060101010101" charset="-122"/>
                <a:cs typeface="Times New Roman" panose="02020603050405020304" pitchFamily="18" charset="0"/>
              </a:rPr>
              <a:t>是侧边栏接口，用户点击不同侧边栏选项，系统跳转至不同页面。在这个用例中，用户点击侧边栏“个人信息”选项，系统处理请求并返回个人信息页面，即</a:t>
            </a:r>
            <a:r>
              <a:rPr lang="en-US" altLang="zh-CN" dirty="0" err="1">
                <a:latin typeface="黑体" panose="02010609060101010101" charset="-122"/>
                <a:ea typeface="黑体" panose="02010609060101010101" charset="-122"/>
                <a:cs typeface="Times New Roman" panose="02020603050405020304" pitchFamily="18" charset="0"/>
              </a:rPr>
              <a:t>showInfo</a:t>
            </a:r>
            <a:r>
              <a:rPr lang="zh-CN" altLang="en-US" dirty="0">
                <a:latin typeface="黑体" panose="02010609060101010101" charset="-122"/>
                <a:ea typeface="黑体" panose="02010609060101010101" charset="-122"/>
                <a:cs typeface="Times New Roman" panose="02020603050405020304" pitchFamily="18" charset="0"/>
              </a:rPr>
              <a:t>。</a:t>
            </a:r>
            <a:r>
              <a:rPr lang="zh-CN" altLang="zh-CN" dirty="0" smtClean="0">
                <a:latin typeface="黑体" panose="02010609060101010101" charset="-122"/>
                <a:ea typeface="黑体" panose="02010609060101010101" charset="-122"/>
                <a:cs typeface="Times New Roman" panose="02020603050405020304" pitchFamily="18" charset="0"/>
              </a:rPr>
              <a:t>。 </a:t>
            </a:r>
            <a:endParaRPr lang="zh-CN" altLang="zh-CN" dirty="0" smtClean="0">
              <a:latin typeface="黑体" panose="02010609060101010101" charset="-122"/>
              <a:ea typeface="黑体" panose="02010609060101010101" charset="-122"/>
              <a:cs typeface="Times New Roman" panose="02020603050405020304" pitchFamily="18" charset="0"/>
            </a:endParaRPr>
          </a:p>
          <a:p>
            <a:pPr indent="304800">
              <a:lnSpc>
                <a:spcPct val="150000"/>
              </a:lnSpc>
              <a:spcAft>
                <a:spcPts val="800"/>
              </a:spcAft>
            </a:pPr>
            <a:r>
              <a:rPr lang="zh-CN" altLang="zh-CN" dirty="0" smtClean="0">
                <a:latin typeface="黑体" panose="02010609060101010101" charset="-122"/>
                <a:ea typeface="黑体" panose="02010609060101010101" charset="-122"/>
                <a:cs typeface="Times New Roman" panose="02020603050405020304" pitchFamily="18" charset="0"/>
              </a:rPr>
              <a:t>控制类：</a:t>
            </a:r>
            <a:r>
              <a:rPr lang="en-US" altLang="zh-CN" dirty="0" err="1">
                <a:latin typeface="黑体" panose="02010609060101010101" charset="-122"/>
                <a:ea typeface="黑体" panose="02010609060101010101" charset="-122"/>
              </a:rPr>
              <a:t>InfoAction</a:t>
            </a:r>
            <a:r>
              <a:rPr lang="zh-CN" altLang="zh-CN" dirty="0">
                <a:latin typeface="黑体" panose="02010609060101010101" charset="-122"/>
                <a:ea typeface="黑体" panose="02010609060101010101" charset="-122"/>
              </a:rPr>
              <a:t>。</a:t>
            </a:r>
            <a:r>
              <a:rPr lang="en-US" altLang="zh-CN" dirty="0" err="1">
                <a:latin typeface="黑体" panose="02010609060101010101" charset="-122"/>
                <a:ea typeface="黑体" panose="02010609060101010101" charset="-122"/>
              </a:rPr>
              <a:t>InfoAction</a:t>
            </a:r>
            <a:r>
              <a:rPr lang="zh-CN" altLang="zh-CN" dirty="0">
                <a:latin typeface="黑体" panose="02010609060101010101" charset="-122"/>
                <a:ea typeface="黑体" panose="02010609060101010101" charset="-122"/>
              </a:rPr>
              <a:t>用于查看、修改个人信息</a:t>
            </a:r>
            <a:r>
              <a:rPr lang="zh-CN" altLang="zh-CN" dirty="0" smtClean="0">
                <a:latin typeface="黑体" panose="02010609060101010101" charset="-122"/>
                <a:ea typeface="黑体" panose="02010609060101010101" charset="-122"/>
                <a:cs typeface="Times New Roman" panose="02020603050405020304" pitchFamily="18" charset="0"/>
              </a:rPr>
              <a:t>。</a:t>
            </a:r>
            <a:endParaRPr lang="zh-CN" altLang="zh-CN" dirty="0" smtClean="0">
              <a:latin typeface="黑体" panose="02010609060101010101" charset="-122"/>
              <a:ea typeface="黑体" panose="02010609060101010101" charset="-122"/>
              <a:cs typeface="Times New Roman" panose="02020603050405020304" pitchFamily="18" charset="0"/>
            </a:endParaRPr>
          </a:p>
          <a:p>
            <a:pPr>
              <a:lnSpc>
                <a:spcPct val="150000"/>
              </a:lnSpc>
            </a:pP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zh-CN" dirty="0" smtClean="0">
                <a:latin typeface="黑体" panose="02010609060101010101" charset="-122"/>
                <a:ea typeface="黑体" panose="02010609060101010101" charset="-122"/>
                <a:cs typeface="Times New Roman" panose="02020603050405020304" pitchFamily="18" charset="0"/>
              </a:rPr>
              <a:t>实体类：</a:t>
            </a:r>
            <a:r>
              <a:rPr lang="en-US" altLang="zh-CN" dirty="0" err="1">
                <a:latin typeface="黑体" panose="02010609060101010101" charset="-122"/>
                <a:ea typeface="黑体" panose="02010609060101010101" charset="-122"/>
              </a:rPr>
              <a:t>UserModel</a:t>
            </a:r>
            <a:r>
              <a:rPr lang="zh-CN" altLang="zh-CN" dirty="0">
                <a:latin typeface="黑体" panose="02010609060101010101" charset="-122"/>
                <a:ea typeface="黑体" panose="02010609060101010101" charset="-122"/>
              </a:rPr>
              <a:t>。</a:t>
            </a:r>
            <a:r>
              <a:rPr lang="en-US" altLang="zh-CN" dirty="0" err="1">
                <a:latin typeface="黑体" panose="02010609060101010101" charset="-122"/>
                <a:ea typeface="黑体" panose="02010609060101010101" charset="-122"/>
              </a:rPr>
              <a:t>UserModel</a:t>
            </a:r>
            <a:r>
              <a:rPr lang="zh-CN" altLang="zh-CN" dirty="0">
                <a:latin typeface="黑体" panose="02010609060101010101" charset="-122"/>
                <a:ea typeface="黑体" panose="02010609060101010101" charset="-122"/>
              </a:rPr>
              <a:t>表示用户实体，包含用户编号、用户名、密码、所属校区、入学年份、联系电话、学院、姓名和角色信息</a:t>
            </a:r>
            <a:r>
              <a:rPr lang="zh-CN" altLang="zh-CN" dirty="0" smtClean="0">
                <a:latin typeface="黑体" panose="02010609060101010101" charset="-122"/>
                <a:ea typeface="黑体" panose="02010609060101010101" charset="-122"/>
                <a:cs typeface="Times New Roman" panose="02020603050405020304" pitchFamily="18" charset="0"/>
              </a:rPr>
              <a:t>。</a:t>
            </a:r>
            <a:endParaRPr lang="zh-CN" altLang="en-US" dirty="0">
              <a:latin typeface="黑体" panose="02010609060101010101" charset="-122"/>
              <a:ea typeface="黑体" panose="02010609060101010101" charset="-122"/>
            </a:endParaRPr>
          </a:p>
        </p:txBody>
      </p:sp>
      <p:sp>
        <p:nvSpPr>
          <p:cNvPr id="9" name="圆角矩形 8"/>
          <p:cNvSpPr/>
          <p:nvPr/>
        </p:nvSpPr>
        <p:spPr>
          <a:xfrm>
            <a:off x="539552" y="2130424"/>
            <a:ext cx="8064896" cy="3962871"/>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20688"/>
            <a:ext cx="6858000" cy="707886"/>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dirty="0" smtClean="0">
                <a:latin typeface="微软雅黑" panose="020B0503020204020204" pitchFamily="34" charset="-122"/>
                <a:ea typeface="微软雅黑" panose="020B0503020204020204" pitchFamily="34" charset="-122"/>
              </a:rPr>
              <a:t>3.2.2 </a:t>
            </a:r>
            <a:r>
              <a:rPr lang="zh-CN" altLang="en-US" dirty="0" smtClean="0">
                <a:latin typeface="微软雅黑" panose="020B0503020204020204" pitchFamily="34" charset="-122"/>
                <a:ea typeface="微软雅黑" panose="020B0503020204020204" pitchFamily="34" charset="-122"/>
              </a:rPr>
              <a:t>管理个人信息用例析取</a:t>
            </a:r>
            <a:endParaRPr 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1436028"/>
            <a:ext cx="6984776" cy="40011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画</a:t>
            </a:r>
            <a:r>
              <a:rPr lang="zh-CN" altLang="en-US" sz="2000" b="1" dirty="0">
                <a:latin typeface="黑体" panose="02010609060101010101" charset="-122"/>
                <a:ea typeface="黑体" panose="02010609060101010101" charset="-122"/>
              </a:rPr>
              <a:t>出用例析取</a:t>
            </a:r>
            <a:r>
              <a:rPr lang="zh-CN" altLang="en-US" sz="2000" b="1" dirty="0" smtClean="0">
                <a:latin typeface="黑体" panose="02010609060101010101" charset="-122"/>
                <a:ea typeface="黑体" panose="02010609060101010101" charset="-122"/>
              </a:rPr>
              <a:t>图。</a:t>
            </a:r>
            <a:endParaRPr lang="en-US" altLang="zh-CN" sz="2000" b="1" dirty="0">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1664867" y="1832424"/>
            <a:ext cx="5571429" cy="498095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3568" y="2564904"/>
            <a:ext cx="6984776" cy="2400657"/>
          </a:xfrm>
          <a:prstGeom prst="rect">
            <a:avLst/>
          </a:prstGeom>
          <a:noFill/>
        </p:spPr>
        <p:txBody>
          <a:bodyPr wrap="square" rtlCol="0">
            <a:spAutoFit/>
          </a:bodyPr>
          <a:lstStyle/>
          <a:p>
            <a:pPr lvl="1" algn="ctr">
              <a:lnSpc>
                <a:spcPct val="150000"/>
              </a:lnSpc>
            </a:pPr>
            <a:r>
              <a:rPr lang="zh-CN" altLang="zh-CN" sz="2000" b="1" dirty="0">
                <a:latin typeface="黑体" panose="02010609060101010101" charset="-122"/>
                <a:ea typeface="黑体" panose="02010609060101010101" charset="-122"/>
              </a:rPr>
              <a:t>管理个人信息用例</a:t>
            </a:r>
            <a:r>
              <a:rPr lang="zh-CN" altLang="zh-CN" sz="2000" b="1" dirty="0" smtClean="0">
                <a:latin typeface="黑体" panose="02010609060101010101" charset="-122"/>
                <a:ea typeface="黑体" panose="02010609060101010101" charset="-122"/>
              </a:rPr>
              <a:t>包括</a:t>
            </a:r>
            <a:r>
              <a:rPr lang="zh-CN" altLang="en-US" sz="2000" b="1" dirty="0" smtClean="0">
                <a:latin typeface="黑体" panose="02010609060101010101" charset="-122"/>
                <a:ea typeface="黑体" panose="02010609060101010101" charset="-122"/>
              </a:rPr>
              <a:t>：</a:t>
            </a:r>
            <a:endParaRPr lang="en-US" altLang="zh-CN" sz="2000" b="1" dirty="0" smtClean="0">
              <a:latin typeface="黑体" panose="02010609060101010101" charset="-122"/>
              <a:ea typeface="黑体" panose="02010609060101010101" charset="-122"/>
            </a:endParaRPr>
          </a:p>
          <a:p>
            <a:pPr lvl="1" algn="ctr">
              <a:lnSpc>
                <a:spcPct val="150000"/>
              </a:lnSpc>
            </a:pPr>
            <a:r>
              <a:rPr lang="zh-CN" altLang="zh-CN" sz="2000" b="1" dirty="0" smtClean="0">
                <a:latin typeface="黑体" panose="02010609060101010101" charset="-122"/>
                <a:ea typeface="黑体" panose="02010609060101010101" charset="-122"/>
              </a:rPr>
              <a:t>查看</a:t>
            </a:r>
            <a:r>
              <a:rPr lang="zh-CN" altLang="zh-CN" sz="2000" b="1" dirty="0">
                <a:latin typeface="黑体" panose="02010609060101010101" charset="-122"/>
                <a:ea typeface="黑体" panose="02010609060101010101" charset="-122"/>
              </a:rPr>
              <a:t>个人</a:t>
            </a:r>
            <a:r>
              <a:rPr lang="zh-CN" altLang="zh-CN" sz="2000" b="1" dirty="0" smtClean="0">
                <a:latin typeface="黑体" panose="02010609060101010101" charset="-122"/>
                <a:ea typeface="黑体" panose="02010609060101010101" charset="-122"/>
              </a:rPr>
              <a:t>信息</a:t>
            </a:r>
            <a:endParaRPr lang="en-US" altLang="zh-CN" sz="2000" b="1" dirty="0" smtClean="0">
              <a:latin typeface="黑体" panose="02010609060101010101" charset="-122"/>
              <a:ea typeface="黑体" panose="02010609060101010101" charset="-122"/>
            </a:endParaRPr>
          </a:p>
          <a:p>
            <a:pPr lvl="1" algn="ctr">
              <a:lnSpc>
                <a:spcPct val="150000"/>
              </a:lnSpc>
            </a:pPr>
            <a:r>
              <a:rPr lang="zh-CN" altLang="zh-CN" sz="2000" b="1" dirty="0" smtClean="0">
                <a:latin typeface="黑体" panose="02010609060101010101" charset="-122"/>
                <a:ea typeface="黑体" panose="02010609060101010101" charset="-122"/>
              </a:rPr>
              <a:t>修改</a:t>
            </a:r>
            <a:r>
              <a:rPr lang="zh-CN" altLang="zh-CN" sz="2000" b="1" dirty="0">
                <a:latin typeface="黑体" panose="02010609060101010101" charset="-122"/>
                <a:ea typeface="黑体" panose="02010609060101010101" charset="-122"/>
              </a:rPr>
              <a:t>联系</a:t>
            </a:r>
            <a:r>
              <a:rPr lang="zh-CN" altLang="zh-CN" sz="2000" b="1" dirty="0" smtClean="0">
                <a:latin typeface="黑体" panose="02010609060101010101" charset="-122"/>
                <a:ea typeface="黑体" panose="02010609060101010101" charset="-122"/>
              </a:rPr>
              <a:t>电话</a:t>
            </a:r>
            <a:endParaRPr lang="en-US" altLang="zh-CN" sz="2000" b="1" dirty="0" smtClean="0">
              <a:latin typeface="黑体" panose="02010609060101010101" charset="-122"/>
              <a:ea typeface="黑体" panose="02010609060101010101" charset="-122"/>
            </a:endParaRPr>
          </a:p>
          <a:p>
            <a:pPr lvl="1" algn="ctr">
              <a:lnSpc>
                <a:spcPct val="150000"/>
              </a:lnSpc>
            </a:pPr>
            <a:r>
              <a:rPr lang="zh-CN" altLang="zh-CN" sz="2000" b="1" dirty="0" smtClean="0">
                <a:latin typeface="黑体" panose="02010609060101010101" charset="-122"/>
                <a:ea typeface="黑体" panose="02010609060101010101" charset="-122"/>
              </a:rPr>
              <a:t>修改密码</a:t>
            </a:r>
            <a:endParaRPr lang="en-US" altLang="zh-CN" sz="2000" b="1" dirty="0" smtClean="0">
              <a:latin typeface="黑体" panose="02010609060101010101" charset="-122"/>
              <a:ea typeface="黑体" panose="02010609060101010101" charset="-122"/>
            </a:endParaRPr>
          </a:p>
          <a:p>
            <a:pPr lvl="1" algn="ctr">
              <a:lnSpc>
                <a:spcPct val="150000"/>
              </a:lnSpc>
            </a:pPr>
            <a:r>
              <a:rPr lang="zh-CN" altLang="en-US" sz="2000" b="1" dirty="0" smtClean="0">
                <a:latin typeface="黑体" panose="02010609060101010101" charset="-122"/>
                <a:ea typeface="黑体" panose="02010609060101010101" charset="-122"/>
              </a:rPr>
              <a:t>以下仅对</a:t>
            </a:r>
            <a:r>
              <a:rPr lang="zh-CN" altLang="en-US" sz="2000" b="1" dirty="0" smtClean="0">
                <a:solidFill>
                  <a:srgbClr val="FF0000"/>
                </a:solidFill>
                <a:latin typeface="黑体" panose="02010609060101010101" charset="-122"/>
                <a:ea typeface="黑体" panose="02010609060101010101" charset="-122"/>
              </a:rPr>
              <a:t>查看个人信息</a:t>
            </a:r>
            <a:r>
              <a:rPr lang="zh-CN" altLang="en-US" sz="2000" b="1" dirty="0" smtClean="0">
                <a:latin typeface="黑体" panose="02010609060101010101" charset="-122"/>
                <a:ea typeface="黑体" panose="02010609060101010101" charset="-122"/>
              </a:rPr>
              <a:t>进行详细描述</a:t>
            </a:r>
            <a:endParaRPr lang="en-US" altLang="zh-CN"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82849"/>
            <a:ext cx="6858000" cy="583565"/>
          </a:xfrm>
        </p:spPr>
        <p:txBody>
          <a:bodyPr/>
          <a:lstStyle/>
          <a:p>
            <a:pPr algn="l"/>
            <a:r>
              <a:rPr lang="zh-CN" altLang="en-US" sz="3200" dirty="0">
                <a:latin typeface="微软雅黑" panose="020B0503020204020204" pitchFamily="34" charset="-122"/>
                <a:ea typeface="微软雅黑" panose="020B0503020204020204" pitchFamily="34" charset="-122"/>
              </a:rPr>
              <a:t>1 需求分析</a:t>
            </a:r>
            <a:endParaRPr lang="zh-CN" alt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71600" y="1772816"/>
            <a:ext cx="7344816" cy="3713517"/>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该部分对待开发系统进行了详细分析，旨在明确待开发系统所解决的问题、功能性需求及非功能性需求等。</a:t>
            </a:r>
            <a:endParaRPr lang="en-US" altLang="zh-CN" sz="2000" dirty="0"/>
          </a:p>
          <a:p>
            <a:pPr indent="457200" fontAlgn="auto">
              <a:lnSpc>
                <a:spcPct val="150000"/>
              </a:lnSpc>
            </a:pPr>
            <a:r>
              <a:rPr lang="zh-CN" altLang="en-US" sz="2000" b="1" dirty="0" smtClean="0">
                <a:latin typeface="黑体" panose="02010609060101010101" charset="-122"/>
                <a:ea typeface="黑体" panose="02010609060101010101" charset="-122"/>
              </a:rPr>
              <a:t>主要分为5个步骤：</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问题陈述</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用例析取</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用例规约</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补充规约</a:t>
            </a:r>
            <a:endParaRPr lang="zh-CN" altLang="en-US"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术语表</a:t>
            </a:r>
            <a:endParaRPr lang="zh-CN" altLang="en-US" sz="2000" b="1"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9552" y="1423780"/>
            <a:ext cx="6984776" cy="553998"/>
          </a:xfrm>
          <a:prstGeom prst="rect">
            <a:avLst/>
          </a:prstGeom>
          <a:noFill/>
        </p:spPr>
        <p:txBody>
          <a:bodyPr wrap="square" rtlCol="0">
            <a:spAutoFit/>
          </a:bodyPr>
          <a:lstStyle/>
          <a:p>
            <a:pPr lvl="1">
              <a:lnSpc>
                <a:spcPct val="150000"/>
              </a:lnSpc>
            </a:pPr>
            <a:r>
              <a:rPr lang="zh-CN" altLang="en-US" sz="2000" b="1" dirty="0" smtClean="0">
                <a:latin typeface="黑体" panose="02010609060101010101" charset="-122"/>
                <a:ea typeface="黑体" panose="02010609060101010101" charset="-122"/>
              </a:rPr>
              <a:t>画出时序图。</a:t>
            </a:r>
            <a:endParaRPr lang="en-US" altLang="zh-CN" sz="2000" b="1" dirty="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266167" y="2132856"/>
            <a:ext cx="6474185" cy="434088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1560" y="1577811"/>
            <a:ext cx="6984776" cy="481863"/>
          </a:xfrm>
          <a:prstGeom prst="rect">
            <a:avLst/>
          </a:prstGeom>
          <a:noFill/>
        </p:spPr>
        <p:txBody>
          <a:bodyPr wrap="square" rtlCol="0">
            <a:spAutoFit/>
          </a:bodyPr>
          <a:lstStyle/>
          <a:p>
            <a:pPr lvl="1">
              <a:lnSpc>
                <a:spcPct val="150000"/>
              </a:lnSpc>
            </a:pPr>
            <a:r>
              <a:rPr lang="zh-CN" altLang="en-US" sz="2000" b="1" dirty="0">
                <a:latin typeface="黑体" panose="02010609060101010101" charset="-122"/>
                <a:ea typeface="黑体" panose="02010609060101010101" charset="-122"/>
              </a:rPr>
              <a:t>对</a:t>
            </a:r>
            <a:r>
              <a:rPr lang="zh-CN" altLang="en-US" sz="2000" b="1" dirty="0" smtClean="0">
                <a:latin typeface="黑体" panose="02010609060101010101" charset="-122"/>
                <a:ea typeface="黑体" panose="02010609060101010101" charset="-122"/>
              </a:rPr>
              <a:t>时序图进行简单描述。</a:t>
            </a:r>
            <a:endParaRPr lang="en-US" altLang="zh-CN" sz="2000" b="1" dirty="0">
              <a:latin typeface="黑体" panose="02010609060101010101" charset="-122"/>
              <a:ea typeface="黑体" panose="02010609060101010101" charset="-122"/>
            </a:endParaRPr>
          </a:p>
        </p:txBody>
      </p:sp>
      <p:sp>
        <p:nvSpPr>
          <p:cNvPr id="5" name="文本框 4"/>
          <p:cNvSpPr txBox="1"/>
          <p:nvPr/>
        </p:nvSpPr>
        <p:spPr>
          <a:xfrm>
            <a:off x="755576" y="2852936"/>
            <a:ext cx="7776864" cy="2168525"/>
          </a:xfrm>
          <a:prstGeom prst="rect">
            <a:avLst/>
          </a:prstGeom>
          <a:noFill/>
        </p:spPr>
        <p:txBody>
          <a:bodyPr wrap="square" rtlCol="0">
            <a:spAutoFit/>
          </a:bodyPr>
          <a:lstStyle/>
          <a:p>
            <a:pPr>
              <a:lnSpc>
                <a:spcPct val="150000"/>
              </a:lnSpc>
            </a:pPr>
            <a:r>
              <a:rPr lang="en-US" altLang="zh-CN" dirty="0">
                <a:latin typeface="黑体" panose="02010609060101010101" charset="-122"/>
                <a:ea typeface="黑体" panose="02010609060101010101" charset="-122"/>
                <a:cs typeface="Times New Roman" panose="02020603050405020304" pitchFamily="18" charset="0"/>
              </a:rPr>
              <a:t> </a:t>
            </a:r>
            <a:r>
              <a:rPr lang="en-US" altLang="zh-CN" dirty="0" smtClean="0">
                <a:latin typeface="黑体" panose="02010609060101010101" charset="-122"/>
                <a:ea typeface="黑体" panose="02010609060101010101" charset="-122"/>
                <a:cs typeface="Times New Roman" panose="02020603050405020304" pitchFamily="18" charset="0"/>
              </a:rPr>
              <a:t>     </a:t>
            </a:r>
            <a:r>
              <a:rPr lang="zh-CN" altLang="zh-CN" dirty="0" smtClean="0">
                <a:latin typeface="黑体" panose="02010609060101010101" charset="-122"/>
                <a:ea typeface="黑体" panose="02010609060101010101" charset="-122"/>
                <a:cs typeface="Times New Roman" panose="02020603050405020304" pitchFamily="18" charset="0"/>
              </a:rPr>
              <a:t>学生</a:t>
            </a:r>
            <a:r>
              <a:rPr lang="zh-CN" altLang="zh-CN" dirty="0">
                <a:latin typeface="黑体" panose="02010609060101010101" charset="-122"/>
                <a:ea typeface="黑体" panose="02010609060101010101" charset="-122"/>
                <a:cs typeface="Times New Roman" panose="02020603050405020304" pitchFamily="18" charset="0"/>
              </a:rPr>
              <a:t>点击侧边栏</a:t>
            </a:r>
            <a:r>
              <a:rPr lang="en-US" altLang="zh-CN" dirty="0">
                <a:latin typeface="黑体" panose="02010609060101010101" charset="-122"/>
                <a:ea typeface="黑体" panose="02010609060101010101" charset="-122"/>
                <a:cs typeface="Times New Roman" panose="02020603050405020304" pitchFamily="18" charset="0"/>
              </a:rPr>
              <a:t>sidebar</a:t>
            </a:r>
            <a:r>
              <a:rPr lang="zh-CN" altLang="zh-CN" dirty="0">
                <a:latin typeface="黑体" panose="02010609060101010101" charset="-122"/>
                <a:ea typeface="黑体" panose="02010609060101010101" charset="-122"/>
                <a:cs typeface="Times New Roman" panose="02020603050405020304" pitchFamily="18" charset="0"/>
              </a:rPr>
              <a:t>上的“个人信息”按钮，系统调用</a:t>
            </a:r>
            <a:r>
              <a:rPr lang="en-US" altLang="zh-CN" dirty="0" err="1">
                <a:latin typeface="黑体" panose="02010609060101010101" charset="-122"/>
                <a:ea typeface="黑体" panose="02010609060101010101" charset="-122"/>
                <a:cs typeface="Times New Roman" panose="02020603050405020304" pitchFamily="18" charset="0"/>
              </a:rPr>
              <a:t>InfoAction</a:t>
            </a:r>
            <a:r>
              <a:rPr lang="zh-CN" altLang="zh-CN" dirty="0">
                <a:latin typeface="黑体" panose="02010609060101010101" charset="-122"/>
                <a:ea typeface="黑体" panose="02010609060101010101" charset="-122"/>
                <a:cs typeface="Times New Roman" panose="02020603050405020304" pitchFamily="18" charset="0"/>
              </a:rPr>
              <a:t>控制类的</a:t>
            </a:r>
            <a:r>
              <a:rPr lang="en-US" altLang="zh-CN" dirty="0" err="1">
                <a:latin typeface="黑体" panose="02010609060101010101" charset="-122"/>
                <a:ea typeface="黑体" panose="02010609060101010101" charset="-122"/>
                <a:cs typeface="Times New Roman" panose="02020603050405020304" pitchFamily="18" charset="0"/>
              </a:rPr>
              <a:t>showInfo</a:t>
            </a:r>
            <a:r>
              <a:rPr lang="en-US" altLang="zh-CN" dirty="0">
                <a:latin typeface="黑体" panose="02010609060101010101" charset="-122"/>
                <a:ea typeface="黑体" panose="02010609060101010101" charset="-122"/>
                <a:cs typeface="Times New Roman" panose="02020603050405020304" pitchFamily="18" charset="0"/>
              </a:rPr>
              <a:t>()</a:t>
            </a:r>
            <a:r>
              <a:rPr lang="zh-CN" altLang="zh-CN" dirty="0">
                <a:latin typeface="黑体" panose="02010609060101010101" charset="-122"/>
                <a:ea typeface="黑体" panose="02010609060101010101" charset="-122"/>
                <a:cs typeface="Times New Roman" panose="02020603050405020304" pitchFamily="18" charset="0"/>
              </a:rPr>
              <a:t>方法，从</a:t>
            </a:r>
            <a:r>
              <a:rPr lang="en-US" altLang="zh-CN" dirty="0">
                <a:latin typeface="黑体" panose="02010609060101010101" charset="-122"/>
                <a:ea typeface="黑体" panose="02010609060101010101" charset="-122"/>
                <a:cs typeface="Times New Roman" panose="02020603050405020304" pitchFamily="18" charset="0"/>
              </a:rPr>
              <a:t>Session</a:t>
            </a:r>
            <a:r>
              <a:rPr lang="zh-CN" altLang="zh-CN" dirty="0">
                <a:latin typeface="黑体" panose="02010609060101010101" charset="-122"/>
                <a:ea typeface="黑体" panose="02010609060101010101" charset="-122"/>
                <a:cs typeface="Times New Roman" panose="02020603050405020304" pitchFamily="18" charset="0"/>
              </a:rPr>
              <a:t>中得到学生的</a:t>
            </a:r>
            <a:r>
              <a:rPr lang="en-US" altLang="zh-CN" dirty="0">
                <a:latin typeface="黑体" panose="02010609060101010101" charset="-122"/>
                <a:ea typeface="黑体" panose="02010609060101010101" charset="-122"/>
                <a:cs typeface="Times New Roman" panose="02020603050405020304" pitchFamily="18" charset="0"/>
              </a:rPr>
              <a:t>id</a:t>
            </a:r>
            <a:r>
              <a:rPr lang="zh-CN" altLang="zh-CN" dirty="0">
                <a:latin typeface="黑体" panose="02010609060101010101" charset="-122"/>
                <a:ea typeface="黑体" panose="02010609060101010101" charset="-122"/>
                <a:cs typeface="Times New Roman" panose="02020603050405020304" pitchFamily="18" charset="0"/>
              </a:rPr>
              <a:t>，根据</a:t>
            </a:r>
            <a:r>
              <a:rPr lang="en-US" altLang="zh-CN" dirty="0">
                <a:latin typeface="黑体" panose="02010609060101010101" charset="-122"/>
                <a:ea typeface="黑体" panose="02010609060101010101" charset="-122"/>
                <a:cs typeface="Times New Roman" panose="02020603050405020304" pitchFamily="18" charset="0"/>
              </a:rPr>
              <a:t>id</a:t>
            </a:r>
            <a:r>
              <a:rPr lang="zh-CN" altLang="zh-CN" dirty="0">
                <a:latin typeface="黑体" panose="02010609060101010101" charset="-122"/>
                <a:ea typeface="黑体" panose="02010609060101010101" charset="-122"/>
                <a:cs typeface="Times New Roman" panose="02020603050405020304" pitchFamily="18" charset="0"/>
              </a:rPr>
              <a:t>调用实体类</a:t>
            </a:r>
            <a:r>
              <a:rPr lang="en-US" altLang="zh-CN" dirty="0" err="1">
                <a:latin typeface="黑体" panose="02010609060101010101" charset="-122"/>
                <a:ea typeface="黑体" panose="02010609060101010101" charset="-122"/>
                <a:cs typeface="Times New Roman" panose="02020603050405020304" pitchFamily="18" charset="0"/>
              </a:rPr>
              <a:t>UserModel</a:t>
            </a:r>
            <a:r>
              <a:rPr lang="zh-CN" altLang="zh-CN" dirty="0">
                <a:latin typeface="黑体" panose="02010609060101010101" charset="-122"/>
                <a:ea typeface="黑体" panose="02010609060101010101" charset="-122"/>
                <a:cs typeface="Times New Roman" panose="02020603050405020304" pitchFamily="18" charset="0"/>
              </a:rPr>
              <a:t>的</a:t>
            </a:r>
            <a:r>
              <a:rPr lang="en-US" altLang="zh-CN" dirty="0">
                <a:latin typeface="黑体" panose="02010609060101010101" charset="-122"/>
                <a:ea typeface="黑体" panose="02010609060101010101" charset="-122"/>
                <a:cs typeface="Times New Roman" panose="02020603050405020304" pitchFamily="18" charset="0"/>
              </a:rPr>
              <a:t>find()</a:t>
            </a:r>
            <a:r>
              <a:rPr lang="zh-CN" altLang="zh-CN" dirty="0">
                <a:latin typeface="黑体" panose="02010609060101010101" charset="-122"/>
                <a:ea typeface="黑体" panose="02010609060101010101" charset="-122"/>
                <a:cs typeface="Times New Roman" panose="02020603050405020304" pitchFamily="18" charset="0"/>
              </a:rPr>
              <a:t>方法，该方法返回学生的各项信息，调用</a:t>
            </a:r>
            <a:r>
              <a:rPr lang="en-US" altLang="zh-CN" dirty="0" err="1">
                <a:latin typeface="黑体" panose="02010609060101010101" charset="-122"/>
                <a:ea typeface="黑体" panose="02010609060101010101" charset="-122"/>
                <a:cs typeface="Times New Roman" panose="02020603050405020304" pitchFamily="18" charset="0"/>
              </a:rPr>
              <a:t>InfoAction</a:t>
            </a:r>
            <a:r>
              <a:rPr lang="zh-CN" altLang="zh-CN" dirty="0">
                <a:latin typeface="黑体" panose="02010609060101010101" charset="-122"/>
                <a:ea typeface="黑体" panose="02010609060101010101" charset="-122"/>
                <a:cs typeface="Times New Roman" panose="02020603050405020304" pitchFamily="18" charset="0"/>
              </a:rPr>
              <a:t>的</a:t>
            </a:r>
            <a:r>
              <a:rPr lang="en-US" altLang="zh-CN" dirty="0">
                <a:latin typeface="黑体" panose="02010609060101010101" charset="-122"/>
                <a:ea typeface="黑体" panose="02010609060101010101" charset="-122"/>
                <a:cs typeface="Times New Roman" panose="02020603050405020304" pitchFamily="18" charset="0"/>
              </a:rPr>
              <a:t>assign()</a:t>
            </a:r>
            <a:r>
              <a:rPr lang="zh-CN" altLang="zh-CN" dirty="0">
                <a:latin typeface="黑体" panose="02010609060101010101" charset="-122"/>
                <a:ea typeface="黑体" panose="02010609060101010101" charset="-122"/>
                <a:cs typeface="Times New Roman" panose="02020603050405020304" pitchFamily="18" charset="0"/>
              </a:rPr>
              <a:t>方法将各项信息赋值到页面，最后调用</a:t>
            </a:r>
            <a:r>
              <a:rPr lang="en-US" altLang="zh-CN" dirty="0" err="1">
                <a:latin typeface="黑体" panose="02010609060101010101" charset="-122"/>
                <a:ea typeface="黑体" panose="02010609060101010101" charset="-122"/>
                <a:cs typeface="Times New Roman" panose="02020603050405020304" pitchFamily="18" charset="0"/>
              </a:rPr>
              <a:t>InfoAction</a:t>
            </a:r>
            <a:r>
              <a:rPr lang="zh-CN" altLang="zh-CN" dirty="0">
                <a:latin typeface="黑体" panose="02010609060101010101" charset="-122"/>
                <a:ea typeface="黑体" panose="02010609060101010101" charset="-122"/>
                <a:cs typeface="Times New Roman" panose="02020603050405020304" pitchFamily="18" charset="0"/>
              </a:rPr>
              <a:t>的</a:t>
            </a:r>
            <a:r>
              <a:rPr lang="en-US" altLang="zh-CN" dirty="0">
                <a:latin typeface="黑体" panose="02010609060101010101" charset="-122"/>
                <a:ea typeface="黑体" panose="02010609060101010101" charset="-122"/>
                <a:cs typeface="Times New Roman" panose="02020603050405020304" pitchFamily="18" charset="0"/>
              </a:rPr>
              <a:t>display()</a:t>
            </a:r>
            <a:r>
              <a:rPr lang="zh-CN" altLang="zh-CN" dirty="0">
                <a:latin typeface="黑体" panose="02010609060101010101" charset="-122"/>
                <a:ea typeface="黑体" panose="02010609060101010101" charset="-122"/>
                <a:cs typeface="Times New Roman" panose="02020603050405020304" pitchFamily="18" charset="0"/>
              </a:rPr>
              <a:t>方法，显示个人信息页面</a:t>
            </a:r>
            <a:r>
              <a:rPr lang="en-US" altLang="zh-CN" dirty="0" err="1">
                <a:latin typeface="黑体" panose="02010609060101010101" charset="-122"/>
                <a:ea typeface="黑体" panose="02010609060101010101" charset="-122"/>
                <a:cs typeface="Times New Roman" panose="02020603050405020304" pitchFamily="18" charset="0"/>
              </a:rPr>
              <a:t>showInfo</a:t>
            </a:r>
            <a:r>
              <a:rPr lang="zh-CN" altLang="zh-CN" dirty="0" smtClean="0">
                <a:latin typeface="黑体" panose="02010609060101010101" charset="-122"/>
                <a:ea typeface="黑体" panose="02010609060101010101" charset="-122"/>
                <a:cs typeface="Times New Roman" panose="02020603050405020304" pitchFamily="18" charset="0"/>
              </a:rPr>
              <a:t>。</a:t>
            </a:r>
            <a:endParaRPr lang="zh-CN" altLang="en-US" dirty="0">
              <a:latin typeface="黑体" panose="02010609060101010101" charset="-122"/>
              <a:ea typeface="黑体" panose="02010609060101010101" charset="-122"/>
              <a:cs typeface="Times New Roman" panose="02020603050405020304" pitchFamily="18" charset="0"/>
            </a:endParaRPr>
          </a:p>
        </p:txBody>
      </p:sp>
      <p:sp>
        <p:nvSpPr>
          <p:cNvPr id="6" name="圆角矩形 5"/>
          <p:cNvSpPr/>
          <p:nvPr/>
        </p:nvSpPr>
        <p:spPr>
          <a:xfrm>
            <a:off x="539552" y="2708921"/>
            <a:ext cx="8064896" cy="2448271"/>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47266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9552" y="1262598"/>
            <a:ext cx="6984776" cy="400110"/>
          </a:xfrm>
          <a:prstGeom prst="rect">
            <a:avLst/>
          </a:prstGeom>
          <a:noFill/>
        </p:spPr>
        <p:txBody>
          <a:bodyPr wrap="square" rtlCol="0">
            <a:spAutoFit/>
          </a:bodyPr>
          <a:lstStyle/>
          <a:p>
            <a:pPr lvl="1"/>
            <a:r>
              <a:rPr lang="zh-CN" altLang="en-US" sz="2000" b="1" dirty="0">
                <a:latin typeface="黑体" panose="02010609060101010101" charset="-122"/>
                <a:ea typeface="黑体" panose="02010609060101010101" charset="-122"/>
              </a:rPr>
              <a:t>下</a:t>
            </a:r>
            <a:r>
              <a:rPr lang="zh-CN" altLang="en-US" sz="2000" b="1" dirty="0" smtClean="0">
                <a:latin typeface="黑体" panose="02010609060101010101" charset="-122"/>
                <a:ea typeface="黑体" panose="02010609060101010101" charset="-122"/>
              </a:rPr>
              <a:t>图是侧边栏页面。</a:t>
            </a:r>
            <a:endParaRPr lang="en-US" altLang="zh-CN" sz="2000" b="1" dirty="0">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2129171" y="1869078"/>
            <a:ext cx="4542857" cy="462857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4030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9552" y="1333642"/>
            <a:ext cx="6984776" cy="400110"/>
          </a:xfrm>
          <a:prstGeom prst="rect">
            <a:avLst/>
          </a:prstGeom>
          <a:noFill/>
        </p:spPr>
        <p:txBody>
          <a:bodyPr wrap="square" rtlCol="0">
            <a:spAutoFit/>
          </a:bodyPr>
          <a:lstStyle/>
          <a:p>
            <a:pPr lvl="1"/>
            <a:r>
              <a:rPr lang="zh-CN" altLang="en-US" sz="2000" b="1" dirty="0">
                <a:latin typeface="黑体" panose="02010609060101010101" charset="-122"/>
                <a:ea typeface="黑体" panose="02010609060101010101" charset="-122"/>
              </a:rPr>
              <a:t>下</a:t>
            </a:r>
            <a:r>
              <a:rPr lang="zh-CN" altLang="en-US" sz="2000" b="1" dirty="0" smtClean="0">
                <a:latin typeface="黑体" panose="02010609060101010101" charset="-122"/>
                <a:ea typeface="黑体" panose="02010609060101010101" charset="-122"/>
              </a:rPr>
              <a:t>图是侧边栏页面对应的</a:t>
            </a:r>
            <a:r>
              <a:rPr lang="en-US" altLang="zh-CN" sz="2000" b="1" dirty="0" smtClean="0">
                <a:latin typeface="黑体" panose="02010609060101010101" charset="-122"/>
                <a:ea typeface="黑体" panose="02010609060101010101" charset="-122"/>
              </a:rPr>
              <a:t>sidebar.html</a:t>
            </a:r>
            <a:r>
              <a:rPr lang="zh-CN" altLang="en-US" sz="2000" b="1" dirty="0" smtClean="0">
                <a:latin typeface="黑体" panose="02010609060101010101" charset="-122"/>
                <a:ea typeface="黑体" panose="02010609060101010101" charset="-122"/>
              </a:rPr>
              <a:t>文件</a:t>
            </a:r>
            <a:endParaRPr lang="en-US" altLang="zh-CN" sz="2000" b="1" dirty="0">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395536" y="1815038"/>
            <a:ext cx="8316416" cy="498362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49361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3.2.2 </a:t>
            </a:r>
            <a:r>
              <a:rPr lang="zh-CN" altLang="en-US" sz="3200" dirty="0" smtClean="0">
                <a:latin typeface="微软雅黑" panose="020B0503020204020204" pitchFamily="34" charset="-122"/>
                <a:ea typeface="微软雅黑" panose="020B0503020204020204" pitchFamily="34" charset="-122"/>
              </a:rPr>
              <a:t>管理个人信息用例析取</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08211" y="1258089"/>
            <a:ext cx="7698007" cy="400110"/>
          </a:xfrm>
          <a:prstGeom prst="rect">
            <a:avLst/>
          </a:prstGeom>
          <a:noFill/>
        </p:spPr>
        <p:txBody>
          <a:bodyPr wrap="square" rtlCol="0">
            <a:spAutoFit/>
          </a:bodyPr>
          <a:lstStyle/>
          <a:p>
            <a:r>
              <a:rPr lang="zh-CN" altLang="en-US" sz="2000" b="1" dirty="0">
                <a:latin typeface="黑体" panose="02010609060101010101" charset="-122"/>
                <a:ea typeface="黑体" panose="02010609060101010101" charset="-122"/>
              </a:rPr>
              <a:t>下图</a:t>
            </a:r>
            <a:r>
              <a:rPr lang="zh-CN" altLang="en-US" sz="2000" b="1" dirty="0" smtClean="0">
                <a:latin typeface="黑体" panose="02010609060101010101" charset="-122"/>
                <a:ea typeface="黑体" panose="02010609060101010101" charset="-122"/>
              </a:rPr>
              <a:t>是</a:t>
            </a:r>
            <a:r>
              <a:rPr lang="en-US" altLang="zh-CN" sz="2000" b="1" dirty="0" err="1" smtClean="0">
                <a:latin typeface="黑体" panose="02010609060101010101" charset="-122"/>
                <a:ea typeface="黑体" panose="02010609060101010101" charset="-122"/>
              </a:rPr>
              <a:t>InfoAction</a:t>
            </a:r>
            <a:r>
              <a:rPr lang="zh-CN" altLang="en-US" sz="2000" b="1" dirty="0">
                <a:latin typeface="黑体" panose="02010609060101010101" charset="-122"/>
                <a:ea typeface="黑体" panose="02010609060101010101" charset="-122"/>
              </a:rPr>
              <a:t>控制类对应的文件</a:t>
            </a:r>
            <a:r>
              <a:rPr lang="zh-CN" altLang="en-US" sz="2000" b="1" dirty="0" smtClean="0">
                <a:latin typeface="黑体" panose="02010609060101010101" charset="-122"/>
                <a:ea typeface="黑体" panose="02010609060101010101" charset="-122"/>
              </a:rPr>
              <a:t>：</a:t>
            </a:r>
            <a:r>
              <a:rPr lang="en-US" altLang="zh-CN" sz="2000" b="1" dirty="0" err="1" smtClean="0">
                <a:latin typeface="黑体" panose="02010609060101010101" charset="-122"/>
                <a:ea typeface="黑体" panose="02010609060101010101" charset="-122"/>
              </a:rPr>
              <a:t>InfoAction.class.php</a:t>
            </a:r>
            <a:endParaRPr lang="en-US" altLang="zh-CN" sz="2000" b="1" dirty="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539552" y="1808028"/>
            <a:ext cx="8066667" cy="5028571"/>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61440" y="61998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3.3 </a:t>
            </a:r>
            <a:r>
              <a:rPr lang="zh-CN" altLang="en-US" sz="3200" dirty="0">
                <a:latin typeface="微软雅黑" panose="020B0503020204020204" pitchFamily="34" charset="-122"/>
                <a:ea typeface="微软雅黑" panose="020B0503020204020204" pitchFamily="34" charset="-122"/>
              </a:rPr>
              <a:t>分析机制</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1440" y="1106928"/>
            <a:ext cx="7406967" cy="1015663"/>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本节根据</a:t>
            </a:r>
            <a:r>
              <a:rPr lang="en-US" altLang="zh-CN" sz="2000" b="1" dirty="0" smtClean="0">
                <a:latin typeface="黑体" panose="02010609060101010101" charset="-122"/>
                <a:ea typeface="黑体" panose="02010609060101010101" charset="-122"/>
              </a:rPr>
              <a:t>1.4</a:t>
            </a:r>
            <a:r>
              <a:rPr lang="zh-CN" altLang="en-US" sz="2000" b="1" dirty="0" smtClean="0">
                <a:latin typeface="黑体" panose="02010609060101010101" charset="-122"/>
                <a:ea typeface="黑体" panose="02010609060101010101" charset="-122"/>
              </a:rPr>
              <a:t>补充规约得到</a:t>
            </a:r>
            <a:r>
              <a:rPr lang="zh-CN" altLang="zh-CN" sz="2000" b="1" dirty="0" smtClean="0">
                <a:latin typeface="黑体" panose="02010609060101010101" charset="-122"/>
                <a:ea typeface="黑体" panose="02010609060101010101" charset="-122"/>
              </a:rPr>
              <a:t>上述</a:t>
            </a:r>
            <a:r>
              <a:rPr lang="zh-CN" altLang="zh-CN" sz="2000" b="1" dirty="0">
                <a:latin typeface="黑体" panose="02010609060101010101" charset="-122"/>
                <a:ea typeface="黑体" panose="02010609060101010101" charset="-122"/>
              </a:rPr>
              <a:t>边界类、控制类、数据</a:t>
            </a:r>
            <a:r>
              <a:rPr lang="zh-CN" altLang="zh-CN" sz="2000" b="1" dirty="0" smtClean="0">
                <a:latin typeface="黑体" panose="02010609060101010101" charset="-122"/>
                <a:ea typeface="黑体" panose="02010609060101010101" charset="-122"/>
              </a:rPr>
              <a:t>类</a:t>
            </a:r>
            <a:r>
              <a:rPr lang="zh-CN" altLang="en-US" sz="2000" b="1" dirty="0" smtClean="0">
                <a:latin typeface="黑体" panose="02010609060101010101" charset="-122"/>
                <a:ea typeface="黑体" panose="02010609060101010101" charset="-122"/>
              </a:rPr>
              <a:t>需要满足的</a:t>
            </a:r>
            <a:r>
              <a:rPr lang="zh-CN" altLang="zh-CN" sz="2000" b="1" dirty="0" smtClean="0">
                <a:latin typeface="黑体" panose="02010609060101010101" charset="-122"/>
                <a:ea typeface="黑体" panose="02010609060101010101" charset="-122"/>
              </a:rPr>
              <a:t>非</a:t>
            </a:r>
            <a:r>
              <a:rPr lang="zh-CN" altLang="zh-CN" sz="2000" b="1" dirty="0">
                <a:latin typeface="黑体" panose="02010609060101010101" charset="-122"/>
                <a:ea typeface="黑体" panose="02010609060101010101" charset="-122"/>
              </a:rPr>
              <a:t>功能性需求</a:t>
            </a:r>
            <a:r>
              <a:rPr lang="zh-CN" altLang="zh-CN" sz="2000" b="1" dirty="0" smtClean="0">
                <a:latin typeface="黑体" panose="02010609060101010101" charset="-122"/>
                <a:ea typeface="黑体" panose="02010609060101010101" charset="-122"/>
              </a:rPr>
              <a:t>，</a:t>
            </a:r>
            <a:r>
              <a:rPr lang="zh-CN" altLang="en-US" sz="2000" b="1" dirty="0" smtClean="0">
                <a:latin typeface="黑体" panose="02010609060101010101" charset="-122"/>
                <a:ea typeface="黑体" panose="02010609060101010101" charset="-122"/>
              </a:rPr>
              <a:t>列出</a:t>
            </a:r>
            <a:r>
              <a:rPr lang="zh-CN" altLang="zh-CN" sz="2000" b="1" dirty="0" smtClean="0">
                <a:latin typeface="黑体" panose="02010609060101010101" charset="-122"/>
                <a:ea typeface="黑体" panose="02010609060101010101" charset="-122"/>
              </a:rPr>
              <a:t>系统</a:t>
            </a:r>
            <a:r>
              <a:rPr lang="zh-CN" altLang="en-US" sz="2000" b="1" dirty="0" smtClean="0">
                <a:latin typeface="黑体" panose="02010609060101010101" charset="-122"/>
                <a:ea typeface="黑体" panose="02010609060101010101" charset="-122"/>
              </a:rPr>
              <a:t>的</a:t>
            </a:r>
            <a:r>
              <a:rPr lang="zh-CN" altLang="zh-CN" sz="2000" b="1" dirty="0" smtClean="0">
                <a:latin typeface="黑体" panose="02010609060101010101" charset="-122"/>
                <a:ea typeface="黑体" panose="02010609060101010101" charset="-122"/>
              </a:rPr>
              <a:t>分析</a:t>
            </a:r>
            <a:r>
              <a:rPr lang="zh-CN" altLang="zh-CN" sz="2000" b="1" dirty="0">
                <a:latin typeface="黑体" panose="02010609060101010101" charset="-122"/>
                <a:ea typeface="黑体" panose="02010609060101010101" charset="-122"/>
              </a:rPr>
              <a:t>机</a:t>
            </a:r>
            <a:r>
              <a:rPr lang="zh-CN" altLang="zh-CN" sz="2000" b="1" dirty="0" smtClean="0">
                <a:latin typeface="黑体" panose="02010609060101010101" charset="-122"/>
                <a:ea typeface="黑体" panose="02010609060101010101" charset="-122"/>
              </a:rPr>
              <a:t>制表</a:t>
            </a:r>
            <a:r>
              <a:rPr lang="zh-CN" altLang="en-US" sz="2000" b="1" dirty="0" smtClean="0">
                <a:latin typeface="黑体" panose="02010609060101010101" charset="-122"/>
                <a:ea typeface="黑体" panose="02010609060101010101" charset="-122"/>
              </a:rPr>
              <a:t>，如下表所示。</a:t>
            </a:r>
            <a:endParaRPr lang="en-US" altLang="zh-CN" sz="2000" b="1" dirty="0" smtClean="0">
              <a:latin typeface="黑体" panose="02010609060101010101" charset="-122"/>
              <a:ea typeface="黑体" panose="02010609060101010101" charset="-122"/>
            </a:endParaRPr>
          </a:p>
        </p:txBody>
      </p:sp>
      <p:graphicFrame>
        <p:nvGraphicFramePr>
          <p:cNvPr id="4" name="表格 3"/>
          <p:cNvGraphicFramePr>
            <a:graphicFrameLocks noGrp="1"/>
          </p:cNvGraphicFramePr>
          <p:nvPr/>
        </p:nvGraphicFramePr>
        <p:xfrm>
          <a:off x="1410728" y="3031380"/>
          <a:ext cx="6408712" cy="2057400"/>
        </p:xfrm>
        <a:graphic>
          <a:graphicData uri="http://schemas.openxmlformats.org/drawingml/2006/table">
            <a:tbl>
              <a:tblPr firstRow="1" firstCol="1" bandRow="1">
                <a:tableStyleId>{5C22544A-7EE6-4342-B048-85BDC9FD1C3A}</a:tableStyleId>
              </a:tblPr>
              <a:tblGrid>
                <a:gridCol w="3204356"/>
                <a:gridCol w="3204356"/>
              </a:tblGrid>
              <a:tr h="448945">
                <a:tc>
                  <a:txBody>
                    <a:bodyPr/>
                    <a:lstStyle/>
                    <a:p>
                      <a:pPr algn="ctr">
                        <a:lnSpc>
                          <a:spcPct val="150000"/>
                        </a:lnSpc>
                        <a:spcAft>
                          <a:spcPts val="800"/>
                        </a:spcAft>
                      </a:pPr>
                      <a:r>
                        <a:rPr lang="zh-CN"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rPr>
                        <a:t>分析类（</a:t>
                      </a:r>
                      <a:r>
                        <a:rPr lang="en-US"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rPr>
                        <a:t>analysis classes</a:t>
                      </a:r>
                      <a:r>
                        <a:rPr lang="zh-CN"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rPr>
                        <a:t>）</a:t>
                      </a:r>
                      <a:endParaRPr lang="zh-CN"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zh-CN"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rPr>
                        <a:t>分析机制</a:t>
                      </a:r>
                      <a:r>
                        <a:rPr lang="en-US"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rPr>
                        <a:t>(analysis mechanism)</a:t>
                      </a:r>
                      <a:endParaRPr lang="zh-CN" sz="1800" b="1" dirty="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8817">
                <a:tc>
                  <a:txBody>
                    <a:bodyPr/>
                    <a:lstStyle/>
                    <a:p>
                      <a:pPr algn="ctr">
                        <a:lnSpc>
                          <a:spcPct val="150000"/>
                        </a:lnSpc>
                        <a:spcAft>
                          <a:spcPts val="800"/>
                        </a:spcAft>
                      </a:pPr>
                      <a:r>
                        <a:rPr lang="en-US" sz="1800" b="0" dirty="0" err="1">
                          <a:solidFill>
                            <a:sysClr val="windowText" lastClr="000000"/>
                          </a:solidFill>
                          <a:effectLst/>
                          <a:latin typeface="黑体" panose="02010609060101010101" charset="-122"/>
                          <a:ea typeface="黑体" panose="02010609060101010101" charset="-122"/>
                          <a:cs typeface="Times New Roman" panose="02020603050405020304" pitchFamily="18" charset="0"/>
                        </a:rPr>
                        <a:t>ActivityModel</a:t>
                      </a:r>
                      <a:endParaRPr lang="en-US" sz="1800" b="0" dirty="0" err="1">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zh-CN" sz="1800" b="0">
                          <a:solidFill>
                            <a:sysClr val="windowText" lastClr="000000"/>
                          </a:solidFill>
                          <a:effectLst/>
                          <a:latin typeface="黑体" panose="02010609060101010101" charset="-122"/>
                          <a:ea typeface="黑体" panose="02010609060101010101" charset="-122"/>
                          <a:cs typeface="Times New Roman" panose="02020603050405020304" pitchFamily="18" charset="0"/>
                        </a:rPr>
                        <a:t>持久性、安全性</a:t>
                      </a:r>
                      <a:endParaRPr lang="zh-CN" sz="1800" b="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8817">
                <a:tc>
                  <a:txBody>
                    <a:bodyPr/>
                    <a:lstStyle/>
                    <a:p>
                      <a:pPr algn="ctr">
                        <a:lnSpc>
                          <a:spcPct val="150000"/>
                        </a:lnSpc>
                        <a:spcAft>
                          <a:spcPts val="800"/>
                        </a:spcAft>
                      </a:pPr>
                      <a:r>
                        <a:rPr lang="en-US" sz="1800" b="0" dirty="0" err="1">
                          <a:solidFill>
                            <a:sysClr val="windowText" lastClr="000000"/>
                          </a:solidFill>
                          <a:effectLst/>
                          <a:latin typeface="黑体" panose="02010609060101010101" charset="-122"/>
                          <a:ea typeface="黑体" panose="02010609060101010101" charset="-122"/>
                          <a:cs typeface="Times New Roman" panose="02020603050405020304" pitchFamily="18" charset="0"/>
                        </a:rPr>
                        <a:t>ApplicationModel</a:t>
                      </a:r>
                      <a:endParaRPr lang="en-US" sz="1800" b="0" dirty="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zh-CN" sz="1800" b="0" dirty="0">
                          <a:solidFill>
                            <a:sysClr val="windowText" lastClr="000000"/>
                          </a:solidFill>
                          <a:effectLst/>
                          <a:latin typeface="黑体" panose="02010609060101010101" charset="-122"/>
                          <a:ea typeface="黑体" panose="02010609060101010101" charset="-122"/>
                          <a:cs typeface="Times New Roman" panose="02020603050405020304" pitchFamily="18" charset="0"/>
                        </a:rPr>
                        <a:t>持久性、安全性</a:t>
                      </a:r>
                      <a:endParaRPr lang="zh-CN" sz="1800" b="0" dirty="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8817">
                <a:tc>
                  <a:txBody>
                    <a:bodyPr/>
                    <a:lstStyle/>
                    <a:p>
                      <a:pPr algn="ctr">
                        <a:lnSpc>
                          <a:spcPct val="150000"/>
                        </a:lnSpc>
                        <a:spcAft>
                          <a:spcPts val="800"/>
                        </a:spcAft>
                      </a:pPr>
                      <a:r>
                        <a:rPr lang="en-US" sz="1800" b="0">
                          <a:solidFill>
                            <a:sysClr val="windowText" lastClr="000000"/>
                          </a:solidFill>
                          <a:effectLst/>
                          <a:latin typeface="黑体" panose="02010609060101010101" charset="-122"/>
                          <a:ea typeface="黑体" panose="02010609060101010101" charset="-122"/>
                          <a:cs typeface="Times New Roman" panose="02020603050405020304" pitchFamily="18" charset="0"/>
                        </a:rPr>
                        <a:t>UserModel</a:t>
                      </a:r>
                      <a:endParaRPr lang="en-US" sz="1800" b="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zh-CN" sz="1800" b="0" dirty="0">
                          <a:solidFill>
                            <a:sysClr val="windowText" lastClr="000000"/>
                          </a:solidFill>
                          <a:effectLst/>
                          <a:latin typeface="黑体" panose="02010609060101010101" charset="-122"/>
                          <a:ea typeface="黑体" panose="02010609060101010101" charset="-122"/>
                          <a:cs typeface="Times New Roman" panose="02020603050405020304" pitchFamily="18" charset="0"/>
                        </a:rPr>
                        <a:t>持久性、安全性</a:t>
                      </a:r>
                      <a:endParaRPr lang="zh-CN" sz="1800" b="0" dirty="0">
                        <a:solidFill>
                          <a:sysClr val="windowText" lastClr="000000"/>
                        </a:solidFill>
                        <a:effectLst/>
                        <a:latin typeface="黑体" panose="02010609060101010101" charset="-122"/>
                        <a:ea typeface="黑体" panose="02010609060101010101"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989176" y="2565086"/>
            <a:ext cx="3633470" cy="368300"/>
          </a:xfrm>
          <a:prstGeom prst="rect">
            <a:avLst/>
          </a:prstGeom>
        </p:spPr>
        <p:txBody>
          <a:bodyPr wrap="none">
            <a:spAutoFit/>
          </a:bodyPr>
          <a:lstStyle/>
          <a:p>
            <a:r>
              <a:rPr lang="zh-CN" altLang="zh-CN" b="1" dirty="0">
                <a:latin typeface="黑体" panose="02010609060101010101" charset="-122"/>
                <a:ea typeface="黑体" panose="02010609060101010101" charset="-122"/>
                <a:cs typeface="Times New Roman" panose="02020603050405020304" pitchFamily="18" charset="0"/>
              </a:rPr>
              <a:t>表</a:t>
            </a:r>
            <a:r>
              <a:rPr lang="en-US" altLang="zh-CN" b="1" dirty="0">
                <a:latin typeface="黑体" panose="02010609060101010101" charset="-122"/>
                <a:ea typeface="黑体" panose="02010609060101010101" charset="-122"/>
                <a:cs typeface="Times New Roman" panose="02020603050405020304" pitchFamily="18" charset="0"/>
              </a:rPr>
              <a:t>3-1 </a:t>
            </a:r>
            <a:r>
              <a:rPr lang="zh-CN" altLang="zh-CN" b="1" dirty="0">
                <a:latin typeface="黑体" panose="02010609060101010101" charset="-122"/>
                <a:ea typeface="黑体" panose="02010609060101010101" charset="-122"/>
                <a:cs typeface="Times New Roman" panose="02020603050405020304" pitchFamily="18" charset="0"/>
              </a:rPr>
              <a:t>志愿者服务系统分析机制表</a:t>
            </a:r>
            <a:endParaRPr lang="zh-CN" altLang="en-US" b="1" dirty="0">
              <a:latin typeface="黑体" panose="02010609060101010101" charset="-122"/>
              <a:ea typeface="黑体" panose="02010609060101010101" charset="-122"/>
            </a:endParaRPr>
          </a:p>
        </p:txBody>
      </p:sp>
      <p:sp>
        <p:nvSpPr>
          <p:cNvPr id="8" name="圆角矩形 7"/>
          <p:cNvSpPr/>
          <p:nvPr/>
        </p:nvSpPr>
        <p:spPr>
          <a:xfrm>
            <a:off x="961390" y="2374265"/>
            <a:ext cx="7407275" cy="3070959"/>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856030" y="51520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3.4 </a:t>
            </a:r>
            <a:r>
              <a:rPr lang="zh-CN" altLang="en-US" sz="3200" dirty="0" smtClean="0">
                <a:latin typeface="微软雅黑" panose="020B0503020204020204" pitchFamily="34" charset="-122"/>
                <a:ea typeface="微软雅黑" panose="020B0503020204020204" pitchFamily="34" charset="-122"/>
              </a:rPr>
              <a:t>合并分析类</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4614036"/>
            <a:ext cx="3654122" cy="2215991"/>
          </a:xfrm>
          <a:prstGeom prst="rect">
            <a:avLst/>
          </a:prstGeom>
          <a:noFill/>
        </p:spPr>
        <p:txBody>
          <a:bodyPr wrap="square" rtlCol="0">
            <a:spAutoFit/>
          </a:bodyPr>
          <a:lstStyle/>
          <a:p>
            <a:pPr>
              <a:lnSpc>
                <a:spcPct val="150000"/>
              </a:lnSpc>
            </a:pPr>
            <a:r>
              <a:rPr lang="zh-CN" altLang="en-US" sz="2000" b="1" dirty="0" smtClean="0">
                <a:latin typeface="黑体" panose="02010609060101010101" charset="-122"/>
                <a:ea typeface="黑体" panose="02010609060101010101" charset="-122"/>
              </a:rPr>
              <a:t>本节将析取出来的</a:t>
            </a:r>
            <a:r>
              <a:rPr lang="zh-CN" altLang="zh-CN" sz="2000" b="1" dirty="0" smtClean="0">
                <a:latin typeface="黑体" panose="02010609060101010101" charset="-122"/>
                <a:ea typeface="黑体" panose="02010609060101010101" charset="-122"/>
              </a:rPr>
              <a:t>边界</a:t>
            </a:r>
            <a:r>
              <a:rPr lang="zh-CN" altLang="zh-CN" sz="2000" b="1" dirty="0">
                <a:latin typeface="黑体" panose="02010609060101010101" charset="-122"/>
                <a:ea typeface="黑体" panose="02010609060101010101" charset="-122"/>
              </a:rPr>
              <a:t>类</a:t>
            </a:r>
            <a:r>
              <a:rPr lang="zh-CN" altLang="zh-CN" sz="2000" b="1" dirty="0" smtClean="0">
                <a:latin typeface="黑体" panose="02010609060101010101" charset="-122"/>
                <a:ea typeface="黑体" panose="02010609060101010101" charset="-122"/>
              </a:rPr>
              <a:t>、</a:t>
            </a:r>
            <a:endParaRPr lang="en-US" altLang="zh-CN" sz="2000" b="1" dirty="0" smtClean="0">
              <a:latin typeface="黑体" panose="02010609060101010101" charset="-122"/>
              <a:ea typeface="黑体" panose="02010609060101010101" charset="-122"/>
            </a:endParaRPr>
          </a:p>
          <a:p>
            <a:pPr>
              <a:lnSpc>
                <a:spcPct val="150000"/>
              </a:lnSpc>
            </a:pPr>
            <a:r>
              <a:rPr lang="zh-CN" altLang="zh-CN" sz="2000" b="1" dirty="0" smtClean="0">
                <a:latin typeface="黑体" panose="02010609060101010101" charset="-122"/>
                <a:ea typeface="黑体" panose="02010609060101010101" charset="-122"/>
              </a:rPr>
              <a:t>控制</a:t>
            </a:r>
            <a:r>
              <a:rPr lang="zh-CN" altLang="zh-CN" sz="2000" b="1" dirty="0">
                <a:latin typeface="黑体" panose="02010609060101010101" charset="-122"/>
                <a:ea typeface="黑体" panose="02010609060101010101" charset="-122"/>
              </a:rPr>
              <a:t>类、数据</a:t>
            </a:r>
            <a:r>
              <a:rPr lang="zh-CN" altLang="zh-CN" sz="2000" b="1" dirty="0" smtClean="0">
                <a:latin typeface="黑体" panose="02010609060101010101" charset="-122"/>
                <a:ea typeface="黑体" panose="02010609060101010101" charset="-122"/>
              </a:rPr>
              <a:t>类</a:t>
            </a:r>
            <a:r>
              <a:rPr lang="zh-CN" altLang="en-US" sz="2000" b="1" dirty="0" smtClean="0">
                <a:latin typeface="黑体" panose="02010609060101010101" charset="-122"/>
                <a:ea typeface="黑体" panose="02010609060101010101" charset="-122"/>
              </a:rPr>
              <a:t>进行合并整理，</a:t>
            </a:r>
            <a:endParaRPr lang="en-US" altLang="zh-CN" sz="2000" b="1" dirty="0" smtClean="0">
              <a:latin typeface="黑体" panose="02010609060101010101" charset="-122"/>
              <a:ea typeface="黑体" panose="02010609060101010101" charset="-122"/>
            </a:endParaRPr>
          </a:p>
          <a:p>
            <a:pPr>
              <a:lnSpc>
                <a:spcPct val="150000"/>
              </a:lnSpc>
            </a:pPr>
            <a:r>
              <a:rPr lang="zh-CN" altLang="en-US" sz="2000" b="1" dirty="0" smtClean="0">
                <a:latin typeface="黑体" panose="02010609060101010101" charset="-122"/>
                <a:ea typeface="黑体" panose="02010609060101010101" charset="-122"/>
              </a:rPr>
              <a:t>得到系统的合并类图。</a:t>
            </a:r>
            <a:endParaRPr lang="en-US" altLang="zh-CN" sz="2000" b="1" dirty="0">
              <a:latin typeface="黑体" panose="02010609060101010101" charset="-122"/>
              <a:ea typeface="黑体" panose="02010609060101010101" charset="-122"/>
            </a:endParaRPr>
          </a:p>
          <a:p>
            <a:pPr>
              <a:lnSpc>
                <a:spcPct val="150000"/>
              </a:lnSpc>
            </a:pPr>
            <a:r>
              <a:rPr lang="zh-CN" altLang="en-US" sz="2000" b="1" dirty="0" smtClean="0">
                <a:latin typeface="黑体" panose="02010609060101010101" charset="-122"/>
                <a:ea typeface="黑体" panose="02010609060101010101" charset="-122"/>
              </a:rPr>
              <a:t>（放大看比较清晰）</a:t>
            </a:r>
            <a:endParaRPr lang="en-US" altLang="zh-CN" sz="2000" b="1" dirty="0" smtClean="0">
              <a:latin typeface="黑体" panose="02010609060101010101" charset="-122"/>
              <a:ea typeface="黑体" panose="02010609060101010101" charset="-122"/>
            </a:endParaRPr>
          </a:p>
          <a:p>
            <a:endParaRPr lang="en-US" altLang="zh-CN" b="1" dirty="0" smtClean="0">
              <a:latin typeface="黑体" panose="02010609060101010101" charset="-122"/>
              <a:ea typeface="黑体" panose="02010609060101010101" charset="-122"/>
            </a:endParaRPr>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a:xfrm>
            <a:off x="2707640" y="0"/>
            <a:ext cx="6436360" cy="703707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916832"/>
            <a:ext cx="7358151" cy="3323987"/>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子系统及其接口设计为详细设计的第二部分。主要描述系统功能较为复杂时，将一部分功能封装成为子系统。</a:t>
            </a:r>
            <a:endParaRPr lang="en-US" altLang="zh-CN" sz="2000" b="1" dirty="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主要有</a:t>
            </a:r>
            <a:r>
              <a:rPr lang="en-US" altLang="zh-CN" sz="2000" b="1" dirty="0" smtClean="0">
                <a:latin typeface="黑体" panose="02010609060101010101" charset="-122"/>
                <a:ea typeface="黑体" panose="02010609060101010101" charset="-122"/>
              </a:rPr>
              <a:t>4</a:t>
            </a:r>
            <a:r>
              <a:rPr lang="zh-CN" altLang="en-US" sz="2000" b="1" dirty="0" smtClean="0">
                <a:latin typeface="黑体" panose="02010609060101010101" charset="-122"/>
                <a:ea typeface="黑体" panose="02010609060101010101" charset="-122"/>
              </a:rPr>
              <a:t>个步骤：</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确定设计类</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定义子系统</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定义接口</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确定可重用子系统</a:t>
            </a:r>
            <a:endParaRPr lang="zh-CN" altLang="en-US" sz="2000" b="1" dirty="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a:latin typeface="微软雅黑" panose="020B0503020204020204" pitchFamily="34" charset="-122"/>
                <a:ea typeface="微软雅黑" panose="020B0503020204020204" pitchFamily="34" charset="-122"/>
              </a:rPr>
              <a:t>4</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子系统及其接口设计</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5616" y="2538990"/>
            <a:ext cx="7200800" cy="1866858"/>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第三章用例分析中出现的所有类均称为分析类，在这一节中，我们需要判断这些分析类能否成为设计类。</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判断的原则：类功能是否复杂，能否进行合并或者拆分，或者类是否是单逻辑。</a:t>
            </a:r>
            <a:endParaRPr lang="zh-CN" altLang="en-US" sz="2000" b="1" dirty="0" smtClean="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4.1 </a:t>
            </a:r>
            <a:r>
              <a:rPr lang="zh-CN" altLang="en-US" sz="3200" dirty="0" smtClean="0">
                <a:latin typeface="微软雅黑" panose="020B0503020204020204" pitchFamily="34" charset="-122"/>
                <a:ea typeface="微软雅黑" panose="020B0503020204020204" pitchFamily="34" charset="-122"/>
              </a:rPr>
              <a:t>确定设计类</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5617" y="2025015"/>
            <a:ext cx="7200978" cy="2168525"/>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4.子系统及其接口设计</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4.1.确定设计类</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本项目组对第三章的分析类进行了分析与检查，以确定其是否能成为设计类。经过分析发现，第三章中所有分析类均为单逻辑，不需要进行类的分解或合并，因此不做修改，设计类如第三章所示。</a:t>
            </a:r>
            <a:endParaRPr lang="zh-CN" altLang="en-US" dirty="0" smtClean="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4.1 </a:t>
            </a:r>
            <a:r>
              <a:rPr lang="zh-CN" altLang="en-US" sz="3200" dirty="0" smtClean="0">
                <a:latin typeface="微软雅黑" panose="020B0503020204020204" pitchFamily="34" charset="-122"/>
                <a:ea typeface="微软雅黑" panose="020B0503020204020204" pitchFamily="34" charset="-122"/>
              </a:rPr>
              <a:t>确定设计类</a:t>
            </a:r>
            <a:endParaRPr lang="en-US" sz="3200" dirty="0">
              <a:latin typeface="微软雅黑" panose="020B0503020204020204" pitchFamily="34" charset="-122"/>
              <a:ea typeface="微软雅黑" panose="020B0503020204020204" pitchFamily="34" charset="-122"/>
            </a:endParaRPr>
          </a:p>
        </p:txBody>
      </p:sp>
      <p:sp>
        <p:nvSpPr>
          <p:cNvPr id="3" name="圆角矩形 2"/>
          <p:cNvSpPr/>
          <p:nvPr/>
        </p:nvSpPr>
        <p:spPr>
          <a:xfrm>
            <a:off x="1115617" y="1988820"/>
            <a:ext cx="7200344" cy="237617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44599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1.1</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问题陈述</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932815" y="2592849"/>
            <a:ext cx="7277556" cy="1476375"/>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该部分需要说明设计和开发了什么系统，阐述设计和开发本系统的原因及背景，并对本系统的功能做简要介绍。</a:t>
            </a:r>
            <a:r>
              <a:rPr lang="zh-CN" altLang="en-US" sz="2000" b="1" dirty="0" smtClean="0">
                <a:latin typeface="黑体" panose="02010609060101010101" charset="-122"/>
                <a:ea typeface="黑体" panose="02010609060101010101" charset="-122"/>
                <a:sym typeface="+mn-ea"/>
              </a:rPr>
              <a:t>语言描述要真实可信、表达充分，尽量达到</a:t>
            </a:r>
            <a:r>
              <a:rPr lang="en-US" altLang="zh-CN" sz="2000" b="1" dirty="0" smtClean="0">
                <a:latin typeface="黑体" panose="02010609060101010101" charset="-122"/>
                <a:ea typeface="黑体" panose="02010609060101010101" charset="-122"/>
                <a:sym typeface="+mn-ea"/>
              </a:rPr>
              <a:t>“</a:t>
            </a:r>
            <a:r>
              <a:rPr lang="zh-CN" altLang="en-US" sz="2000" b="1" dirty="0" smtClean="0">
                <a:latin typeface="黑体" panose="02010609060101010101" charset="-122"/>
                <a:ea typeface="黑体" panose="02010609060101010101" charset="-122"/>
                <a:sym typeface="+mn-ea"/>
              </a:rPr>
              <a:t>信达雅</a:t>
            </a:r>
            <a:r>
              <a:rPr lang="en-US" altLang="zh-CN" sz="2000" b="1" dirty="0" smtClean="0">
                <a:latin typeface="黑体" panose="02010609060101010101" charset="-122"/>
                <a:ea typeface="黑体" panose="02010609060101010101" charset="-122"/>
                <a:sym typeface="+mn-ea"/>
              </a:rPr>
              <a:t>”</a:t>
            </a:r>
            <a:r>
              <a:rPr lang="zh-CN" altLang="en-US" sz="2000" b="1" dirty="0" smtClean="0">
                <a:latin typeface="黑体" panose="02010609060101010101" charset="-122"/>
                <a:ea typeface="黑体" panose="02010609060101010101" charset="-122"/>
                <a:sym typeface="+mn-ea"/>
              </a:rPr>
              <a:t>的要求。</a:t>
            </a:r>
            <a:endParaRPr lang="zh-CN" altLang="en-US"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916832"/>
            <a:ext cx="7200800" cy="2862322"/>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子系统的划分可以通过角色分类或者功能分类等。主要作用就是为了系统代码的重用，比如在财务系统中，可以将其核心功能如订单功能封装成子系统，当再次开发类似财务系统时，其子系统可重复使用。</a:t>
            </a:r>
            <a:endParaRPr lang="en-US" altLang="zh-CN" sz="2000" b="1" dirty="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子系统可以用包图表示。当系统无需拆分子系统时，</a:t>
            </a:r>
            <a:r>
              <a:rPr lang="en-US" altLang="zh-CN" sz="2000" b="1" dirty="0" smtClean="0">
                <a:latin typeface="黑体" panose="02010609060101010101" charset="-122"/>
                <a:ea typeface="黑体" panose="02010609060101010101" charset="-122"/>
              </a:rPr>
              <a:t>4.3</a:t>
            </a:r>
            <a:r>
              <a:rPr lang="zh-CN" altLang="en-US" sz="2000" b="1" dirty="0" smtClean="0">
                <a:latin typeface="黑体" panose="02010609060101010101" charset="-122"/>
                <a:ea typeface="黑体" panose="02010609060101010101" charset="-122"/>
              </a:rPr>
              <a:t>以及</a:t>
            </a:r>
            <a:r>
              <a:rPr lang="en-US" altLang="zh-CN" sz="2000" b="1" dirty="0" smtClean="0">
                <a:latin typeface="黑体" panose="02010609060101010101" charset="-122"/>
                <a:ea typeface="黑体" panose="02010609060101010101" charset="-122"/>
              </a:rPr>
              <a:t>4.4</a:t>
            </a:r>
            <a:r>
              <a:rPr lang="zh-CN" altLang="en-US" sz="2000" b="1" dirty="0" smtClean="0">
                <a:latin typeface="黑体" panose="02010609060101010101" charset="-122"/>
                <a:ea typeface="黑体" panose="02010609060101010101" charset="-122"/>
              </a:rPr>
              <a:t>节可省略。</a:t>
            </a:r>
            <a:endParaRPr lang="en-US" altLang="zh-CN" sz="2000" b="1" dirty="0" smtClean="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4.2 </a:t>
            </a:r>
            <a:r>
              <a:rPr lang="zh-CN" altLang="en-US" sz="3200" dirty="0" smtClean="0">
                <a:latin typeface="微软雅黑" panose="020B0503020204020204" pitchFamily="34" charset="-122"/>
                <a:ea typeface="微软雅黑" panose="020B0503020204020204" pitchFamily="34" charset="-122"/>
              </a:rPr>
              <a:t>定义子系统</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5616" y="2683770"/>
            <a:ext cx="7161430" cy="858377"/>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4.2.定义子系统</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经过本项目组分析，本系统无需进行子系统设计及其接口设计。</a:t>
            </a:r>
            <a:endParaRPr lang="zh-CN" altLang="en-US" dirty="0" smtClean="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4.2 </a:t>
            </a:r>
            <a:r>
              <a:rPr lang="zh-CN" altLang="en-US" sz="3200" dirty="0" smtClean="0">
                <a:latin typeface="微软雅黑" panose="020B0503020204020204" pitchFamily="34" charset="-122"/>
                <a:ea typeface="微软雅黑" panose="020B0503020204020204" pitchFamily="34" charset="-122"/>
              </a:rPr>
              <a:t>定义子系统</a:t>
            </a:r>
            <a:endParaRPr lang="en-US" sz="3200" dirty="0">
              <a:latin typeface="微软雅黑" panose="020B0503020204020204" pitchFamily="34" charset="-122"/>
              <a:ea typeface="微软雅黑" panose="020B0503020204020204" pitchFamily="34" charset="-122"/>
            </a:endParaRPr>
          </a:p>
        </p:txBody>
      </p:sp>
      <p:sp>
        <p:nvSpPr>
          <p:cNvPr id="3" name="圆角矩形 2"/>
          <p:cNvSpPr/>
          <p:nvPr/>
        </p:nvSpPr>
        <p:spPr>
          <a:xfrm>
            <a:off x="1115616" y="2636520"/>
            <a:ext cx="7129224" cy="108013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5616" y="2459615"/>
            <a:ext cx="7266840" cy="2677656"/>
          </a:xfrm>
          <a:prstGeom prst="rect">
            <a:avLst/>
          </a:prstGeom>
          <a:noFill/>
        </p:spPr>
        <p:txBody>
          <a:bodyPr wrap="square" rtlCol="0">
            <a:spAutoFit/>
          </a:bodyPr>
          <a:lstStyle/>
          <a:p>
            <a:pPr indent="457200" fontAlgn="auto">
              <a:lnSpc>
                <a:spcPct val="150000"/>
              </a:lnSpc>
            </a:pPr>
            <a:r>
              <a:rPr lang="zh-CN" sz="2000" b="1" dirty="0" smtClean="0">
                <a:latin typeface="黑体" panose="02010609060101010101" charset="-122"/>
                <a:ea typeface="黑体" panose="02010609060101010101" charset="-122"/>
              </a:rPr>
              <a:t>调用子系统必须通过接口，因此在</a:t>
            </a:r>
            <a:r>
              <a:rPr lang="en-US" altLang="zh-CN" sz="2000" b="1" dirty="0" smtClean="0">
                <a:latin typeface="黑体" panose="02010609060101010101" charset="-122"/>
                <a:ea typeface="黑体" panose="02010609060101010101" charset="-122"/>
              </a:rPr>
              <a:t>4.1</a:t>
            </a:r>
            <a:r>
              <a:rPr lang="zh-CN" altLang="en-US" sz="2000" b="1" dirty="0" smtClean="0">
                <a:latin typeface="黑体" panose="02010609060101010101" charset="-122"/>
                <a:ea typeface="黑体" panose="02010609060101010101" charset="-122"/>
              </a:rPr>
              <a:t>中我们定义的所有子系统都必须定义接口。</a:t>
            </a:r>
            <a:endParaRPr lang="zh-CN" altLang="en-US" sz="2000" b="1" dirty="0" smtClean="0">
              <a:latin typeface="黑体" panose="02010609060101010101" charset="-122"/>
              <a:ea typeface="黑体" panose="02010609060101010101" charset="-122"/>
            </a:endParaRPr>
          </a:p>
          <a:p>
            <a:endParaRPr lang="en-US" altLang="zh-CN" b="1" dirty="0">
              <a:latin typeface="黑体" panose="02010609060101010101" charset="-122"/>
              <a:ea typeface="黑体" panose="02010609060101010101" charset="-122"/>
            </a:endParaRPr>
          </a:p>
          <a:p>
            <a:endParaRPr lang="en-US" altLang="zh-CN" dirty="0" smtClean="0"/>
          </a:p>
          <a:p>
            <a:endParaRPr lang="en-US" altLang="zh-CN" dirty="0"/>
          </a:p>
          <a:p>
            <a:endParaRPr lang="en-US" altLang="zh-CN" dirty="0" smtClean="0"/>
          </a:p>
          <a:p>
            <a:endParaRPr lang="en-US" altLang="zh-CN" dirty="0"/>
          </a:p>
          <a:p>
            <a:endParaRPr lang="en-US" altLang="zh-CN" b="1" dirty="0" smtClean="0">
              <a:latin typeface="黑体" panose="02010609060101010101" charset="-122"/>
              <a:ea typeface="黑体" panose="02010609060101010101" charset="-122"/>
            </a:endParaRPr>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4.3 </a:t>
            </a:r>
            <a:r>
              <a:rPr lang="zh-CN" altLang="en-US" sz="3200" dirty="0" smtClean="0">
                <a:latin typeface="微软雅黑" panose="020B0503020204020204" pitchFamily="34" charset="-122"/>
                <a:ea typeface="微软雅黑" panose="020B0503020204020204" pitchFamily="34" charset="-122"/>
              </a:rPr>
              <a:t>定义接口</a:t>
            </a:r>
            <a:endParaRPr lang="zh-CN"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5616" y="2780928"/>
            <a:ext cx="7200800" cy="1754326"/>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当某个子系统可以重复使用时，应在本节进行详细说明。</a:t>
            </a:r>
            <a:endParaRPr lang="en-US" altLang="zh-CN" sz="2000" b="1" dirty="0" smtClean="0">
              <a:latin typeface="黑体" panose="02010609060101010101" charset="-122"/>
              <a:ea typeface="黑体" panose="02010609060101010101" charset="-122"/>
            </a:endParaRPr>
          </a:p>
          <a:p>
            <a:pPr indent="457200" fontAlgn="auto">
              <a:lnSpc>
                <a:spcPct val="150000"/>
              </a:lnSpc>
            </a:pP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主要是为了实现代码的重用性。</a:t>
            </a:r>
            <a:endParaRPr lang="en-US" altLang="zh-CN" sz="2000" b="1" dirty="0" smtClean="0">
              <a:latin typeface="黑体" panose="02010609060101010101" charset="-122"/>
              <a:ea typeface="黑体" panose="02010609060101010101" charset="-122"/>
            </a:endParaRPr>
          </a:p>
          <a:p>
            <a:pPr indent="457200" fontAlgn="auto"/>
            <a:endParaRPr lang="zh-CN" altLang="en-US" dirty="0"/>
          </a:p>
        </p:txBody>
      </p:sp>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4.4 </a:t>
            </a:r>
            <a:r>
              <a:rPr lang="zh-CN" altLang="en-US" sz="3200" dirty="0" smtClean="0">
                <a:latin typeface="微软雅黑" panose="020B0503020204020204" pitchFamily="34" charset="-122"/>
                <a:ea typeface="微软雅黑" panose="020B0503020204020204" pitchFamily="34" charset="-122"/>
              </a:rPr>
              <a:t>确定可重用子系统</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 </a:t>
            </a:r>
            <a:r>
              <a:rPr lang="zh-CN" altLang="en-US" sz="3200" dirty="0" smtClean="0">
                <a:latin typeface="微软雅黑" panose="020B0503020204020204" pitchFamily="34" charset="-122"/>
                <a:ea typeface="微软雅黑" panose="020B0503020204020204" pitchFamily="34" charset="-122"/>
              </a:rPr>
              <a:t>部件设计</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15616" y="1844824"/>
            <a:ext cx="7200800" cy="3785652"/>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部件设计为详细设计的第三部分。主要分析了系统在运行时可能产生的一些非功能性需求，解决资源抢占造成的冲突，并给出详细的设计方案。</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smtClean="0">
                <a:latin typeface="黑体" panose="02010609060101010101" charset="-122"/>
                <a:ea typeface="黑体" panose="02010609060101010101" charset="-122"/>
              </a:rPr>
              <a:t>主要有</a:t>
            </a:r>
            <a:r>
              <a:rPr lang="en-US" altLang="zh-CN" sz="2000" b="1" dirty="0" smtClean="0">
                <a:latin typeface="黑体" panose="02010609060101010101" charset="-122"/>
                <a:ea typeface="黑体" panose="02010609060101010101" charset="-122"/>
              </a:rPr>
              <a:t>4</a:t>
            </a:r>
            <a:r>
              <a:rPr lang="zh-CN" altLang="en-US" sz="2000" b="1" dirty="0" smtClean="0">
                <a:latin typeface="黑体" panose="02010609060101010101" charset="-122"/>
                <a:ea typeface="黑体" panose="02010609060101010101" charset="-122"/>
              </a:rPr>
              <a:t>个步骤：</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分析并发需求</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针对某个需求的设计方案</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生命周期</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映射到现实系统</a:t>
            </a:r>
            <a:endParaRPr lang="zh-CN" altLang="en-US"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82395" y="58823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5.1 </a:t>
            </a:r>
            <a:r>
              <a:rPr lang="zh-CN" altLang="en-US" sz="3200" dirty="0" smtClean="0">
                <a:latin typeface="微软雅黑" panose="020B0503020204020204" pitchFamily="34" charset="-122"/>
                <a:ea typeface="微软雅黑" panose="020B0503020204020204" pitchFamily="34" charset="-122"/>
              </a:rPr>
              <a:t>分析并发需求</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82395" y="2501190"/>
            <a:ext cx="7400061" cy="1754326"/>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系统在运行时可能因为多人在线或者其他原因产生多</a:t>
            </a:r>
            <a:r>
              <a:rPr lang="en-US" altLang="zh-CN" sz="2000" b="1" dirty="0" err="1" smtClean="0">
                <a:latin typeface="黑体" panose="02010609060101010101" charset="-122"/>
                <a:ea typeface="黑体" panose="02010609060101010101" charset="-122"/>
              </a:rPr>
              <a:t>cpu</a:t>
            </a:r>
            <a:r>
              <a:rPr lang="zh-CN" altLang="en-US" sz="2000" b="1" dirty="0" smtClean="0">
                <a:latin typeface="黑体" panose="02010609060101010101" charset="-122"/>
                <a:ea typeface="黑体" panose="02010609060101010101" charset="-122"/>
              </a:rPr>
              <a:t>，多线程多进程等并发需求。这些需求可以从第一章问题陈述中以及补充规约中获得。</a:t>
            </a:r>
            <a:endParaRPr lang="en-US" altLang="zh-CN" sz="2000" b="1" dirty="0">
              <a:latin typeface="黑体" panose="02010609060101010101" charset="-122"/>
              <a:ea typeface="黑体" panose="02010609060101010101" charset="-122"/>
            </a:endParaRPr>
          </a:p>
          <a:p>
            <a:pPr indent="457200" fontAlgn="auto"/>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82395" y="588234"/>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5.1 </a:t>
            </a:r>
            <a:r>
              <a:rPr lang="zh-CN" altLang="en-US" sz="3200" dirty="0" smtClean="0">
                <a:latin typeface="微软雅黑" panose="020B0503020204020204" pitchFamily="34" charset="-122"/>
                <a:ea typeface="微软雅黑" panose="020B0503020204020204" pitchFamily="34" charset="-122"/>
              </a:rPr>
              <a:t>分析并发需求</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39520" y="1582420"/>
            <a:ext cx="7010400" cy="3692525"/>
          </a:xfrm>
          <a:prstGeom prst="rect">
            <a:avLst/>
          </a:prstGeom>
          <a:noFill/>
        </p:spPr>
        <p:txBody>
          <a:bodyPr wrap="square" rtlCol="0">
            <a:spAutoFit/>
          </a:bodyPr>
          <a:lstStyle/>
          <a:p>
            <a:pPr indent="457200" fontAlgn="auto">
              <a:lnSpc>
                <a:spcPct val="150000"/>
              </a:lnSpc>
            </a:pPr>
            <a:r>
              <a:rPr dirty="0" smtClean="0">
                <a:latin typeface="黑体" panose="02010609060101010101" charset="-122"/>
                <a:ea typeface="黑体" panose="02010609060101010101" charset="-122"/>
              </a:rPr>
              <a:t>5.部件设计</a:t>
            </a:r>
            <a:endParaRPr dirty="0" smtClean="0">
              <a:latin typeface="黑体" panose="02010609060101010101" charset="-122"/>
              <a:ea typeface="黑体" panose="02010609060101010101" charset="-122"/>
            </a:endParaRPr>
          </a:p>
          <a:p>
            <a:pPr indent="457200" fontAlgn="auto">
              <a:lnSpc>
                <a:spcPct val="150000"/>
              </a:lnSpc>
            </a:pPr>
            <a:r>
              <a:rPr dirty="0" smtClean="0">
                <a:latin typeface="黑体" panose="02010609060101010101" charset="-122"/>
                <a:ea typeface="黑体" panose="02010609060101010101" charset="-122"/>
              </a:rPr>
              <a:t>第三章类图中并未规定系统运行时功能，因此在系统运行时可能因为多线程多进程并发需求等产生资源抢占等问题。部件设计会分析系统运行时产生的一系列非功能性问题并给出解决方案。</a:t>
            </a:r>
            <a:endParaRPr dirty="0" smtClean="0">
              <a:latin typeface="黑体" panose="02010609060101010101" charset="-122"/>
              <a:ea typeface="黑体" panose="02010609060101010101" charset="-122"/>
            </a:endParaRPr>
          </a:p>
          <a:p>
            <a:pPr indent="457200" fontAlgn="auto">
              <a:lnSpc>
                <a:spcPct val="150000"/>
              </a:lnSpc>
            </a:pPr>
            <a:r>
              <a:rPr dirty="0" smtClean="0">
                <a:latin typeface="黑体" panose="02010609060101010101" charset="-122"/>
                <a:ea typeface="黑体" panose="02010609060101010101" charset="-122"/>
              </a:rPr>
              <a:t>5.1.分析并发需求</a:t>
            </a:r>
            <a:endParaRPr dirty="0" smtClean="0">
              <a:latin typeface="黑体" panose="02010609060101010101" charset="-122"/>
              <a:ea typeface="黑体" panose="02010609060101010101" charset="-122"/>
            </a:endParaRPr>
          </a:p>
          <a:p>
            <a:pPr indent="457200" fontAlgn="auto">
              <a:lnSpc>
                <a:spcPct val="150000"/>
              </a:lnSpc>
            </a:pPr>
            <a:r>
              <a:rPr dirty="0" err="1" smtClean="0">
                <a:latin typeface="黑体" panose="02010609060101010101" charset="-122"/>
                <a:ea typeface="黑体" panose="02010609060101010101" charset="-122"/>
              </a:rPr>
              <a:t>本系统在运行时会产生一些并发需求</a:t>
            </a:r>
            <a:r>
              <a:rPr dirty="0" smtClean="0">
                <a:latin typeface="黑体" panose="02010609060101010101" charset="-122"/>
                <a:ea typeface="黑体" panose="02010609060101010101" charset="-122"/>
              </a:rPr>
              <a:t>：</a:t>
            </a:r>
            <a:endParaRPr dirty="0" smtClean="0">
              <a:latin typeface="黑体" panose="02010609060101010101" charset="-122"/>
              <a:ea typeface="黑体" panose="02010609060101010101" charset="-122"/>
            </a:endParaRPr>
          </a:p>
          <a:p>
            <a:pPr indent="457200" fontAlgn="auto">
              <a:lnSpc>
                <a:spcPct val="150000"/>
              </a:lnSpc>
            </a:pPr>
            <a:r>
              <a:rPr dirty="0" smtClean="0">
                <a:latin typeface="黑体" panose="02010609060101010101" charset="-122"/>
                <a:ea typeface="黑体" panose="02010609060101010101" charset="-122"/>
              </a:rPr>
              <a:t>(1)</a:t>
            </a:r>
            <a:r>
              <a:rPr dirty="0" err="1" smtClean="0">
                <a:latin typeface="黑体" panose="02010609060101010101" charset="-122"/>
                <a:ea typeface="黑体" panose="02010609060101010101" charset="-122"/>
              </a:rPr>
              <a:t>多人同时使用该系统</a:t>
            </a:r>
            <a:endParaRPr dirty="0" smtClean="0">
              <a:latin typeface="黑体" panose="02010609060101010101" charset="-122"/>
              <a:ea typeface="黑体" panose="02010609060101010101" charset="-122"/>
            </a:endParaRPr>
          </a:p>
          <a:p>
            <a:pPr indent="457200" fontAlgn="auto">
              <a:lnSpc>
                <a:spcPct val="150000"/>
              </a:lnSpc>
            </a:pPr>
            <a:r>
              <a:rPr dirty="0" smtClean="0">
                <a:latin typeface="黑体" panose="02010609060101010101" charset="-122"/>
                <a:ea typeface="黑体" panose="02010609060101010101" charset="-122"/>
              </a:rPr>
              <a:t>(2)</a:t>
            </a:r>
            <a:r>
              <a:rPr dirty="0" err="1" smtClean="0">
                <a:latin typeface="黑体" panose="02010609060101010101" charset="-122"/>
                <a:ea typeface="黑体" panose="02010609060101010101" charset="-122"/>
              </a:rPr>
              <a:t>报名人数超过志愿活动招募人数</a:t>
            </a:r>
            <a:endParaRPr dirty="0" smtClean="0">
              <a:latin typeface="黑体" panose="02010609060101010101" charset="-122"/>
              <a:ea typeface="黑体" panose="02010609060101010101" charset="-122"/>
            </a:endParaRPr>
          </a:p>
          <a:p>
            <a:pPr indent="457200" fontAlgn="auto"/>
            <a:endParaRPr lang="en-US" altLang="zh-CN" dirty="0" smtClean="0"/>
          </a:p>
        </p:txBody>
      </p:sp>
      <p:sp>
        <p:nvSpPr>
          <p:cNvPr id="2" name="圆角矩形 1"/>
          <p:cNvSpPr/>
          <p:nvPr/>
        </p:nvSpPr>
        <p:spPr>
          <a:xfrm>
            <a:off x="1188085" y="1556385"/>
            <a:ext cx="7056755" cy="374459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5.2 </a:t>
            </a:r>
            <a:r>
              <a:rPr lang="zh-CN" altLang="en-US" sz="3200" dirty="0" smtClean="0">
                <a:latin typeface="微软雅黑" panose="020B0503020204020204" pitchFamily="34" charset="-122"/>
                <a:ea typeface="微软雅黑" panose="020B0503020204020204" pitchFamily="34" charset="-122"/>
              </a:rPr>
              <a:t>针对某个需求的设计方案</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1929055"/>
            <a:ext cx="7344816" cy="2862322"/>
          </a:xfrm>
          <a:prstGeom prst="rect">
            <a:avLst/>
          </a:prstGeom>
          <a:noFill/>
        </p:spPr>
        <p:txBody>
          <a:bodyPr wrap="square" rtlCol="0">
            <a:spAutoFit/>
          </a:bodyPr>
          <a:lstStyle/>
          <a:p>
            <a:pPr indent="457200" fontAlgn="auto">
              <a:lnSpc>
                <a:spcPct val="150000"/>
              </a:lnSpc>
            </a:pPr>
            <a:r>
              <a:rPr lang="en-US" altLang="zh-CN" sz="2000" b="1" dirty="0" smtClean="0">
                <a:latin typeface="黑体" panose="02010609060101010101" charset="-122"/>
                <a:ea typeface="黑体" panose="02010609060101010101" charset="-122"/>
              </a:rPr>
              <a:t>5.1</a:t>
            </a:r>
            <a:r>
              <a:rPr lang="zh-CN" altLang="en-US" sz="2000" b="1" dirty="0" smtClean="0">
                <a:latin typeface="黑体" panose="02010609060101010101" charset="-122"/>
                <a:ea typeface="黑体" panose="02010609060101010101" charset="-122"/>
              </a:rPr>
              <a:t>中分析了系统可能产生的并发需求，本节就某个需求给出详细的设计方案。</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smtClean="0">
                <a:latin typeface="黑体" panose="02010609060101010101" charset="-122"/>
                <a:ea typeface="黑体" panose="02010609060101010101" charset="-122"/>
              </a:rPr>
              <a:t>找出有冲突的相关类</a:t>
            </a:r>
            <a:r>
              <a:rPr lang="zh-CN" altLang="en-US" sz="2000" b="1" dirty="0">
                <a:latin typeface="黑体" panose="02010609060101010101" charset="-122"/>
                <a:ea typeface="黑体" panose="02010609060101010101" charset="-122"/>
              </a:rPr>
              <a:t>（系统运行时也称为线程进程</a:t>
            </a:r>
            <a:r>
              <a:rPr lang="zh-CN" altLang="en-US" sz="2000" b="1" dirty="0" smtClean="0">
                <a:latin typeface="黑体" panose="02010609060101010101" charset="-122"/>
                <a:ea typeface="黑体" panose="02010609060101010101" charset="-122"/>
              </a:rPr>
              <a:t>）</a:t>
            </a:r>
            <a:endParaRPr lang="en-US" altLang="zh-CN" sz="2000"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pitchFamily="2" charset="2"/>
              <a:buChar char="Ø"/>
            </a:pPr>
            <a:r>
              <a:rPr lang="zh-CN" altLang="en-US" sz="2000" b="1" dirty="0">
                <a:latin typeface="黑体" panose="02010609060101010101" charset="-122"/>
                <a:ea typeface="黑体" panose="02010609060101010101" charset="-122"/>
              </a:rPr>
              <a:t>给</a:t>
            </a:r>
            <a:r>
              <a:rPr lang="zh-CN" altLang="en-US" sz="2000" b="1" dirty="0" smtClean="0">
                <a:latin typeface="黑体" panose="02010609060101010101" charset="-122"/>
                <a:ea typeface="黑体" panose="02010609060101010101" charset="-122"/>
              </a:rPr>
              <a:t>出针对相关类的设计方案。如选课系统里选课人数不能超过</a:t>
            </a:r>
            <a:r>
              <a:rPr lang="en-US" altLang="zh-CN" sz="2000" b="1" dirty="0" smtClean="0">
                <a:latin typeface="黑体" panose="02010609060101010101" charset="-122"/>
                <a:ea typeface="黑体" panose="02010609060101010101" charset="-122"/>
              </a:rPr>
              <a:t>10</a:t>
            </a:r>
            <a:r>
              <a:rPr lang="zh-CN" altLang="en-US" sz="2000" b="1" dirty="0" smtClean="0">
                <a:latin typeface="黑体" panose="02010609060101010101" charset="-122"/>
                <a:ea typeface="黑体" panose="02010609060101010101" charset="-122"/>
              </a:rPr>
              <a:t>人，那么在选课相关类中可以设计进程池或者通过</a:t>
            </a:r>
            <a:r>
              <a:rPr lang="en-US" altLang="zh-CN" sz="2000" b="1" dirty="0" smtClean="0">
                <a:latin typeface="黑体" panose="02010609060101010101" charset="-122"/>
                <a:ea typeface="黑体" panose="02010609060101010101" charset="-122"/>
              </a:rPr>
              <a:t>if</a:t>
            </a:r>
            <a:r>
              <a:rPr lang="zh-CN" altLang="en-US" sz="2000" b="1" dirty="0" smtClean="0">
                <a:latin typeface="黑体" panose="02010609060101010101" charset="-122"/>
                <a:ea typeface="黑体" panose="02010609060101010101" charset="-122"/>
              </a:rPr>
              <a:t>循环控制条件。</a:t>
            </a:r>
            <a:endParaRPr lang="en-US" altLang="zh-CN" sz="20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5.2 </a:t>
            </a:r>
            <a:r>
              <a:rPr lang="zh-CN" altLang="en-US" sz="3200" dirty="0" smtClean="0">
                <a:latin typeface="微软雅黑" panose="020B0503020204020204" pitchFamily="34" charset="-122"/>
                <a:ea typeface="微软雅黑" panose="020B0503020204020204" pitchFamily="34" charset="-122"/>
              </a:rPr>
              <a:t>针对某个需求的设计方案</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81735" y="2345055"/>
            <a:ext cx="6997700" cy="2168525"/>
          </a:xfrm>
          <a:prstGeom prst="rect">
            <a:avLst/>
          </a:prstGeom>
          <a:noFill/>
        </p:spPr>
        <p:txBody>
          <a:bodyPr wrap="square" rtlCol="0">
            <a:spAutoFit/>
          </a:bodyPr>
          <a:lstStyle/>
          <a:p>
            <a:pPr indent="457200" fontAlgn="auto">
              <a:lnSpc>
                <a:spcPct val="150000"/>
              </a:lnSpc>
            </a:pPr>
            <a:r>
              <a:rPr dirty="0" smtClean="0">
                <a:latin typeface="黑体" panose="02010609060101010101" charset="-122"/>
                <a:ea typeface="黑体" panose="02010609060101010101" charset="-122"/>
              </a:rPr>
              <a:t>5.2.针对报名人数问题的解决方案设计</a:t>
            </a:r>
            <a:endParaRPr dirty="0" smtClean="0">
              <a:latin typeface="黑体" panose="02010609060101010101" charset="-122"/>
              <a:ea typeface="黑体" panose="02010609060101010101" charset="-122"/>
            </a:endParaRPr>
          </a:p>
          <a:p>
            <a:pPr indent="457200" fontAlgn="auto">
              <a:lnSpc>
                <a:spcPct val="150000"/>
              </a:lnSpc>
            </a:pPr>
            <a:r>
              <a:rPr dirty="0" smtClean="0">
                <a:latin typeface="黑体" panose="02010609060101010101" charset="-122"/>
                <a:ea typeface="黑体" panose="02010609060101010101" charset="-122"/>
              </a:rPr>
              <a:t>系统运行时，志愿活动的报名人数可能会超过活动规定的招募人数，此时可能会产生资源冲突问题。为了解决这个问题，我们使用了发布者录用机制，即报名人数可以超出活动的招募人数，由发布者从所有报名者中录用合适的人员。</a:t>
            </a:r>
            <a:endParaRPr dirty="0" smtClean="0">
              <a:latin typeface="黑体" panose="02010609060101010101" charset="-122"/>
              <a:ea typeface="黑体" panose="02010609060101010101" charset="-122"/>
            </a:endParaRPr>
          </a:p>
        </p:txBody>
      </p:sp>
      <p:sp>
        <p:nvSpPr>
          <p:cNvPr id="2" name="圆角矩形 1"/>
          <p:cNvSpPr/>
          <p:nvPr/>
        </p:nvSpPr>
        <p:spPr>
          <a:xfrm>
            <a:off x="1043940" y="2025015"/>
            <a:ext cx="7272655" cy="280860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5.3 </a:t>
            </a:r>
            <a:r>
              <a:rPr lang="zh-CN" altLang="en-US" sz="3200" dirty="0" smtClean="0">
                <a:latin typeface="微软雅黑" panose="020B0503020204020204" pitchFamily="34" charset="-122"/>
                <a:ea typeface="微软雅黑" panose="020B0503020204020204" pitchFamily="34" charset="-122"/>
              </a:rPr>
              <a:t>生命周期</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3608" y="2924944"/>
            <a:ext cx="7272808" cy="943528"/>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主要描述了设计方案中涉及的相关类的生命周期，如线程在什么时候创建，在什么时候结束等。</a:t>
            </a:r>
            <a:endParaRPr lang="en-US" altLang="zh-CN" sz="2000" b="1"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44599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1.1</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问题陈述</a:t>
            </a:r>
            <a:endParaRPr lang="zh-CN" altLang="en-US" sz="32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119505" y="1145540"/>
            <a:ext cx="7319645" cy="398780"/>
          </a:xfrm>
          <a:prstGeom prst="rect">
            <a:avLst/>
          </a:prstGeom>
          <a:noFill/>
        </p:spPr>
        <p:txBody>
          <a:bodyPr wrap="square" rtlCol="0">
            <a:spAutoFit/>
          </a:bodyPr>
          <a:lstStyle/>
          <a:p>
            <a:r>
              <a:rPr lang="zh-CN" altLang="en-US" sz="2000" b="1">
                <a:latin typeface="黑体" panose="02010609060101010101" charset="-122"/>
                <a:ea typeface="黑体" panose="02010609060101010101" charset="-122"/>
                <a:sym typeface="+mn-ea"/>
              </a:rPr>
              <a:t>说明某一问题现状、设计和开发本系统的原因及背景。</a:t>
            </a:r>
            <a:endParaRPr lang="zh-CN" altLang="en-US" sz="2000" b="1">
              <a:latin typeface="黑体" panose="02010609060101010101" charset="-122"/>
              <a:ea typeface="黑体" panose="02010609060101010101" charset="-122"/>
            </a:endParaRPr>
          </a:p>
        </p:txBody>
      </p:sp>
      <p:sp>
        <p:nvSpPr>
          <p:cNvPr id="5" name="圆角矩形 4"/>
          <p:cNvSpPr/>
          <p:nvPr/>
        </p:nvSpPr>
        <p:spPr>
          <a:xfrm>
            <a:off x="772795" y="1608455"/>
            <a:ext cx="7666355" cy="501332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38225" y="1544320"/>
            <a:ext cx="7136130" cy="5077460"/>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作为一名在校大学生，公益志愿活动与其学习、生活息息相关。积极参与志愿活动对社会、团队、个人的发展都具有重要意义。从社会层面来说，参与志愿活动能够帮助有需要的人群，提升其快乐和幸福感，同时增强了社会的包容性，促进了社会和谐。从团队角度来说，组织和参加志愿活动能够增强团队凝聚力，发挥团队精神，提升团队影响力。对个人来讲，参与志愿活动能够传递爱心与温暖，有效锻炼个人能力，提升社会责任感。同时，学校还将志愿活动参与时长作为各项评判的标准之一，如奖学金评定等工作。然而，对于大部分学生而言，他们获得志愿活动信息的途径主要是校园海报、口口相传等，具有遗漏率高、来源杂、信息零碎化等缺点。同时，志愿活动后续跟踪困难，需不断联系负责人以确认公益时长。因此，学生缺乏一个统一、条理、直观、整合度高的志愿活动交流平台。</a:t>
            </a:r>
            <a:endParaRPr lang="zh-CN" altLang="en-US"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p:nvPr/>
        </p:nvSpPr>
        <p:spPr>
          <a:xfrm>
            <a:off x="971600" y="682849"/>
            <a:ext cx="6858000" cy="583565"/>
          </a:xfrm>
          <a:prstGeom prst="rect">
            <a:avLst/>
          </a:prstGeom>
        </p:spPr>
        <p:txBody>
          <a:bodyPr vert="horz" wrap="square" lIns="91440" tIns="45720" rIns="91440" bIns="45720" rtlCol="0" anchor="ctr">
            <a:spAutoFit/>
          </a:bodyPr>
          <a:lstStyle>
            <a:lvl1pPr algn="r" defTabSz="914400" rtl="0" eaLnBrk="1" latinLnBrk="0" hangingPunct="1">
              <a:spcBef>
                <a:spcPct val="0"/>
              </a:spcBef>
              <a:buNone/>
              <a:defRPr sz="4000" kern="1200">
                <a:solidFill>
                  <a:schemeClr val="accent2">
                    <a:lumMod val="75000"/>
                  </a:schemeClr>
                </a:solidFill>
                <a:latin typeface="+mj-lt"/>
                <a:ea typeface="+mj-ea"/>
                <a:cs typeface="+mj-cs"/>
              </a:defRPr>
            </a:lvl1pPr>
          </a:lstStyle>
          <a:p>
            <a:pPr algn="l"/>
            <a:r>
              <a:rPr lang="en-US" altLang="zh-CN" sz="3200" dirty="0" smtClean="0">
                <a:latin typeface="微软雅黑" panose="020B0503020204020204" pitchFamily="34" charset="-122"/>
                <a:ea typeface="微软雅黑" panose="020B0503020204020204" pitchFamily="34" charset="-122"/>
              </a:rPr>
              <a:t>5.4 </a:t>
            </a:r>
            <a:r>
              <a:rPr lang="zh-CN" altLang="en-US" sz="3200" dirty="0" smtClean="0">
                <a:latin typeface="微软雅黑" panose="020B0503020204020204" pitchFamily="34" charset="-122"/>
                <a:ea typeface="微软雅黑" panose="020B0503020204020204" pitchFamily="34" charset="-122"/>
              </a:rPr>
              <a:t>映射到现实系统</a:t>
            </a:r>
            <a:endParaRPr 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600" y="2492896"/>
            <a:ext cx="7488832" cy="1938992"/>
          </a:xfrm>
          <a:prstGeom prst="rect">
            <a:avLst/>
          </a:prstGeom>
          <a:noFill/>
        </p:spPr>
        <p:txBody>
          <a:bodyPr wrap="square" rtlCol="0">
            <a:spAutoFit/>
          </a:bodyPr>
          <a:lstStyle/>
          <a:p>
            <a:pPr indent="457200" fontAlgn="auto">
              <a:lnSpc>
                <a:spcPct val="150000"/>
              </a:lnSpc>
            </a:pPr>
            <a:r>
              <a:rPr lang="zh-CN" altLang="en-US" sz="2000" b="1" dirty="0" smtClean="0">
                <a:latin typeface="黑体" panose="02010609060101010101" charset="-122"/>
                <a:ea typeface="黑体" panose="02010609060101010101" charset="-122"/>
              </a:rPr>
              <a:t>前面几节给出了问题的详细设计方案，但是在现实系统中需要考虑一些其他问题，比如硬件需求等等。</a:t>
            </a:r>
            <a:endParaRPr lang="en-US" altLang="zh-CN" sz="2000" b="1" dirty="0" smtClean="0">
              <a:latin typeface="黑体" panose="02010609060101010101" charset="-122"/>
              <a:ea typeface="黑体" panose="02010609060101010101" charset="-122"/>
            </a:endParaRPr>
          </a:p>
          <a:p>
            <a:pPr indent="457200" fontAlgn="auto">
              <a:lnSpc>
                <a:spcPct val="150000"/>
              </a:lnSpc>
            </a:pPr>
            <a:r>
              <a:rPr lang="zh-CN" altLang="en-US" sz="2000" b="1" dirty="0">
                <a:latin typeface="黑体" panose="02010609060101010101" charset="-122"/>
                <a:ea typeface="黑体" panose="02010609060101010101" charset="-122"/>
              </a:rPr>
              <a:t>这一</a:t>
            </a:r>
            <a:r>
              <a:rPr lang="zh-CN" altLang="en-US" sz="2000" b="1" dirty="0" smtClean="0">
                <a:latin typeface="黑体" panose="02010609060101010101" charset="-122"/>
                <a:ea typeface="黑体" panose="02010609060101010101" charset="-122"/>
              </a:rPr>
              <a:t>节中需要分析以及说明设计方案是否能够在现实系统中运行。</a:t>
            </a:r>
            <a:endParaRPr lang="en-US" altLang="zh-CN" sz="2000" b="1"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82849"/>
            <a:ext cx="6858000" cy="583565"/>
          </a:xfrm>
        </p:spPr>
        <p:txBody>
          <a:bodyPr/>
          <a:lstStyle/>
          <a:p>
            <a:pPr algn="l"/>
            <a:r>
              <a:rPr lang="zh-CN" altLang="en-US" sz="3200" dirty="0">
                <a:latin typeface="微软雅黑" panose="020B0503020204020204" pitchFamily="34" charset="-122"/>
                <a:ea typeface="微软雅黑" panose="020B0503020204020204" pitchFamily="34" charset="-122"/>
              </a:rPr>
              <a:t>结语</a:t>
            </a:r>
            <a:endParaRPr lang="zh-CN" alt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6829" y="1772816"/>
            <a:ext cx="7130415" cy="4247317"/>
          </a:xfrm>
          <a:prstGeom prst="rect">
            <a:avLst/>
          </a:prstGeom>
          <a:noFill/>
        </p:spPr>
        <p:txBody>
          <a:bodyPr wrap="square" rtlCol="0">
            <a:spAutoFit/>
          </a:bodyPr>
          <a:lstStyle/>
          <a:p>
            <a:pPr indent="457200" fontAlgn="auto">
              <a:lnSpc>
                <a:spcPct val="150000"/>
              </a:lnSpc>
            </a:pPr>
            <a:r>
              <a:rPr lang="zh-CN" altLang="en-US" sz="2000" b="1" dirty="0">
                <a:latin typeface="黑体" panose="02010609060101010101" charset="-122"/>
                <a:ea typeface="黑体" panose="02010609060101010101" charset="-122"/>
              </a:rPr>
              <a:t>感谢大家的耐心阅读，我们项目组所有成员非常荣幸能够为各位师弟师妹的学习提供一些微小的帮助。衷心希望大家能够在系统分析与设计这门课程中学有所得，并化为己用。</a:t>
            </a:r>
            <a:endParaRPr lang="zh-CN" altLang="en-US" sz="2000" b="1" dirty="0">
              <a:latin typeface="黑体" panose="02010609060101010101" charset="-122"/>
              <a:ea typeface="黑体" panose="02010609060101010101" charset="-122"/>
            </a:endParaRPr>
          </a:p>
          <a:p>
            <a:pPr indent="457200" fontAlgn="auto">
              <a:lnSpc>
                <a:spcPct val="150000"/>
              </a:lnSpc>
            </a:pPr>
            <a:r>
              <a:rPr lang="en-US" altLang="zh-CN" sz="2000" b="1" dirty="0">
                <a:latin typeface="黑体" panose="02010609060101010101" charset="-122"/>
                <a:ea typeface="黑体" panose="02010609060101010101" charset="-122"/>
                <a:sym typeface="+mn-ea"/>
              </a:rPr>
              <a:t>“</a:t>
            </a:r>
            <a:r>
              <a:rPr lang="zh-CN" altLang="en-US" sz="2000" b="1" dirty="0">
                <a:latin typeface="黑体" panose="02010609060101010101" charset="-122"/>
                <a:ea typeface="黑体" panose="02010609060101010101" charset="-122"/>
                <a:sym typeface="+mn-ea"/>
              </a:rPr>
              <a:t>千丈之堤，以蝼蚁之穴溃；百尺之室，以突隙之烟焚。</a:t>
            </a:r>
            <a:r>
              <a:rPr lang="en-US" altLang="zh-CN" sz="2000" b="1" dirty="0">
                <a:latin typeface="黑体" panose="02010609060101010101" charset="-122"/>
                <a:ea typeface="黑体" panose="02010609060101010101" charset="-122"/>
                <a:sym typeface="+mn-ea"/>
              </a:rPr>
              <a:t>”</a:t>
            </a:r>
            <a:r>
              <a:rPr lang="zh-CN" altLang="en-US" sz="2000" b="1" dirty="0">
                <a:latin typeface="黑体" panose="02010609060101010101" charset="-122"/>
                <a:ea typeface="黑体" panose="02010609060101010101" charset="-122"/>
                <a:sym typeface="+mn-ea"/>
              </a:rPr>
              <a:t>不论是软件的设计与开发，亦或是日后的学习与工作，严谨认真的态度都必不可少。相信大家能够比我们做得更加出色，青出于蓝而胜于蓝，同时也欢迎大家的批评指正。砥砺前行，共同进步！</a:t>
            </a:r>
            <a:endParaRPr lang="zh-CN" altLang="en-US" sz="2000" b="1" dirty="0">
              <a:latin typeface="黑体" panose="02010609060101010101" charset="-122"/>
              <a:ea typeface="黑体" panose="02010609060101010101" charset="-122"/>
              <a:sym typeface="+mn-ea"/>
            </a:endParaRPr>
          </a:p>
          <a:p>
            <a:pPr indent="457200" fontAlgn="auto">
              <a:lnSpc>
                <a:spcPct val="150000"/>
              </a:lnSpc>
            </a:pPr>
            <a:r>
              <a:rPr lang="zh-CN" altLang="en-US" sz="2000" b="1" dirty="0">
                <a:latin typeface="黑体" panose="02010609060101010101" charset="-122"/>
                <a:ea typeface="黑体" panose="02010609060101010101" charset="-122"/>
                <a:sym typeface="+mn-ea"/>
              </a:rPr>
              <a:t>再次感谢大家的阅读！</a:t>
            </a:r>
            <a:endParaRPr lang="zh-CN" altLang="en-US" sz="2000" b="1" dirty="0">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44599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1.1</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问题陈述</a:t>
            </a:r>
            <a:endParaRPr lang="zh-CN" altLang="en-US" sz="32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119505" y="1145540"/>
            <a:ext cx="7319645" cy="706755"/>
          </a:xfrm>
          <a:prstGeom prst="rect">
            <a:avLst/>
          </a:prstGeom>
          <a:noFill/>
        </p:spPr>
        <p:txBody>
          <a:bodyPr wrap="square" rtlCol="0">
            <a:spAutoFit/>
          </a:bodyPr>
          <a:lstStyle/>
          <a:p>
            <a:pPr indent="457200" fontAlgn="auto"/>
            <a:r>
              <a:rPr lang="zh-CN" altLang="en-US" sz="2000" b="1">
                <a:latin typeface="黑体" panose="02010609060101010101" charset="-122"/>
                <a:ea typeface="黑体" panose="02010609060101010101" charset="-122"/>
                <a:sym typeface="+mn-ea"/>
              </a:rPr>
              <a:t>说明将开发一个什么系统，并简要介绍其功能。（这里只列举部分功能介绍为例）</a:t>
            </a:r>
            <a:endParaRPr lang="zh-CN" altLang="en-US" sz="2000" b="1">
              <a:latin typeface="黑体" panose="02010609060101010101" charset="-122"/>
              <a:ea typeface="黑体" panose="02010609060101010101" charset="-122"/>
              <a:sym typeface="+mn-ea"/>
            </a:endParaRPr>
          </a:p>
        </p:txBody>
      </p:sp>
      <p:sp>
        <p:nvSpPr>
          <p:cNvPr id="5" name="圆角矩形 4"/>
          <p:cNvSpPr/>
          <p:nvPr/>
        </p:nvSpPr>
        <p:spPr>
          <a:xfrm>
            <a:off x="772795" y="2002790"/>
            <a:ext cx="7666355" cy="461899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19505" y="2002790"/>
            <a:ext cx="7136130" cy="5077460"/>
          </a:xfrm>
          <a:prstGeom prst="rect">
            <a:avLst/>
          </a:prstGeom>
          <a:noFill/>
        </p:spPr>
        <p:txBody>
          <a:bodyPr wrap="square" rtlCol="0">
            <a:spAutoFit/>
          </a:bodyPr>
          <a:lstStyle/>
          <a:p>
            <a:pPr indent="457200" fontAlgn="auto">
              <a:lnSpc>
                <a:spcPct val="150000"/>
              </a:lnSpc>
            </a:pPr>
            <a:r>
              <a:rPr lang="zh-CN" altLang="en-US" dirty="0" smtClean="0">
                <a:latin typeface="黑体" panose="02010609060101010101" charset="-122"/>
                <a:ea typeface="黑体" panose="02010609060101010101" charset="-122"/>
              </a:rPr>
              <a:t>基于此，本项目组将设计和开发一个志愿者管理系统。该系统使用thinkphp开发框架，基于MVC三层架构，集管理、发布志愿活动功能于一身，为学生用户提供了获得志愿活动信息和后续追踪的平台。该系统设定两个角色，分别为管理员和学生用户。</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管理员功能单一，仅负责审核上传的志愿活动信息内容并作出反馈，审核结果为“通过”或“不通过”，未审核信息显示为“待审核”。</a:t>
            </a:r>
            <a:endParaRPr lang="zh-CN" altLang="en-US" dirty="0" smtClean="0">
              <a:latin typeface="黑体" panose="02010609060101010101" charset="-122"/>
              <a:ea typeface="黑体" panose="02010609060101010101" charset="-122"/>
            </a:endParaRPr>
          </a:p>
          <a:p>
            <a:pPr indent="457200" fontAlgn="auto">
              <a:lnSpc>
                <a:spcPct val="150000"/>
              </a:lnSpc>
            </a:pPr>
            <a:r>
              <a:rPr lang="zh-CN" altLang="en-US" dirty="0" smtClean="0">
                <a:latin typeface="黑体" panose="02010609060101010101" charset="-122"/>
                <a:ea typeface="黑体" panose="02010609060101010101" charset="-122"/>
              </a:rPr>
              <a:t>学生用户能够登录系统、查看和申请参加志愿活动、查看已报名活动、发布活动、录用报名人员、查看个人公益时长、查看和修改个人信息。</a:t>
            </a:r>
            <a:endParaRPr lang="zh-CN" altLang="en-US" dirty="0" smtClean="0">
              <a:latin typeface="黑体" panose="02010609060101010101" charset="-122"/>
              <a:ea typeface="黑体" panose="02010609060101010101" charset="-122"/>
            </a:endParaRPr>
          </a:p>
          <a:p>
            <a:pPr indent="457200" fontAlgn="auto">
              <a:lnSpc>
                <a:spcPct val="150000"/>
              </a:lnSpc>
            </a:pPr>
            <a:r>
              <a:rPr lang="en-US" altLang="zh-CN" dirty="0" smtClean="0">
                <a:latin typeface="黑体" panose="02010609060101010101" charset="-122"/>
                <a:ea typeface="黑体" panose="02010609060101010101" charset="-122"/>
              </a:rPr>
              <a:t>......</a:t>
            </a:r>
            <a:endParaRPr lang="en-US" altLang="zh-CN" dirty="0" smtClean="0">
              <a:latin typeface="黑体" panose="02010609060101010101" charset="-122"/>
              <a:ea typeface="黑体" panose="02010609060101010101" charset="-122"/>
            </a:endParaRPr>
          </a:p>
          <a:p>
            <a:pPr indent="457200" fontAlgn="auto">
              <a:lnSpc>
                <a:spcPct val="150000"/>
              </a:lnSpc>
            </a:pPr>
            <a:endParaRPr lang="zh-CN" altLang="en-US"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88415" y="390748"/>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1.2 </a:t>
            </a:r>
            <a:r>
              <a:rPr lang="zh-CN" altLang="en-US" sz="3200" dirty="0">
                <a:latin typeface="微软雅黑" panose="020B0503020204020204" pitchFamily="34" charset="-122"/>
                <a:ea typeface="微软雅黑" panose="020B0503020204020204" pitchFamily="34" charset="-122"/>
              </a:rPr>
              <a:t>用例析取</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3" name="文本框 2"/>
          <p:cNvSpPr txBox="1"/>
          <p:nvPr/>
        </p:nvSpPr>
        <p:spPr>
          <a:xfrm>
            <a:off x="1372280" y="1099329"/>
            <a:ext cx="6984776" cy="398780"/>
          </a:xfrm>
          <a:prstGeom prst="rect">
            <a:avLst/>
          </a:prstGeom>
          <a:noFill/>
        </p:spPr>
        <p:txBody>
          <a:bodyPr wrap="square" rtlCol="0">
            <a:spAutoFit/>
          </a:bodyPr>
          <a:lstStyle/>
          <a:p>
            <a:r>
              <a:rPr lang="zh-CN" altLang="en-US" sz="2000" b="1" dirty="0" smtClean="0">
                <a:latin typeface="黑体" panose="02010609060101010101" charset="-122"/>
                <a:ea typeface="黑体" panose="02010609060101010101" charset="-122"/>
              </a:rPr>
              <a:t>该部分对本系统的用例进行了析取，得到了本系统的用例图</a:t>
            </a:r>
            <a:endParaRPr lang="zh-CN" altLang="en-US" sz="2000" b="1" dirty="0">
              <a:latin typeface="黑体" panose="02010609060101010101" charset="-122"/>
              <a:ea typeface="黑体" panose="02010609060101010101" charset="-122"/>
            </a:endParaRPr>
          </a:p>
        </p:txBody>
      </p:sp>
      <p:sp>
        <p:nvSpPr>
          <p:cNvPr id="9" name="竖卷形 8"/>
          <p:cNvSpPr/>
          <p:nvPr/>
        </p:nvSpPr>
        <p:spPr>
          <a:xfrm>
            <a:off x="6097270" y="2096770"/>
            <a:ext cx="2683510" cy="298196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621145" y="2572385"/>
            <a:ext cx="1635760" cy="2030095"/>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用例图中只需要表达系统功能，不需要表达功能之间的关系，不要出现两个用例相连的情况。</a:t>
            </a:r>
            <a:endParaRPr lang="zh-CN" altLang="en-US" b="1">
              <a:latin typeface="黑体" panose="02010609060101010101" charset="-122"/>
              <a:ea typeface="黑体" panose="02010609060101010101" charset="-122"/>
            </a:endParaRPr>
          </a:p>
        </p:txBody>
      </p:sp>
      <p:pic>
        <p:nvPicPr>
          <p:cNvPr id="6" name="图片 5"/>
          <p:cNvPicPr>
            <a:picLocks noChangeAspect="1" noChangeArrowheads="1"/>
          </p:cNvPicPr>
          <p:nvPr/>
        </p:nvPicPr>
        <p:blipFill>
          <a:blip r:embed="rId1">
            <a:extLst>
              <a:ext uri="{28A0092B-C50C-407E-A947-70E740481C1C}">
                <a14:useLocalDpi xmlns:a14="http://schemas.microsoft.com/office/drawing/2010/main" val="0"/>
              </a:ext>
            </a:extLst>
          </a:blip>
          <a:srcRect r="698" b="6756"/>
          <a:stretch>
            <a:fillRect/>
          </a:stretch>
        </p:blipFill>
        <p:spPr>
          <a:xfrm>
            <a:off x="439420" y="1629410"/>
            <a:ext cx="5657850" cy="4392930"/>
          </a:xfrm>
          <a:prstGeom prst="rect">
            <a:avLst/>
          </a:prstGeom>
          <a:noFill/>
          <a:ln>
            <a:noFill/>
          </a:ln>
        </p:spPr>
      </p:pic>
      <p:sp>
        <p:nvSpPr>
          <p:cNvPr id="7" name="文本框 6"/>
          <p:cNvSpPr txBox="1"/>
          <p:nvPr/>
        </p:nvSpPr>
        <p:spPr>
          <a:xfrm>
            <a:off x="1007745" y="6022340"/>
            <a:ext cx="4521200" cy="368300"/>
          </a:xfrm>
          <a:prstGeom prst="rect">
            <a:avLst/>
          </a:prstGeom>
          <a:noFill/>
        </p:spPr>
        <p:txBody>
          <a:bodyPr wrap="square" rtlCol="0">
            <a:spAutoFit/>
          </a:bodyPr>
          <a:lstStyle/>
          <a:p>
            <a:pPr algn="ctr"/>
            <a:r>
              <a:rPr lang="zh-CN" altLang="en-US">
                <a:latin typeface="黑体" panose="02010609060101010101" charset="-122"/>
                <a:ea typeface="黑体" panose="02010609060101010101" charset="-122"/>
              </a:rPr>
              <a:t>图1-1 志愿者管理系统用例图</a:t>
            </a:r>
            <a:endParaRPr lang="zh-CN" altLang="en-US">
              <a:latin typeface="黑体" panose="02010609060101010101" charset="-122"/>
              <a:ea typeface="黑体" panose="02010609060101010101" charset="-122"/>
            </a:endParaRPr>
          </a:p>
        </p:txBody>
      </p:sp>
      <p:sp>
        <p:nvSpPr>
          <p:cNvPr id="8" name="圆角矩形 7"/>
          <p:cNvSpPr/>
          <p:nvPr/>
        </p:nvSpPr>
        <p:spPr>
          <a:xfrm>
            <a:off x="772795" y="1608455"/>
            <a:ext cx="5217795" cy="501332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7460" y="527273"/>
            <a:ext cx="6858000" cy="583565"/>
          </a:xfrm>
        </p:spPr>
        <p:txBody>
          <a:bodyPr/>
          <a:lstStyle/>
          <a:p>
            <a:pPr algn="l"/>
            <a:r>
              <a:rPr lang="en-US" altLang="zh-CN" sz="3200" dirty="0">
                <a:latin typeface="微软雅黑" panose="020B0503020204020204" pitchFamily="34" charset="-122"/>
                <a:ea typeface="微软雅黑" panose="020B0503020204020204" pitchFamily="34" charset="-122"/>
              </a:rPr>
              <a:t>1.3 </a:t>
            </a:r>
            <a:r>
              <a:rPr lang="zh-CN" altLang="en-US" sz="3200" dirty="0">
                <a:latin typeface="微软雅黑" panose="020B0503020204020204" pitchFamily="34" charset="-122"/>
                <a:ea typeface="微软雅黑" panose="020B0503020204020204" pitchFamily="34" charset="-122"/>
              </a:rPr>
              <a:t>用例规约</a:t>
            </a:r>
            <a:endParaRPr lang="zh-CN" altLang="en-US" sz="32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372280" y="1467629"/>
            <a:ext cx="6984776" cy="1198880"/>
          </a:xfrm>
          <a:prstGeom prst="rect">
            <a:avLst/>
          </a:prstGeom>
          <a:noFill/>
        </p:spPr>
        <p:txBody>
          <a:bodyPr wrap="square" rtlCol="0">
            <a:spAutoFit/>
          </a:bodyPr>
          <a:lstStyle/>
          <a:p>
            <a:endParaRPr lang="zh-CN" altLang="en-US" dirty="0" smtClean="0"/>
          </a:p>
          <a:p>
            <a:endParaRPr lang="en-US" altLang="zh-CN" dirty="0"/>
          </a:p>
          <a:p>
            <a:endParaRPr lang="en-US" altLang="zh-CN" dirty="0"/>
          </a:p>
          <a:p>
            <a:endParaRPr lang="zh-CN" altLang="en-US" dirty="0"/>
          </a:p>
        </p:txBody>
      </p:sp>
      <p:sp>
        <p:nvSpPr>
          <p:cNvPr id="3" name="文本框 2"/>
          <p:cNvSpPr txBox="1"/>
          <p:nvPr/>
        </p:nvSpPr>
        <p:spPr>
          <a:xfrm>
            <a:off x="994713" y="1362219"/>
            <a:ext cx="7155333" cy="5077460"/>
          </a:xfrm>
          <a:prstGeom prst="rect">
            <a:avLst/>
          </a:prstGeom>
          <a:noFill/>
        </p:spPr>
        <p:txBody>
          <a:bodyPr wrap="square" rtlCol="0">
            <a:spAutoFit/>
          </a:bodyPr>
          <a:lstStyle/>
          <a:p>
            <a:pPr indent="457200" fontAlgn="auto">
              <a:lnSpc>
                <a:spcPct val="150000"/>
              </a:lnSpc>
            </a:pPr>
            <a:r>
              <a:rPr lang="zh-CN" altLang="en-US" b="1" dirty="0" smtClean="0">
                <a:latin typeface="黑体" panose="02010609060101010101" charset="-122"/>
                <a:ea typeface="黑体" panose="02010609060101010101" charset="-122"/>
              </a:rPr>
              <a:t>该部分对本系统的用例进行了详细描述，包括名称、简要说明、参与者、事件流、特殊需求、前置条件、后置条件、活动图等。</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名称：本用例的名称。</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简要说明：简要介绍本用例描述了什么功能。</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参与者：本用例的参与角色。</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事件流：本用例的全部事件流，包括基本事件流、后备事件流、子事件流等。</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特殊需求：本用例正常进行所需的特殊需求。</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前置条件：用例开始需要满足的条件。</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后置条件：用例成功或失败后得到的结果。</a:t>
            </a:r>
            <a:endParaRPr lang="zh-CN" altLang="en-US" b="1" dirty="0" smtClean="0">
              <a:latin typeface="黑体" panose="02010609060101010101" charset="-122"/>
              <a:ea typeface="黑体" panose="02010609060101010101" charset="-122"/>
            </a:endParaRPr>
          </a:p>
          <a:p>
            <a:pPr marL="285750" indent="457200" fontAlgn="auto">
              <a:lnSpc>
                <a:spcPct val="150000"/>
              </a:lnSpc>
              <a:buFont typeface="Wingdings" panose="05000000000000000000" charset="0"/>
              <a:buChar char=""/>
            </a:pPr>
            <a:r>
              <a:rPr lang="zh-CN" altLang="en-US" b="1" dirty="0" smtClean="0">
                <a:latin typeface="黑体" panose="02010609060101010101" charset="-122"/>
                <a:ea typeface="黑体" panose="02010609060101010101" charset="-122"/>
              </a:rPr>
              <a:t>活动图：本用例的活动图。</a:t>
            </a:r>
            <a:endParaRPr lang="zh-CN" altLang="en-US" b="1" dirty="0" smtClean="0">
              <a:latin typeface="黑体" panose="02010609060101010101" charset="-122"/>
              <a:ea typeface="黑体" panose="02010609060101010101" charset="-122"/>
            </a:endParaRPr>
          </a:p>
          <a:p>
            <a:pPr indent="457200" fontAlgn="auto">
              <a:lnSpc>
                <a:spcPct val="150000"/>
              </a:lnSpc>
            </a:pPr>
            <a:r>
              <a:rPr lang="zh-CN" altLang="en-US" b="1" dirty="0" smtClean="0">
                <a:latin typeface="黑体" panose="02010609060101010101" charset="-122"/>
                <a:ea typeface="黑体" panose="02010609060101010101" charset="-122"/>
              </a:rPr>
              <a:t>此处以</a:t>
            </a:r>
            <a:r>
              <a:rPr lang="en-US" altLang="zh-CN" b="1" dirty="0" smtClean="0">
                <a:latin typeface="黑体" panose="02010609060101010101" charset="-122"/>
                <a:ea typeface="黑体" panose="02010609060101010101" charset="-122"/>
              </a:rPr>
              <a:t>“</a:t>
            </a:r>
            <a:r>
              <a:rPr lang="zh-CN" altLang="en-US" b="1" dirty="0" smtClean="0">
                <a:latin typeface="黑体" panose="02010609060101010101" charset="-122"/>
                <a:ea typeface="黑体" panose="02010609060101010101" charset="-122"/>
              </a:rPr>
              <a:t>发布活动</a:t>
            </a:r>
            <a:r>
              <a:rPr lang="en-US" altLang="zh-CN" b="1" dirty="0" smtClean="0">
                <a:latin typeface="黑体" panose="02010609060101010101" charset="-122"/>
                <a:ea typeface="黑体" panose="02010609060101010101" charset="-122"/>
              </a:rPr>
              <a:t>”</a:t>
            </a:r>
            <a:r>
              <a:rPr lang="zh-CN" altLang="en-US" b="1" dirty="0" smtClean="0">
                <a:latin typeface="黑体" panose="02010609060101010101" charset="-122"/>
                <a:ea typeface="黑体" panose="02010609060101010101" charset="-122"/>
              </a:rPr>
              <a:t>和</a:t>
            </a:r>
            <a:r>
              <a:rPr lang="en-US" altLang="zh-CN" b="1" dirty="0" smtClean="0">
                <a:latin typeface="黑体" panose="02010609060101010101" charset="-122"/>
                <a:ea typeface="黑体" panose="02010609060101010101" charset="-122"/>
              </a:rPr>
              <a:t>“</a:t>
            </a:r>
            <a:r>
              <a:rPr lang="zh-CN" altLang="en-US" b="1" dirty="0" smtClean="0">
                <a:latin typeface="黑体" panose="02010609060101010101" charset="-122"/>
                <a:ea typeface="黑体" panose="02010609060101010101" charset="-122"/>
              </a:rPr>
              <a:t>管理个人信息</a:t>
            </a:r>
            <a:r>
              <a:rPr lang="en-US" altLang="zh-CN" b="1" dirty="0" smtClean="0">
                <a:latin typeface="黑体" panose="02010609060101010101" charset="-122"/>
                <a:ea typeface="黑体" panose="02010609060101010101" charset="-122"/>
              </a:rPr>
              <a:t>”</a:t>
            </a:r>
            <a:r>
              <a:rPr lang="zh-CN" altLang="en-US" b="1" dirty="0" smtClean="0">
                <a:latin typeface="黑体" panose="02010609060101010101" charset="-122"/>
                <a:ea typeface="黑体" panose="02010609060101010101" charset="-122"/>
              </a:rPr>
              <a:t>为例进行详细说明。</a:t>
            </a:r>
            <a:endParaRPr lang="zh-CN" altLang="en-US" b="1"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design slid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商务设计幻灯片（绿色波形设计）</Template>
  <TotalTime>0</TotalTime>
  <Words>7088</Words>
  <Application>WPS 演示</Application>
  <PresentationFormat>全屏显示(4:3)</PresentationFormat>
  <Paragraphs>514</Paragraphs>
  <Slides>61</Slides>
  <Notes>62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宋体</vt:lpstr>
      <vt:lpstr>Wingdings</vt:lpstr>
      <vt:lpstr>微软雅黑</vt:lpstr>
      <vt:lpstr>黑体</vt:lpstr>
      <vt:lpstr>Wingdings</vt:lpstr>
      <vt:lpstr>Calibri</vt:lpstr>
      <vt:lpstr>Arial Unicode MS</vt:lpstr>
      <vt:lpstr>Times New Roman</vt:lpstr>
      <vt:lpstr>Business design slide</vt:lpstr>
      <vt:lpstr>志愿者管理系统</vt:lpstr>
      <vt:lpstr>项目组成员</vt:lpstr>
      <vt:lpstr>简述</vt:lpstr>
      <vt:lpstr>1 需求分析</vt:lpstr>
      <vt:lpstr>1.1 问题陈述</vt:lpstr>
      <vt:lpstr>1.1 问题陈述</vt:lpstr>
      <vt:lpstr>1.1 问题陈述</vt:lpstr>
      <vt:lpstr>1.2 用例析取</vt:lpstr>
      <vt:lpstr>1.3 用例规约</vt:lpstr>
      <vt:lpstr>1.3.1 发布活动用例规约</vt:lpstr>
      <vt:lpstr>1.3.1 发布活动用例规约</vt:lpstr>
      <vt:lpstr>1.3.1 发布活动用例规约</vt:lpstr>
      <vt:lpstr>1.3.2 管理个人信息用例规约</vt:lpstr>
      <vt:lpstr>1.3.2 管理个人信息用例规约</vt:lpstr>
      <vt:lpstr>1.4 补充规约</vt:lpstr>
      <vt:lpstr>1.4 补充规约</vt:lpstr>
      <vt:lpstr>1.5 术语表</vt:lpstr>
      <vt:lpstr>1.5 术语表</vt:lpstr>
      <vt:lpstr>2 架构设计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系统分析与设计分享</dc:title>
  <dc:creator>Win10</dc:creator>
  <cp:lastModifiedBy>兰姐姐的小迷妹</cp:lastModifiedBy>
  <cp:revision>154</cp:revision>
  <dcterms:created xsi:type="dcterms:W3CDTF">2017-12-03T05:54:00Z</dcterms:created>
  <dcterms:modified xsi:type="dcterms:W3CDTF">2017-12-28T02:12:54Z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TC103853789990</vt:lpwstr>
  </property>
  <property fmtid="{D5CDD505-2E9C-101B-9397-08002B2CF9AE}" pid="3" name="KSOProductBuildVer">
    <vt:lpwstr>2052-10.1.0.7022</vt:lpwstr>
  </property>
</Properties>
</file>