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6" r:id="rId4"/>
    <p:sldId id="277" r:id="rId5"/>
    <p:sldId id="278" r:id="rId6"/>
    <p:sldId id="280" r:id="rId7"/>
    <p:sldId id="257" r:id="rId8"/>
    <p:sldId id="258" r:id="rId9"/>
    <p:sldId id="263" r:id="rId10"/>
    <p:sldId id="264" r:id="rId11"/>
    <p:sldId id="261" r:id="rId12"/>
    <p:sldId id="262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69" r:id="rId21"/>
    <p:sldId id="270" r:id="rId22"/>
    <p:sldId id="271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D6F"/>
    <a:srgbClr val="A5A5A5"/>
    <a:srgbClr val="FBFAF7"/>
    <a:srgbClr val="FFF4D5"/>
    <a:srgbClr val="FFF9E7"/>
    <a:srgbClr val="FFFCF3"/>
    <a:srgbClr val="6EB67F"/>
    <a:srgbClr val="64C076"/>
    <a:srgbClr val="409E52"/>
    <a:srgbClr val="358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4020-CFCF-4A4C-AEA0-19D4D288CEEA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86C0-34A7-4D0B-9D25-9AF24CA47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0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133" y="2248426"/>
            <a:ext cx="8551729" cy="1436914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34" y="4599462"/>
            <a:ext cx="8551729" cy="6204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0EF4-4DA1-4B57-8D01-3A7C62D1425F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296132" y="3792926"/>
            <a:ext cx="8551729" cy="45719"/>
            <a:chOff x="296133" y="3849329"/>
            <a:chExt cx="8551729" cy="0"/>
          </a:xfrm>
        </p:grpSpPr>
        <p:cxnSp>
          <p:nvCxnSpPr>
            <p:cNvPr id="13" name="直線コネクタ 12"/>
            <p:cNvCxnSpPr/>
            <p:nvPr userDrawn="1"/>
          </p:nvCxnSpPr>
          <p:spPr>
            <a:xfrm>
              <a:off x="4933495" y="3849329"/>
              <a:ext cx="3914367" cy="0"/>
            </a:xfrm>
            <a:prstGeom prst="line">
              <a:avLst/>
            </a:prstGeom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>
              <a:off x="296133" y="3849329"/>
              <a:ext cx="5313637" cy="0"/>
            </a:xfrm>
            <a:prstGeom prst="line">
              <a:avLst/>
            </a:prstGeom>
            <a:ln w="98425">
              <a:solidFill>
                <a:srgbClr val="5BA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56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9BDF-B4E2-4A57-80BD-8BB012CF9248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077-ADEA-4289-BDA2-3FA10EC957A9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38" y="6172"/>
            <a:ext cx="8551729" cy="1153886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57" y="1444171"/>
            <a:ext cx="8000093" cy="4732792"/>
          </a:xfrm>
        </p:spPr>
        <p:txBody>
          <a:bodyPr/>
          <a:lstStyle>
            <a:lvl1pPr marL="457200" indent="-457200">
              <a:buClr>
                <a:srgbClr val="5BAD6F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</a:defRPr>
            </a:lvl1pPr>
            <a:lvl2pPr marL="457200" indent="0">
              <a:buClr>
                <a:srgbClr val="5BAD6F"/>
              </a:buClr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39438" y="1249751"/>
            <a:ext cx="8551729" cy="45719"/>
            <a:chOff x="296133" y="3849329"/>
            <a:chExt cx="8551729" cy="0"/>
          </a:xfrm>
        </p:grpSpPr>
        <p:cxnSp>
          <p:nvCxnSpPr>
            <p:cNvPr id="9" name="直線コネクタ 8"/>
            <p:cNvCxnSpPr/>
            <p:nvPr userDrawn="1"/>
          </p:nvCxnSpPr>
          <p:spPr>
            <a:xfrm>
              <a:off x="4933495" y="3849329"/>
              <a:ext cx="3914367" cy="0"/>
            </a:xfrm>
            <a:prstGeom prst="line">
              <a:avLst/>
            </a:prstGeom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>
              <a:off x="296133" y="3849329"/>
              <a:ext cx="5313637" cy="0"/>
            </a:xfrm>
            <a:prstGeom prst="line">
              <a:avLst/>
            </a:prstGeom>
            <a:ln w="98425">
              <a:solidFill>
                <a:srgbClr val="5BA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42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E9B4-03AF-4892-919C-1B8E57989F5D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88C-19D8-4A4C-92FA-E078CC906402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9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06F1-9819-4B2E-954C-4AB05D826313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9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D71-B47F-4531-9F86-E06B5CCB4D99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7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1CAB-6F5F-4A81-BCB4-402AF0F20D40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7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FA1C-4065-4D28-A0A9-0CCD050B4AC5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9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3E6-38C5-4387-87CC-FFCB0D1119BF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0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182A719-B7A5-45C2-90EB-14BF8FAA4913}" type="datetime1">
              <a:rPr kumimoji="1" lang="ja-JP" altLang="en-US" smtClean="0"/>
              <a:t>2017/11/12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0BB9B588-BED7-416B-AAB9-4C333FA436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spcAft>
          <a:spcPts val="1200"/>
        </a:spcAft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Clr>
          <a:srgbClr val="5BAD6F"/>
        </a:buClr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200"/>
        </a:spcAft>
        <a:buClr>
          <a:srgbClr val="5BAD6F"/>
        </a:buClr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200"/>
        </a:spcAft>
        <a:buClr>
          <a:srgbClr val="5BAD6F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200"/>
        </a:spcAft>
        <a:buClr>
          <a:srgbClr val="5BAD6F"/>
        </a:buClr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200"/>
        </a:spcAft>
        <a:buClr>
          <a:srgbClr val="5BAD6F"/>
        </a:buClr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6133" y="1953158"/>
            <a:ext cx="8551729" cy="1732182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Python</a:t>
            </a:r>
            <a:r>
              <a:rPr lang="ja-JP" altLang="en-US" sz="3600" dirty="0" smtClean="0"/>
              <a:t>で体験するベイズ推論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秋山研 </a:t>
            </a:r>
            <a:r>
              <a:rPr kumimoji="1" lang="en-US" altLang="ja-JP" dirty="0" smtClean="0"/>
              <a:t>B4</a:t>
            </a:r>
            <a:r>
              <a:rPr lang="ja-JP" altLang="en-US" dirty="0"/>
              <a:t> </a:t>
            </a:r>
            <a:r>
              <a:rPr lang="ja-JP" altLang="en-US" dirty="0" smtClean="0"/>
              <a:t>　多治見 隆志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6519" y="3963187"/>
            <a:ext cx="362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3.2~3.4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80ED-5868-4D05-9E53-9EE59A61CDF2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6" y="1535372"/>
            <a:ext cx="7999412" cy="2559811"/>
          </a:xfrm>
        </p:spPr>
      </p:pic>
      <p:sp>
        <p:nvSpPr>
          <p:cNvPr id="11" name="角丸四角形 10"/>
          <p:cNvSpPr/>
          <p:nvPr/>
        </p:nvSpPr>
        <p:spPr>
          <a:xfrm>
            <a:off x="4033684" y="1968909"/>
            <a:ext cx="2839066" cy="7890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の自己相関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23567" y="4771796"/>
                <a:ext cx="8096865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400" dirty="0" smtClean="0"/>
                  <a:t>が小さいほど大きな自己相関を持つことがわかる</a:t>
                </a:r>
                <a:endParaRPr kumimoji="1" lang="en-US" altLang="ja-JP" sz="2400" dirty="0" smtClean="0"/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には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400" dirty="0" smtClean="0"/>
                  <a:t>に関わらずほぼ自己相関はない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7" y="4771796"/>
                <a:ext cx="8096865" cy="1277273"/>
              </a:xfrm>
              <a:prstGeom prst="rect">
                <a:avLst/>
              </a:prstGeom>
              <a:blipFill>
                <a:blip r:embed="rId4"/>
                <a:stretch>
                  <a:fillRect l="-1054" b="-76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>
            <a:off x="1917289" y="1968909"/>
            <a:ext cx="5058697" cy="1452716"/>
          </a:xfrm>
          <a:prstGeom prst="straightConnector1">
            <a:avLst/>
          </a:prstGeom>
          <a:ln w="38100">
            <a:solidFill>
              <a:srgbClr val="5BA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53858" y="2040088"/>
                <a:ext cx="2718892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大きくなると</m:t>
                      </m:r>
                    </m:oMath>
                  </m:oMathPara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自己相関は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に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収束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58" y="2040088"/>
                <a:ext cx="2718892" cy="655179"/>
              </a:xfrm>
              <a:prstGeom prst="rect">
                <a:avLst/>
              </a:prstGeom>
              <a:blipFill>
                <a:blip r:embed="rId5"/>
                <a:stretch>
                  <a:fillRect l="-673" b="-2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55F-F846-46D4-96D5-8BF8F319115F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7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MCMC</a:t>
            </a:r>
            <a:r>
              <a:rPr kumimoji="1" lang="ja-JP" altLang="en-US" dirty="0" smtClean="0"/>
              <a:t>の収束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MCMC</a:t>
            </a:r>
            <a:r>
              <a:rPr kumimoji="1" lang="ja-JP" altLang="en-US" sz="2400" dirty="0" smtClean="0"/>
              <a:t>アルゴリズムの性質上得られるサンプルは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自己相関を持つ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後処理のアルゴリズムはサンプルに自己相関がない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ことを仮定している</a:t>
            </a:r>
            <a:endParaRPr lang="en-US" altLang="ja-JP" sz="2400" dirty="0"/>
          </a:p>
          <a:p>
            <a:r>
              <a:rPr lang="ja-JP" altLang="en-US" sz="2400" dirty="0" smtClean="0"/>
              <a:t>自己相関を避けるために</a:t>
            </a:r>
            <a:r>
              <a:rPr lang="ja-JP" altLang="en-US" sz="2400" b="1" dirty="0" smtClean="0"/>
              <a:t>間引き処理</a:t>
            </a:r>
            <a:r>
              <a:rPr lang="ja-JP" altLang="en-US" sz="2400" dirty="0" smtClean="0"/>
              <a:t>を行う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CFC-D023-4C23-981D-270B0ADBEA8E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08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間引き処理 </a:t>
            </a:r>
            <a:r>
              <a:rPr kumimoji="1" lang="en-US" altLang="ja-JP" dirty="0" smtClean="0"/>
              <a:t>(thinning)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84130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0" y="4437030"/>
                <a:ext cx="6489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/>
          <p:cNvSpPr/>
          <p:nvPr/>
        </p:nvSpPr>
        <p:spPr>
          <a:xfrm>
            <a:off x="1698082" y="4358145"/>
            <a:ext cx="820993" cy="619433"/>
          </a:xfrm>
          <a:prstGeom prst="ellipse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781042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42" y="4437030"/>
                <a:ext cx="648929" cy="461665"/>
              </a:xfrm>
              <a:prstGeom prst="rect">
                <a:avLst/>
              </a:prstGeom>
              <a:blipFill>
                <a:blip r:embed="rId3"/>
                <a:stretch>
                  <a:fillRect r="-10280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877954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54" y="4437030"/>
                <a:ext cx="648929" cy="461665"/>
              </a:xfrm>
              <a:prstGeom prst="rect">
                <a:avLst/>
              </a:prstGeom>
              <a:blipFill>
                <a:blip r:embed="rId4"/>
                <a:stretch>
                  <a:fillRect r="-10280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984085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85" y="4437030"/>
                <a:ext cx="648929" cy="461665"/>
              </a:xfrm>
              <a:prstGeom prst="rect">
                <a:avLst/>
              </a:prstGeom>
              <a:blipFill>
                <a:blip r:embed="rId5"/>
                <a:stretch>
                  <a:fillRect r="-1132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/>
          <p:cNvSpPr/>
          <p:nvPr/>
        </p:nvSpPr>
        <p:spPr>
          <a:xfrm>
            <a:off x="598097" y="4358147"/>
            <a:ext cx="820993" cy="619433"/>
          </a:xfrm>
          <a:prstGeom prst="ellipse">
            <a:avLst/>
          </a:prstGeom>
          <a:noFill/>
          <a:ln w="28575"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798067" y="4358145"/>
            <a:ext cx="820993" cy="619433"/>
          </a:xfrm>
          <a:prstGeom prst="ellipse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3898052" y="4358145"/>
            <a:ext cx="820993" cy="619433"/>
          </a:xfrm>
          <a:prstGeom prst="ellipse">
            <a:avLst/>
          </a:prstGeom>
          <a:noFill/>
          <a:ln w="28575"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84070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070" y="4437030"/>
                <a:ext cx="648929" cy="461665"/>
              </a:xfrm>
              <a:prstGeom prst="rect">
                <a:avLst/>
              </a:prstGeom>
              <a:blipFill>
                <a:blip r:embed="rId6"/>
                <a:stretch>
                  <a:fillRect r="-1132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/>
          <p:cNvSpPr/>
          <p:nvPr/>
        </p:nvSpPr>
        <p:spPr>
          <a:xfrm>
            <a:off x="4998037" y="4358145"/>
            <a:ext cx="820993" cy="619433"/>
          </a:xfrm>
          <a:prstGeom prst="ellipse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184055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55" y="4437030"/>
                <a:ext cx="648929" cy="461665"/>
              </a:xfrm>
              <a:prstGeom prst="rect">
                <a:avLst/>
              </a:prstGeom>
              <a:blipFill>
                <a:blip r:embed="rId7"/>
                <a:stretch>
                  <a:fillRect r="-11215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6098022" y="4358145"/>
            <a:ext cx="820993" cy="619433"/>
          </a:xfrm>
          <a:prstGeom prst="ellipse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7288738" y="4437030"/>
                <a:ext cx="648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38" y="4437030"/>
                <a:ext cx="648929" cy="461665"/>
              </a:xfrm>
              <a:prstGeom prst="rect">
                <a:avLst/>
              </a:prstGeom>
              <a:blipFill>
                <a:blip r:embed="rId8"/>
                <a:stretch>
                  <a:fillRect r="-1132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7202705" y="4358145"/>
            <a:ext cx="820993" cy="619433"/>
          </a:xfrm>
          <a:prstGeom prst="ellipse">
            <a:avLst/>
          </a:prstGeom>
          <a:noFill/>
          <a:ln w="28575"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19549" y="4608246"/>
            <a:ext cx="4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98097" y="1603640"/>
                <a:ext cx="819307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400" dirty="0" smtClean="0"/>
                  <a:t>サンプルごとに</a:t>
                </a:r>
                <a:r>
                  <a:rPr kumimoji="1" lang="ja-JP" altLang="en-US" sz="2400" dirty="0" smtClean="0"/>
                  <a:t>間引いた</a:t>
                </a:r>
                <a:r>
                  <a:rPr kumimoji="1" lang="ja-JP" altLang="en-US" sz="2400" dirty="0"/>
                  <a:t>系列</a:t>
                </a:r>
                <a:r>
                  <a:rPr kumimoji="1" lang="ja-JP" altLang="en-US" sz="2400" dirty="0" smtClean="0"/>
                  <a:t>を</a:t>
                </a:r>
                <a:r>
                  <a:rPr kumimoji="1" lang="ja-JP" altLang="en-US" sz="2400" dirty="0" smtClean="0"/>
                  <a:t>利用することで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自己相関を抑える</a:t>
                </a:r>
                <a:endParaRPr kumimoji="1" lang="en-US" altLang="ja-JP" sz="24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 smtClean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000" dirty="0" smtClean="0"/>
                  <a:t>が大きくなると自己相関が</a:t>
                </a:r>
                <a:r>
                  <a:rPr kumimoji="1" lang="en-US" altLang="ja-JP" sz="2000" dirty="0" smtClean="0"/>
                  <a:t>0</a:t>
                </a:r>
                <a:r>
                  <a:rPr kumimoji="1" lang="ja-JP" altLang="en-US" sz="2000" dirty="0" smtClean="0"/>
                  <a:t>に収束していくことを思い出したい）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7" y="1603640"/>
                <a:ext cx="8193070" cy="1661993"/>
              </a:xfrm>
              <a:prstGeom prst="rect">
                <a:avLst/>
              </a:prstGeom>
              <a:blipFill>
                <a:blip r:embed="rId9"/>
                <a:stretch>
                  <a:fillRect l="-1116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605980" y="5236495"/>
                <a:ext cx="1932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ja-JP" altLang="en-US" dirty="0" smtClean="0"/>
                  <a:t>のときの例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80" y="5236495"/>
                <a:ext cx="1932039" cy="369332"/>
              </a:xfrm>
              <a:prstGeom prst="rect">
                <a:avLst/>
              </a:prstGeom>
              <a:blipFill>
                <a:blip r:embed="rId10"/>
                <a:stretch>
                  <a:fillRect t="-4918" r="-1266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5653-54C8-4EA9-AF05-E1D6DB5DE69F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26" name="フッター プレースホルダー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84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間引き処理の結果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77" y="1577816"/>
            <a:ext cx="5487650" cy="3658433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823415" y="5654007"/>
            <a:ext cx="73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BAD6F"/>
              </a:buClr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間引きを行うことで自己相関の収束が早くなる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B98-F5E3-4D1B-9206-1F32F8028374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10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可視化ツール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 err="1" smtClean="0"/>
              <a:t>pymc</a:t>
            </a:r>
            <a:r>
              <a:rPr lang="ja-JP" altLang="en-US" dirty="0" smtClean="0"/>
              <a:t>では以下のもの</a:t>
            </a:r>
            <a:r>
              <a:rPr lang="ja-JP" altLang="en-US" dirty="0"/>
              <a:t>を</a:t>
            </a:r>
            <a:r>
              <a:rPr lang="ja-JP" altLang="en-US" dirty="0" smtClean="0"/>
              <a:t>可視化できる</a:t>
            </a:r>
            <a:endParaRPr lang="en-US" altLang="ja-JP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 smtClean="0"/>
              <a:t> ヒストグラム</a:t>
            </a:r>
            <a:endParaRPr lang="en-US" altLang="ja-JP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 自己相関</a:t>
            </a:r>
            <a:endParaRPr kumimoji="1" lang="en-US" altLang="ja-JP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 smtClean="0"/>
              <a:t> 軌跡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D75D-DD44-4275-8A14-DA135A833573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26" y="3353876"/>
            <a:ext cx="3185037" cy="318503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7950" y="3810567"/>
            <a:ext cx="319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mcplot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hogehoge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6413063" y="3740727"/>
            <a:ext cx="2285073" cy="785931"/>
          </a:xfrm>
          <a:prstGeom prst="wedgeRoundRectCallout">
            <a:avLst>
              <a:gd name="adj1" fmla="val 12158"/>
              <a:gd name="adj2" fmla="val 86723"/>
              <a:gd name="adj3" fmla="val 16667"/>
            </a:avLst>
          </a:prstGeom>
          <a:noFill/>
          <a:ln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4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可視化の例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8" y="2639244"/>
            <a:ext cx="4524033" cy="271442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825241" y="1862853"/>
            <a:ext cx="428068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BAD6F"/>
              </a:buClr>
            </a:pPr>
            <a:r>
              <a:rPr kumimoji="1" lang="ja-JP" altLang="en-US" sz="2400" dirty="0" smtClean="0"/>
              <a:t>これを用いて様々なことが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わかる</a:t>
            </a:r>
            <a:endParaRPr kumimoji="1" lang="en-US" altLang="ja-JP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5BAD6F"/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軌跡から収束を見る</a:t>
            </a:r>
            <a:endParaRPr kumimoji="1" lang="en-US" altLang="ja-JP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5BAD6F"/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ヒストグラムから妥当な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事後分布か見る</a:t>
            </a:r>
            <a:endParaRPr kumimoji="1" lang="en-US" altLang="ja-JP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5BAD6F"/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自己相関を見る</a:t>
            </a:r>
            <a:endParaRPr kumimoji="1" lang="en-US" altLang="ja-JP" sz="2000" dirty="0" smtClean="0"/>
          </a:p>
        </p:txBody>
      </p:sp>
      <p:sp>
        <p:nvSpPr>
          <p:cNvPr id="9" name="下矢印 8"/>
          <p:cNvSpPr/>
          <p:nvPr/>
        </p:nvSpPr>
        <p:spPr>
          <a:xfrm rot="13470585">
            <a:off x="3397283" y="4880972"/>
            <a:ext cx="182561" cy="945385"/>
          </a:xfrm>
          <a:prstGeom prst="downArrow">
            <a:avLst>
              <a:gd name="adj1" fmla="val 29794"/>
              <a:gd name="adj2" fmla="val 4834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67415" y="5701991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事後分布の平均</a:t>
            </a:r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 rot="21432951">
            <a:off x="3108915" y="2326370"/>
            <a:ext cx="182561" cy="696898"/>
          </a:xfrm>
          <a:prstGeom prst="downArrow">
            <a:avLst>
              <a:gd name="adj1" fmla="val 29794"/>
              <a:gd name="adj2" fmla="val 4834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9035118">
            <a:off x="3554974" y="2209141"/>
            <a:ext cx="158023" cy="931358"/>
          </a:xfrm>
          <a:prstGeom prst="downArrow">
            <a:avLst>
              <a:gd name="adj1" fmla="val 29794"/>
              <a:gd name="adj2" fmla="val 4834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2730" y="1676016"/>
            <a:ext cx="151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事後分布の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95%</a:t>
            </a:r>
            <a:r>
              <a:rPr kumimoji="1" lang="ja-JP" altLang="en-US" dirty="0" smtClean="0"/>
              <a:t>信用区間</a:t>
            </a:r>
            <a:endParaRPr kumimoji="1" lang="ja-JP" alt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0AA7-1734-4B71-94BB-14CE89DEF4DB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18" name="フッター プレースホルダー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MCMC</a:t>
            </a:r>
            <a:r>
              <a:rPr lang="ja-JP" altLang="en-US" dirty="0" smtClean="0"/>
              <a:t>の収束判定　</a:t>
            </a:r>
            <a:r>
              <a:rPr lang="ja-JP" altLang="en-US" sz="2000" dirty="0" smtClean="0"/>
              <a:t>教科書に載ってないおまけ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Raftery</a:t>
            </a:r>
            <a:r>
              <a:rPr kumimoji="1" lang="en-US" altLang="ja-JP" dirty="0" smtClean="0"/>
              <a:t> and Lewis</a:t>
            </a:r>
            <a:r>
              <a:rPr kumimoji="1" lang="ja-JP" altLang="en-US" dirty="0" smtClean="0"/>
              <a:t>の診断</a:t>
            </a:r>
            <a:endParaRPr lang="en-US" altLang="ja-JP" dirty="0" smtClean="0"/>
          </a:p>
          <a:p>
            <a:r>
              <a:rPr kumimoji="1" lang="en-US" altLang="ja-JP" dirty="0" err="1" smtClean="0"/>
              <a:t>Gelman</a:t>
            </a:r>
            <a:r>
              <a:rPr kumimoji="1" lang="en-US" altLang="ja-JP" dirty="0" smtClean="0"/>
              <a:t>-Rubin</a:t>
            </a:r>
            <a:r>
              <a:rPr kumimoji="1" lang="ja-JP" altLang="en-US" dirty="0" smtClean="0"/>
              <a:t>統計量</a:t>
            </a:r>
            <a:endParaRPr kumimoji="1" lang="en-US" altLang="ja-JP" dirty="0" smtClean="0"/>
          </a:p>
          <a:p>
            <a:r>
              <a:rPr lang="en-US" altLang="ja-JP" dirty="0" err="1" smtClean="0"/>
              <a:t>Geweke</a:t>
            </a:r>
            <a:r>
              <a:rPr lang="ja-JP" altLang="en-US" dirty="0" smtClean="0"/>
              <a:t>の診断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9C25-6932-4DD7-86AB-F3D9E88F6875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08218" y="5345966"/>
            <a:ext cx="518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†</a:t>
            </a:r>
            <a:r>
              <a:rPr kumimoji="1" lang="ja-JP" altLang="en-US" sz="2400" dirty="0" smtClean="0"/>
              <a:t>目で見る</a:t>
            </a:r>
            <a:r>
              <a:rPr kumimoji="1" lang="en-US" altLang="ja-JP" sz="2400" dirty="0" smtClean="0"/>
              <a:t>†</a:t>
            </a:r>
            <a:r>
              <a:rPr kumimoji="1" lang="ja-JP" altLang="en-US" sz="2400" dirty="0"/>
              <a:t>と</a:t>
            </a:r>
            <a:r>
              <a:rPr kumimoji="1" lang="ja-JP" altLang="en-US" sz="2400" dirty="0" smtClean="0"/>
              <a:t>か</a:t>
            </a:r>
            <a:r>
              <a:rPr kumimoji="1" lang="ja-JP" altLang="en-US" sz="2400" dirty="0" smtClean="0"/>
              <a:t>信用できねえ！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err="1" smtClean="0"/>
              <a:t>って</a:t>
            </a:r>
            <a:r>
              <a:rPr kumimoji="1" lang="ja-JP" altLang="en-US" sz="2400" dirty="0" smtClean="0"/>
              <a:t>人はこちらでどうぞ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7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Raftery</a:t>
            </a:r>
            <a:r>
              <a:rPr lang="en-US" altLang="ja-JP" dirty="0"/>
              <a:t> and Lewis</a:t>
            </a:r>
            <a:r>
              <a:rPr lang="ja-JP" altLang="en-US" dirty="0"/>
              <a:t>の</a:t>
            </a:r>
            <a:r>
              <a:rPr lang="ja-JP" altLang="en-US" dirty="0" smtClean="0"/>
              <a:t>診断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分</a:t>
            </a:r>
            <a:r>
              <a:rPr lang="ja-JP" altLang="en-US" dirty="0" smtClean="0"/>
              <a:t>位点を使った診断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kumimoji="1" lang="ja-JP" altLang="en-US" dirty="0" smtClean="0"/>
              <a:t>一定数以上の</a:t>
            </a:r>
            <a:r>
              <a:rPr kumimoji="1" lang="en-US" altLang="ja-JP" dirty="0" smtClean="0"/>
              <a:t>MCMC</a:t>
            </a:r>
            <a:r>
              <a:rPr kumimoji="1" lang="ja-JP" altLang="en-US" dirty="0" smtClean="0"/>
              <a:t>連鎖が必要 </a:t>
            </a:r>
            <a:r>
              <a:rPr kumimoji="1" lang="en-US" altLang="ja-JP" sz="2400" dirty="0" smtClean="0"/>
              <a:t>(Lower Bound)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ja-JP" altLang="en-US" dirty="0" smtClean="0"/>
              <a:t>正の相関があると連鎖の必要数が増える</a:t>
            </a:r>
            <a:endParaRPr lang="en-US" altLang="ja-JP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Dependence</a:t>
            </a:r>
            <a:r>
              <a:rPr kumimoji="1" lang="ja-JP" altLang="en-US" dirty="0" smtClean="0"/>
              <a:t>が自己相関の指標</a:t>
            </a:r>
            <a:endParaRPr kumimoji="1" lang="en-US" altLang="ja-JP" dirty="0" smtClean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5</a:t>
            </a:r>
            <a:r>
              <a:rPr lang="ja-JP" altLang="en-US" dirty="0" smtClean="0"/>
              <a:t>より大きいと自己相関が強い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教科書輪講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80" y="4566349"/>
            <a:ext cx="4140887" cy="17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Gelman</a:t>
            </a:r>
            <a:r>
              <a:rPr kumimoji="1" lang="en-US" altLang="ja-JP" dirty="0" smtClean="0"/>
              <a:t>-Rubin</a:t>
            </a:r>
            <a:r>
              <a:rPr kumimoji="1" lang="ja-JP" altLang="en-US" dirty="0" smtClean="0"/>
              <a:t>統計量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２つ以上の連鎖が必要</a:t>
            </a:r>
            <a:endParaRPr kumimoji="1" lang="en-US" altLang="ja-JP" dirty="0" smtClean="0"/>
          </a:p>
          <a:p>
            <a:r>
              <a:rPr lang="ja-JP" altLang="en-US" dirty="0"/>
              <a:t>連鎖</a:t>
            </a:r>
            <a:r>
              <a:rPr lang="ja-JP" altLang="en-US" dirty="0" smtClean="0"/>
              <a:t>同士の平均量と個々の連鎖の値を比較</a:t>
            </a:r>
            <a:endParaRPr lang="en-US" altLang="ja-JP" dirty="0" smtClean="0"/>
          </a:p>
          <a:p>
            <a:r>
              <a:rPr kumimoji="1" lang="ja-JP" altLang="en-US" dirty="0"/>
              <a:t>統計量</a:t>
            </a:r>
            <a:r>
              <a:rPr kumimoji="1" lang="ja-JP" altLang="en-US" dirty="0" smtClean="0"/>
              <a:t>が１に近ければ収束しているとみなす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1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Geweke</a:t>
            </a:r>
            <a:r>
              <a:rPr kumimoji="1" lang="ja-JP" altLang="en-US" dirty="0" smtClean="0"/>
              <a:t>の診断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連鎖内で適当な分位点同士の差の検定を行う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99" y="4298467"/>
            <a:ext cx="2817668" cy="281766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143933" y="5021191"/>
            <a:ext cx="511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なんかいっぱいあったけどよくわかんねー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3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kumimoji="1" lang="en-US" altLang="ja-JP" dirty="0" err="1" smtClean="0"/>
              <a:t>jupyterlab</a:t>
            </a:r>
            <a:r>
              <a:rPr kumimoji="1" lang="ja-JP" altLang="en-US" dirty="0" smtClean="0"/>
              <a:t>のススメ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MCMC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†</a:t>
            </a:r>
            <a:r>
              <a:rPr lang="ja-JP" altLang="en-US" dirty="0" smtClean="0"/>
              <a:t>コツ</a:t>
            </a:r>
            <a:r>
              <a:rPr lang="en-US" altLang="ja-JP" dirty="0" smtClean="0"/>
              <a:t>†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9B37-4251-48A6-8159-2A4D3E126F76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3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良い</a:t>
            </a:r>
            <a:r>
              <a:rPr lang="ja-JP" altLang="en-US" dirty="0" smtClean="0"/>
              <a:t>初期値から始める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悪い初期値を用いると収束しない</a:t>
            </a:r>
            <a:endParaRPr kumimoji="1" lang="en-US" altLang="ja-JP" dirty="0" smtClean="0"/>
          </a:p>
          <a:p>
            <a:r>
              <a:rPr lang="ja-JP" altLang="en-US" dirty="0" smtClean="0"/>
              <a:t>とりあえず困ったら</a:t>
            </a:r>
            <a:r>
              <a:rPr lang="en-US" altLang="ja-JP" dirty="0" smtClean="0"/>
              <a:t>MAP</a:t>
            </a:r>
            <a:r>
              <a:rPr lang="ja-JP" altLang="en-US" dirty="0" smtClean="0"/>
              <a:t>推定値を使おう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66" y="3399771"/>
            <a:ext cx="3319401" cy="331940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66348" y="4278373"/>
            <a:ext cx="370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今日も</a:t>
            </a:r>
            <a:r>
              <a:rPr kumimoji="1" lang="en-US" altLang="ja-JP" sz="2000" dirty="0" smtClean="0"/>
              <a:t>MCMC</a:t>
            </a:r>
            <a:r>
              <a:rPr kumimoji="1" lang="ja-JP" altLang="en-US" sz="2000" dirty="0" smtClean="0"/>
              <a:t>が収束しない</a:t>
            </a:r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2026-AEDF-4B78-9A86-D0EE79AF5E99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29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事前分布の選び方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257" y="1444171"/>
            <a:ext cx="8000093" cy="21175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事前分布が悪いと収束しないことがある</a:t>
            </a:r>
            <a:endParaRPr lang="en-US" altLang="ja-JP" dirty="0"/>
          </a:p>
          <a:p>
            <a:pPr lvl="1"/>
            <a:r>
              <a:rPr lang="ja-JP" altLang="en-US" sz="2000" dirty="0" smtClean="0"/>
              <a:t>ー　パラメータが真の値に対して確率が全く割り当てられて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　いない事前分布を用いた場合、事後確率は０になる</a:t>
            </a:r>
            <a:endParaRPr lang="en-US" altLang="ja-JP" sz="2000" dirty="0"/>
          </a:p>
        </p:txBody>
      </p:sp>
      <p:sp>
        <p:nvSpPr>
          <p:cNvPr id="4" name="右矢印 3"/>
          <p:cNvSpPr/>
          <p:nvPr/>
        </p:nvSpPr>
        <p:spPr>
          <a:xfrm>
            <a:off x="506976" y="4844845"/>
            <a:ext cx="1150374" cy="744794"/>
          </a:xfrm>
          <a:prstGeom prst="rightArrow">
            <a:avLst/>
          </a:prstGeom>
          <a:solidFill>
            <a:srgbClr val="5BA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32935" y="4640161"/>
            <a:ext cx="678241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収束が悪かったり、サンプルが密集している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場合は事前分布を選び直したほうがよい</a:t>
            </a:r>
            <a:endParaRPr kumimoji="1" lang="ja-JP" altLang="en-US" sz="2400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E2C5-1BB7-41A0-A96F-F7036870CE85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7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MCMC</a:t>
            </a:r>
            <a:r>
              <a:rPr kumimoji="1" lang="ja-JP" altLang="en-US" dirty="0" smtClean="0"/>
              <a:t>サンプリングは自己相関が起こるので間引き処理をしよう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可視化することで簡単に収束を確認しよう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事前分布や初期値は気をつけて選ぼう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91" y="4165420"/>
            <a:ext cx="2101237" cy="21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 notebook</a:t>
            </a:r>
            <a:r>
              <a:rPr kumimoji="1" lang="ja-JP" altLang="en-US" dirty="0" smtClean="0"/>
              <a:t>を使うと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96092"/>
            <a:ext cx="6950927" cy="37930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973873" y="1971144"/>
            <a:ext cx="6356195" cy="40887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46916" y="150388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ブラウザのタブがめ</a:t>
            </a:r>
            <a:r>
              <a:rPr kumimoji="1" lang="ja-JP" altLang="en-US" sz="2400" dirty="0" err="1" smtClean="0"/>
              <a:t>っちゃ</a:t>
            </a:r>
            <a:r>
              <a:rPr kumimoji="1" lang="ja-JP" altLang="en-US" sz="2400" dirty="0" smtClean="0"/>
              <a:t>増える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2700919" y="2990875"/>
            <a:ext cx="3655276" cy="23925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05368" y="4433142"/>
            <a:ext cx="216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.csv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err="1" smtClean="0"/>
              <a:t>jupyter</a:t>
            </a:r>
            <a:r>
              <a:rPr kumimoji="1" lang="ja-JP" altLang="en-US" sz="2400" dirty="0" smtClean="0"/>
              <a:t>で開けない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3541" y="5866652"/>
            <a:ext cx="554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BAD6F"/>
              </a:buClr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便利だけど細かい所で不便な感じ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65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3" y="1860937"/>
            <a:ext cx="7260018" cy="4324273"/>
          </a:xfrm>
        </p:spPr>
      </p:pic>
      <p:sp>
        <p:nvSpPr>
          <p:cNvPr id="16" name="角丸四角形 15"/>
          <p:cNvSpPr/>
          <p:nvPr/>
        </p:nvSpPr>
        <p:spPr>
          <a:xfrm>
            <a:off x="239439" y="4876800"/>
            <a:ext cx="2711918" cy="105564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</a:t>
            </a:r>
            <a:r>
              <a:rPr kumimoji="1" lang="en-US" altLang="ja-JP" dirty="0" err="1" smtClean="0"/>
              <a:t>upyter</a:t>
            </a:r>
            <a:r>
              <a:rPr kumimoji="1" lang="en-US" altLang="ja-JP" dirty="0" smtClean="0"/>
              <a:t> lab</a:t>
            </a:r>
            <a:r>
              <a:rPr kumimoji="1" lang="ja-JP" altLang="en-US" dirty="0" smtClean="0"/>
              <a:t>なら！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4335412">
            <a:off x="2340664" y="1297240"/>
            <a:ext cx="112718" cy="956252"/>
          </a:xfrm>
          <a:prstGeom prst="downArrow">
            <a:avLst>
              <a:gd name="adj1" fmla="val 50000"/>
              <a:gd name="adj2" fmla="val 8047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0371" y="1406034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１つのタブで！</a:t>
            </a:r>
            <a:endParaRPr kumimoji="1" lang="ja-JP" altLang="en-US" sz="2400" dirty="0"/>
          </a:p>
        </p:txBody>
      </p:sp>
      <p:sp>
        <p:nvSpPr>
          <p:cNvPr id="10" name="下矢印 9"/>
          <p:cNvSpPr/>
          <p:nvPr/>
        </p:nvSpPr>
        <p:spPr>
          <a:xfrm rot="2490308">
            <a:off x="5534387" y="1734975"/>
            <a:ext cx="126643" cy="873233"/>
          </a:xfrm>
          <a:prstGeom prst="downArrow">
            <a:avLst>
              <a:gd name="adj1" fmla="val 50000"/>
              <a:gd name="adj2" fmla="val 8047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05442" y="1448820"/>
            <a:ext cx="358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複数のコードを編集！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9437" y="5017999"/>
            <a:ext cx="331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簡単にコードを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開ける！</a:t>
            </a:r>
            <a:endParaRPr kumimoji="1" lang="ja-JP" altLang="en-US" sz="2400" dirty="0"/>
          </a:p>
        </p:txBody>
      </p:sp>
      <p:sp>
        <p:nvSpPr>
          <p:cNvPr id="17" name="角丸四角形 16"/>
          <p:cNvSpPr/>
          <p:nvPr/>
        </p:nvSpPr>
        <p:spPr>
          <a:xfrm>
            <a:off x="4800287" y="5233638"/>
            <a:ext cx="3715063" cy="698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047" y="5352210"/>
            <a:ext cx="327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.csv</a:t>
            </a:r>
            <a:r>
              <a:rPr kumimoji="1" lang="ja-JP" altLang="en-US" sz="2400" dirty="0" smtClean="0"/>
              <a:t>の中身も見れる！</a:t>
            </a:r>
            <a:endParaRPr kumimoji="1" lang="ja-JP" altLang="en-US" sz="2400" dirty="0"/>
          </a:p>
        </p:txBody>
      </p:sp>
      <p:sp>
        <p:nvSpPr>
          <p:cNvPr id="18" name="下矢印 17"/>
          <p:cNvSpPr/>
          <p:nvPr/>
        </p:nvSpPr>
        <p:spPr>
          <a:xfrm rot="11291029">
            <a:off x="1591306" y="4222068"/>
            <a:ext cx="154153" cy="868619"/>
          </a:xfrm>
          <a:prstGeom prst="downArrow">
            <a:avLst>
              <a:gd name="adj1" fmla="val 50000"/>
              <a:gd name="adj2" fmla="val 8047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0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インストール</a:t>
            </a:r>
            <a:r>
              <a:rPr kumimoji="1" lang="ja-JP" altLang="en-US" dirty="0" smtClean="0"/>
              <a:t>も</a:t>
            </a:r>
            <a:r>
              <a:rPr lang="ja-JP" altLang="en-US" dirty="0" smtClean="0"/>
              <a:t>たった３手順！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serverextension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enable --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--sys-prefix</a:t>
            </a:r>
          </a:p>
          <a:p>
            <a:pPr marL="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ja-JP" dirty="0">
                <a:solidFill>
                  <a:srgbClr val="5BAD6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dirty="0" smtClean="0">
                <a:solidFill>
                  <a:srgbClr val="5BAD6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は１行，何してるかよく分かってない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lab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（起動）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快適な</a:t>
            </a:r>
            <a:r>
              <a:rPr kumimoji="1" lang="en-US" altLang="ja-JP" dirty="0" err="1" smtClean="0"/>
              <a:t>jupyter</a:t>
            </a:r>
            <a:r>
              <a:rPr lang="en-US" altLang="ja-JP" dirty="0" err="1" smtClean="0"/>
              <a:t>lab</a:t>
            </a:r>
            <a:r>
              <a:rPr lang="ja-JP" altLang="en-US" dirty="0" smtClean="0"/>
              <a:t>ライフを！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kumimoji="1" lang="ja-JP" altLang="en-US" dirty="0" smtClean="0"/>
              <a:t>というわけで本題を始めます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2D4A-2F04-4EA3-9174-6B15A995CEF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94" y="423747"/>
            <a:ext cx="2223468" cy="22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自己相関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35181" y="1454727"/>
            <a:ext cx="6795654" cy="2867890"/>
          </a:xfrm>
          <a:prstGeom prst="roundRect">
            <a:avLst/>
          </a:prstGeom>
          <a:noFill/>
          <a:ln w="57150"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153390" y="1573918"/>
                <a:ext cx="6359236" cy="241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0" i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自己相関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b="0" i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は以下のように定義される</a:t>
                </a:r>
                <a:endParaRPr kumimoji="1" lang="en-US" altLang="ja-JP" sz="2400" b="0" i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90" y="1573918"/>
                <a:ext cx="6359236" cy="2412584"/>
              </a:xfrm>
              <a:prstGeom prst="rect">
                <a:avLst/>
              </a:prstGeom>
              <a:blipFill>
                <a:blip r:embed="rId2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35181" y="5003369"/>
                <a:ext cx="6774873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𝑡</m:t>
                    </m:r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におけるデータ列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𝑡</m:t>
                        </m:r>
                      </m:sub>
                    </m:sSub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と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時刻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𝑘</m:t>
                    </m:r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における</a:t>
                </a:r>
                <a:r>
                  <a:rPr kumimoji="1"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/>
                </a:r>
                <a:br>
                  <a:rPr kumimoji="1"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データ列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の間の相関</a:t>
                </a:r>
                <a:endParaRPr kumimoji="1"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1" y="5003369"/>
                <a:ext cx="6774873" cy="1154162"/>
              </a:xfrm>
              <a:prstGeom prst="rect">
                <a:avLst/>
              </a:prstGeom>
              <a:blipFill>
                <a:blip r:embed="rId3"/>
                <a:stretch>
                  <a:fillRect l="-1169" r="-629" b="-12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32-2AB0-48DB-BB2B-7F9E3185A967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9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48647" y="1672936"/>
            <a:ext cx="6733309" cy="2047009"/>
          </a:xfrm>
          <a:prstGeom prst="roundRect">
            <a:avLst/>
          </a:prstGeom>
          <a:noFill/>
          <a:ln w="57150">
            <a:solidFill>
              <a:srgbClr val="5BA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569478" y="2498827"/>
                <a:ext cx="58916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~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kumimoji="1" lang="en-US" altLang="ja-JP" sz="3200" b="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~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, 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kumimoji="1" lang="en-US" altLang="ja-JP" sz="3200" b="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478" y="2498827"/>
                <a:ext cx="5891646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62445" y="4229100"/>
                <a:ext cx="7242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b="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𝑡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b="0" dirty="0" smtClean="0">
                    <a:latin typeface="Cambria Math" panose="02040503050406030204" pitchFamily="18" charset="0"/>
                  </a:rPr>
                  <a:t>に明らかに相関しない（独立）</a:t>
                </a:r>
                <a:endParaRPr kumimoji="1" lang="en-US" altLang="ja-JP" sz="2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に相関してそう（自己相関）</a:t>
                </a:r>
                <a:endPara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45" y="4229100"/>
                <a:ext cx="7242464" cy="1200329"/>
              </a:xfrm>
              <a:prstGeom prst="rect">
                <a:avLst/>
              </a:prstGeom>
              <a:blipFill>
                <a:blip r:embed="rId3"/>
                <a:stretch>
                  <a:fillRect l="-1093" b="-8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371601" y="189326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以下の二つのデータ列について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考える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A37C-E1B5-45DC-BC61-AFE01AD8FFCD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3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6" y="1579617"/>
            <a:ext cx="7999412" cy="255981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78425" y="4630993"/>
                <a:ext cx="778715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は前</a:t>
                </a:r>
                <a:r>
                  <a:rPr kumimoji="1" lang="ja-JP" altLang="en-US" sz="2400" dirty="0" smtClean="0"/>
                  <a:t>のデータに依存しているようにみえる</a:t>
                </a:r>
                <a:endParaRPr kumimoji="1" lang="en-US" altLang="ja-JP" sz="2400" dirty="0" smtClean="0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Clr>
                    <a:srgbClr val="5BAD6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は前のデータに依存せずランダムな値を取っているように見える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5" y="4630993"/>
                <a:ext cx="7787150" cy="1354217"/>
              </a:xfrm>
              <a:prstGeom prst="rect">
                <a:avLst/>
              </a:prstGeom>
              <a:blipFill>
                <a:blip r:embed="rId3"/>
                <a:stretch>
                  <a:fillRect l="-1017" t="-3604" r="-782" b="-10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785A-965A-4B0A-B386-AFD405AB9B68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588-BED7-416B-AAB9-4C333FA436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1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いいかんじのやつ">
      <a:dk1>
        <a:srgbClr val="51515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BF411F"/>
      </a:accent2>
      <a:accent3>
        <a:srgbClr val="A5A5A5"/>
      </a:accent3>
      <a:accent4>
        <a:srgbClr val="E6AF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umerate Lasso Solutions for Feature Selection" id="{789ABF6E-238F-4200-8E2B-5D6FD58A8447}" vid="{03798596-9CF3-4DE3-9A41-24CF003F3D1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Enumerate Lasso Solutions for Feature Selection</Template>
  <TotalTime>2094</TotalTime>
  <Words>541</Words>
  <Application>Microsoft Office PowerPoint</Application>
  <PresentationFormat>画面に合わせる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メイリオ</vt:lpstr>
      <vt:lpstr>游ゴシック</vt:lpstr>
      <vt:lpstr>Arial</vt:lpstr>
      <vt:lpstr>Calibri</vt:lpstr>
      <vt:lpstr>Cambria Math</vt:lpstr>
      <vt:lpstr>Consolas</vt:lpstr>
      <vt:lpstr>Segoe UI</vt:lpstr>
      <vt:lpstr>Wingdings</vt:lpstr>
      <vt:lpstr>Office テーマ</vt:lpstr>
      <vt:lpstr>Pythonで体験するベイズ推論</vt:lpstr>
      <vt:lpstr>その前に…</vt:lpstr>
      <vt:lpstr>jupyter notebookを使うと…</vt:lpstr>
      <vt:lpstr>jupyter labなら！</vt:lpstr>
      <vt:lpstr>インストールもたった３手順！</vt:lpstr>
      <vt:lpstr>快適なjupyterlabライフを！</vt:lpstr>
      <vt:lpstr>自己相関</vt:lpstr>
      <vt:lpstr>Example</vt:lpstr>
      <vt:lpstr>Example</vt:lpstr>
      <vt:lpstr>y_t とx_tの自己相関</vt:lpstr>
      <vt:lpstr>MCMCの収束</vt:lpstr>
      <vt:lpstr>間引き処理 (thinning)</vt:lpstr>
      <vt:lpstr>間引き処理の結果</vt:lpstr>
      <vt:lpstr>可視化ツール</vt:lpstr>
      <vt:lpstr>可視化の例</vt:lpstr>
      <vt:lpstr>MCMCの収束判定　教科書に載ってないおまけ</vt:lpstr>
      <vt:lpstr>Raftery and Lewisの診断</vt:lpstr>
      <vt:lpstr>Gelman-Rubin統計量</vt:lpstr>
      <vt:lpstr>Gewekeの診断</vt:lpstr>
      <vt:lpstr>MCMCの†コツ†</vt:lpstr>
      <vt:lpstr>良い初期値から始める</vt:lpstr>
      <vt:lpstr>事前分布の選び方</vt:lpstr>
      <vt:lpstr>今回のまとめ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Pythonで体験するベイズ推論</dc:title>
  <dc:creator>tajimi</dc:creator>
  <cp:lastModifiedBy>tajimi</cp:lastModifiedBy>
  <cp:revision>37</cp:revision>
  <dcterms:created xsi:type="dcterms:W3CDTF">2017-10-23T12:58:17Z</dcterms:created>
  <dcterms:modified xsi:type="dcterms:W3CDTF">2017-11-12T06:00:30Z</dcterms:modified>
</cp:coreProperties>
</file>