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6" r:id="rId7"/>
    <p:sldId id="261" r:id="rId8"/>
    <p:sldId id="272" r:id="rId9"/>
    <p:sldId id="262" r:id="rId10"/>
    <p:sldId id="263" r:id="rId11"/>
    <p:sldId id="264" r:id="rId12"/>
    <p:sldId id="265" r:id="rId13"/>
    <p:sldId id="267" r:id="rId14"/>
    <p:sldId id="268" r:id="rId15"/>
    <p:sldId id="270" r:id="rId16"/>
    <p:sldId id="271"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81"/>
    <p:restoredTop sz="79893"/>
  </p:normalViewPr>
  <p:slideViewPr>
    <p:cSldViewPr snapToGrid="0" snapToObjects="1">
      <p:cViewPr>
        <p:scale>
          <a:sx n="69" d="100"/>
          <a:sy n="69" d="100"/>
        </p:scale>
        <p:origin x="144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8F85B-BA0D-494F-AE27-477D5F8E054D}" type="datetimeFigureOut">
              <a:rPr kumimoji="1" lang="ja-JP" altLang="en-US" smtClean="0"/>
              <a:t>2017/4/24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A147D-3566-394E-98D5-AEA4B32C612A}" type="slidenum">
              <a:rPr kumimoji="1" lang="ja-JP" altLang="en-US" smtClean="0"/>
              <a:t>‹#›</a:t>
            </a:fld>
            <a:endParaRPr kumimoji="1" lang="ja-JP" altLang="en-US"/>
          </a:p>
        </p:txBody>
      </p:sp>
    </p:spTree>
    <p:extLst>
      <p:ext uri="{BB962C8B-B14F-4D97-AF65-F5344CB8AC3E}">
        <p14:creationId xmlns:p14="http://schemas.microsoft.com/office/powerpoint/2010/main" val="13674204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A147D-3566-394E-98D5-AEA4B32C612A}" type="slidenum">
              <a:rPr kumimoji="1" lang="ja-JP" altLang="en-US" smtClean="0"/>
              <a:t>1</a:t>
            </a:fld>
            <a:endParaRPr kumimoji="1" lang="ja-JP" altLang="en-US"/>
          </a:p>
        </p:txBody>
      </p:sp>
    </p:spTree>
    <p:extLst>
      <p:ext uri="{BB962C8B-B14F-4D97-AF65-F5344CB8AC3E}">
        <p14:creationId xmlns:p14="http://schemas.microsoft.com/office/powerpoint/2010/main" val="2013635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409392"/>
            <a:ext cx="7543800" cy="3566160"/>
          </a:xfrm>
        </p:spPr>
        <p:txBody>
          <a:bodyPr anchor="b">
            <a:normAutofit/>
          </a:bodyPr>
          <a:lstStyle>
            <a:lvl1pPr algn="l">
              <a:lnSpc>
                <a:spcPct val="85000"/>
              </a:lnSpc>
              <a:spcAft>
                <a:spcPts val="900"/>
              </a:spcAft>
              <a:defRPr sz="6000" spc="-38"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0"/>
            <a:ext cx="7543800" cy="1143000"/>
          </a:xfrm>
        </p:spPr>
        <p:txBody>
          <a:bodyPr lIns="91440" rIns="91440">
            <a:normAutofit/>
          </a:bodyPr>
          <a:lstStyle>
            <a:lvl1pPr marL="0" indent="0" algn="l">
              <a:spcBef>
                <a:spcPts val="0"/>
              </a:spcBef>
              <a:spcAft>
                <a:spcPts val="900"/>
              </a:spcAft>
              <a:buNone/>
              <a:defRPr sz="1800" cap="none"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smtClean="0"/>
              <a:t>マスター サブタイトルの書式設定</a:t>
            </a:r>
            <a:endParaRPr lang="en-US" dirty="0"/>
          </a:p>
        </p:txBody>
      </p:sp>
      <p:cxnSp>
        <p:nvCxnSpPr>
          <p:cNvPr id="9" name="Straight Connector 8"/>
          <p:cNvCxnSpPr/>
          <p:nvPr/>
        </p:nvCxnSpPr>
        <p:spPr>
          <a:xfrm>
            <a:off x="891540" y="410391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日付プレースホルダー 9"/>
          <p:cNvSpPr>
            <a:spLocks noGrp="1"/>
          </p:cNvSpPr>
          <p:nvPr>
            <p:ph type="dt" sz="half" idx="10"/>
          </p:nvPr>
        </p:nvSpPr>
        <p:spPr/>
        <p:txBody>
          <a:bodyPr/>
          <a:lstStyle/>
          <a:p>
            <a:r>
              <a:rPr kumimoji="1" lang="en-US" altLang="ja-JP" smtClean="0"/>
              <a:t>2017/4/24</a:t>
            </a:r>
            <a:endParaRPr kumimoji="1" lang="en-US" altLang="ja-JP" dirty="0" smtClean="0"/>
          </a:p>
        </p:txBody>
      </p:sp>
      <p:sp>
        <p:nvSpPr>
          <p:cNvPr id="11" name="フッター プレースホルダー 10"/>
          <p:cNvSpPr>
            <a:spLocks noGrp="1"/>
          </p:cNvSpPr>
          <p:nvPr>
            <p:ph type="ftr" sz="quarter" idx="11"/>
          </p:nvPr>
        </p:nvSpPr>
        <p:spPr/>
        <p:txBody>
          <a:bodyPr/>
          <a:lstStyle/>
          <a:p>
            <a:r>
              <a:rPr kumimoji="1" lang="ja-JP" altLang="en-US" smtClean="0"/>
              <a:t>教科書輪講</a:t>
            </a:r>
            <a:endParaRPr kumimoji="1" lang="ja-JP" altLang="en-US" dirty="0"/>
          </a:p>
        </p:txBody>
      </p:sp>
      <p:sp>
        <p:nvSpPr>
          <p:cNvPr id="12" name="スライド番号プレースホルダー 11"/>
          <p:cNvSpPr>
            <a:spLocks noGrp="1"/>
          </p:cNvSpPr>
          <p:nvPr>
            <p:ph type="sldNum" sz="quarter" idx="12"/>
          </p:nvPr>
        </p:nvSpPr>
        <p:spPr/>
        <p:txBody>
          <a:bodyPr/>
          <a:lstStyle/>
          <a:p>
            <a:fld id="{C47B9C9F-B213-DC40-BDA8-1CA619278267}" type="slidenum">
              <a:rPr kumimoji="1" lang="ja-JP" altLang="en-US" smtClean="0"/>
              <a:t>‹#›</a:t>
            </a:fld>
            <a:endParaRPr kumimoji="1" lang="ja-JP" altLang="en-US"/>
          </a:p>
        </p:txBody>
      </p:sp>
    </p:spTree>
    <p:extLst>
      <p:ext uri="{BB962C8B-B14F-4D97-AF65-F5344CB8AC3E}">
        <p14:creationId xmlns:p14="http://schemas.microsoft.com/office/powerpoint/2010/main" val="16425605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2017/4/24</a:t>
            </a:r>
            <a:endParaRPr kumimoji="1" lang="ja-JP" altLang="en-US"/>
          </a:p>
        </p:txBody>
      </p:sp>
      <p:sp>
        <p:nvSpPr>
          <p:cNvPr id="5" name="Footer Placeholder 4"/>
          <p:cNvSpPr>
            <a:spLocks noGrp="1"/>
          </p:cNvSpPr>
          <p:nvPr>
            <p:ph type="ftr" sz="quarter" idx="11"/>
          </p:nvPr>
        </p:nvSpPr>
        <p:spPr/>
        <p:txBody>
          <a:bodyPr/>
          <a:lstStyle/>
          <a:p>
            <a:r>
              <a:rPr kumimoji="1" lang="ja-JP" altLang="en-US" smtClean="0"/>
              <a:t>教科書輪講</a:t>
            </a:r>
            <a:endParaRPr kumimoji="1" lang="ja-JP" altLang="en-US"/>
          </a:p>
        </p:txBody>
      </p:sp>
      <p:sp>
        <p:nvSpPr>
          <p:cNvPr id="6" name="Slide Number Placeholder 5"/>
          <p:cNvSpPr>
            <a:spLocks noGrp="1"/>
          </p:cNvSpPr>
          <p:nvPr>
            <p:ph type="sldNum" sz="quarter" idx="12"/>
          </p:nvPr>
        </p:nvSpPr>
        <p:spPr/>
        <p:txBody>
          <a:bodyPr/>
          <a:lstStyle/>
          <a:p>
            <a:fld id="{C47B9C9F-B213-DC40-BDA8-1CA619278267}" type="slidenum">
              <a:rPr kumimoji="1" lang="ja-JP" altLang="en-US" smtClean="0"/>
              <a:t>‹#›</a:t>
            </a:fld>
            <a:endParaRPr kumimoji="1" lang="ja-JP" altLang="en-US"/>
          </a:p>
        </p:txBody>
      </p:sp>
    </p:spTree>
    <p:extLst>
      <p:ext uri="{BB962C8B-B14F-4D97-AF65-F5344CB8AC3E}">
        <p14:creationId xmlns:p14="http://schemas.microsoft.com/office/powerpoint/2010/main" val="20394018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8"/>
            <a:ext cx="5800725" cy="5757422"/>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2017/4/24</a:t>
            </a:r>
            <a:endParaRPr kumimoji="1" lang="ja-JP" altLang="en-US"/>
          </a:p>
        </p:txBody>
      </p:sp>
      <p:sp>
        <p:nvSpPr>
          <p:cNvPr id="5" name="Footer Placeholder 4"/>
          <p:cNvSpPr>
            <a:spLocks noGrp="1"/>
          </p:cNvSpPr>
          <p:nvPr>
            <p:ph type="ftr" sz="quarter" idx="11"/>
          </p:nvPr>
        </p:nvSpPr>
        <p:spPr/>
        <p:txBody>
          <a:bodyPr/>
          <a:lstStyle/>
          <a:p>
            <a:r>
              <a:rPr kumimoji="1" lang="ja-JP" altLang="en-US" smtClean="0"/>
              <a:t>教科書輪講</a:t>
            </a:r>
            <a:endParaRPr kumimoji="1" lang="ja-JP" altLang="en-US"/>
          </a:p>
        </p:txBody>
      </p:sp>
      <p:sp>
        <p:nvSpPr>
          <p:cNvPr id="6" name="Slide Number Placeholder 5"/>
          <p:cNvSpPr>
            <a:spLocks noGrp="1"/>
          </p:cNvSpPr>
          <p:nvPr>
            <p:ph type="sldNum" sz="quarter" idx="12"/>
          </p:nvPr>
        </p:nvSpPr>
        <p:spPr/>
        <p:txBody>
          <a:bodyPr/>
          <a:lstStyle/>
          <a:p>
            <a:fld id="{C47B9C9F-B213-DC40-BDA8-1CA619278267}" type="slidenum">
              <a:rPr kumimoji="1" lang="ja-JP" altLang="en-US" smtClean="0"/>
              <a:t>‹#›</a:t>
            </a:fld>
            <a:endParaRPr kumimoji="1" lang="ja-JP" altLang="en-US"/>
          </a:p>
        </p:txBody>
      </p:sp>
    </p:spTree>
    <p:extLst>
      <p:ext uri="{BB962C8B-B14F-4D97-AF65-F5344CB8AC3E}">
        <p14:creationId xmlns:p14="http://schemas.microsoft.com/office/powerpoint/2010/main" val="2387382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6"/>
            <a:ext cx="7543800" cy="860876"/>
          </a:xfrm>
        </p:spPr>
        <p:txBody>
          <a:bodyPr/>
          <a:lstStyle>
            <a:lvl1pPr marL="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822960" y="1206000"/>
            <a:ext cx="7543800" cy="4705200"/>
          </a:xfrm>
        </p:spPr>
        <p:txBody>
          <a:bodyPr/>
          <a:lstStyle>
            <a:lvl1pPr>
              <a:spcAft>
                <a:spcPts val="900"/>
              </a:spcAft>
              <a:defRPr sz="2800"/>
            </a:lvl1pPr>
            <a:lvl2pPr>
              <a:spcAft>
                <a:spcPts val="900"/>
              </a:spcAft>
              <a:defRPr sz="2100"/>
            </a:lvl2pPr>
            <a:lvl3pPr>
              <a:spcAft>
                <a:spcPts val="900"/>
              </a:spcAft>
              <a:defRPr/>
            </a:lvl3pPr>
            <a:lvl4pPr>
              <a:spcAft>
                <a:spcPts val="900"/>
              </a:spcAft>
              <a:defRPr/>
            </a:lvl4pPr>
            <a:lvl5pPr>
              <a:spcAft>
                <a:spcPts val="900"/>
              </a:spcAf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lvl1pPr>
              <a:defRPr sz="2000"/>
            </a:lvl1pPr>
          </a:lstStyle>
          <a:p>
            <a:r>
              <a:rPr lang="en-US" altLang="ja-JP" smtClean="0"/>
              <a:t>2017/4/24</a:t>
            </a:r>
            <a:endParaRPr lang="ja-JP" altLang="en-US" dirty="0"/>
          </a:p>
        </p:txBody>
      </p:sp>
      <p:sp>
        <p:nvSpPr>
          <p:cNvPr id="5" name="Footer Placeholder 4"/>
          <p:cNvSpPr>
            <a:spLocks noGrp="1"/>
          </p:cNvSpPr>
          <p:nvPr>
            <p:ph type="ftr" sz="quarter" idx="11"/>
          </p:nvPr>
        </p:nvSpPr>
        <p:spPr>
          <a:xfrm>
            <a:off x="2764800" y="6459786"/>
            <a:ext cx="3617103" cy="365125"/>
          </a:xfrm>
        </p:spPr>
        <p:txBody>
          <a:bodyPr/>
          <a:lstStyle>
            <a:lvl1pPr>
              <a:defRPr sz="2000"/>
            </a:lvl1pPr>
          </a:lstStyle>
          <a:p>
            <a:r>
              <a:rPr lang="ja-JP" altLang="en-US" dirty="0" smtClean="0"/>
              <a:t>教科書輪講</a:t>
            </a:r>
            <a:endParaRPr lang="ja-JP" altLang="en-US" dirty="0"/>
          </a:p>
        </p:txBody>
      </p:sp>
      <p:sp>
        <p:nvSpPr>
          <p:cNvPr id="6" name="Slide Number Placeholder 5"/>
          <p:cNvSpPr>
            <a:spLocks noGrp="1"/>
          </p:cNvSpPr>
          <p:nvPr>
            <p:ph type="sldNum" sz="quarter" idx="12"/>
          </p:nvPr>
        </p:nvSpPr>
        <p:spPr/>
        <p:txBody>
          <a:bodyPr/>
          <a:lstStyle>
            <a:lvl1pPr>
              <a:defRPr sz="2000"/>
            </a:lvl1pPr>
          </a:lstStyle>
          <a:p>
            <a:fld id="{C47B9C9F-B213-DC40-BDA8-1CA619278267}" type="slidenum">
              <a:rPr lang="ja-JP" altLang="en-US" smtClean="0"/>
              <a:pPr/>
              <a:t>‹#›</a:t>
            </a:fld>
            <a:endParaRPr lang="ja-JP" altLang="en-US" dirty="0"/>
          </a:p>
        </p:txBody>
      </p:sp>
    </p:spTree>
    <p:extLst>
      <p:ext uri="{BB962C8B-B14F-4D97-AF65-F5344CB8AC3E}">
        <p14:creationId xmlns:p14="http://schemas.microsoft.com/office/powerpoint/2010/main" val="6121421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2017/4/24</a:t>
            </a:r>
            <a:endParaRPr kumimoji="1" lang="ja-JP" altLang="en-US"/>
          </a:p>
        </p:txBody>
      </p:sp>
      <p:sp>
        <p:nvSpPr>
          <p:cNvPr id="5" name="Footer Placeholder 4"/>
          <p:cNvSpPr>
            <a:spLocks noGrp="1"/>
          </p:cNvSpPr>
          <p:nvPr>
            <p:ph type="ftr" sz="quarter" idx="11"/>
          </p:nvPr>
        </p:nvSpPr>
        <p:spPr/>
        <p:txBody>
          <a:bodyPr/>
          <a:lstStyle/>
          <a:p>
            <a:r>
              <a:rPr kumimoji="1" lang="ja-JP" altLang="en-US" smtClean="0"/>
              <a:t>教科書輪講</a:t>
            </a:r>
            <a:endParaRPr kumimoji="1" lang="ja-JP" altLang="en-US"/>
          </a:p>
        </p:txBody>
      </p:sp>
      <p:sp>
        <p:nvSpPr>
          <p:cNvPr id="6" name="Slide Number Placeholder 5"/>
          <p:cNvSpPr>
            <a:spLocks noGrp="1"/>
          </p:cNvSpPr>
          <p:nvPr>
            <p:ph type="sldNum" sz="quarter" idx="12"/>
          </p:nvPr>
        </p:nvSpPr>
        <p:spPr/>
        <p:txBody>
          <a:bodyPr/>
          <a:lstStyle/>
          <a:p>
            <a:fld id="{C47B9C9F-B213-DC40-BDA8-1CA619278267}"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5635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59"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kumimoji="1" lang="en-US" altLang="ja-JP" smtClean="0"/>
              <a:t>2017/4/24</a:t>
            </a:r>
            <a:endParaRPr kumimoji="1" lang="ja-JP" altLang="en-US"/>
          </a:p>
        </p:txBody>
      </p:sp>
      <p:sp>
        <p:nvSpPr>
          <p:cNvPr id="6" name="Footer Placeholder 5"/>
          <p:cNvSpPr>
            <a:spLocks noGrp="1"/>
          </p:cNvSpPr>
          <p:nvPr>
            <p:ph type="ftr" sz="quarter" idx="11"/>
          </p:nvPr>
        </p:nvSpPr>
        <p:spPr/>
        <p:txBody>
          <a:bodyPr/>
          <a:lstStyle/>
          <a:p>
            <a:r>
              <a:rPr kumimoji="1" lang="ja-JP" altLang="en-US" smtClean="0"/>
              <a:t>教科書輪講</a:t>
            </a:r>
            <a:endParaRPr kumimoji="1" lang="ja-JP" altLang="en-US"/>
          </a:p>
        </p:txBody>
      </p:sp>
      <p:sp>
        <p:nvSpPr>
          <p:cNvPr id="7" name="Slide Number Placeholder 6"/>
          <p:cNvSpPr>
            <a:spLocks noGrp="1"/>
          </p:cNvSpPr>
          <p:nvPr>
            <p:ph type="sldNum" sz="quarter" idx="12"/>
          </p:nvPr>
        </p:nvSpPr>
        <p:spPr/>
        <p:txBody>
          <a:bodyPr/>
          <a:lstStyle/>
          <a:p>
            <a:fld id="{C47B9C9F-B213-DC40-BDA8-1CA619278267}" type="slidenum">
              <a:rPr kumimoji="1" lang="ja-JP" altLang="en-US" smtClean="0"/>
              <a:t>‹#›</a:t>
            </a:fld>
            <a:endParaRPr kumimoji="1" lang="ja-JP" altLang="en-US"/>
          </a:p>
        </p:txBody>
      </p:sp>
    </p:spTree>
    <p:extLst>
      <p:ext uri="{BB962C8B-B14F-4D97-AF65-F5344CB8AC3E}">
        <p14:creationId xmlns:p14="http://schemas.microsoft.com/office/powerpoint/2010/main" val="7751703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kumimoji="1" lang="en-US" altLang="ja-JP" smtClean="0"/>
              <a:t>2017/4/24</a:t>
            </a:r>
            <a:endParaRPr kumimoji="1" lang="ja-JP" altLang="en-US"/>
          </a:p>
        </p:txBody>
      </p:sp>
      <p:sp>
        <p:nvSpPr>
          <p:cNvPr id="8" name="Footer Placeholder 7"/>
          <p:cNvSpPr>
            <a:spLocks noGrp="1"/>
          </p:cNvSpPr>
          <p:nvPr>
            <p:ph type="ftr" sz="quarter" idx="11"/>
          </p:nvPr>
        </p:nvSpPr>
        <p:spPr/>
        <p:txBody>
          <a:bodyPr/>
          <a:lstStyle/>
          <a:p>
            <a:r>
              <a:rPr kumimoji="1" lang="ja-JP" altLang="en-US" smtClean="0"/>
              <a:t>教科書輪講</a:t>
            </a:r>
            <a:endParaRPr kumimoji="1" lang="ja-JP" altLang="en-US"/>
          </a:p>
        </p:txBody>
      </p:sp>
      <p:sp>
        <p:nvSpPr>
          <p:cNvPr id="9" name="Slide Number Placeholder 8"/>
          <p:cNvSpPr>
            <a:spLocks noGrp="1"/>
          </p:cNvSpPr>
          <p:nvPr>
            <p:ph type="sldNum" sz="quarter" idx="12"/>
          </p:nvPr>
        </p:nvSpPr>
        <p:spPr/>
        <p:txBody>
          <a:bodyPr/>
          <a:lstStyle/>
          <a:p>
            <a:fld id="{C47B9C9F-B213-DC40-BDA8-1CA619278267}" type="slidenum">
              <a:rPr kumimoji="1" lang="ja-JP" altLang="en-US" smtClean="0"/>
              <a:t>‹#›</a:t>
            </a:fld>
            <a:endParaRPr kumimoji="1" lang="ja-JP" altLang="en-US"/>
          </a:p>
        </p:txBody>
      </p:sp>
    </p:spTree>
    <p:extLst>
      <p:ext uri="{BB962C8B-B14F-4D97-AF65-F5344CB8AC3E}">
        <p14:creationId xmlns:p14="http://schemas.microsoft.com/office/powerpoint/2010/main" val="16517319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smtClean="0"/>
              <a:t>2017/4/24</a:t>
            </a:r>
            <a:endParaRPr kumimoji="1" lang="ja-JP" altLang="en-US"/>
          </a:p>
        </p:txBody>
      </p:sp>
      <p:sp>
        <p:nvSpPr>
          <p:cNvPr id="4" name="Footer Placeholder 3"/>
          <p:cNvSpPr>
            <a:spLocks noGrp="1"/>
          </p:cNvSpPr>
          <p:nvPr>
            <p:ph type="ftr" sz="quarter" idx="11"/>
          </p:nvPr>
        </p:nvSpPr>
        <p:spPr/>
        <p:txBody>
          <a:bodyPr/>
          <a:lstStyle/>
          <a:p>
            <a:r>
              <a:rPr kumimoji="1" lang="ja-JP" altLang="en-US" smtClean="0"/>
              <a:t>教科書輪講</a:t>
            </a:r>
            <a:endParaRPr kumimoji="1" lang="ja-JP" altLang="en-US"/>
          </a:p>
        </p:txBody>
      </p:sp>
      <p:sp>
        <p:nvSpPr>
          <p:cNvPr id="5" name="Slide Number Placeholder 4"/>
          <p:cNvSpPr>
            <a:spLocks noGrp="1"/>
          </p:cNvSpPr>
          <p:nvPr>
            <p:ph type="sldNum" sz="quarter" idx="12"/>
          </p:nvPr>
        </p:nvSpPr>
        <p:spPr/>
        <p:txBody>
          <a:bodyPr/>
          <a:lstStyle/>
          <a:p>
            <a:fld id="{C47B9C9F-B213-DC40-BDA8-1CA619278267}" type="slidenum">
              <a:rPr kumimoji="1" lang="ja-JP" altLang="en-US" smtClean="0"/>
              <a:t>‹#›</a:t>
            </a:fld>
            <a:endParaRPr kumimoji="1" lang="ja-JP" altLang="en-US"/>
          </a:p>
        </p:txBody>
      </p:sp>
    </p:spTree>
    <p:extLst>
      <p:ext uri="{BB962C8B-B14F-4D97-AF65-F5344CB8AC3E}">
        <p14:creationId xmlns:p14="http://schemas.microsoft.com/office/powerpoint/2010/main" val="13734189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kumimoji="1" lang="en-US" altLang="ja-JP" smtClean="0"/>
              <a:t>2017/4/24</a:t>
            </a:r>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kumimoji="1" lang="ja-JP" altLang="en-US" smtClean="0"/>
              <a:t>教科書輪講</a:t>
            </a:r>
            <a:endParaRPr kumimoji="1" lang="ja-JP" altLang="en-US"/>
          </a:p>
        </p:txBody>
      </p:sp>
      <p:sp>
        <p:nvSpPr>
          <p:cNvPr id="9" name="Slide Number Placeholder 8"/>
          <p:cNvSpPr>
            <a:spLocks noGrp="1"/>
          </p:cNvSpPr>
          <p:nvPr>
            <p:ph type="sldNum" sz="quarter" idx="12"/>
          </p:nvPr>
        </p:nvSpPr>
        <p:spPr/>
        <p:txBody>
          <a:bodyPr/>
          <a:lstStyle/>
          <a:p>
            <a:fld id="{C47B9C9F-B213-DC40-BDA8-1CA619278267}" type="slidenum">
              <a:rPr kumimoji="1" lang="ja-JP" altLang="en-US" smtClean="0"/>
              <a:t>‹#›</a:t>
            </a:fld>
            <a:endParaRPr kumimoji="1" lang="ja-JP" altLang="en-US"/>
          </a:p>
        </p:txBody>
      </p:sp>
    </p:spTree>
    <p:extLst>
      <p:ext uri="{BB962C8B-B14F-4D97-AF65-F5344CB8AC3E}">
        <p14:creationId xmlns:p14="http://schemas.microsoft.com/office/powerpoint/2010/main" val="190785961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27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kumimoji="1" lang="en-US" altLang="ja-JP" smtClean="0"/>
              <a:t>2017/4/24</a:t>
            </a:r>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kumimoji="1" lang="ja-JP" altLang="en-US" smtClean="0"/>
              <a:t>教科書輪講</a:t>
            </a:r>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47B9C9F-B213-DC40-BDA8-1CA619278267}" type="slidenum">
              <a:rPr kumimoji="1" lang="ja-JP" altLang="en-US" smtClean="0"/>
              <a:t>‹#›</a:t>
            </a:fld>
            <a:endParaRPr kumimoji="1" lang="ja-JP" altLang="en-US"/>
          </a:p>
        </p:txBody>
      </p:sp>
    </p:spTree>
    <p:extLst>
      <p:ext uri="{BB962C8B-B14F-4D97-AF65-F5344CB8AC3E}">
        <p14:creationId xmlns:p14="http://schemas.microsoft.com/office/powerpoint/2010/main" val="131821594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4948" cy="822960"/>
          </a:xfrm>
        </p:spPr>
        <p:txBody>
          <a:bodyPr lIns="91440" tIns="0" rIns="91440" bIns="0" anchor="b">
            <a:noAutofit/>
          </a:bodyPr>
          <a:lstStyle>
            <a:lvl1pPr>
              <a:defRPr sz="27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822960" y="5907023"/>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2017/4/24</a:t>
            </a:r>
            <a:endParaRPr kumimoji="1" lang="ja-JP" altLang="en-US"/>
          </a:p>
        </p:txBody>
      </p:sp>
      <p:sp>
        <p:nvSpPr>
          <p:cNvPr id="6" name="Footer Placeholder 5"/>
          <p:cNvSpPr>
            <a:spLocks noGrp="1"/>
          </p:cNvSpPr>
          <p:nvPr>
            <p:ph type="ftr" sz="quarter" idx="11"/>
          </p:nvPr>
        </p:nvSpPr>
        <p:spPr/>
        <p:txBody>
          <a:bodyPr/>
          <a:lstStyle/>
          <a:p>
            <a:r>
              <a:rPr kumimoji="1" lang="ja-JP" altLang="en-US" smtClean="0"/>
              <a:t>教科書輪講</a:t>
            </a:r>
            <a:endParaRPr kumimoji="1" lang="ja-JP" altLang="en-US"/>
          </a:p>
        </p:txBody>
      </p:sp>
      <p:sp>
        <p:nvSpPr>
          <p:cNvPr id="7" name="Slide Number Placeholder 6"/>
          <p:cNvSpPr>
            <a:spLocks noGrp="1"/>
          </p:cNvSpPr>
          <p:nvPr>
            <p:ph type="sldNum" sz="quarter" idx="12"/>
          </p:nvPr>
        </p:nvSpPr>
        <p:spPr/>
        <p:txBody>
          <a:bodyPr/>
          <a:lstStyle/>
          <a:p>
            <a:fld id="{C47B9C9F-B213-DC40-BDA8-1CA619278267}" type="slidenum">
              <a:rPr kumimoji="1" lang="ja-JP" altLang="en-US" smtClean="0"/>
              <a:t>‹#›</a:t>
            </a:fld>
            <a:endParaRPr kumimoji="1" lang="ja-JP" altLang="en-US"/>
          </a:p>
        </p:txBody>
      </p:sp>
    </p:spTree>
    <p:extLst>
      <p:ext uri="{BB962C8B-B14F-4D97-AF65-F5344CB8AC3E}">
        <p14:creationId xmlns:p14="http://schemas.microsoft.com/office/powerpoint/2010/main" val="18141355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599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859084"/>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60" y="1206000"/>
            <a:ext cx="7543800" cy="4705688"/>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2000">
                <a:solidFill>
                  <a:srgbClr val="FFFFFF"/>
                </a:solidFill>
              </a:defRPr>
            </a:lvl1pPr>
          </a:lstStyle>
          <a:p>
            <a:r>
              <a:rPr lang="en-US" altLang="ja-JP" smtClean="0"/>
              <a:t>2017/4/24</a:t>
            </a:r>
            <a:endParaRPr lang="en-US" altLang="ja-JP" dirty="0" smtClean="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2000" cap="all" baseline="0">
                <a:solidFill>
                  <a:srgbClr val="FFFFFF"/>
                </a:solidFill>
              </a:defRPr>
            </a:lvl1pPr>
          </a:lstStyle>
          <a:p>
            <a:r>
              <a:rPr lang="ja-JP" altLang="en-US" dirty="0" smtClean="0"/>
              <a:t>教科書輪講</a:t>
            </a:r>
            <a:endParaRPr lang="ja-JP" alt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a:solidFill>
                  <a:srgbClr val="FFFFFF"/>
                </a:solidFill>
              </a:defRPr>
            </a:lvl1pPr>
          </a:lstStyle>
          <a:p>
            <a:fld id="{C47B9C9F-B213-DC40-BDA8-1CA619278267}" type="slidenum">
              <a:rPr lang="ja-JP" altLang="en-US" smtClean="0"/>
              <a:pPr/>
              <a:t>‹#›</a:t>
            </a:fld>
            <a:endParaRPr lang="ja-JP" altLang="en-US" dirty="0"/>
          </a:p>
        </p:txBody>
      </p:sp>
      <p:cxnSp>
        <p:nvCxnSpPr>
          <p:cNvPr id="10" name="Straight Connector 9"/>
          <p:cNvCxnSpPr/>
          <p:nvPr/>
        </p:nvCxnSpPr>
        <p:spPr>
          <a:xfrm>
            <a:off x="934143" y="1144800"/>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557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685800" rtl="0" eaLnBrk="1" latinLnBrk="0" hangingPunct="1">
        <a:lnSpc>
          <a:spcPct val="85000"/>
        </a:lnSpc>
        <a:spcBef>
          <a:spcPct val="0"/>
        </a:spcBef>
        <a:spcAft>
          <a:spcPts val="900"/>
        </a:spcAft>
        <a:buNone/>
        <a:defRPr kumimoji="1"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900"/>
        </a:spcAft>
        <a:buClr>
          <a:schemeClr val="accent1"/>
        </a:buClr>
        <a:buSzPct val="100000"/>
        <a:buFont typeface="Calibri" panose="020F0502020204030204" pitchFamily="34" charset="0"/>
        <a:buChar char=" "/>
        <a:defRPr kumimoji="1" sz="28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900"/>
        </a:spcAft>
        <a:buClr>
          <a:schemeClr val="accent1"/>
        </a:buClr>
        <a:buFont typeface="Calibri" pitchFamily="34" charset="0"/>
        <a:buChar char="◦"/>
        <a:defRPr kumimoji="1"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9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9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9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23.png"/><Relationship Id="rId5" Type="http://schemas.openxmlformats.org/officeDocument/2006/relationships/image" Target="../media/image15.png"/><Relationship Id="rId6" Type="http://schemas.openxmlformats.org/officeDocument/2006/relationships/image" Target="../media/image22.png"/><Relationship Id="rId7" Type="http://schemas.openxmlformats.org/officeDocument/2006/relationships/image" Target="../media/image23.jpg"/><Relationship Id="rId8"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eg"/><Relationship Id="rId5" Type="http://schemas.openxmlformats.org/officeDocument/2006/relationships/image" Target="../media/image6.jp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3200" dirty="0" smtClean="0"/>
              <a:t>教科書輪講</a:t>
            </a:r>
            <a:r>
              <a:rPr lang="en-US" altLang="ja-JP" sz="3200" dirty="0" smtClean="0"/>
              <a:t> </a:t>
            </a:r>
            <a:r>
              <a:rPr lang="ja-JP" altLang="en-US" sz="3200" dirty="0" smtClean="0"/>
              <a:t>第</a:t>
            </a:r>
            <a:r>
              <a:rPr lang="en-US" altLang="ja-JP" sz="3200" dirty="0" smtClean="0"/>
              <a:t>1</a:t>
            </a:r>
            <a:r>
              <a:rPr lang="ja-JP" altLang="en-US" sz="3200" dirty="0" smtClean="0"/>
              <a:t>回</a:t>
            </a:r>
            <a:r>
              <a:rPr lang="en-US" altLang="ja-JP" sz="3200" dirty="0" smtClean="0"/>
              <a:t/>
            </a:r>
            <a:br>
              <a:rPr lang="en-US" altLang="ja-JP" sz="3200" dirty="0" smtClean="0"/>
            </a:br>
            <a:r>
              <a:rPr lang="en-US" altLang="ja-JP" sz="3200" dirty="0" smtClean="0"/>
              <a:t/>
            </a:r>
            <a:br>
              <a:rPr lang="en-US" altLang="ja-JP" sz="3200" dirty="0" smtClean="0"/>
            </a:br>
            <a:r>
              <a:rPr lang="ja-JP" altLang="en-US" sz="3200" dirty="0" smtClean="0"/>
              <a:t>プログラミングコンテスト攻略のためのアルゴリズムとデータ構造</a:t>
            </a:r>
            <a:r>
              <a:rPr lang="en-US" altLang="ja-JP" sz="3200" dirty="0" smtClean="0"/>
              <a:t/>
            </a:r>
            <a:br>
              <a:rPr lang="en-US" altLang="ja-JP" sz="3200" dirty="0" smtClean="0"/>
            </a:br>
            <a:r>
              <a:rPr lang="en-US" altLang="ja-JP" sz="3200" dirty="0" smtClean="0"/>
              <a:t/>
            </a:r>
            <a:br>
              <a:rPr lang="en-US" altLang="ja-JP" sz="3200" dirty="0" smtClean="0"/>
            </a:br>
            <a:r>
              <a:rPr lang="ja-JP" altLang="en-US" sz="3200" dirty="0" smtClean="0"/>
              <a:t>第</a:t>
            </a:r>
            <a:r>
              <a:rPr lang="en-US" altLang="ja-JP" sz="3200" dirty="0" smtClean="0"/>
              <a:t>2</a:t>
            </a:r>
            <a:r>
              <a:rPr lang="ja-JP" altLang="en-US" sz="3200" dirty="0" smtClean="0"/>
              <a:t>章</a:t>
            </a:r>
            <a:endParaRPr lang="ja-JP" altLang="en-US" sz="3200" dirty="0"/>
          </a:p>
        </p:txBody>
      </p:sp>
      <p:sp>
        <p:nvSpPr>
          <p:cNvPr id="3" name="サブタイトル 2"/>
          <p:cNvSpPr>
            <a:spLocks noGrp="1"/>
          </p:cNvSpPr>
          <p:nvPr>
            <p:ph type="subTitle" idx="1"/>
          </p:nvPr>
        </p:nvSpPr>
        <p:spPr/>
        <p:txBody>
          <a:bodyPr>
            <a:normAutofit/>
          </a:bodyPr>
          <a:lstStyle/>
          <a:p>
            <a:r>
              <a:rPr kumimoji="1" lang="ja-JP" altLang="en-US" dirty="0" smtClean="0"/>
              <a:t>石田研</a:t>
            </a:r>
            <a:endParaRPr kumimoji="1" lang="en-US" altLang="ja-JP" dirty="0" smtClean="0"/>
          </a:p>
          <a:p>
            <a:r>
              <a:rPr lang="en-US" altLang="ja-JP" dirty="0" smtClean="0"/>
              <a:t>M</a:t>
            </a:r>
            <a:r>
              <a:rPr lang="en-US" altLang="ja-JP" dirty="0"/>
              <a:t>1</a:t>
            </a:r>
            <a:r>
              <a:rPr lang="en-US" altLang="ja-JP" dirty="0" smtClean="0"/>
              <a:t> </a:t>
            </a:r>
            <a:r>
              <a:rPr lang="ja-JP" altLang="en-US" dirty="0" smtClean="0"/>
              <a:t>賀来智博</a:t>
            </a:r>
            <a:endParaRPr lang="en-US" altLang="ja-JP" dirty="0" smtClean="0"/>
          </a:p>
          <a:p>
            <a:r>
              <a:rPr kumimoji="1" lang="en-US" altLang="ja-JP" dirty="0" err="1" smtClean="0"/>
              <a:t>kaku@cb.cs.titech.ac.jp</a:t>
            </a:r>
            <a:endParaRPr kumimoji="1" lang="ja-JP" altLang="en-US" dirty="0"/>
          </a:p>
        </p:txBody>
      </p:sp>
    </p:spTree>
    <p:extLst>
      <p:ext uri="{BB962C8B-B14F-4D97-AF65-F5344CB8AC3E}">
        <p14:creationId xmlns:p14="http://schemas.microsoft.com/office/powerpoint/2010/main" val="1465052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例題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60" y="1206000"/>
                <a:ext cx="7845911" cy="4705200"/>
              </a:xfrm>
            </p:spPr>
            <p:txBody>
              <a:bodyPr>
                <a:normAutofit/>
              </a:bodyPr>
              <a:lstStyle/>
              <a:p>
                <a:r>
                  <a:rPr lang="ja-JP" altLang="en-US" sz="2200" dirty="0" smtClean="0"/>
                  <a:t>入力：</a:t>
                </a:r>
                <a:r>
                  <a:rPr lang="en-US" altLang="ja-JP" sz="2200" dirty="0" smtClean="0"/>
                  <a:t/>
                </a:r>
                <a:br>
                  <a:rPr lang="en-US" altLang="ja-JP" sz="2200" dirty="0" smtClean="0"/>
                </a:br>
                <a:r>
                  <a:rPr lang="ja-JP" altLang="en-US" sz="2200" dirty="0" smtClean="0"/>
                  <a:t>最初の行に整数</a:t>
                </a:r>
                <a14:m>
                  <m:oMath xmlns:m="http://schemas.openxmlformats.org/officeDocument/2006/math">
                    <m:r>
                      <a:rPr lang="en-US" altLang="ja-JP" sz="2200" b="0" i="1" smtClean="0">
                        <a:latin typeface="Cambria Math" charset="0"/>
                      </a:rPr>
                      <m:t>𝑛</m:t>
                    </m:r>
                  </m:oMath>
                </a14:m>
                <a:r>
                  <a:rPr kumimoji="1" lang="ja-JP" altLang="en-US" sz="2200" dirty="0" smtClean="0"/>
                  <a:t>が与えられる。</a:t>
                </a:r>
                <a:r>
                  <a:rPr kumimoji="1" lang="en-US" altLang="ja-JP" sz="2200" dirty="0" smtClean="0"/>
                  <a:t/>
                </a:r>
                <a:br>
                  <a:rPr kumimoji="1" lang="en-US" altLang="ja-JP" sz="2200" dirty="0" smtClean="0"/>
                </a:br>
                <a:r>
                  <a:rPr lang="ja-JP" altLang="en-US" sz="2200" dirty="0" smtClean="0"/>
                  <a:t>続く</a:t>
                </a:r>
                <a14:m>
                  <m:oMath xmlns:m="http://schemas.openxmlformats.org/officeDocument/2006/math">
                    <m:r>
                      <a:rPr lang="en-US" altLang="ja-JP" sz="2200" i="1">
                        <a:latin typeface="Cambria Math" charset="0"/>
                      </a:rPr>
                      <m:t>𝑛</m:t>
                    </m:r>
                  </m:oMath>
                </a14:m>
                <a:r>
                  <a:rPr kumimoji="1" lang="ja-JP" altLang="en-US" sz="2200" dirty="0" smtClean="0"/>
                  <a:t>行に整数</a:t>
                </a:r>
                <a14:m>
                  <m:oMath xmlns:m="http://schemas.openxmlformats.org/officeDocument/2006/math">
                    <m:sSub>
                      <m:sSubPr>
                        <m:ctrlPr>
                          <a:rPr lang="en-US" altLang="ja-JP" sz="2200" i="1">
                            <a:latin typeface="Cambria Math" charset="0"/>
                          </a:rPr>
                        </m:ctrlPr>
                      </m:sSubPr>
                      <m:e>
                        <m:r>
                          <a:rPr lang="en-US" altLang="ja-JP" sz="2200" i="1">
                            <a:latin typeface="Cambria Math" charset="0"/>
                          </a:rPr>
                          <m:t>𝑅</m:t>
                        </m:r>
                      </m:e>
                      <m:sub>
                        <m:r>
                          <a:rPr lang="en-US" altLang="ja-JP" sz="2200" i="1">
                            <a:latin typeface="Cambria Math" charset="0"/>
                          </a:rPr>
                          <m:t>𝑡</m:t>
                        </m:r>
                      </m:sub>
                    </m:sSub>
                    <m:d>
                      <m:dPr>
                        <m:ctrlPr>
                          <a:rPr lang="en-US" altLang="ja-JP" sz="2200" i="1">
                            <a:latin typeface="Cambria Math" charset="0"/>
                          </a:rPr>
                        </m:ctrlPr>
                      </m:dPr>
                      <m:e>
                        <m:r>
                          <a:rPr lang="en-US" altLang="ja-JP" sz="2200" i="1">
                            <a:latin typeface="Cambria Math" charset="0"/>
                          </a:rPr>
                          <m:t>𝑡</m:t>
                        </m:r>
                        <m:r>
                          <a:rPr lang="en-US" altLang="ja-JP" sz="2200" i="1">
                            <a:latin typeface="Cambria Math" charset="0"/>
                          </a:rPr>
                          <m:t>=0,1,2…,</m:t>
                        </m:r>
                        <m:r>
                          <a:rPr lang="en-US" altLang="ja-JP" sz="2200" i="1">
                            <a:latin typeface="Cambria Math" charset="0"/>
                          </a:rPr>
                          <m:t>𝑛</m:t>
                        </m:r>
                        <m:r>
                          <a:rPr lang="en-US" altLang="ja-JP" sz="2200" i="1">
                            <a:latin typeface="Cambria Math" charset="0"/>
                          </a:rPr>
                          <m:t>−1</m:t>
                        </m:r>
                      </m:e>
                    </m:d>
                  </m:oMath>
                </a14:m>
                <a:r>
                  <a:rPr kumimoji="1" lang="ja-JP" altLang="en-US" sz="2200" dirty="0" smtClean="0"/>
                  <a:t>が順番に与えられます。</a:t>
                </a:r>
                <a:endParaRPr lang="en-US" altLang="ja-JP" sz="2200" dirty="0"/>
              </a:p>
              <a:p>
                <a:r>
                  <a:rPr kumimoji="1" lang="ja-JP" altLang="en-US" sz="2200" dirty="0" smtClean="0"/>
                  <a:t>出力：</a:t>
                </a:r>
                <a:r>
                  <a:rPr lang="en-US" altLang="ja-JP" sz="2200" dirty="0"/>
                  <a:t/>
                </a:r>
                <a:br>
                  <a:rPr lang="en-US" altLang="ja-JP" sz="2200" dirty="0"/>
                </a:br>
                <a:r>
                  <a:rPr lang="ja-JP" altLang="en-US" sz="2200" dirty="0" smtClean="0"/>
                  <a:t>最大値を</a:t>
                </a:r>
                <a:r>
                  <a:rPr lang="en-US" altLang="ja-JP" sz="2200" dirty="0" smtClean="0"/>
                  <a:t>1</a:t>
                </a:r>
                <a:r>
                  <a:rPr lang="ja-JP" altLang="en-US" sz="2200" dirty="0" smtClean="0"/>
                  <a:t>行に出力してください。</a:t>
                </a:r>
                <a:endParaRPr lang="en-US" altLang="ja-JP" sz="2200" dirty="0" smtClean="0"/>
              </a:p>
              <a:p>
                <a:r>
                  <a:rPr lang="ja-JP" altLang="en-US" sz="2200" dirty="0" smtClean="0"/>
                  <a:t>制約：</a:t>
                </a:r>
                <a:r>
                  <a:rPr lang="en-US" altLang="ja-JP" sz="2200" dirty="0" smtClean="0"/>
                  <a:t/>
                </a:r>
                <a:br>
                  <a:rPr lang="en-US" altLang="ja-JP" sz="2200" dirty="0" smtClean="0"/>
                </a:br>
                <a14:m>
                  <m:oMath xmlns:m="http://schemas.openxmlformats.org/officeDocument/2006/math">
                    <m:r>
                      <a:rPr lang="en-US" altLang="ja-JP" sz="2200" b="0" i="1" smtClean="0">
                        <a:latin typeface="Cambria Math" charset="0"/>
                      </a:rPr>
                      <m:t>2</m:t>
                    </m:r>
                    <m:r>
                      <a:rPr lang="en-US" altLang="ja-JP" sz="2200" b="0" i="1" smtClean="0">
                        <a:latin typeface="Cambria Math" charset="0"/>
                        <a:ea typeface="Cambria Math" charset="0"/>
                        <a:cs typeface="Cambria Math" charset="0"/>
                      </a:rPr>
                      <m:t>≤</m:t>
                    </m:r>
                    <m:r>
                      <a:rPr lang="en-US" altLang="ja-JP" sz="2200" b="0" i="1" smtClean="0">
                        <a:latin typeface="Cambria Math" charset="0"/>
                        <a:ea typeface="Cambria Math" charset="0"/>
                        <a:cs typeface="Cambria Math" charset="0"/>
                      </a:rPr>
                      <m:t>𝑛</m:t>
                    </m:r>
                    <m:r>
                      <a:rPr lang="en-US" altLang="ja-JP" sz="2200" b="0" i="1" smtClean="0">
                        <a:latin typeface="Cambria Math" charset="0"/>
                        <a:ea typeface="Cambria Math" charset="0"/>
                        <a:cs typeface="Cambria Math" charset="0"/>
                      </a:rPr>
                      <m:t>≤200,000</m:t>
                    </m:r>
                  </m:oMath>
                </a14:m>
                <a:r>
                  <a:rPr lang="en-US" altLang="ja-JP" sz="2200" b="0" dirty="0" smtClean="0">
                    <a:ea typeface="Cambria Math" charset="0"/>
                    <a:cs typeface="Cambria Math" charset="0"/>
                  </a:rPr>
                  <a:t/>
                </a:r>
                <a:br>
                  <a:rPr lang="en-US" altLang="ja-JP" sz="2200" b="0" dirty="0" smtClean="0">
                    <a:ea typeface="Cambria Math" charset="0"/>
                    <a:cs typeface="Cambria Math" charset="0"/>
                  </a:rPr>
                </a:br>
                <a14:m>
                  <m:oMath xmlns:m="http://schemas.openxmlformats.org/officeDocument/2006/math">
                    <m:r>
                      <a:rPr lang="en-US" altLang="ja-JP" sz="2200" b="0" i="1" smtClean="0">
                        <a:latin typeface="Cambria Math" charset="0"/>
                        <a:ea typeface="Cambria Math" charset="0"/>
                        <a:cs typeface="Cambria Math" charset="0"/>
                      </a:rPr>
                      <m:t>1≤</m:t>
                    </m:r>
                    <m:sSub>
                      <m:sSubPr>
                        <m:ctrlPr>
                          <a:rPr lang="en-US" altLang="ja-JP" sz="2200" i="1">
                            <a:latin typeface="Cambria Math" charset="0"/>
                          </a:rPr>
                        </m:ctrlPr>
                      </m:sSubPr>
                      <m:e>
                        <m:r>
                          <a:rPr lang="en-US" altLang="ja-JP" sz="2200" i="1">
                            <a:latin typeface="Cambria Math" charset="0"/>
                          </a:rPr>
                          <m:t>𝑅</m:t>
                        </m:r>
                      </m:e>
                      <m:sub>
                        <m:r>
                          <a:rPr lang="en-US" altLang="ja-JP" sz="2200" i="1">
                            <a:latin typeface="Cambria Math" charset="0"/>
                          </a:rPr>
                          <m:t>𝑡</m:t>
                        </m:r>
                      </m:sub>
                    </m:sSub>
                    <m:r>
                      <a:rPr lang="en-US" altLang="ja-JP" sz="2200" i="1" smtClean="0">
                        <a:latin typeface="Cambria Math" charset="0"/>
                        <a:ea typeface="Cambria Math" charset="0"/>
                        <a:cs typeface="Cambria Math" charset="0"/>
                      </a:rPr>
                      <m:t>≤</m:t>
                    </m:r>
                    <m:sSup>
                      <m:sSupPr>
                        <m:ctrlPr>
                          <a:rPr lang="en-US" altLang="ja-JP" sz="2200" i="1" smtClean="0">
                            <a:latin typeface="Cambria Math" charset="0"/>
                            <a:ea typeface="Cambria Math" charset="0"/>
                            <a:cs typeface="Cambria Math" charset="0"/>
                          </a:rPr>
                        </m:ctrlPr>
                      </m:sSupPr>
                      <m:e>
                        <m:r>
                          <a:rPr lang="en-US" altLang="ja-JP" sz="2200" b="0" i="1" smtClean="0">
                            <a:latin typeface="Cambria Math" charset="0"/>
                            <a:ea typeface="Cambria Math" charset="0"/>
                            <a:cs typeface="Cambria Math" charset="0"/>
                          </a:rPr>
                          <m:t>10</m:t>
                        </m:r>
                      </m:e>
                      <m:sup>
                        <m:r>
                          <a:rPr lang="en-US" altLang="ja-JP" sz="2200" b="0" i="1" smtClean="0">
                            <a:latin typeface="Cambria Math" charset="0"/>
                            <a:ea typeface="Cambria Math" charset="0"/>
                            <a:cs typeface="Cambria Math" charset="0"/>
                          </a:rPr>
                          <m:t>9</m:t>
                        </m:r>
                      </m:sup>
                    </m:sSup>
                  </m:oMath>
                </a14:m>
                <a:endParaRPr lang="en-US" altLang="ja-JP" sz="2200" b="0" dirty="0" smtClean="0">
                  <a:ea typeface="Cambria Math" charset="0"/>
                  <a:cs typeface="Cambria Math" charset="0"/>
                </a:endParaRPr>
              </a:p>
              <a:p>
                <a:r>
                  <a:rPr lang="en-US" altLang="ja-JP" sz="2200" b="0" dirty="0" smtClean="0">
                    <a:ea typeface="Cambria Math" charset="0"/>
                    <a:cs typeface="Cambria Math" charset="0"/>
                  </a:rPr>
                  <a:t/>
                </a:r>
                <a:br>
                  <a:rPr lang="en-US" altLang="ja-JP" sz="2200" b="0" dirty="0" smtClean="0">
                    <a:ea typeface="Cambria Math" charset="0"/>
                    <a:cs typeface="Cambria Math" charset="0"/>
                  </a:rPr>
                </a:br>
                <a:endParaRPr lang="en-US" altLang="ja-JP" sz="2200" b="0" dirty="0" smtClean="0">
                  <a:ea typeface="Cambria Math" charset="0"/>
                  <a:cs typeface="Cambria Math"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60" y="1206000"/>
                <a:ext cx="7845911" cy="4705200"/>
              </a:xfrm>
              <a:blipFill rotWithShape="0">
                <a:blip r:embed="rId2"/>
                <a:stretch>
                  <a:fillRect l="-1321" t="-1295"/>
                </a:stretch>
              </a:blipFill>
            </p:spPr>
            <p:txBody>
              <a:bodyPr/>
              <a:lstStyle/>
              <a:p>
                <a:r>
                  <a:rPr lang="ja-JP" altLang="en-US">
                    <a:noFill/>
                  </a:rPr>
                  <a:t> </a:t>
                </a:r>
              </a:p>
            </p:txBody>
          </p:sp>
        </mc:Fallback>
      </mc:AlternateContent>
      <p:sp>
        <p:nvSpPr>
          <p:cNvPr id="7" name="スライド番号プレースホルダー 6"/>
          <p:cNvSpPr>
            <a:spLocks noGrp="1"/>
          </p:cNvSpPr>
          <p:nvPr>
            <p:ph type="sldNum" sz="quarter" idx="12"/>
          </p:nvPr>
        </p:nvSpPr>
        <p:spPr/>
        <p:txBody>
          <a:bodyPr/>
          <a:lstStyle/>
          <a:p>
            <a:fld id="{C47B9C9F-B213-DC40-BDA8-1CA619278267}" type="slidenum">
              <a:rPr lang="ja-JP" altLang="en-US" smtClean="0"/>
              <a:pPr/>
              <a:t>10</a:t>
            </a:fld>
            <a:endParaRPr lang="ja-JP" altLang="en-US" dirty="0"/>
          </a:p>
        </p:txBody>
      </p:sp>
      <p:sp>
        <p:nvSpPr>
          <p:cNvPr id="8" name="日付プレースホルダー 7"/>
          <p:cNvSpPr>
            <a:spLocks noGrp="1"/>
          </p:cNvSpPr>
          <p:nvPr>
            <p:ph type="dt" sz="half" idx="10"/>
          </p:nvPr>
        </p:nvSpPr>
        <p:spPr/>
        <p:txBody>
          <a:bodyPr/>
          <a:lstStyle/>
          <a:p>
            <a:r>
              <a:rPr lang="en-US" altLang="ja-JP" smtClean="0"/>
              <a:t>2017/4/24</a:t>
            </a:r>
            <a:endParaRPr lang="ja-JP" altLang="en-US" dirty="0"/>
          </a:p>
        </p:txBody>
      </p:sp>
      <p:sp>
        <p:nvSpPr>
          <p:cNvPr id="9" name="フッター プレースホルダー 8"/>
          <p:cNvSpPr>
            <a:spLocks noGrp="1"/>
          </p:cNvSpPr>
          <p:nvPr>
            <p:ph type="ftr" sz="quarter" idx="11"/>
          </p:nvPr>
        </p:nvSpPr>
        <p:spPr/>
        <p:txBody>
          <a:bodyPr/>
          <a:lstStyle/>
          <a:p>
            <a:r>
              <a:rPr lang="ja-JP" altLang="en-US" smtClean="0"/>
              <a:t>教科書輪講</a:t>
            </a:r>
            <a:endParaRPr lang="ja-JP" altLang="en-US" dirty="0"/>
          </a:p>
        </p:txBody>
      </p:sp>
    </p:spTree>
    <p:extLst>
      <p:ext uri="{BB962C8B-B14F-4D97-AF65-F5344CB8AC3E}">
        <p14:creationId xmlns:p14="http://schemas.microsoft.com/office/powerpoint/2010/main" val="1684250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例題</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200" dirty="0" smtClean="0"/>
              <a:t>入力例１：</a:t>
            </a:r>
            <a:r>
              <a:rPr lang="en-US" altLang="ja-JP" sz="2200" dirty="0" smtClean="0"/>
              <a:t>6 5 3 1 3 4 3</a:t>
            </a:r>
          </a:p>
          <a:p>
            <a:r>
              <a:rPr lang="ja-JP" altLang="en-US" sz="2200" dirty="0" smtClean="0"/>
              <a:t>出力例１：</a:t>
            </a:r>
            <a:r>
              <a:rPr lang="en-US" altLang="ja-JP" sz="2200" dirty="0" smtClean="0"/>
              <a:t>3</a:t>
            </a:r>
          </a:p>
          <a:p>
            <a:endParaRPr lang="en-US" altLang="ja-JP" sz="2200" dirty="0"/>
          </a:p>
          <a:p>
            <a:r>
              <a:rPr lang="ja-JP" altLang="en-US" sz="2200" dirty="0" smtClean="0"/>
              <a:t>入力例２：</a:t>
            </a:r>
            <a:r>
              <a:rPr lang="en-US" altLang="ja-JP" sz="2200" dirty="0" smtClean="0"/>
              <a:t>3 4 3 2</a:t>
            </a:r>
          </a:p>
          <a:p>
            <a:r>
              <a:rPr lang="ja-JP" altLang="en-US" sz="2200" dirty="0" smtClean="0"/>
              <a:t>出力例２：</a:t>
            </a:r>
            <a:r>
              <a:rPr lang="en-US" altLang="ja-JP" sz="2200" dirty="0" smtClean="0"/>
              <a:t>-1</a:t>
            </a:r>
            <a:br>
              <a:rPr lang="en-US" altLang="ja-JP" sz="2200" dirty="0" smtClean="0"/>
            </a:br>
            <a:endParaRPr kumimoji="1" lang="ja-JP" altLang="en-US" sz="2200" dirty="0"/>
          </a:p>
        </p:txBody>
      </p:sp>
      <p:sp>
        <p:nvSpPr>
          <p:cNvPr id="7" name="スライド番号プレースホルダー 6"/>
          <p:cNvSpPr>
            <a:spLocks noGrp="1"/>
          </p:cNvSpPr>
          <p:nvPr>
            <p:ph type="sldNum" sz="quarter" idx="12"/>
          </p:nvPr>
        </p:nvSpPr>
        <p:spPr/>
        <p:txBody>
          <a:bodyPr/>
          <a:lstStyle/>
          <a:p>
            <a:fld id="{C47B9C9F-B213-DC40-BDA8-1CA619278267}" type="slidenum">
              <a:rPr lang="ja-JP" altLang="en-US" smtClean="0"/>
              <a:pPr/>
              <a:t>11</a:t>
            </a:fld>
            <a:endParaRPr lang="ja-JP" altLang="en-US" dirty="0"/>
          </a:p>
        </p:txBody>
      </p:sp>
      <p:sp>
        <p:nvSpPr>
          <p:cNvPr id="8" name="日付プレースホルダー 7"/>
          <p:cNvSpPr>
            <a:spLocks noGrp="1"/>
          </p:cNvSpPr>
          <p:nvPr>
            <p:ph type="dt" sz="half" idx="10"/>
          </p:nvPr>
        </p:nvSpPr>
        <p:spPr/>
        <p:txBody>
          <a:bodyPr/>
          <a:lstStyle/>
          <a:p>
            <a:r>
              <a:rPr lang="en-US" altLang="ja-JP" smtClean="0"/>
              <a:t>2017/4/24</a:t>
            </a:r>
            <a:endParaRPr lang="ja-JP" altLang="en-US" dirty="0"/>
          </a:p>
        </p:txBody>
      </p:sp>
      <p:sp>
        <p:nvSpPr>
          <p:cNvPr id="9" name="フッター プレースホルダー 8"/>
          <p:cNvSpPr>
            <a:spLocks noGrp="1"/>
          </p:cNvSpPr>
          <p:nvPr>
            <p:ph type="ftr" sz="quarter" idx="11"/>
          </p:nvPr>
        </p:nvSpPr>
        <p:spPr/>
        <p:txBody>
          <a:bodyPr/>
          <a:lstStyle/>
          <a:p>
            <a:r>
              <a:rPr lang="ja-JP" altLang="en-US" smtClean="0"/>
              <a:t>教科書輪講</a:t>
            </a:r>
            <a:endParaRPr lang="ja-JP" altLang="en-US" dirty="0"/>
          </a:p>
        </p:txBody>
      </p:sp>
    </p:spTree>
    <p:extLst>
      <p:ext uri="{BB962C8B-B14F-4D97-AF65-F5344CB8AC3E}">
        <p14:creationId xmlns:p14="http://schemas.microsoft.com/office/powerpoint/2010/main" val="1103672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解説</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60" y="1206000"/>
                <a:ext cx="5204616" cy="1705151"/>
              </a:xfrm>
            </p:spPr>
            <p:txBody>
              <a:bodyPr>
                <a:normAutofit/>
              </a:bodyPr>
              <a:lstStyle/>
              <a:p>
                <a:r>
                  <a:rPr lang="ja-JP" altLang="en-US" sz="2400" dirty="0" smtClean="0">
                    <a:solidFill>
                      <a:schemeClr val="tx1"/>
                    </a:solidFill>
                  </a:rPr>
                  <a:t>そのアルゴリズム</a:t>
                </a:r>
                <a:endParaRPr lang="en-US" altLang="ja-JP" sz="2400" dirty="0" smtClean="0">
                  <a:solidFill>
                    <a:schemeClr val="tx1"/>
                  </a:solidFill>
                </a:endParaRPr>
              </a:p>
              <a:p>
                <a:r>
                  <a:rPr lang="en-US" altLang="ja-JP" sz="2400" dirty="0" smtClean="0">
                    <a:solidFill>
                      <a:schemeClr val="tx1"/>
                    </a:solidFill>
                  </a:rPr>
                  <a:t>a)</a:t>
                </a:r>
                <a:r>
                  <a:rPr lang="ja-JP" altLang="en-US" sz="2400" dirty="0" smtClean="0">
                    <a:solidFill>
                      <a:schemeClr val="tx1"/>
                    </a:solidFill>
                  </a:rPr>
                  <a:t>最大利益の初期値やばくない？</a:t>
                </a:r>
                <a:endParaRPr lang="en-US" altLang="ja-JP" sz="2400" dirty="0" smtClean="0">
                  <a:solidFill>
                    <a:schemeClr val="tx1"/>
                  </a:solidFill>
                </a:endParaRPr>
              </a:p>
              <a:p>
                <a:r>
                  <a:rPr lang="en-US" altLang="ja-JP" sz="2400" dirty="0" smtClean="0">
                    <a:solidFill>
                      <a:schemeClr val="tx1"/>
                    </a:solidFill>
                  </a:rPr>
                  <a:t>b)</a:t>
                </a:r>
                <a:r>
                  <a:rPr kumimoji="1" lang="ja-JP" altLang="en-US" sz="2400" dirty="0" smtClean="0">
                    <a:solidFill>
                      <a:schemeClr val="tx1"/>
                    </a:solidFill>
                  </a:rPr>
                  <a:t>計算量</a:t>
                </a:r>
                <a14:m>
                  <m:oMath xmlns:m="http://schemas.openxmlformats.org/officeDocument/2006/math">
                    <m:r>
                      <a:rPr lang="en-US" altLang="ja-JP" sz="2400" i="1" smtClean="0">
                        <a:solidFill>
                          <a:schemeClr val="tx1"/>
                        </a:solidFill>
                        <a:latin typeface="Cambria Math" charset="0"/>
                      </a:rPr>
                      <m:t>𝑂</m:t>
                    </m:r>
                    <m:r>
                      <a:rPr lang="en-US" altLang="ja-JP" sz="2400" i="1" smtClean="0">
                        <a:solidFill>
                          <a:schemeClr val="tx1"/>
                        </a:solidFill>
                        <a:latin typeface="Cambria Math" charset="0"/>
                      </a:rPr>
                      <m:t>(</m:t>
                    </m:r>
                    <m:sSup>
                      <m:sSupPr>
                        <m:ctrlPr>
                          <a:rPr lang="en-US" altLang="ja-JP" sz="2400" i="1">
                            <a:solidFill>
                              <a:schemeClr val="tx1"/>
                            </a:solidFill>
                            <a:latin typeface="Cambria Math" charset="0"/>
                          </a:rPr>
                        </m:ctrlPr>
                      </m:sSupPr>
                      <m:e>
                        <m:r>
                          <a:rPr lang="en-US" altLang="ja-JP" sz="2400" i="1">
                            <a:solidFill>
                              <a:schemeClr val="tx1"/>
                            </a:solidFill>
                            <a:latin typeface="Cambria Math" charset="0"/>
                          </a:rPr>
                          <m:t>𝑛</m:t>
                        </m:r>
                      </m:e>
                      <m:sup>
                        <m:r>
                          <a:rPr lang="en-US" altLang="ja-JP" sz="2400" i="1">
                            <a:solidFill>
                              <a:schemeClr val="tx1"/>
                            </a:solidFill>
                            <a:latin typeface="Cambria Math" charset="0"/>
                          </a:rPr>
                          <m:t>2</m:t>
                        </m:r>
                      </m:sup>
                    </m:sSup>
                    <m:r>
                      <a:rPr lang="en-US" altLang="ja-JP" sz="2400" i="1">
                        <a:solidFill>
                          <a:schemeClr val="tx1"/>
                        </a:solidFill>
                        <a:latin typeface="Cambria Math" charset="0"/>
                      </a:rPr>
                      <m:t>)</m:t>
                    </m:r>
                  </m:oMath>
                </a14:m>
                <a:r>
                  <a:rPr lang="ja-JP" altLang="en-US" sz="2400" dirty="0" smtClean="0">
                    <a:solidFill>
                      <a:schemeClr val="tx1"/>
                    </a:solidFill>
                  </a:rPr>
                  <a:t>じゃない？</a:t>
                </a:r>
                <a:endParaRPr lang="ja-JP" altLang="en-US" sz="2400" dirty="0">
                  <a:solidFill>
                    <a:schemeClr val="tx1"/>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60" y="1206000"/>
                <a:ext cx="5204616" cy="1705151"/>
              </a:xfrm>
              <a:blipFill rotWithShape="0">
                <a:blip r:embed="rId2"/>
                <a:stretch>
                  <a:fillRect l="-1874" t="-3571"/>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lang="en-US" altLang="ja-JP" smtClean="0"/>
              <a:t>2017/4/24</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教科書輪講</a:t>
            </a:r>
            <a:endParaRPr lang="ja-JP" altLang="en-US" dirty="0"/>
          </a:p>
        </p:txBody>
      </p:sp>
      <p:sp>
        <p:nvSpPr>
          <p:cNvPr id="6" name="スライド番号プレースホルダー 5"/>
          <p:cNvSpPr>
            <a:spLocks noGrp="1"/>
          </p:cNvSpPr>
          <p:nvPr>
            <p:ph type="sldNum" sz="quarter" idx="12"/>
          </p:nvPr>
        </p:nvSpPr>
        <p:spPr/>
        <p:txBody>
          <a:bodyPr/>
          <a:lstStyle/>
          <a:p>
            <a:fld id="{C47B9C9F-B213-DC40-BDA8-1CA619278267}" type="slidenum">
              <a:rPr lang="ja-JP" altLang="en-US" smtClean="0"/>
              <a:pPr/>
              <a:t>12</a:t>
            </a:fld>
            <a:endParaRPr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288" y="1290769"/>
            <a:ext cx="2273514" cy="2263133"/>
          </a:xfrm>
          <a:prstGeom prst="rect">
            <a:avLst/>
          </a:prstGeom>
        </p:spPr>
      </p:pic>
      <mc:AlternateContent xmlns:mc="http://schemas.openxmlformats.org/markup-compatibility/2006" xmlns:a14="http://schemas.microsoft.com/office/drawing/2010/main">
        <mc:Choice Requires="a14">
          <p:sp>
            <p:nvSpPr>
              <p:cNvPr id="8" name="テキスト ボックス 7"/>
              <p:cNvSpPr txBox="1"/>
              <p:nvPr/>
            </p:nvSpPr>
            <p:spPr>
              <a:xfrm>
                <a:off x="822960" y="3438973"/>
                <a:ext cx="6193660" cy="1200329"/>
              </a:xfrm>
              <a:prstGeom prst="rect">
                <a:avLst/>
              </a:prstGeom>
              <a:noFill/>
            </p:spPr>
            <p:txBody>
              <a:bodyPr wrap="square" rtlCol="0">
                <a:spAutoFit/>
              </a:bodyPr>
              <a:lstStyle/>
              <a:p>
                <a:r>
                  <a:rPr lang="en-US" altLang="ja-JP" sz="2400" dirty="0"/>
                  <a:t>a)</a:t>
                </a:r>
                <a:r>
                  <a:rPr lang="ja-JP" altLang="en-US" sz="2400" dirty="0" smtClean="0"/>
                  <a:t>最大利益の</a:t>
                </a:r>
                <a:r>
                  <a:rPr lang="ja-JP" altLang="en-US" sz="2400" dirty="0"/>
                  <a:t>初期値やばくない</a:t>
                </a:r>
                <a:r>
                  <a:rPr lang="ja-JP" altLang="en-US" sz="2400" dirty="0" smtClean="0"/>
                  <a:t>？</a:t>
                </a:r>
                <a:r>
                  <a:rPr lang="en-US" altLang="ja-JP" sz="2400" dirty="0" smtClean="0"/>
                  <a:t/>
                </a:r>
                <a:br>
                  <a:rPr lang="en-US" altLang="ja-JP" sz="2400" dirty="0" smtClean="0"/>
                </a:br>
                <a:r>
                  <a:rPr lang="ja-JP" altLang="en-US" sz="2400" dirty="0" smtClean="0"/>
                  <a:t>　最大利益が最悪の場合を考えた時、</a:t>
                </a:r>
                <a:r>
                  <a:rPr lang="en-US" altLang="ja-JP" sz="2400" dirty="0" smtClean="0"/>
                  <a:t/>
                </a:r>
                <a:br>
                  <a:rPr lang="en-US" altLang="ja-JP" sz="2400" dirty="0" smtClean="0"/>
                </a:br>
                <a:r>
                  <a:rPr lang="ja-JP" altLang="en-US" sz="2400" dirty="0" smtClean="0"/>
                  <a:t>　初期値は</a:t>
                </a:r>
                <a14:m>
                  <m:oMath xmlns:m="http://schemas.openxmlformats.org/officeDocument/2006/math">
                    <m:r>
                      <a:rPr lang="en-US" altLang="ja-JP" sz="2400" i="1">
                        <a:latin typeface="Cambria Math" charset="0"/>
                        <a:ea typeface="Cambria Math" charset="0"/>
                        <a:cs typeface="Cambria Math" charset="0"/>
                      </a:rPr>
                      <m:t>1≤</m:t>
                    </m:r>
                    <m:sSub>
                      <m:sSubPr>
                        <m:ctrlPr>
                          <a:rPr lang="en-US" altLang="ja-JP" sz="2400" i="1">
                            <a:latin typeface="Cambria Math" charset="0"/>
                          </a:rPr>
                        </m:ctrlPr>
                      </m:sSubPr>
                      <m:e>
                        <m:r>
                          <a:rPr lang="en-US" altLang="ja-JP" sz="2400" i="1">
                            <a:latin typeface="Cambria Math" charset="0"/>
                          </a:rPr>
                          <m:t>𝑅</m:t>
                        </m:r>
                      </m:e>
                      <m:sub>
                        <m:r>
                          <a:rPr lang="en-US" altLang="ja-JP" sz="2400" i="1">
                            <a:latin typeface="Cambria Math" charset="0"/>
                          </a:rPr>
                          <m:t>𝑡</m:t>
                        </m:r>
                      </m:sub>
                    </m:sSub>
                    <m:r>
                      <a:rPr lang="en-US" altLang="ja-JP" sz="2400" i="1">
                        <a:latin typeface="Cambria Math" charset="0"/>
                        <a:ea typeface="Cambria Math" charset="0"/>
                        <a:cs typeface="Cambria Math" charset="0"/>
                      </a:rPr>
                      <m:t>≤</m:t>
                    </m:r>
                    <m:sSup>
                      <m:sSupPr>
                        <m:ctrlPr>
                          <a:rPr lang="en-US" altLang="ja-JP" sz="2400" i="1">
                            <a:latin typeface="Cambria Math" charset="0"/>
                            <a:ea typeface="Cambria Math" charset="0"/>
                            <a:cs typeface="Cambria Math" charset="0"/>
                          </a:rPr>
                        </m:ctrlPr>
                      </m:sSupPr>
                      <m:e>
                        <m:r>
                          <a:rPr lang="en-US" altLang="ja-JP" sz="2400" i="1">
                            <a:latin typeface="Cambria Math" charset="0"/>
                            <a:ea typeface="Cambria Math" charset="0"/>
                            <a:cs typeface="Cambria Math" charset="0"/>
                          </a:rPr>
                          <m:t>10</m:t>
                        </m:r>
                      </m:e>
                      <m:sup>
                        <m:r>
                          <a:rPr lang="en-US" altLang="ja-JP" sz="2400" i="1">
                            <a:latin typeface="Cambria Math" charset="0"/>
                            <a:ea typeface="Cambria Math" charset="0"/>
                            <a:cs typeface="Cambria Math" charset="0"/>
                          </a:rPr>
                          <m:t>9</m:t>
                        </m:r>
                      </m:sup>
                    </m:sSup>
                  </m:oMath>
                </a14:m>
                <a:r>
                  <a:rPr lang="ja-JP" altLang="en-US" sz="2400" dirty="0" smtClean="0"/>
                  <a:t>より</a:t>
                </a:r>
                <a:endParaRPr lang="en-US" altLang="ja-JP" sz="24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822960" y="3438973"/>
                <a:ext cx="6193660" cy="1200329"/>
              </a:xfrm>
              <a:prstGeom prst="rect">
                <a:avLst/>
              </a:prstGeom>
              <a:blipFill rotWithShape="0">
                <a:blip r:embed="rId4"/>
                <a:stretch>
                  <a:fillRect l="-1476" t="-6091" b="-116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672737" y="4828522"/>
                <a:ext cx="324705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rgbClr val="FF0000"/>
                              </a:solidFill>
                              <a:latin typeface="Cambria Math" charset="0"/>
                              <a:ea typeface="Cambria Math" charset="0"/>
                              <a:cs typeface="Cambria Math" charset="0"/>
                            </a:rPr>
                          </m:ctrlPr>
                        </m:sSupPr>
                        <m:e>
                          <m:r>
                            <a:rPr lang="en-US" altLang="ja-JP" sz="2400" i="1">
                              <a:solidFill>
                                <a:srgbClr val="FF0000"/>
                              </a:solidFill>
                              <a:latin typeface="Cambria Math" charset="0"/>
                              <a:ea typeface="Cambria Math" charset="0"/>
                              <a:cs typeface="Cambria Math" charset="0"/>
                            </a:rPr>
                            <m:t>10</m:t>
                          </m:r>
                        </m:e>
                        <m:sup>
                          <m:r>
                            <a:rPr lang="en-US" altLang="ja-JP" sz="2400" i="1">
                              <a:solidFill>
                                <a:srgbClr val="FF0000"/>
                              </a:solidFill>
                              <a:latin typeface="Cambria Math" charset="0"/>
                              <a:ea typeface="Cambria Math" charset="0"/>
                              <a:cs typeface="Cambria Math" charset="0"/>
                            </a:rPr>
                            <m:t>9</m:t>
                          </m:r>
                        </m:sup>
                      </m:sSup>
                      <m:r>
                        <a:rPr lang="en-US" altLang="ja-JP" sz="2400" b="0" i="1" smtClean="0">
                          <a:solidFill>
                            <a:srgbClr val="FF0000"/>
                          </a:solidFill>
                          <a:latin typeface="Cambria Math" charset="0"/>
                          <a:ea typeface="Cambria Math" charset="0"/>
                          <a:cs typeface="Cambria Math" charset="0"/>
                        </a:rPr>
                        <m:t>×(−1)</m:t>
                      </m:r>
                    </m:oMath>
                  </m:oMathPara>
                </a14:m>
                <a:endParaRPr kumimoji="1" lang="ja-JP" altLang="en-US" sz="2400"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672737" y="4828522"/>
                <a:ext cx="3247053" cy="461665"/>
              </a:xfrm>
              <a:prstGeom prst="rect">
                <a:avLst/>
              </a:prstGeom>
              <a:blipFill rotWithShape="0">
                <a:blip r:embed="rId5"/>
                <a:stretch>
                  <a:fillRect b="-197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2296263" y="4828521"/>
                <a:ext cx="324705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charset="0"/>
                        </a:rPr>
                        <m:t>または</m:t>
                      </m:r>
                    </m:oMath>
                  </m:oMathPara>
                </a14:m>
                <a:endParaRPr kumimoji="1" lang="ja-JP" altLang="en-US" sz="2400" dirty="0">
                  <a:solidFill>
                    <a:schemeClr val="tx1"/>
                  </a:solidFill>
                </a:endParaRP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2296263" y="4828521"/>
                <a:ext cx="3247053" cy="461665"/>
              </a:xfrm>
              <a:prstGeom prst="rect">
                <a:avLst/>
              </a:prstGeom>
              <a:blipFill rotWithShape="0">
                <a:blip r:embed="rId6"/>
                <a:stretch>
                  <a:fillRect b="-52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3919789" y="4791151"/>
                <a:ext cx="324705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rgbClr val="FF0000"/>
                              </a:solidFill>
                              <a:latin typeface="Cambria Math" charset="0"/>
                              <a:ea typeface="Cambria Math" charset="0"/>
                              <a:cs typeface="Cambria Math" charset="0"/>
                            </a:rPr>
                          </m:ctrlPr>
                        </m:sSubPr>
                        <m:e>
                          <m:r>
                            <a:rPr lang="en-US" altLang="ja-JP" sz="2400" b="0" i="1" smtClean="0">
                              <a:solidFill>
                                <a:srgbClr val="FF0000"/>
                              </a:solidFill>
                              <a:latin typeface="Cambria Math" charset="0"/>
                              <a:ea typeface="Cambria Math" charset="0"/>
                              <a:cs typeface="Cambria Math" charset="0"/>
                            </a:rPr>
                            <m:t>𝑅</m:t>
                          </m:r>
                        </m:e>
                        <m:sub>
                          <m:r>
                            <a:rPr lang="en-US" altLang="ja-JP" sz="2400" b="0" i="1" smtClean="0">
                              <a:solidFill>
                                <a:srgbClr val="FF0000"/>
                              </a:solidFill>
                              <a:latin typeface="Cambria Math" charset="0"/>
                              <a:ea typeface="Cambria Math" charset="0"/>
                              <a:cs typeface="Cambria Math" charset="0"/>
                            </a:rPr>
                            <m:t>1</m:t>
                          </m:r>
                        </m:sub>
                      </m:sSub>
                      <m:r>
                        <a:rPr lang="en-US" altLang="ja-JP" sz="2400" b="0" i="1" smtClean="0">
                          <a:solidFill>
                            <a:srgbClr val="FF0000"/>
                          </a:solidFill>
                          <a:latin typeface="Cambria Math" charset="0"/>
                          <a:ea typeface="Cambria Math" charset="0"/>
                          <a:cs typeface="Cambria Math" charset="0"/>
                        </a:rPr>
                        <m:t>−</m:t>
                      </m:r>
                      <m:sSub>
                        <m:sSubPr>
                          <m:ctrlPr>
                            <a:rPr lang="en-US" altLang="ja-JP" sz="2400" i="1">
                              <a:solidFill>
                                <a:srgbClr val="FF0000"/>
                              </a:solidFill>
                              <a:latin typeface="Cambria Math" charset="0"/>
                              <a:ea typeface="Cambria Math" charset="0"/>
                              <a:cs typeface="Cambria Math" charset="0"/>
                            </a:rPr>
                          </m:ctrlPr>
                        </m:sSubPr>
                        <m:e>
                          <m:r>
                            <a:rPr lang="en-US" altLang="ja-JP" sz="2400" i="1">
                              <a:solidFill>
                                <a:srgbClr val="FF0000"/>
                              </a:solidFill>
                              <a:latin typeface="Cambria Math" charset="0"/>
                              <a:ea typeface="Cambria Math" charset="0"/>
                              <a:cs typeface="Cambria Math" charset="0"/>
                            </a:rPr>
                            <m:t>𝑅</m:t>
                          </m:r>
                        </m:e>
                        <m:sub>
                          <m:r>
                            <a:rPr lang="en-US" altLang="ja-JP" sz="2400" b="0" i="1" smtClean="0">
                              <a:solidFill>
                                <a:srgbClr val="FF0000"/>
                              </a:solidFill>
                              <a:latin typeface="Cambria Math" charset="0"/>
                              <a:ea typeface="Cambria Math" charset="0"/>
                              <a:cs typeface="Cambria Math" charset="0"/>
                            </a:rPr>
                            <m:t>0</m:t>
                          </m:r>
                        </m:sub>
                      </m:sSub>
                    </m:oMath>
                  </m:oMathPara>
                </a14:m>
                <a:endParaRPr kumimoji="1" lang="ja-JP" altLang="en-US" sz="24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3919789" y="4791151"/>
                <a:ext cx="3247053" cy="461665"/>
              </a:xfrm>
              <a:prstGeom prst="rect">
                <a:avLst/>
              </a:prstGeom>
              <a:blipFill rotWithShape="0">
                <a:blip r:embed="rId7"/>
                <a:stretch>
                  <a:fillRect b="-52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3919789" y="5479406"/>
                <a:ext cx="3247053" cy="4687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charset="0"/>
                        </a:rPr>
                        <m:t>が最適</m:t>
                      </m:r>
                    </m:oMath>
                  </m:oMathPara>
                </a14:m>
                <a:endParaRPr lang="en-US" altLang="ja-JP" sz="2400" b="0" dirty="0" smtClean="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3919789" y="5479406"/>
                <a:ext cx="3247053" cy="468783"/>
              </a:xfrm>
              <a:prstGeom prst="rect">
                <a:avLst/>
              </a:prstGeom>
              <a:blipFill rotWithShape="0">
                <a:blip r:embed="rId8"/>
                <a:stretch>
                  <a:fillRect b="-779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20002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解説</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60" y="1206000"/>
                <a:ext cx="7543800" cy="566816"/>
              </a:xfrm>
            </p:spPr>
            <p:txBody>
              <a:bodyPr>
                <a:normAutofit/>
              </a:bodyPr>
              <a:lstStyle/>
              <a:p>
                <a:r>
                  <a:rPr lang="en-US" altLang="ja-JP" sz="2400" dirty="0">
                    <a:solidFill>
                      <a:schemeClr val="tx1"/>
                    </a:solidFill>
                  </a:rPr>
                  <a:t>b)</a:t>
                </a:r>
                <a:r>
                  <a:rPr lang="ja-JP" altLang="en-US" sz="2400" dirty="0">
                    <a:solidFill>
                      <a:schemeClr val="tx1"/>
                    </a:solidFill>
                  </a:rPr>
                  <a:t>計算量</a:t>
                </a:r>
                <a14:m>
                  <m:oMath xmlns:m="http://schemas.openxmlformats.org/officeDocument/2006/math">
                    <m:r>
                      <a:rPr lang="en-US" altLang="ja-JP" sz="2400" i="1">
                        <a:solidFill>
                          <a:schemeClr val="tx1"/>
                        </a:solidFill>
                        <a:latin typeface="Cambria Math" charset="0"/>
                      </a:rPr>
                      <m:t>𝑂</m:t>
                    </m:r>
                    <m:r>
                      <a:rPr lang="en-US" altLang="ja-JP" sz="2400" i="1">
                        <a:solidFill>
                          <a:schemeClr val="tx1"/>
                        </a:solidFill>
                        <a:latin typeface="Cambria Math" charset="0"/>
                      </a:rPr>
                      <m:t>(</m:t>
                    </m:r>
                    <m:sSup>
                      <m:sSupPr>
                        <m:ctrlPr>
                          <a:rPr lang="en-US" altLang="ja-JP" sz="2400" i="1">
                            <a:solidFill>
                              <a:schemeClr val="tx1"/>
                            </a:solidFill>
                            <a:latin typeface="Cambria Math" charset="0"/>
                          </a:rPr>
                        </m:ctrlPr>
                      </m:sSupPr>
                      <m:e>
                        <m:r>
                          <a:rPr lang="en-US" altLang="ja-JP" sz="2400" i="1">
                            <a:solidFill>
                              <a:schemeClr val="tx1"/>
                            </a:solidFill>
                            <a:latin typeface="Cambria Math" charset="0"/>
                          </a:rPr>
                          <m:t>𝑛</m:t>
                        </m:r>
                      </m:e>
                      <m:sup>
                        <m:r>
                          <a:rPr lang="en-US" altLang="ja-JP" sz="2400" i="1">
                            <a:solidFill>
                              <a:schemeClr val="tx1"/>
                            </a:solidFill>
                            <a:latin typeface="Cambria Math" charset="0"/>
                          </a:rPr>
                          <m:t>2</m:t>
                        </m:r>
                      </m:sup>
                    </m:sSup>
                    <m:r>
                      <a:rPr lang="en-US" altLang="ja-JP" sz="2400" i="1">
                        <a:solidFill>
                          <a:schemeClr val="tx1"/>
                        </a:solidFill>
                        <a:latin typeface="Cambria Math" charset="0"/>
                      </a:rPr>
                      <m:t>)</m:t>
                    </m:r>
                  </m:oMath>
                </a14:m>
                <a:r>
                  <a:rPr lang="ja-JP" altLang="en-US" sz="2400" dirty="0">
                    <a:solidFill>
                      <a:schemeClr val="tx1"/>
                    </a:solidFill>
                  </a:rPr>
                  <a:t>じゃない</a:t>
                </a:r>
                <a:r>
                  <a:rPr lang="ja-JP" altLang="en-US" sz="2400" dirty="0" smtClean="0">
                    <a:solidFill>
                      <a:schemeClr val="tx1"/>
                    </a:solidFill>
                  </a:rPr>
                  <a:t>？</a:t>
                </a:r>
                <a:endParaRPr lang="ja-JP" altLang="en-US" sz="2400" dirty="0">
                  <a:solidFill>
                    <a:schemeClr val="tx1"/>
                  </a:solidFill>
                </a:endParaRPr>
              </a:p>
              <a:p>
                <a:endParaRPr kumimoji="1"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60" y="1206000"/>
                <a:ext cx="7543800" cy="566816"/>
              </a:xfrm>
              <a:blipFill rotWithShape="0">
                <a:blip r:embed="rId2"/>
                <a:stretch>
                  <a:fillRect l="-1292" t="-17204" b="-3226"/>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lang="en-US" altLang="ja-JP" smtClean="0"/>
              <a:t>2017/4/24</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教科書輪講</a:t>
            </a:r>
            <a:endParaRPr lang="ja-JP" altLang="en-US" dirty="0"/>
          </a:p>
        </p:txBody>
      </p:sp>
      <p:sp>
        <p:nvSpPr>
          <p:cNvPr id="6" name="スライド番号プレースホルダー 5"/>
          <p:cNvSpPr>
            <a:spLocks noGrp="1"/>
          </p:cNvSpPr>
          <p:nvPr>
            <p:ph type="sldNum" sz="quarter" idx="12"/>
          </p:nvPr>
        </p:nvSpPr>
        <p:spPr/>
        <p:txBody>
          <a:bodyPr/>
          <a:lstStyle/>
          <a:p>
            <a:fld id="{C47B9C9F-B213-DC40-BDA8-1CA619278267}" type="slidenum">
              <a:rPr lang="ja-JP" altLang="en-US" smtClean="0"/>
              <a:pPr/>
              <a:t>13</a:t>
            </a:fld>
            <a:endParaRPr lang="ja-JP" altLang="en-US" dirty="0"/>
          </a:p>
        </p:txBody>
      </p:sp>
      <p:sp>
        <p:nvSpPr>
          <p:cNvPr id="7" name="テキスト ボックス 6"/>
          <p:cNvSpPr txBox="1"/>
          <p:nvPr/>
        </p:nvSpPr>
        <p:spPr>
          <a:xfrm>
            <a:off x="5583503" y="2918332"/>
            <a:ext cx="2648028" cy="461665"/>
          </a:xfrm>
          <a:prstGeom prst="rect">
            <a:avLst/>
          </a:prstGeom>
          <a:noFill/>
        </p:spPr>
        <p:txBody>
          <a:bodyPr wrap="square" rtlCol="0">
            <a:spAutoFit/>
          </a:bodyPr>
          <a:lstStyle/>
          <a:p>
            <a:r>
              <a:rPr kumimoji="1" lang="ja-JP" altLang="en-US" sz="2400" dirty="0" smtClean="0"/>
              <a:t>ダメアルゴリズム</a:t>
            </a:r>
            <a:endParaRPr kumimoji="1" lang="ja-JP" altLang="en-US" sz="2400" dirty="0"/>
          </a:p>
        </p:txBody>
      </p:sp>
      <p:pic>
        <p:nvPicPr>
          <p:cNvPr id="10" name="図 9"/>
          <p:cNvPicPr>
            <a:picLocks noChangeAspect="1"/>
          </p:cNvPicPr>
          <p:nvPr/>
        </p:nvPicPr>
        <p:blipFill rotWithShape="1">
          <a:blip r:embed="rId3">
            <a:extLst>
              <a:ext uri="{28A0092B-C50C-407E-A947-70E740481C1C}">
                <a14:useLocalDpi xmlns:a14="http://schemas.microsoft.com/office/drawing/2010/main" val="0"/>
              </a:ext>
            </a:extLst>
          </a:blip>
          <a:srcRect l="13129" r="11636" b="13915"/>
          <a:stretch/>
        </p:blipFill>
        <p:spPr>
          <a:xfrm>
            <a:off x="5684363" y="1274905"/>
            <a:ext cx="2446308" cy="1574522"/>
          </a:xfrm>
          <a:prstGeom prst="rect">
            <a:avLst/>
          </a:prstGeom>
        </p:spPr>
      </p:pic>
      <mc:AlternateContent xmlns:mc="http://schemas.openxmlformats.org/markup-compatibility/2006" xmlns:a14="http://schemas.microsoft.com/office/drawing/2010/main">
        <mc:Choice Requires="a14">
          <p:sp>
            <p:nvSpPr>
              <p:cNvPr id="11" name="テキスト ボックス 10"/>
              <p:cNvSpPr txBox="1"/>
              <p:nvPr/>
            </p:nvSpPr>
            <p:spPr>
              <a:xfrm>
                <a:off x="567867" y="3416243"/>
                <a:ext cx="7841495" cy="860748"/>
              </a:xfrm>
              <a:prstGeom prst="rect">
                <a:avLst/>
              </a:prstGeom>
              <a:noFill/>
            </p:spPr>
            <p:txBody>
              <a:bodyPr wrap="square" rtlCol="0">
                <a:spAutoFit/>
              </a:bodyPr>
              <a:lstStyle/>
              <a:p>
                <a:r>
                  <a:rPr kumimoji="1" lang="ja-JP" altLang="en-US" sz="2400" dirty="0" smtClean="0"/>
                  <a:t>できるアルゴリズムは</a:t>
                </a:r>
                <a:r>
                  <a:rPr lang="ja-JP" altLang="en-US" sz="2400" dirty="0" smtClean="0"/>
                  <a:t>、</a:t>
                </a:r>
                <a:r>
                  <a:rPr lang="en-US" altLang="ja-JP" sz="2400" dirty="0" smtClean="0"/>
                  <a:t/>
                </a:r>
                <a:br>
                  <a:rPr lang="en-US" altLang="ja-JP" sz="2400" dirty="0" smtClean="0"/>
                </a:br>
                <a:r>
                  <a:rPr lang="ja-JP" altLang="en-US" sz="2400" dirty="0" smtClean="0"/>
                  <a:t>ある</a:t>
                </a:r>
                <a14:m>
                  <m:oMath xmlns:m="http://schemas.openxmlformats.org/officeDocument/2006/math">
                    <m:sSub>
                      <m:sSubPr>
                        <m:ctrlPr>
                          <a:rPr lang="en-US" altLang="ja-JP" sz="2400" i="1">
                            <a:latin typeface="Cambria Math" charset="0"/>
                          </a:rPr>
                        </m:ctrlPr>
                      </m:sSubPr>
                      <m:e>
                        <m:r>
                          <a:rPr lang="en-US" altLang="ja-JP" sz="2400" i="1">
                            <a:latin typeface="Cambria Math" charset="0"/>
                          </a:rPr>
                          <m:t>𝑅</m:t>
                        </m:r>
                      </m:e>
                      <m:sub>
                        <m:r>
                          <a:rPr lang="en-US" altLang="ja-JP" sz="2400" i="1">
                            <a:latin typeface="Cambria Math" charset="0"/>
                          </a:rPr>
                          <m:t>𝑗</m:t>
                        </m:r>
                      </m:sub>
                    </m:sSub>
                  </m:oMath>
                </a14:m>
                <a:r>
                  <a:rPr kumimoji="1" lang="ja-JP" altLang="en-US" sz="2400" dirty="0" smtClean="0"/>
                  <a:t>以前</a:t>
                </a:r>
                <a:r>
                  <a:rPr lang="ja-JP" altLang="en-US" sz="2400" dirty="0" smtClean="0"/>
                  <a:t>の最小値を毎回</a:t>
                </a:r>
                <a:r>
                  <a:rPr kumimoji="1" lang="ja-JP" altLang="en-US" sz="2400" dirty="0" smtClean="0"/>
                  <a:t>探索しないで保持しておくの</a:t>
                </a:r>
                <a:endParaRPr kumimoji="1" lang="en-US" altLang="ja-JP" sz="2400" dirty="0" smtClean="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567867" y="3416243"/>
                <a:ext cx="7841495" cy="860748"/>
              </a:xfrm>
              <a:prstGeom prst="rect">
                <a:avLst/>
              </a:prstGeom>
              <a:blipFill rotWithShape="0">
                <a:blip r:embed="rId4"/>
                <a:stretch>
                  <a:fillRect l="-1166" t="-4225" r="-544" b="-15493"/>
                </a:stretch>
              </a:blipFill>
            </p:spPr>
            <p:txBody>
              <a:bodyPr/>
              <a:lstStyle/>
              <a:p>
                <a:r>
                  <a:rPr lang="ja-JP" altLang="en-US">
                    <a:noFill/>
                  </a:rPr>
                  <a:t> </a:t>
                </a:r>
              </a:p>
            </p:txBody>
          </p:sp>
        </mc:Fallback>
      </mc:AlternateContent>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868" y="1608460"/>
            <a:ext cx="4524455" cy="1405323"/>
          </a:xfrm>
          <a:prstGeom prst="rect">
            <a:avLst/>
          </a:prstGeom>
        </p:spPr>
      </p:pic>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799" y="4216497"/>
            <a:ext cx="4524455" cy="1458906"/>
          </a:xfrm>
          <a:prstGeom prst="rect">
            <a:avLst/>
          </a:prstGeom>
        </p:spPr>
      </p:pic>
      <p:pic>
        <p:nvPicPr>
          <p:cNvPr id="14" name="図 13"/>
          <p:cNvPicPr>
            <a:picLocks noChangeAspect="1"/>
          </p:cNvPicPr>
          <p:nvPr/>
        </p:nvPicPr>
        <p:blipFill rotWithShape="1">
          <a:blip r:embed="rId7">
            <a:extLst>
              <a:ext uri="{28A0092B-C50C-407E-A947-70E740481C1C}">
                <a14:useLocalDpi xmlns:a14="http://schemas.microsoft.com/office/drawing/2010/main" val="0"/>
              </a:ext>
            </a:extLst>
          </a:blip>
          <a:srcRect l="15205" t="13914"/>
          <a:stretch/>
        </p:blipFill>
        <p:spPr>
          <a:xfrm>
            <a:off x="5991149" y="4489570"/>
            <a:ext cx="2667660" cy="1805518"/>
          </a:xfrm>
          <a:prstGeom prst="rect">
            <a:avLst/>
          </a:prstGeom>
        </p:spPr>
      </p:pic>
      <mc:AlternateContent xmlns:mc="http://schemas.openxmlformats.org/markup-compatibility/2006" xmlns:a14="http://schemas.microsoft.com/office/drawing/2010/main">
        <mc:Choice Requires="a14">
          <p:sp>
            <p:nvSpPr>
              <p:cNvPr id="15" name="テキスト ボックス 14"/>
              <p:cNvSpPr txBox="1"/>
              <p:nvPr/>
            </p:nvSpPr>
            <p:spPr>
              <a:xfrm>
                <a:off x="613799" y="5777176"/>
                <a:ext cx="3555081" cy="400174"/>
              </a:xfrm>
              <a:prstGeom prst="rect">
                <a:avLst/>
              </a:prstGeom>
              <a:noFill/>
            </p:spPr>
            <p:txBody>
              <a:bodyPr wrap="square" rtlCol="0">
                <a:spAutoFit/>
              </a:bodyPr>
              <a:lstStyle/>
              <a:p>
                <a:r>
                  <a:rPr lang="ja-JP" altLang="en-US" sz="2000" dirty="0" smtClean="0"/>
                  <a:t>このコードの</a:t>
                </a:r>
                <a14:m>
                  <m:oMath xmlns:m="http://schemas.openxmlformats.org/officeDocument/2006/math">
                    <m:r>
                      <a:rPr lang="ja-JP" altLang="en-US" sz="2000" i="1" dirty="0" smtClean="0">
                        <a:solidFill>
                          <a:schemeClr val="tx1"/>
                        </a:solidFill>
                        <a:latin typeface="Cambria Math" charset="0"/>
                      </a:rPr>
                      <m:t>計算量は</m:t>
                    </m:r>
                    <m:r>
                      <a:rPr lang="en-US" altLang="ja-JP" sz="2000" i="1">
                        <a:solidFill>
                          <a:srgbClr val="FF0000"/>
                        </a:solidFill>
                        <a:latin typeface="Cambria Math" charset="0"/>
                      </a:rPr>
                      <m:t>𝑂</m:t>
                    </m:r>
                    <m:r>
                      <a:rPr lang="en-US" altLang="ja-JP" sz="2000" i="1">
                        <a:solidFill>
                          <a:srgbClr val="FF0000"/>
                        </a:solidFill>
                        <a:latin typeface="Cambria Math" charset="0"/>
                      </a:rPr>
                      <m:t>(</m:t>
                    </m:r>
                    <m:r>
                      <a:rPr lang="en-US" altLang="ja-JP" sz="2000" b="0" i="1" smtClean="0">
                        <a:solidFill>
                          <a:srgbClr val="FF0000"/>
                        </a:solidFill>
                        <a:latin typeface="Cambria Math" charset="0"/>
                      </a:rPr>
                      <m:t>𝑛</m:t>
                    </m:r>
                    <m:r>
                      <a:rPr lang="en-US" altLang="ja-JP" sz="2000" i="1">
                        <a:solidFill>
                          <a:srgbClr val="FF0000"/>
                        </a:solidFill>
                        <a:latin typeface="Cambria Math" charset="0"/>
                      </a:rPr>
                      <m:t>)</m:t>
                    </m:r>
                  </m:oMath>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613799" y="5777176"/>
                <a:ext cx="3555081" cy="400174"/>
              </a:xfrm>
              <a:prstGeom prst="rect">
                <a:avLst/>
              </a:prstGeom>
              <a:blipFill rotWithShape="0">
                <a:blip r:embed="rId8"/>
                <a:stretch>
                  <a:fillRect l="-1887" t="-7692" b="-2923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8579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おまけ</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ここに整数が書かれた複数のカードがあります</a:t>
            </a:r>
            <a:r>
              <a:rPr lang="en-US" altLang="ja-JP" sz="2400" dirty="0" smtClean="0"/>
              <a:t/>
            </a:r>
            <a:br>
              <a:rPr lang="en-US" altLang="ja-JP" sz="2400" dirty="0" smtClean="0"/>
            </a:br>
            <a:r>
              <a:rPr lang="ja-JP" altLang="en-US" sz="2400" dirty="0" smtClean="0"/>
              <a:t>この中から</a:t>
            </a:r>
            <a:r>
              <a:rPr lang="en-US" altLang="ja-JP" sz="2400" dirty="0" smtClean="0"/>
              <a:t>3</a:t>
            </a:r>
            <a:r>
              <a:rPr lang="ja-JP" altLang="en-US" sz="2400" dirty="0" smtClean="0"/>
              <a:t>枚を選び、そこに書かれた整数の和が、</a:t>
            </a:r>
            <a:r>
              <a:rPr lang="en-US" altLang="ja-JP" sz="2400" dirty="0" smtClean="0"/>
              <a:t/>
            </a:r>
            <a:br>
              <a:rPr lang="en-US" altLang="ja-JP" sz="2400" dirty="0" smtClean="0"/>
            </a:br>
            <a:r>
              <a:rPr lang="en-US" altLang="ja-JP" sz="2400" dirty="0" smtClean="0"/>
              <a:t>7</a:t>
            </a:r>
            <a:r>
              <a:rPr lang="ja-JP" altLang="en-US" sz="2400" dirty="0" smtClean="0"/>
              <a:t>で割り切れるかどうかという遊びをします</a:t>
            </a:r>
            <a:endParaRPr lang="en-US" altLang="ja-JP" sz="2400" dirty="0" smtClean="0"/>
          </a:p>
          <a:p>
            <a:r>
              <a:rPr lang="ja-JP" altLang="en-US" sz="2400" dirty="0" smtClean="0"/>
              <a:t>カードは必ず異なる</a:t>
            </a:r>
            <a:r>
              <a:rPr lang="en-US" altLang="ja-JP" sz="2400" dirty="0" smtClean="0"/>
              <a:t>3</a:t>
            </a:r>
            <a:r>
              <a:rPr lang="ja-JP" altLang="en-US" sz="2400" dirty="0" smtClean="0"/>
              <a:t>枚を選ぶ必要があり、</a:t>
            </a:r>
            <a:r>
              <a:rPr lang="en-US" altLang="ja-JP" sz="2400" dirty="0" smtClean="0"/>
              <a:t/>
            </a:r>
            <a:br>
              <a:rPr lang="en-US" altLang="ja-JP" sz="2400" dirty="0" smtClean="0"/>
            </a:br>
            <a:r>
              <a:rPr lang="ja-JP" altLang="en-US" sz="2400" dirty="0" smtClean="0"/>
              <a:t>全てのカードには異なる数字が書いてあります</a:t>
            </a:r>
            <a:endParaRPr lang="en-US" altLang="ja-JP" sz="2400" dirty="0" smtClean="0"/>
          </a:p>
          <a:p>
            <a:r>
              <a:rPr lang="ja-JP" altLang="en-US" sz="2400" dirty="0" smtClean="0"/>
              <a:t>適当な複数のカードに対して、カードに書かれた</a:t>
            </a:r>
            <a:r>
              <a:rPr lang="en-US" altLang="ja-JP" sz="2400" dirty="0" smtClean="0"/>
              <a:t>3</a:t>
            </a:r>
            <a:r>
              <a:rPr lang="ja-JP" altLang="en-US" sz="2400" dirty="0" smtClean="0"/>
              <a:t>つの整数を足した和が</a:t>
            </a:r>
            <a:r>
              <a:rPr lang="en-US" altLang="ja-JP" sz="2400" dirty="0" smtClean="0"/>
              <a:t>7</a:t>
            </a:r>
            <a:r>
              <a:rPr lang="ja-JP" altLang="en-US" sz="2400" dirty="0" smtClean="0"/>
              <a:t>で割り切れるような組み合わせがいくつあるかを計算するプログラムを作成してください</a:t>
            </a:r>
            <a:endParaRPr lang="en-US" altLang="ja-JP" sz="2400" dirty="0" smtClean="0"/>
          </a:p>
        </p:txBody>
      </p:sp>
      <p:sp>
        <p:nvSpPr>
          <p:cNvPr id="4" name="日付プレースホルダー 3"/>
          <p:cNvSpPr>
            <a:spLocks noGrp="1"/>
          </p:cNvSpPr>
          <p:nvPr>
            <p:ph type="dt" sz="half" idx="10"/>
          </p:nvPr>
        </p:nvSpPr>
        <p:spPr/>
        <p:txBody>
          <a:bodyPr/>
          <a:lstStyle/>
          <a:p>
            <a:r>
              <a:rPr lang="en-US" altLang="ja-JP" smtClean="0"/>
              <a:t>2017/4/24</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教科書輪講</a:t>
            </a:r>
            <a:endParaRPr lang="ja-JP" altLang="en-US" dirty="0"/>
          </a:p>
        </p:txBody>
      </p:sp>
      <p:sp>
        <p:nvSpPr>
          <p:cNvPr id="6" name="スライド番号プレースホルダー 5"/>
          <p:cNvSpPr>
            <a:spLocks noGrp="1"/>
          </p:cNvSpPr>
          <p:nvPr>
            <p:ph type="sldNum" sz="quarter" idx="12"/>
          </p:nvPr>
        </p:nvSpPr>
        <p:spPr/>
        <p:txBody>
          <a:bodyPr/>
          <a:lstStyle/>
          <a:p>
            <a:fld id="{C47B9C9F-B213-DC40-BDA8-1CA619278267}" type="slidenum">
              <a:rPr lang="ja-JP" altLang="en-US" smtClean="0"/>
              <a:pPr/>
              <a:t>14</a:t>
            </a:fld>
            <a:endParaRPr lang="ja-JP" altLang="en-US" dirty="0"/>
          </a:p>
        </p:txBody>
      </p:sp>
    </p:spTree>
    <p:extLst>
      <p:ext uri="{BB962C8B-B14F-4D97-AF65-F5344CB8AC3E}">
        <p14:creationId xmlns:p14="http://schemas.microsoft.com/office/powerpoint/2010/main" val="1778883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おまけ</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60" y="1206000"/>
                <a:ext cx="7845911" cy="4705200"/>
              </a:xfrm>
            </p:spPr>
            <p:txBody>
              <a:bodyPr>
                <a:normAutofit/>
              </a:bodyPr>
              <a:lstStyle/>
              <a:p>
                <a:r>
                  <a:rPr lang="ja-JP" altLang="en-US" sz="2200" dirty="0" smtClean="0"/>
                  <a:t>入力：</a:t>
                </a:r>
                <a:r>
                  <a:rPr lang="en-US" altLang="ja-JP" sz="2200" dirty="0" smtClean="0"/>
                  <a:t/>
                </a:r>
                <a:br>
                  <a:rPr lang="en-US" altLang="ja-JP" sz="2200" dirty="0" smtClean="0"/>
                </a:br>
                <a:r>
                  <a:rPr lang="ja-JP" altLang="en-US" sz="2200" dirty="0" smtClean="0"/>
                  <a:t>最初の行にカードの枚数として整数</a:t>
                </a:r>
                <a14:m>
                  <m:oMath xmlns:m="http://schemas.openxmlformats.org/officeDocument/2006/math">
                    <m:r>
                      <a:rPr lang="en-US" altLang="ja-JP" sz="2200" b="0" i="1" smtClean="0">
                        <a:latin typeface="Cambria Math" charset="0"/>
                      </a:rPr>
                      <m:t>𝑛</m:t>
                    </m:r>
                  </m:oMath>
                </a14:m>
                <a:r>
                  <a:rPr kumimoji="1" lang="ja-JP" altLang="en-US" sz="2200" dirty="0" smtClean="0"/>
                  <a:t>が与えられる。</a:t>
                </a:r>
                <a:r>
                  <a:rPr kumimoji="1" lang="en-US" altLang="ja-JP" sz="2200" dirty="0" smtClean="0"/>
                  <a:t/>
                </a:r>
                <a:br>
                  <a:rPr kumimoji="1" lang="en-US" altLang="ja-JP" sz="2200" dirty="0" smtClean="0"/>
                </a:br>
                <a:r>
                  <a:rPr lang="ja-JP" altLang="en-US" sz="2200" dirty="0" smtClean="0"/>
                  <a:t>続く</a:t>
                </a:r>
                <a14:m>
                  <m:oMath xmlns:m="http://schemas.openxmlformats.org/officeDocument/2006/math">
                    <m:r>
                      <a:rPr lang="en-US" altLang="ja-JP" sz="2200" i="1">
                        <a:latin typeface="Cambria Math" charset="0"/>
                      </a:rPr>
                      <m:t>𝑛</m:t>
                    </m:r>
                  </m:oMath>
                </a14:m>
                <a:r>
                  <a:rPr kumimoji="1" lang="ja-JP" altLang="en-US" sz="2200" dirty="0" smtClean="0"/>
                  <a:t>行に整数</a:t>
                </a:r>
                <a14:m>
                  <m:oMath xmlns:m="http://schemas.openxmlformats.org/officeDocument/2006/math">
                    <m:sSub>
                      <m:sSubPr>
                        <m:ctrlPr>
                          <a:rPr lang="en-US" altLang="ja-JP" sz="2200" i="1">
                            <a:latin typeface="Cambria Math" charset="0"/>
                          </a:rPr>
                        </m:ctrlPr>
                      </m:sSubPr>
                      <m:e>
                        <m:r>
                          <a:rPr lang="en-US" altLang="ja-JP" sz="2200" b="0" i="1" smtClean="0">
                            <a:latin typeface="Cambria Math" charset="0"/>
                          </a:rPr>
                          <m:t>𝑎</m:t>
                        </m:r>
                      </m:e>
                      <m:sub>
                        <m:r>
                          <a:rPr lang="en-US" altLang="ja-JP" sz="2200" b="0" i="1" smtClean="0">
                            <a:latin typeface="Cambria Math" charset="0"/>
                          </a:rPr>
                          <m:t>𝑖</m:t>
                        </m:r>
                      </m:sub>
                    </m:sSub>
                    <m:d>
                      <m:dPr>
                        <m:ctrlPr>
                          <a:rPr lang="en-US" altLang="ja-JP" sz="2200" i="1">
                            <a:latin typeface="Cambria Math" charset="0"/>
                          </a:rPr>
                        </m:ctrlPr>
                      </m:dPr>
                      <m:e>
                        <m:r>
                          <a:rPr lang="en-US" altLang="ja-JP" sz="2200" b="0" i="1" smtClean="0">
                            <a:latin typeface="Cambria Math" charset="0"/>
                          </a:rPr>
                          <m:t>𝑖</m:t>
                        </m:r>
                        <m:r>
                          <a:rPr lang="en-US" altLang="ja-JP" sz="2200" i="1">
                            <a:latin typeface="Cambria Math" charset="0"/>
                          </a:rPr>
                          <m:t>=0,1,2…,</m:t>
                        </m:r>
                        <m:r>
                          <a:rPr lang="en-US" altLang="ja-JP" sz="2200" i="1">
                            <a:latin typeface="Cambria Math" charset="0"/>
                          </a:rPr>
                          <m:t>𝑛</m:t>
                        </m:r>
                        <m:r>
                          <a:rPr lang="en-US" altLang="ja-JP" sz="2200" i="1">
                            <a:latin typeface="Cambria Math" charset="0"/>
                          </a:rPr>
                          <m:t>−1</m:t>
                        </m:r>
                      </m:e>
                    </m:d>
                  </m:oMath>
                </a14:m>
                <a:r>
                  <a:rPr kumimoji="1" lang="ja-JP" altLang="en-US" sz="2200" dirty="0" smtClean="0"/>
                  <a:t>が順番に与えられます。</a:t>
                </a:r>
                <a:endParaRPr lang="en-US" altLang="ja-JP" sz="2200" dirty="0"/>
              </a:p>
              <a:p>
                <a:r>
                  <a:rPr kumimoji="1" lang="ja-JP" altLang="en-US" sz="2200" dirty="0" smtClean="0"/>
                  <a:t>出力：</a:t>
                </a:r>
                <a:r>
                  <a:rPr lang="en-US" altLang="ja-JP" sz="2200" dirty="0"/>
                  <a:t/>
                </a:r>
                <a:br>
                  <a:rPr lang="en-US" altLang="ja-JP" sz="2200" dirty="0"/>
                </a:br>
                <a:r>
                  <a:rPr lang="ja-JP" altLang="en-US" sz="2200" dirty="0" smtClean="0"/>
                  <a:t>組み合わせ数を</a:t>
                </a:r>
                <a:r>
                  <a:rPr lang="en-US" altLang="ja-JP" sz="2200" dirty="0" smtClean="0"/>
                  <a:t>1</a:t>
                </a:r>
                <a:r>
                  <a:rPr lang="ja-JP" altLang="en-US" sz="2200" dirty="0" smtClean="0"/>
                  <a:t>行に出力してください。</a:t>
                </a:r>
                <a:endParaRPr lang="en-US" altLang="ja-JP" sz="2200" dirty="0" smtClean="0"/>
              </a:p>
              <a:p>
                <a:r>
                  <a:rPr lang="ja-JP" altLang="en-US" sz="2200" dirty="0" smtClean="0"/>
                  <a:t>制約：</a:t>
                </a:r>
                <a:r>
                  <a:rPr lang="en-US" altLang="ja-JP" sz="2200" dirty="0" smtClean="0"/>
                  <a:t/>
                </a:r>
                <a:br>
                  <a:rPr lang="en-US" altLang="ja-JP" sz="2200" dirty="0" smtClean="0"/>
                </a:br>
                <a14:m>
                  <m:oMath xmlns:m="http://schemas.openxmlformats.org/officeDocument/2006/math">
                    <m:r>
                      <a:rPr lang="en-US" altLang="ja-JP" sz="2200" b="0" i="0" smtClean="0">
                        <a:latin typeface="Cambria Math" charset="0"/>
                        <a:ea typeface="Cambria Math" charset="0"/>
                        <a:cs typeface="Cambria Math" charset="0"/>
                      </a:rPr>
                      <m:t>1</m:t>
                    </m:r>
                    <m:r>
                      <a:rPr lang="en-US" altLang="ja-JP" sz="2200" b="0" i="1" smtClean="0">
                        <a:latin typeface="Cambria Math" charset="0"/>
                        <a:ea typeface="Cambria Math" charset="0"/>
                        <a:cs typeface="Cambria Math" charset="0"/>
                      </a:rPr>
                      <m:t>≤</m:t>
                    </m:r>
                    <m:r>
                      <a:rPr lang="en-US" altLang="ja-JP" sz="2200" b="0" i="1" smtClean="0">
                        <a:latin typeface="Cambria Math" charset="0"/>
                        <a:ea typeface="Cambria Math" charset="0"/>
                        <a:cs typeface="Cambria Math" charset="0"/>
                      </a:rPr>
                      <m:t>𝑛</m:t>
                    </m:r>
                    <m:r>
                      <a:rPr lang="en-US" altLang="ja-JP" sz="2200" b="0" i="1" smtClean="0">
                        <a:latin typeface="Cambria Math" charset="0"/>
                        <a:ea typeface="Cambria Math" charset="0"/>
                        <a:cs typeface="Cambria Math" charset="0"/>
                      </a:rPr>
                      <m:t>≤100,000</m:t>
                    </m:r>
                  </m:oMath>
                </a14:m>
                <a:r>
                  <a:rPr lang="en-US" altLang="ja-JP" sz="2200" b="0" dirty="0" smtClean="0">
                    <a:ea typeface="Cambria Math" charset="0"/>
                    <a:cs typeface="Cambria Math" charset="0"/>
                  </a:rPr>
                  <a:t/>
                </a:r>
                <a:br>
                  <a:rPr lang="en-US" altLang="ja-JP" sz="2200" b="0" dirty="0" smtClean="0">
                    <a:ea typeface="Cambria Math" charset="0"/>
                    <a:cs typeface="Cambria Math" charset="0"/>
                  </a:rPr>
                </a:br>
                <a14:m>
                  <m:oMath xmlns:m="http://schemas.openxmlformats.org/officeDocument/2006/math">
                    <m:r>
                      <a:rPr lang="en-US" altLang="ja-JP" sz="2200" b="0" i="1" smtClean="0">
                        <a:latin typeface="Cambria Math" charset="0"/>
                        <a:ea typeface="Cambria Math" charset="0"/>
                        <a:cs typeface="Cambria Math" charset="0"/>
                      </a:rPr>
                      <m:t>1≤</m:t>
                    </m:r>
                    <m:sSub>
                      <m:sSubPr>
                        <m:ctrlPr>
                          <a:rPr lang="en-US" altLang="ja-JP" sz="2200" i="1">
                            <a:latin typeface="Cambria Math" charset="0"/>
                          </a:rPr>
                        </m:ctrlPr>
                      </m:sSubPr>
                      <m:e>
                        <m:r>
                          <a:rPr lang="en-US" altLang="ja-JP" sz="2200" b="0" i="1" smtClean="0">
                            <a:latin typeface="Cambria Math" charset="0"/>
                          </a:rPr>
                          <m:t>𝑎</m:t>
                        </m:r>
                      </m:e>
                      <m:sub>
                        <m:r>
                          <a:rPr lang="en-US" altLang="ja-JP" sz="2200" b="0" i="1" smtClean="0">
                            <a:latin typeface="Cambria Math" charset="0"/>
                          </a:rPr>
                          <m:t>𝑖</m:t>
                        </m:r>
                      </m:sub>
                    </m:sSub>
                    <m:r>
                      <a:rPr lang="en-US" altLang="ja-JP" sz="2200" i="1" smtClean="0">
                        <a:latin typeface="Cambria Math" charset="0"/>
                        <a:ea typeface="Cambria Math" charset="0"/>
                        <a:cs typeface="Cambria Math" charset="0"/>
                      </a:rPr>
                      <m:t>≤</m:t>
                    </m:r>
                    <m:sSup>
                      <m:sSupPr>
                        <m:ctrlPr>
                          <a:rPr lang="en-US" altLang="ja-JP" sz="2200" i="1" smtClean="0">
                            <a:latin typeface="Cambria Math" charset="0"/>
                            <a:ea typeface="Cambria Math" charset="0"/>
                            <a:cs typeface="Cambria Math" charset="0"/>
                          </a:rPr>
                        </m:ctrlPr>
                      </m:sSupPr>
                      <m:e>
                        <m:r>
                          <a:rPr lang="en-US" altLang="ja-JP" sz="2200" b="0" i="1" smtClean="0">
                            <a:latin typeface="Cambria Math" charset="0"/>
                            <a:ea typeface="Cambria Math" charset="0"/>
                            <a:cs typeface="Cambria Math" charset="0"/>
                          </a:rPr>
                          <m:t>2</m:t>
                        </m:r>
                      </m:e>
                      <m:sup>
                        <m:r>
                          <a:rPr lang="en-US" altLang="ja-JP" sz="2200" b="0" i="1" smtClean="0">
                            <a:latin typeface="Cambria Math" charset="0"/>
                            <a:ea typeface="Cambria Math" charset="0"/>
                            <a:cs typeface="Cambria Math" charset="0"/>
                          </a:rPr>
                          <m:t>32</m:t>
                        </m:r>
                      </m:sup>
                    </m:sSup>
                  </m:oMath>
                </a14:m>
                <a:endParaRPr lang="en-US" altLang="ja-JP" sz="2200" b="0" dirty="0" smtClean="0">
                  <a:ea typeface="Cambria Math" charset="0"/>
                  <a:cs typeface="Cambria Math" charset="0"/>
                </a:endParaRPr>
              </a:p>
              <a:p>
                <a:r>
                  <a:rPr lang="en-US" altLang="ja-JP" sz="2200" b="0" dirty="0" smtClean="0">
                    <a:ea typeface="Cambria Math" charset="0"/>
                    <a:cs typeface="Cambria Math" charset="0"/>
                  </a:rPr>
                  <a:t/>
                </a:r>
                <a:br>
                  <a:rPr lang="en-US" altLang="ja-JP" sz="2200" b="0" dirty="0" smtClean="0">
                    <a:ea typeface="Cambria Math" charset="0"/>
                    <a:cs typeface="Cambria Math" charset="0"/>
                  </a:rPr>
                </a:br>
                <a:endParaRPr lang="en-US" altLang="ja-JP" sz="2200" b="0" dirty="0" smtClean="0">
                  <a:ea typeface="Cambria Math" charset="0"/>
                  <a:cs typeface="Cambria Math"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60" y="1206000"/>
                <a:ext cx="7845911" cy="4705200"/>
              </a:xfrm>
              <a:blipFill rotWithShape="0">
                <a:blip r:embed="rId2"/>
                <a:stretch>
                  <a:fillRect l="-1321" t="-1295"/>
                </a:stretch>
              </a:blipFill>
            </p:spPr>
            <p:txBody>
              <a:bodyPr/>
              <a:lstStyle/>
              <a:p>
                <a:r>
                  <a:rPr lang="ja-JP" altLang="en-US">
                    <a:noFill/>
                  </a:rPr>
                  <a:t> </a:t>
                </a:r>
              </a:p>
            </p:txBody>
          </p:sp>
        </mc:Fallback>
      </mc:AlternateContent>
      <p:sp>
        <p:nvSpPr>
          <p:cNvPr id="7" name="スライド番号プレースホルダー 6"/>
          <p:cNvSpPr>
            <a:spLocks noGrp="1"/>
          </p:cNvSpPr>
          <p:nvPr>
            <p:ph type="sldNum" sz="quarter" idx="12"/>
          </p:nvPr>
        </p:nvSpPr>
        <p:spPr/>
        <p:txBody>
          <a:bodyPr/>
          <a:lstStyle/>
          <a:p>
            <a:fld id="{C47B9C9F-B213-DC40-BDA8-1CA619278267}" type="slidenum">
              <a:rPr lang="ja-JP" altLang="en-US" smtClean="0"/>
              <a:pPr/>
              <a:t>15</a:t>
            </a:fld>
            <a:endParaRPr lang="ja-JP" altLang="en-US" dirty="0"/>
          </a:p>
        </p:txBody>
      </p:sp>
      <p:sp>
        <p:nvSpPr>
          <p:cNvPr id="8" name="日付プレースホルダー 7"/>
          <p:cNvSpPr>
            <a:spLocks noGrp="1"/>
          </p:cNvSpPr>
          <p:nvPr>
            <p:ph type="dt" sz="half" idx="10"/>
          </p:nvPr>
        </p:nvSpPr>
        <p:spPr/>
        <p:txBody>
          <a:bodyPr/>
          <a:lstStyle/>
          <a:p>
            <a:r>
              <a:rPr lang="en-US" altLang="ja-JP" smtClean="0"/>
              <a:t>2017/4/24</a:t>
            </a:r>
            <a:endParaRPr lang="ja-JP" altLang="en-US" dirty="0"/>
          </a:p>
        </p:txBody>
      </p:sp>
      <p:sp>
        <p:nvSpPr>
          <p:cNvPr id="9" name="フッター プレースホルダー 8"/>
          <p:cNvSpPr>
            <a:spLocks noGrp="1"/>
          </p:cNvSpPr>
          <p:nvPr>
            <p:ph type="ftr" sz="quarter" idx="11"/>
          </p:nvPr>
        </p:nvSpPr>
        <p:spPr/>
        <p:txBody>
          <a:bodyPr/>
          <a:lstStyle/>
          <a:p>
            <a:r>
              <a:rPr lang="ja-JP" altLang="en-US" smtClean="0"/>
              <a:t>教科書輪講</a:t>
            </a:r>
            <a:endParaRPr lang="ja-JP" altLang="en-US" dirty="0"/>
          </a:p>
        </p:txBody>
      </p:sp>
    </p:spTree>
    <p:extLst>
      <p:ext uri="{BB962C8B-B14F-4D97-AF65-F5344CB8AC3E}">
        <p14:creationId xmlns:p14="http://schemas.microsoft.com/office/powerpoint/2010/main" val="2124415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おまけ</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200" dirty="0" smtClean="0"/>
              <a:t>入力例１：</a:t>
            </a:r>
            <a:r>
              <a:rPr lang="en-US" altLang="ja-JP" sz="2200" dirty="0" smtClean="0"/>
              <a:t>3 13 4 14</a:t>
            </a:r>
          </a:p>
          <a:p>
            <a:r>
              <a:rPr lang="ja-JP" altLang="en-US" sz="2200" dirty="0" smtClean="0"/>
              <a:t>出力例１：</a:t>
            </a:r>
            <a:r>
              <a:rPr lang="en-US" altLang="ja-JP" sz="2200" dirty="0"/>
              <a:t>1</a:t>
            </a:r>
            <a:endParaRPr lang="en-US" altLang="ja-JP" sz="2200" dirty="0" smtClean="0"/>
          </a:p>
          <a:p>
            <a:endParaRPr lang="en-US" altLang="ja-JP" sz="2200" dirty="0"/>
          </a:p>
          <a:p>
            <a:r>
              <a:rPr lang="ja-JP" altLang="en-US" sz="2200" dirty="0" smtClean="0"/>
              <a:t>入力例２：</a:t>
            </a:r>
            <a:r>
              <a:rPr lang="en-US" altLang="ja-JP" sz="2200" dirty="0" smtClean="0"/>
              <a:t>10 </a:t>
            </a:r>
            <a:r>
              <a:rPr lang="en-US" altLang="ja-JP" sz="2200" dirty="0"/>
              <a:t>1</a:t>
            </a:r>
            <a:r>
              <a:rPr lang="en-US" altLang="ja-JP" sz="2200" dirty="0" smtClean="0"/>
              <a:t> </a:t>
            </a:r>
            <a:r>
              <a:rPr lang="en-US" altLang="ja-JP" sz="2200" dirty="0"/>
              <a:t>2</a:t>
            </a:r>
            <a:r>
              <a:rPr lang="en-US" altLang="ja-JP" sz="2200" dirty="0" smtClean="0"/>
              <a:t> 3 4 5 6 7 8 9 10</a:t>
            </a:r>
          </a:p>
          <a:p>
            <a:r>
              <a:rPr lang="ja-JP" altLang="en-US" sz="2200" dirty="0" smtClean="0"/>
              <a:t>出力例２：</a:t>
            </a:r>
            <a:r>
              <a:rPr lang="en-US" altLang="ja-JP" sz="2200" dirty="0" smtClean="0"/>
              <a:t>17</a:t>
            </a:r>
            <a:br>
              <a:rPr lang="en-US" altLang="ja-JP" sz="2200" dirty="0" smtClean="0"/>
            </a:br>
            <a:endParaRPr kumimoji="1" lang="ja-JP" altLang="en-US" sz="2200" dirty="0"/>
          </a:p>
        </p:txBody>
      </p:sp>
      <p:sp>
        <p:nvSpPr>
          <p:cNvPr id="7" name="スライド番号プレースホルダー 6"/>
          <p:cNvSpPr>
            <a:spLocks noGrp="1"/>
          </p:cNvSpPr>
          <p:nvPr>
            <p:ph type="sldNum" sz="quarter" idx="12"/>
          </p:nvPr>
        </p:nvSpPr>
        <p:spPr/>
        <p:txBody>
          <a:bodyPr/>
          <a:lstStyle/>
          <a:p>
            <a:fld id="{C47B9C9F-B213-DC40-BDA8-1CA619278267}" type="slidenum">
              <a:rPr lang="ja-JP" altLang="en-US" smtClean="0"/>
              <a:pPr/>
              <a:t>16</a:t>
            </a:fld>
            <a:endParaRPr lang="ja-JP" altLang="en-US" dirty="0"/>
          </a:p>
        </p:txBody>
      </p:sp>
      <p:sp>
        <p:nvSpPr>
          <p:cNvPr id="8" name="日付プレースホルダー 7"/>
          <p:cNvSpPr>
            <a:spLocks noGrp="1"/>
          </p:cNvSpPr>
          <p:nvPr>
            <p:ph type="dt" sz="half" idx="10"/>
          </p:nvPr>
        </p:nvSpPr>
        <p:spPr/>
        <p:txBody>
          <a:bodyPr/>
          <a:lstStyle/>
          <a:p>
            <a:r>
              <a:rPr lang="en-US" altLang="ja-JP" smtClean="0"/>
              <a:t>2017/4/24</a:t>
            </a:r>
            <a:endParaRPr lang="ja-JP" altLang="en-US" dirty="0"/>
          </a:p>
        </p:txBody>
      </p:sp>
      <p:sp>
        <p:nvSpPr>
          <p:cNvPr id="9" name="フッター プレースホルダー 8"/>
          <p:cNvSpPr>
            <a:spLocks noGrp="1"/>
          </p:cNvSpPr>
          <p:nvPr>
            <p:ph type="ftr" sz="quarter" idx="11"/>
          </p:nvPr>
        </p:nvSpPr>
        <p:spPr/>
        <p:txBody>
          <a:bodyPr/>
          <a:lstStyle/>
          <a:p>
            <a:r>
              <a:rPr lang="ja-JP" altLang="en-US" smtClean="0"/>
              <a:t>教科書輪講</a:t>
            </a:r>
            <a:endParaRPr lang="ja-JP" altLang="en-US" dirty="0"/>
          </a:p>
        </p:txBody>
      </p:sp>
    </p:spTree>
    <p:extLst>
      <p:ext uri="{BB962C8B-B14F-4D97-AF65-F5344CB8AC3E}">
        <p14:creationId xmlns:p14="http://schemas.microsoft.com/office/powerpoint/2010/main" val="182861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本日の内容</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smtClean="0"/>
              <a:t>アルゴリズム</a:t>
            </a:r>
            <a:endParaRPr lang="en-US" altLang="ja-JP" dirty="0"/>
          </a:p>
          <a:p>
            <a:pPr marL="514350" indent="-514350">
              <a:buFont typeface="+mj-lt"/>
              <a:buAutoNum type="arabicPeriod"/>
            </a:pPr>
            <a:r>
              <a:rPr lang="ja-JP" altLang="en-US" dirty="0" smtClean="0"/>
              <a:t>計算量とは</a:t>
            </a:r>
            <a:endParaRPr lang="en-US" altLang="ja-JP" dirty="0" smtClean="0"/>
          </a:p>
          <a:p>
            <a:pPr marL="514350" indent="-514350">
              <a:buFont typeface="+mj-lt"/>
              <a:buAutoNum type="arabicPeriod"/>
            </a:pPr>
            <a:r>
              <a:rPr lang="ja-JP" altLang="en-US" dirty="0" smtClean="0"/>
              <a:t>計算量の比較</a:t>
            </a:r>
            <a:endParaRPr lang="en-US" altLang="ja-JP" dirty="0" smtClean="0"/>
          </a:p>
          <a:p>
            <a:pPr marL="514350" indent="-514350">
              <a:buFont typeface="+mj-lt"/>
              <a:buAutoNum type="arabicPeriod"/>
            </a:pPr>
            <a:r>
              <a:rPr lang="ja-JP" altLang="en-US" dirty="0" smtClean="0"/>
              <a:t>例題</a:t>
            </a:r>
            <a:endParaRPr lang="en-US" altLang="ja-JP" dirty="0" smtClean="0"/>
          </a:p>
          <a:p>
            <a:pPr marL="514350" indent="-514350">
              <a:buFont typeface="+mj-lt"/>
              <a:buAutoNum type="arabicPeriod"/>
            </a:pPr>
            <a:endParaRPr lang="en-US" altLang="ja-JP" dirty="0"/>
          </a:p>
        </p:txBody>
      </p:sp>
      <p:sp>
        <p:nvSpPr>
          <p:cNvPr id="7" name="スライド番号プレースホルダー 6"/>
          <p:cNvSpPr>
            <a:spLocks noGrp="1"/>
          </p:cNvSpPr>
          <p:nvPr>
            <p:ph type="sldNum" sz="quarter" idx="12"/>
          </p:nvPr>
        </p:nvSpPr>
        <p:spPr/>
        <p:txBody>
          <a:bodyPr/>
          <a:lstStyle/>
          <a:p>
            <a:fld id="{C47B9C9F-B213-DC40-BDA8-1CA619278267}" type="slidenum">
              <a:rPr lang="ja-JP" altLang="en-US" smtClean="0"/>
              <a:pPr/>
              <a:t>2</a:t>
            </a:fld>
            <a:endParaRPr lang="ja-JP" altLang="en-US" dirty="0"/>
          </a:p>
        </p:txBody>
      </p:sp>
      <p:sp>
        <p:nvSpPr>
          <p:cNvPr id="8" name="日付プレースホルダー 7"/>
          <p:cNvSpPr>
            <a:spLocks noGrp="1"/>
          </p:cNvSpPr>
          <p:nvPr>
            <p:ph type="dt" sz="half" idx="10"/>
          </p:nvPr>
        </p:nvSpPr>
        <p:spPr/>
        <p:txBody>
          <a:bodyPr/>
          <a:lstStyle/>
          <a:p>
            <a:r>
              <a:rPr lang="en-US" altLang="ja-JP" smtClean="0"/>
              <a:t>2017/4/24</a:t>
            </a:r>
            <a:endParaRPr lang="ja-JP" altLang="en-US" dirty="0"/>
          </a:p>
        </p:txBody>
      </p:sp>
      <p:sp>
        <p:nvSpPr>
          <p:cNvPr id="9" name="フッター プレースホルダー 8"/>
          <p:cNvSpPr>
            <a:spLocks noGrp="1"/>
          </p:cNvSpPr>
          <p:nvPr>
            <p:ph type="ftr" sz="quarter" idx="11"/>
          </p:nvPr>
        </p:nvSpPr>
        <p:spPr/>
        <p:txBody>
          <a:bodyPr/>
          <a:lstStyle/>
          <a:p>
            <a:r>
              <a:rPr lang="ja-JP" altLang="en-US" smtClean="0"/>
              <a:t>教科書輪講</a:t>
            </a:r>
            <a:endParaRPr lang="ja-JP" altLang="en-US" dirty="0"/>
          </a:p>
        </p:txBody>
      </p:sp>
    </p:spTree>
    <p:extLst>
      <p:ext uri="{BB962C8B-B14F-4D97-AF65-F5344CB8AC3E}">
        <p14:creationId xmlns:p14="http://schemas.microsoft.com/office/powerpoint/2010/main" val="154346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アルゴリズム</a:t>
            </a:r>
            <a:endParaRPr kumimoji="1" lang="ja-JP" altLang="en-US" dirty="0"/>
          </a:p>
        </p:txBody>
      </p:sp>
      <p:sp>
        <p:nvSpPr>
          <p:cNvPr id="3" name="コンテンツ プレースホルダー 2"/>
          <p:cNvSpPr>
            <a:spLocks noGrp="1"/>
          </p:cNvSpPr>
          <p:nvPr>
            <p:ph idx="1"/>
          </p:nvPr>
        </p:nvSpPr>
        <p:spPr>
          <a:xfrm>
            <a:off x="822960" y="1206000"/>
            <a:ext cx="7543800" cy="1748025"/>
          </a:xfrm>
        </p:spPr>
        <p:txBody>
          <a:bodyPr>
            <a:normAutofit/>
          </a:bodyPr>
          <a:lstStyle/>
          <a:p>
            <a:r>
              <a:rPr kumimoji="1" lang="ja-JP" altLang="en-US" sz="2400" dirty="0" smtClean="0"/>
              <a:t>コンピューターで計算を行う時の</a:t>
            </a:r>
            <a:r>
              <a:rPr lang="ja-JP" altLang="en-US" sz="2400" dirty="0" smtClean="0"/>
              <a:t>、</a:t>
            </a:r>
            <a:r>
              <a:rPr lang="ja-JP" altLang="en-US" sz="2400" dirty="0" smtClean="0">
                <a:solidFill>
                  <a:srgbClr val="FF0000"/>
                </a:solidFill>
              </a:rPr>
              <a:t>計算方法</a:t>
            </a:r>
            <a:r>
              <a:rPr lang="ja-JP" altLang="en-US" sz="2400" dirty="0" smtClean="0"/>
              <a:t>のこと</a:t>
            </a:r>
            <a:r>
              <a:rPr lang="en-US" altLang="ja-JP" sz="2400" dirty="0" smtClean="0"/>
              <a:t/>
            </a:r>
            <a:br>
              <a:rPr lang="en-US" altLang="ja-JP" sz="2400" dirty="0" smtClean="0"/>
            </a:br>
            <a:r>
              <a:rPr lang="en-US" altLang="ja-JP" sz="2400" dirty="0" smtClean="0"/>
              <a:t/>
            </a:r>
            <a:br>
              <a:rPr lang="en-US" altLang="ja-JP" sz="2400" dirty="0" smtClean="0"/>
            </a:br>
            <a:r>
              <a:rPr lang="ja-JP" altLang="en-US" sz="2400" dirty="0" smtClean="0"/>
              <a:t>同じ問題に対しての計算方法でも、やり方によって、</a:t>
            </a:r>
            <a:r>
              <a:rPr lang="en-US" altLang="ja-JP" sz="2400" dirty="0" smtClean="0"/>
              <a:t/>
            </a:r>
            <a:br>
              <a:rPr lang="en-US" altLang="ja-JP" sz="2400" dirty="0" smtClean="0"/>
            </a:br>
            <a:r>
              <a:rPr lang="ja-JP" altLang="en-US" sz="2400" dirty="0" smtClean="0"/>
              <a:t>高速であったり、メモリ消費量が少なかったり</a:t>
            </a:r>
            <a:r>
              <a:rPr lang="en-US" altLang="ja-JP" sz="2400" dirty="0"/>
              <a:t/>
            </a:r>
            <a:br>
              <a:rPr lang="en-US" altLang="ja-JP" sz="2400" dirty="0"/>
            </a:br>
            <a:r>
              <a:rPr lang="ja-JP" altLang="en-US" sz="2400" dirty="0" smtClean="0"/>
              <a:t>善し悪しがあるので、状況に応じて使い分けましょう</a:t>
            </a:r>
            <a:endParaRPr kumimoji="1" lang="en-US" altLang="ja-JP" sz="2400" dirty="0" smtClean="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271" y="3206776"/>
            <a:ext cx="4817178" cy="2408589"/>
          </a:xfrm>
          <a:prstGeom prst="rect">
            <a:avLst/>
          </a:prstGeom>
        </p:spPr>
      </p:pic>
      <p:sp>
        <p:nvSpPr>
          <p:cNvPr id="8" name="テキスト ボックス 7"/>
          <p:cNvSpPr txBox="1"/>
          <p:nvPr/>
        </p:nvSpPr>
        <p:spPr>
          <a:xfrm>
            <a:off x="2847714" y="5597450"/>
            <a:ext cx="3494291" cy="307777"/>
          </a:xfrm>
          <a:prstGeom prst="rect">
            <a:avLst/>
          </a:prstGeom>
          <a:noFill/>
        </p:spPr>
        <p:txBody>
          <a:bodyPr wrap="square" rtlCol="0">
            <a:spAutoFit/>
          </a:bodyPr>
          <a:lstStyle/>
          <a:p>
            <a:r>
              <a:rPr lang="en-US" altLang="ja-JP" sz="1400" dirty="0"/>
              <a:t>http://</a:t>
            </a:r>
            <a:r>
              <a:rPr lang="en-US" altLang="ja-JP" sz="1400" dirty="0" err="1"/>
              <a:t>research.nii.ac.jp</a:t>
            </a:r>
            <a:r>
              <a:rPr lang="en-US" altLang="ja-JP" sz="1400" dirty="0"/>
              <a:t>/~</a:t>
            </a:r>
            <a:r>
              <a:rPr lang="en-US" altLang="ja-JP" sz="1400" dirty="0" err="1"/>
              <a:t>uno</a:t>
            </a:r>
            <a:r>
              <a:rPr lang="en-US" altLang="ja-JP" sz="1400" dirty="0"/>
              <a:t>/algo_3.htm</a:t>
            </a:r>
            <a:endParaRPr kumimoji="1" lang="ja-JP" altLang="en-US" sz="1400" dirty="0"/>
          </a:p>
        </p:txBody>
      </p:sp>
      <p:sp>
        <p:nvSpPr>
          <p:cNvPr id="9" name="スライド番号プレースホルダー 8"/>
          <p:cNvSpPr>
            <a:spLocks noGrp="1"/>
          </p:cNvSpPr>
          <p:nvPr>
            <p:ph type="sldNum" sz="quarter" idx="12"/>
          </p:nvPr>
        </p:nvSpPr>
        <p:spPr/>
        <p:txBody>
          <a:bodyPr/>
          <a:lstStyle/>
          <a:p>
            <a:fld id="{C47B9C9F-B213-DC40-BDA8-1CA619278267}" type="slidenum">
              <a:rPr lang="ja-JP" altLang="en-US" smtClean="0"/>
              <a:pPr/>
              <a:t>3</a:t>
            </a:fld>
            <a:endParaRPr lang="ja-JP" altLang="en-US" dirty="0"/>
          </a:p>
        </p:txBody>
      </p:sp>
      <p:sp>
        <p:nvSpPr>
          <p:cNvPr id="10" name="日付プレースホルダー 9"/>
          <p:cNvSpPr>
            <a:spLocks noGrp="1"/>
          </p:cNvSpPr>
          <p:nvPr>
            <p:ph type="dt" sz="half" idx="10"/>
          </p:nvPr>
        </p:nvSpPr>
        <p:spPr/>
        <p:txBody>
          <a:bodyPr/>
          <a:lstStyle/>
          <a:p>
            <a:r>
              <a:rPr lang="en-US" altLang="ja-JP" smtClean="0"/>
              <a:t>2017/4/24</a:t>
            </a:r>
            <a:endParaRPr lang="ja-JP" altLang="en-US" dirty="0"/>
          </a:p>
        </p:txBody>
      </p:sp>
      <p:sp>
        <p:nvSpPr>
          <p:cNvPr id="11" name="フッター プレースホルダー 10"/>
          <p:cNvSpPr>
            <a:spLocks noGrp="1"/>
          </p:cNvSpPr>
          <p:nvPr>
            <p:ph type="ftr" sz="quarter" idx="11"/>
          </p:nvPr>
        </p:nvSpPr>
        <p:spPr/>
        <p:txBody>
          <a:bodyPr/>
          <a:lstStyle/>
          <a:p>
            <a:r>
              <a:rPr lang="ja-JP" altLang="en-US" smtClean="0"/>
              <a:t>教科書輪講</a:t>
            </a:r>
            <a:endParaRPr lang="ja-JP" altLang="en-US" dirty="0"/>
          </a:p>
        </p:txBody>
      </p:sp>
    </p:spTree>
    <p:extLst>
      <p:ext uri="{BB962C8B-B14F-4D97-AF65-F5344CB8AC3E}">
        <p14:creationId xmlns:p14="http://schemas.microsoft.com/office/powerpoint/2010/main" val="505404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計算量とは</a:t>
            </a:r>
            <a:endParaRPr kumimoji="1" lang="ja-JP" altLang="en-US" dirty="0"/>
          </a:p>
        </p:txBody>
      </p:sp>
      <p:sp>
        <p:nvSpPr>
          <p:cNvPr id="3" name="コンテンツ プレースホルダー 2"/>
          <p:cNvSpPr>
            <a:spLocks noGrp="1"/>
          </p:cNvSpPr>
          <p:nvPr>
            <p:ph idx="1"/>
          </p:nvPr>
        </p:nvSpPr>
        <p:spPr>
          <a:xfrm>
            <a:off x="1094265" y="1214698"/>
            <a:ext cx="6456381" cy="426745"/>
          </a:xfrm>
        </p:spPr>
        <p:txBody>
          <a:bodyPr>
            <a:normAutofit/>
          </a:bodyPr>
          <a:lstStyle/>
          <a:p>
            <a:r>
              <a:rPr kumimoji="1" lang="ja-JP" altLang="en-US" sz="2400" dirty="0" smtClean="0"/>
              <a:t>アルゴリズムには</a:t>
            </a:r>
            <a:r>
              <a:rPr kumimoji="1" lang="ja-JP" altLang="en-US" sz="2400" dirty="0" smtClean="0">
                <a:solidFill>
                  <a:srgbClr val="FF0000"/>
                </a:solidFill>
              </a:rPr>
              <a:t>効率の良さ</a:t>
            </a:r>
            <a:r>
              <a:rPr kumimoji="1" lang="ja-JP" altLang="en-US" sz="2400" dirty="0" smtClean="0"/>
              <a:t>がある</a:t>
            </a:r>
            <a:endParaRPr kumimoji="1" lang="ja-JP" altLang="en-US" sz="2400" dirty="0"/>
          </a:p>
        </p:txBody>
      </p:sp>
      <p:sp>
        <p:nvSpPr>
          <p:cNvPr id="7" name="テキスト ボックス 6"/>
          <p:cNvSpPr txBox="1"/>
          <p:nvPr/>
        </p:nvSpPr>
        <p:spPr>
          <a:xfrm>
            <a:off x="1633939" y="1802435"/>
            <a:ext cx="7001436" cy="400110"/>
          </a:xfrm>
          <a:prstGeom prst="rect">
            <a:avLst/>
          </a:prstGeom>
          <a:noFill/>
        </p:spPr>
        <p:txBody>
          <a:bodyPr wrap="square" rtlCol="0">
            <a:spAutoFit/>
          </a:bodyPr>
          <a:lstStyle/>
          <a:p>
            <a:r>
              <a:rPr kumimoji="1" lang="ja-JP" altLang="en-US" sz="2000" dirty="0" smtClean="0"/>
              <a:t>・時間計算量：プログラムの実行に必要な時間を評価する。</a:t>
            </a:r>
            <a:endParaRPr kumimoji="1" lang="ja-JP" altLang="en-US" sz="2000" dirty="0"/>
          </a:p>
        </p:txBody>
      </p:sp>
      <p:sp>
        <p:nvSpPr>
          <p:cNvPr id="8" name="テキスト ボックス 7"/>
          <p:cNvSpPr txBox="1"/>
          <p:nvPr/>
        </p:nvSpPr>
        <p:spPr>
          <a:xfrm>
            <a:off x="1633939" y="4112500"/>
            <a:ext cx="7510061" cy="400110"/>
          </a:xfrm>
          <a:prstGeom prst="rect">
            <a:avLst/>
          </a:prstGeom>
          <a:noFill/>
        </p:spPr>
        <p:txBody>
          <a:bodyPr wrap="square" rtlCol="0">
            <a:spAutoFit/>
          </a:bodyPr>
          <a:lstStyle/>
          <a:p>
            <a:r>
              <a:rPr kumimoji="1" lang="ja-JP" altLang="en-US" sz="2000" dirty="0" smtClean="0"/>
              <a:t>・領域計算量：プログラムの実行に必要な記憶領域を評価</a:t>
            </a:r>
            <a:r>
              <a:rPr kumimoji="1" lang="ja-JP" altLang="en-US" sz="2000" smtClean="0"/>
              <a:t>する。</a:t>
            </a:r>
            <a:endParaRPr kumimoji="1" lang="ja-JP" altLang="en-US" sz="2000" dirty="0"/>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6493" y="2141753"/>
            <a:ext cx="2374153" cy="1665451"/>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1103" y="2242148"/>
            <a:ext cx="2163482" cy="1514437"/>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7191" y="4593280"/>
            <a:ext cx="2087947" cy="1257103"/>
          </a:xfrm>
          <a:prstGeom prst="rect">
            <a:avLst/>
          </a:prstGeom>
        </p:spPr>
      </p:pic>
      <p:sp>
        <p:nvSpPr>
          <p:cNvPr id="12" name="スライド番号プレースホルダー 11"/>
          <p:cNvSpPr>
            <a:spLocks noGrp="1"/>
          </p:cNvSpPr>
          <p:nvPr>
            <p:ph type="sldNum" sz="quarter" idx="12"/>
          </p:nvPr>
        </p:nvSpPr>
        <p:spPr/>
        <p:txBody>
          <a:bodyPr/>
          <a:lstStyle/>
          <a:p>
            <a:fld id="{C47B9C9F-B213-DC40-BDA8-1CA619278267}" type="slidenum">
              <a:rPr lang="ja-JP" altLang="en-US" smtClean="0"/>
              <a:pPr/>
              <a:t>4</a:t>
            </a:fld>
            <a:endParaRPr lang="ja-JP" altLang="en-US" dirty="0"/>
          </a:p>
        </p:txBody>
      </p:sp>
      <p:sp>
        <p:nvSpPr>
          <p:cNvPr id="13" name="日付プレースホルダー 12"/>
          <p:cNvSpPr>
            <a:spLocks noGrp="1"/>
          </p:cNvSpPr>
          <p:nvPr>
            <p:ph type="dt" sz="half" idx="10"/>
          </p:nvPr>
        </p:nvSpPr>
        <p:spPr/>
        <p:txBody>
          <a:bodyPr/>
          <a:lstStyle/>
          <a:p>
            <a:r>
              <a:rPr lang="en-US" altLang="ja-JP" smtClean="0"/>
              <a:t>2017/4/24</a:t>
            </a:r>
            <a:endParaRPr lang="ja-JP" altLang="en-US" dirty="0"/>
          </a:p>
        </p:txBody>
      </p:sp>
      <p:sp>
        <p:nvSpPr>
          <p:cNvPr id="14" name="フッター プレースホルダー 13"/>
          <p:cNvSpPr>
            <a:spLocks noGrp="1"/>
          </p:cNvSpPr>
          <p:nvPr>
            <p:ph type="ftr" sz="quarter" idx="11"/>
          </p:nvPr>
        </p:nvSpPr>
        <p:spPr/>
        <p:txBody>
          <a:bodyPr/>
          <a:lstStyle/>
          <a:p>
            <a:r>
              <a:rPr lang="ja-JP" altLang="en-US" smtClean="0"/>
              <a:t>教科書輪講</a:t>
            </a:r>
            <a:endParaRPr lang="ja-JP" altLang="en-US" dirty="0"/>
          </a:p>
        </p:txBody>
      </p:sp>
      <p:sp>
        <p:nvSpPr>
          <p:cNvPr id="15" name="角丸四角形 14"/>
          <p:cNvSpPr/>
          <p:nvPr/>
        </p:nvSpPr>
        <p:spPr>
          <a:xfrm>
            <a:off x="1633939" y="1779100"/>
            <a:ext cx="7395311" cy="211514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4585" y="4512610"/>
            <a:ext cx="1738861" cy="1701503"/>
          </a:xfrm>
          <a:prstGeom prst="rect">
            <a:avLst/>
          </a:prstGeom>
        </p:spPr>
      </p:pic>
      <p:sp>
        <p:nvSpPr>
          <p:cNvPr id="17" name="テキスト ボックス 16"/>
          <p:cNvSpPr txBox="1"/>
          <p:nvPr/>
        </p:nvSpPr>
        <p:spPr>
          <a:xfrm>
            <a:off x="0" y="1942522"/>
            <a:ext cx="1595718" cy="646331"/>
          </a:xfrm>
          <a:prstGeom prst="rect">
            <a:avLst/>
          </a:prstGeom>
          <a:noFill/>
        </p:spPr>
        <p:txBody>
          <a:bodyPr wrap="square" rtlCol="0">
            <a:spAutoFit/>
          </a:bodyPr>
          <a:lstStyle/>
          <a:p>
            <a:pPr algn="ctr"/>
            <a:r>
              <a:rPr kumimoji="1" lang="ja-JP" altLang="en-US" dirty="0" smtClean="0"/>
              <a:t>本教科書では</a:t>
            </a:r>
            <a:r>
              <a:rPr kumimoji="1" lang="en-US" altLang="ja-JP" dirty="0" smtClean="0"/>
              <a:t/>
            </a:r>
            <a:br>
              <a:rPr kumimoji="1" lang="en-US" altLang="ja-JP" dirty="0" smtClean="0"/>
            </a:br>
            <a:r>
              <a:rPr kumimoji="1" lang="ja-JP" altLang="en-US" dirty="0" smtClean="0"/>
              <a:t>こっちを扱う</a:t>
            </a:r>
            <a:endParaRPr kumimoji="1" lang="ja-JP" altLang="en-US" dirty="0"/>
          </a:p>
        </p:txBody>
      </p:sp>
      <p:pic>
        <p:nvPicPr>
          <p:cNvPr id="18" name="図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142" y="2611620"/>
            <a:ext cx="981635" cy="775492"/>
          </a:xfrm>
          <a:prstGeom prst="rect">
            <a:avLst/>
          </a:prstGeom>
        </p:spPr>
      </p:pic>
    </p:spTree>
    <p:extLst>
      <p:ext uri="{BB962C8B-B14F-4D97-AF65-F5344CB8AC3E}">
        <p14:creationId xmlns:p14="http://schemas.microsoft.com/office/powerpoint/2010/main" val="725738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計算量の表記</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計算量は</a:t>
                </a:r>
                <a14:m>
                  <m:oMath xmlns:m="http://schemas.openxmlformats.org/officeDocument/2006/math">
                    <m:r>
                      <a:rPr lang="en-US" altLang="ja-JP" b="0" i="1" smtClean="0">
                        <a:latin typeface="Cambria Math" charset="0"/>
                      </a:rPr>
                      <m:t>𝑂</m:t>
                    </m:r>
                  </m:oMath>
                </a14:m>
                <a:r>
                  <a:rPr kumimoji="1" lang="ja-JP" altLang="en-US" dirty="0" smtClean="0"/>
                  <a:t>表記法で表される</a:t>
                </a:r>
                <a:r>
                  <a:rPr kumimoji="1" lang="en-US" altLang="ja-JP" dirty="0" smtClean="0"/>
                  <a:t/>
                </a:r>
                <a:br>
                  <a:rPr kumimoji="1" lang="en-US" altLang="ja-JP" dirty="0" smtClean="0"/>
                </a:br>
                <a14:m>
                  <m:oMath xmlns:m="http://schemas.openxmlformats.org/officeDocument/2006/math">
                    <m:r>
                      <a:rPr kumimoji="1" lang="en-US" altLang="ja-JP" b="0" i="1" smtClean="0">
                        <a:latin typeface="Cambria Math" charset="0"/>
                      </a:rPr>
                      <m:t>𝑛</m:t>
                    </m:r>
                  </m:oMath>
                </a14:m>
                <a:r>
                  <a:rPr kumimoji="1" lang="ja-JP" altLang="en-US" dirty="0" smtClean="0"/>
                  <a:t>を問題の入力サイズとしたとき</a:t>
                </a:r>
                <a:r>
                  <a:rPr kumimoji="1" lang="en-US" altLang="ja-JP" dirty="0" smtClean="0"/>
                  <a:t/>
                </a:r>
                <a:br>
                  <a:rPr kumimoji="1" lang="en-US" altLang="ja-JP" dirty="0" smtClean="0"/>
                </a:br>
                <a14:m>
                  <m:oMath xmlns:m="http://schemas.openxmlformats.org/officeDocument/2006/math">
                    <m:r>
                      <a:rPr kumimoji="1" lang="en-US" altLang="ja-JP" b="0" i="1" smtClean="0">
                        <a:solidFill>
                          <a:srgbClr val="FF0000"/>
                        </a:solidFill>
                        <a:latin typeface="Cambria Math" charset="0"/>
                      </a:rPr>
                      <m:t>𝑂</m:t>
                    </m:r>
                    <m:r>
                      <a:rPr kumimoji="1" lang="en-US" altLang="ja-JP" b="0" i="1" smtClean="0">
                        <a:solidFill>
                          <a:srgbClr val="FF0000"/>
                        </a:solidFill>
                        <a:latin typeface="Cambria Math" charset="0"/>
                      </a:rPr>
                      <m:t>(</m:t>
                    </m:r>
                    <m:r>
                      <a:rPr kumimoji="1" lang="en-US" altLang="ja-JP" b="0" i="1" smtClean="0">
                        <a:solidFill>
                          <a:srgbClr val="FF0000"/>
                        </a:solidFill>
                        <a:latin typeface="Cambria Math" charset="0"/>
                      </a:rPr>
                      <m:t>𝑔</m:t>
                    </m:r>
                    <m:d>
                      <m:dPr>
                        <m:ctrlPr>
                          <a:rPr kumimoji="1" lang="en-US" altLang="ja-JP" b="0" i="1" smtClean="0">
                            <a:solidFill>
                              <a:srgbClr val="FF0000"/>
                            </a:solidFill>
                            <a:latin typeface="Cambria Math" charset="0"/>
                          </a:rPr>
                        </m:ctrlPr>
                      </m:dPr>
                      <m:e>
                        <m:r>
                          <a:rPr kumimoji="1" lang="en-US" altLang="ja-JP" b="0" i="1" smtClean="0">
                            <a:solidFill>
                              <a:srgbClr val="FF0000"/>
                            </a:solidFill>
                            <a:latin typeface="Cambria Math" charset="0"/>
                          </a:rPr>
                          <m:t>𝑛</m:t>
                        </m:r>
                      </m:e>
                    </m:d>
                    <m:r>
                      <a:rPr kumimoji="1" lang="en-US" altLang="ja-JP" b="0" i="1" smtClean="0">
                        <a:solidFill>
                          <a:srgbClr val="FF0000"/>
                        </a:solidFill>
                        <a:latin typeface="Cambria Math" charset="0"/>
                      </a:rPr>
                      <m:t>)</m:t>
                    </m:r>
                  </m:oMath>
                </a14:m>
                <a:r>
                  <a:rPr kumimoji="1" lang="ja-JP" altLang="en-US" dirty="0" smtClean="0">
                    <a:solidFill>
                      <a:srgbClr val="FF0000"/>
                    </a:solidFill>
                  </a:rPr>
                  <a:t>は計算量が</a:t>
                </a:r>
                <a14:m>
                  <m:oMath xmlns:m="http://schemas.openxmlformats.org/officeDocument/2006/math">
                    <m:r>
                      <a:rPr lang="en-US" altLang="ja-JP" i="1">
                        <a:solidFill>
                          <a:srgbClr val="FF0000"/>
                        </a:solidFill>
                        <a:latin typeface="Cambria Math" charset="0"/>
                      </a:rPr>
                      <m:t>𝑔</m:t>
                    </m:r>
                    <m:d>
                      <m:dPr>
                        <m:ctrlPr>
                          <a:rPr lang="en-US" altLang="ja-JP" i="1">
                            <a:solidFill>
                              <a:srgbClr val="FF0000"/>
                            </a:solidFill>
                            <a:latin typeface="Cambria Math" charset="0"/>
                          </a:rPr>
                        </m:ctrlPr>
                      </m:dPr>
                      <m:e>
                        <m:r>
                          <a:rPr lang="en-US" altLang="ja-JP" i="1">
                            <a:solidFill>
                              <a:srgbClr val="FF0000"/>
                            </a:solidFill>
                            <a:latin typeface="Cambria Math" charset="0"/>
                          </a:rPr>
                          <m:t>𝑛</m:t>
                        </m:r>
                      </m:e>
                    </m:d>
                  </m:oMath>
                </a14:m>
                <a:r>
                  <a:rPr kumimoji="1" lang="ja-JP" altLang="en-US" dirty="0" smtClean="0">
                    <a:solidFill>
                      <a:srgbClr val="FF0000"/>
                    </a:solidFill>
                  </a:rPr>
                  <a:t>に比例する</a:t>
                </a:r>
                <a:r>
                  <a:rPr kumimoji="1" lang="ja-JP" altLang="en-US" dirty="0" smtClean="0"/>
                  <a:t>ことを表す</a:t>
                </a:r>
                <a:r>
                  <a:rPr kumimoji="1" lang="en-US" altLang="ja-JP" dirty="0" smtClean="0"/>
                  <a:t/>
                </a:r>
                <a:br>
                  <a:rPr kumimoji="1" lang="en-US" altLang="ja-JP" dirty="0" smtClean="0"/>
                </a:br>
                <a:r>
                  <a:rPr kumimoji="1" lang="ja-JP" altLang="en-US" dirty="0" smtClean="0"/>
                  <a:t>　</a:t>
                </a:r>
                <a:r>
                  <a:rPr kumimoji="1" lang="en-US" altLang="ja-JP" dirty="0" smtClean="0"/>
                  <a:t/>
                </a:r>
                <a:br>
                  <a:rPr kumimoji="1" lang="en-US" altLang="ja-JP" dirty="0" smtClean="0"/>
                </a:br>
                <a:r>
                  <a:rPr kumimoji="1" lang="ja-JP" altLang="en-US" dirty="0" smtClean="0"/>
                  <a:t>与えられた問題には入力の上限があるので、</a:t>
                </a:r>
                <a:r>
                  <a:rPr kumimoji="1" lang="en-US" altLang="ja-JP" dirty="0" smtClean="0"/>
                  <a:t/>
                </a:r>
                <a:br>
                  <a:rPr kumimoji="1" lang="en-US" altLang="ja-JP" dirty="0" smtClean="0"/>
                </a:br>
                <a:r>
                  <a:rPr kumimoji="1" lang="ja-JP" altLang="en-US" dirty="0" smtClean="0"/>
                  <a:t>それを元にアルゴリズムの評価を行なう</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939" t="-1813" r="-565"/>
                </a:stretch>
              </a:blipFill>
            </p:spPr>
            <p:txBody>
              <a:bodyPr/>
              <a:lstStyle/>
              <a:p>
                <a:r>
                  <a:rPr lang="ja-JP" altLang="en-US">
                    <a:noFill/>
                  </a:rPr>
                  <a:t> </a:t>
                </a:r>
              </a:p>
            </p:txBody>
          </p:sp>
        </mc:Fallback>
      </mc:AlternateContent>
      <p:sp>
        <p:nvSpPr>
          <p:cNvPr id="7" name="スライド番号プレースホルダー 6"/>
          <p:cNvSpPr>
            <a:spLocks noGrp="1"/>
          </p:cNvSpPr>
          <p:nvPr>
            <p:ph type="sldNum" sz="quarter" idx="12"/>
          </p:nvPr>
        </p:nvSpPr>
        <p:spPr/>
        <p:txBody>
          <a:bodyPr/>
          <a:lstStyle/>
          <a:p>
            <a:fld id="{C47B9C9F-B213-DC40-BDA8-1CA619278267}" type="slidenum">
              <a:rPr lang="ja-JP" altLang="en-US" smtClean="0"/>
              <a:pPr/>
              <a:t>5</a:t>
            </a:fld>
            <a:endParaRPr lang="ja-JP" altLang="en-US" dirty="0"/>
          </a:p>
        </p:txBody>
      </p:sp>
      <p:sp>
        <p:nvSpPr>
          <p:cNvPr id="8" name="日付プレースホルダー 7"/>
          <p:cNvSpPr>
            <a:spLocks noGrp="1"/>
          </p:cNvSpPr>
          <p:nvPr>
            <p:ph type="dt" sz="half" idx="10"/>
          </p:nvPr>
        </p:nvSpPr>
        <p:spPr/>
        <p:txBody>
          <a:bodyPr/>
          <a:lstStyle/>
          <a:p>
            <a:r>
              <a:rPr lang="en-US" altLang="ja-JP" smtClean="0"/>
              <a:t>2017/4/24</a:t>
            </a:r>
            <a:endParaRPr lang="ja-JP" altLang="en-US" dirty="0"/>
          </a:p>
        </p:txBody>
      </p:sp>
      <p:sp>
        <p:nvSpPr>
          <p:cNvPr id="9" name="フッター プレースホルダー 8"/>
          <p:cNvSpPr>
            <a:spLocks noGrp="1"/>
          </p:cNvSpPr>
          <p:nvPr>
            <p:ph type="ftr" sz="quarter" idx="11"/>
          </p:nvPr>
        </p:nvSpPr>
        <p:spPr/>
        <p:txBody>
          <a:bodyPr/>
          <a:lstStyle/>
          <a:p>
            <a:r>
              <a:rPr lang="ja-JP" altLang="en-US" smtClean="0"/>
              <a:t>教科書輪講</a:t>
            </a:r>
            <a:endParaRPr lang="ja-JP" altLang="en-US" dirty="0"/>
          </a:p>
        </p:txBody>
      </p:sp>
    </p:spTree>
    <p:extLst>
      <p:ext uri="{BB962C8B-B14F-4D97-AF65-F5344CB8AC3E}">
        <p14:creationId xmlns:p14="http://schemas.microsoft.com/office/powerpoint/2010/main" val="415411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計算量の求め方</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2017/4/24</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教科書輪講</a:t>
            </a:r>
            <a:endParaRPr lang="ja-JP" altLang="en-US" dirty="0"/>
          </a:p>
        </p:txBody>
      </p:sp>
      <p:sp>
        <p:nvSpPr>
          <p:cNvPr id="6" name="スライド番号プレースホルダー 5"/>
          <p:cNvSpPr>
            <a:spLocks noGrp="1"/>
          </p:cNvSpPr>
          <p:nvPr>
            <p:ph type="sldNum" sz="quarter" idx="12"/>
          </p:nvPr>
        </p:nvSpPr>
        <p:spPr/>
        <p:txBody>
          <a:bodyPr/>
          <a:lstStyle/>
          <a:p>
            <a:fld id="{C47B9C9F-B213-DC40-BDA8-1CA619278267}" type="slidenum">
              <a:rPr lang="ja-JP" altLang="en-US" smtClean="0"/>
              <a:pPr/>
              <a:t>6</a:t>
            </a:fld>
            <a:endParaRPr lang="ja-JP" altLang="en-US" dirty="0"/>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64" y="1623382"/>
            <a:ext cx="5048600" cy="4683450"/>
          </a:xfrm>
          <a:prstGeom prst="rect">
            <a:avLst/>
          </a:prstGeom>
        </p:spPr>
      </p:pic>
      <p:sp>
        <p:nvSpPr>
          <p:cNvPr id="11" name="テキスト ボックス 10"/>
          <p:cNvSpPr txBox="1"/>
          <p:nvPr/>
        </p:nvSpPr>
        <p:spPr>
          <a:xfrm>
            <a:off x="139239" y="1199039"/>
            <a:ext cx="5123228" cy="461665"/>
          </a:xfrm>
          <a:prstGeom prst="rect">
            <a:avLst/>
          </a:prstGeom>
          <a:noFill/>
        </p:spPr>
        <p:txBody>
          <a:bodyPr wrap="square" rtlCol="0">
            <a:spAutoFit/>
          </a:bodyPr>
          <a:lstStyle/>
          <a:p>
            <a:r>
              <a:rPr lang="en-US" altLang="ja-JP" sz="2400" dirty="0" smtClean="0"/>
              <a:t>1)</a:t>
            </a:r>
            <a:r>
              <a:rPr lang="ja-JP" altLang="en-US" sz="2400" dirty="0" smtClean="0"/>
              <a:t>プログラムのステップ数を数える</a:t>
            </a:r>
            <a:endParaRPr kumimoji="1" lang="ja-JP" altLang="en-US" sz="2400" dirty="0"/>
          </a:p>
        </p:txBody>
      </p:sp>
      <p:cxnSp>
        <p:nvCxnSpPr>
          <p:cNvPr id="12" name="直線コネクタ 11"/>
          <p:cNvCxnSpPr/>
          <p:nvPr/>
        </p:nvCxnSpPr>
        <p:spPr>
          <a:xfrm>
            <a:off x="5363820" y="1199039"/>
            <a:ext cx="0" cy="5107793"/>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424823" y="1203541"/>
            <a:ext cx="3327291" cy="830997"/>
          </a:xfrm>
          <a:prstGeom prst="rect">
            <a:avLst/>
          </a:prstGeom>
          <a:noFill/>
        </p:spPr>
        <p:txBody>
          <a:bodyPr wrap="square" rtlCol="0">
            <a:spAutoFit/>
          </a:bodyPr>
          <a:lstStyle/>
          <a:p>
            <a:r>
              <a:rPr lang="en-US" altLang="ja-JP" sz="2400" dirty="0" smtClean="0"/>
              <a:t>2)</a:t>
            </a:r>
            <a:r>
              <a:rPr lang="ja-JP" altLang="en-US" sz="2400" dirty="0" smtClean="0"/>
              <a:t>プログラム全体の</a:t>
            </a:r>
            <a:r>
              <a:rPr lang="en-US" altLang="ja-JP" sz="2400" dirty="0" smtClean="0"/>
              <a:t/>
            </a:r>
            <a:br>
              <a:rPr lang="en-US" altLang="ja-JP" sz="2400" dirty="0" smtClean="0"/>
            </a:br>
            <a:r>
              <a:rPr lang="ja-JP" altLang="en-US" sz="2400" dirty="0" smtClean="0"/>
              <a:t>　ステップ数を数える</a:t>
            </a:r>
            <a:endParaRPr kumimoji="1" lang="ja-JP" altLang="en-US" sz="2400" dirty="0"/>
          </a:p>
        </p:txBody>
      </p:sp>
      <mc:AlternateContent xmlns:mc="http://schemas.openxmlformats.org/markup-compatibility/2006" xmlns:a14="http://schemas.microsoft.com/office/drawing/2010/main">
        <mc:Choice Requires="a14">
          <p:sp>
            <p:nvSpPr>
              <p:cNvPr id="16" name="テキスト ボックス 15"/>
              <p:cNvSpPr txBox="1"/>
              <p:nvPr/>
            </p:nvSpPr>
            <p:spPr>
              <a:xfrm>
                <a:off x="5766318" y="2034076"/>
                <a:ext cx="2985796" cy="74552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ja-JP" altLang="en-US" sz="2000" b="0" i="1" smtClean="0">
                          <a:latin typeface="Cambria Math" charset="0"/>
                        </a:rPr>
                        <m:t>　</m:t>
                      </m:r>
                      <m:r>
                        <a:rPr kumimoji="1" lang="en-US" altLang="ja-JP" sz="2000" b="0" i="1" smtClean="0">
                          <a:latin typeface="Cambria Math" charset="0"/>
                        </a:rPr>
                        <m:t>1+</m:t>
                      </m:r>
                      <m:r>
                        <a:rPr kumimoji="1" lang="en-US" altLang="ja-JP" sz="2000" b="0" i="1" smtClean="0">
                          <a:latin typeface="Cambria Math" charset="0"/>
                        </a:rPr>
                        <m:t>𝑛</m:t>
                      </m:r>
                      <m:r>
                        <a:rPr kumimoji="1" lang="en-US" altLang="ja-JP" sz="2000" b="0" i="1" smtClean="0">
                          <a:latin typeface="Cambria Math" charset="0"/>
                        </a:rPr>
                        <m:t>+</m:t>
                      </m:r>
                      <m:sSup>
                        <m:sSupPr>
                          <m:ctrlPr>
                            <a:rPr kumimoji="1" lang="en-US" altLang="ja-JP" sz="2000" b="0" i="1" smtClean="0">
                              <a:latin typeface="Cambria Math" charset="0"/>
                            </a:rPr>
                          </m:ctrlPr>
                        </m:sSupPr>
                        <m:e>
                          <m:r>
                            <a:rPr kumimoji="1" lang="en-US" altLang="ja-JP" sz="2000" b="0" i="1" smtClean="0">
                              <a:latin typeface="Cambria Math" charset="0"/>
                            </a:rPr>
                            <m:t>𝑛</m:t>
                          </m:r>
                        </m:e>
                        <m:sup>
                          <m:r>
                            <a:rPr kumimoji="1" lang="en-US" altLang="ja-JP" sz="2000" b="0" i="1" smtClean="0">
                              <a:latin typeface="Cambria Math" charset="0"/>
                            </a:rPr>
                            <m:t>2</m:t>
                          </m:r>
                        </m:sup>
                      </m:sSup>
                      <m:r>
                        <a:rPr kumimoji="1" lang="en-US" altLang="ja-JP" sz="2000" b="0" i="1" smtClean="0">
                          <a:latin typeface="Cambria Math" charset="0"/>
                        </a:rPr>
                        <m:t>+</m:t>
                      </m:r>
                      <m:sSup>
                        <m:sSupPr>
                          <m:ctrlPr>
                            <a:rPr lang="en-US" altLang="ja-JP" sz="2000" i="1">
                              <a:latin typeface="Cambria Math" charset="0"/>
                            </a:rPr>
                          </m:ctrlPr>
                        </m:sSupPr>
                        <m:e>
                          <m:r>
                            <a:rPr lang="en-US" altLang="ja-JP" sz="2000" i="1">
                              <a:latin typeface="Cambria Math" charset="0"/>
                            </a:rPr>
                            <m:t>𝑛</m:t>
                          </m:r>
                        </m:e>
                        <m:sup>
                          <m:r>
                            <a:rPr lang="en-US" altLang="ja-JP" sz="2000" i="1">
                              <a:latin typeface="Cambria Math" charset="0"/>
                            </a:rPr>
                            <m:t>2</m:t>
                          </m:r>
                        </m:sup>
                      </m:sSup>
                    </m:oMath>
                    <m:oMath xmlns:m="http://schemas.openxmlformats.org/officeDocument/2006/math">
                      <m:r>
                        <a:rPr lang="en-US" altLang="ja-JP" sz="2000" b="0" i="1" smtClean="0">
                          <a:latin typeface="Cambria Math" charset="0"/>
                        </a:rPr>
                        <m:t>=1+</m:t>
                      </m:r>
                      <m:r>
                        <a:rPr lang="en-US" altLang="ja-JP" sz="2000" b="0" i="1" smtClean="0">
                          <a:latin typeface="Cambria Math" charset="0"/>
                        </a:rPr>
                        <m:t>𝑛</m:t>
                      </m:r>
                      <m:r>
                        <a:rPr lang="en-US" altLang="ja-JP" sz="2000" b="0" i="1" smtClean="0">
                          <a:latin typeface="Cambria Math" charset="0"/>
                        </a:rPr>
                        <m:t>+2</m:t>
                      </m:r>
                      <m:sSup>
                        <m:sSupPr>
                          <m:ctrlPr>
                            <a:rPr lang="en-US" altLang="ja-JP" sz="2000" i="1">
                              <a:latin typeface="Cambria Math" charset="0"/>
                            </a:rPr>
                          </m:ctrlPr>
                        </m:sSupPr>
                        <m:e>
                          <m:r>
                            <a:rPr lang="en-US" altLang="ja-JP" sz="2000" i="1">
                              <a:latin typeface="Cambria Math" charset="0"/>
                            </a:rPr>
                            <m:t>𝑛</m:t>
                          </m:r>
                        </m:e>
                        <m:sup>
                          <m:r>
                            <a:rPr lang="en-US" altLang="ja-JP" sz="2000" i="1">
                              <a:latin typeface="Cambria Math" charset="0"/>
                            </a:rPr>
                            <m:t>2</m:t>
                          </m:r>
                        </m:sup>
                      </m:sSup>
                    </m:oMath>
                  </m:oMathPara>
                </a14:m>
                <a:r>
                  <a:rPr lang="en-US" altLang="ja-JP" dirty="0" smtClean="0"/>
                  <a:t/>
                </a:r>
                <a:br>
                  <a:rPr lang="en-US" altLang="ja-JP" dirty="0" smtClean="0"/>
                </a:br>
                <a:endParaRPr lang="en-US" altLang="ja-JP" dirty="0" smtClean="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5766318" y="2034076"/>
                <a:ext cx="2985796" cy="745525"/>
              </a:xfrm>
              <a:prstGeom prst="rect">
                <a:avLst/>
              </a:prstGeom>
              <a:blipFill rotWithShape="0">
                <a:blip r:embed="rId3"/>
                <a:stretch>
                  <a:fillRect/>
                </a:stretch>
              </a:blipFill>
            </p:spPr>
            <p:txBody>
              <a:bodyPr/>
              <a:lstStyle/>
              <a:p>
                <a:r>
                  <a:rPr lang="ja-JP" altLang="en-US">
                    <a:noFill/>
                  </a:rPr>
                  <a:t> </a:t>
                </a:r>
              </a:p>
            </p:txBody>
          </p:sp>
        </mc:Fallback>
      </mc:AlternateContent>
      <p:sp>
        <p:nvSpPr>
          <p:cNvPr id="17" name="テキスト ボックス 16"/>
          <p:cNvSpPr txBox="1"/>
          <p:nvPr/>
        </p:nvSpPr>
        <p:spPr>
          <a:xfrm>
            <a:off x="5424822" y="3229248"/>
            <a:ext cx="3588549" cy="461665"/>
          </a:xfrm>
          <a:prstGeom prst="rect">
            <a:avLst/>
          </a:prstGeom>
          <a:noFill/>
        </p:spPr>
        <p:txBody>
          <a:bodyPr wrap="square" rtlCol="0">
            <a:spAutoFit/>
          </a:bodyPr>
          <a:lstStyle/>
          <a:p>
            <a:r>
              <a:rPr lang="en-US" altLang="ja-JP" sz="2400" dirty="0" smtClean="0"/>
              <a:t>3)</a:t>
            </a:r>
            <a:r>
              <a:rPr lang="ja-JP" altLang="en-US" sz="2400" dirty="0" smtClean="0"/>
              <a:t>不要なものを除く</a:t>
            </a:r>
            <a:endParaRPr kumimoji="1" lang="ja-JP" altLang="en-US" sz="2400" dirty="0"/>
          </a:p>
        </p:txBody>
      </p:sp>
      <mc:AlternateContent xmlns:mc="http://schemas.openxmlformats.org/markup-compatibility/2006" xmlns:a14="http://schemas.microsoft.com/office/drawing/2010/main">
        <mc:Choice Requires="a14">
          <p:sp>
            <p:nvSpPr>
              <p:cNvPr id="18" name="テキスト ボックス 17"/>
              <p:cNvSpPr txBox="1"/>
              <p:nvPr/>
            </p:nvSpPr>
            <p:spPr>
              <a:xfrm>
                <a:off x="5526177" y="3745491"/>
                <a:ext cx="3225937" cy="707886"/>
              </a:xfrm>
              <a:prstGeom prst="rect">
                <a:avLst/>
              </a:prstGeom>
              <a:noFill/>
            </p:spPr>
            <p:txBody>
              <a:bodyPr wrap="square" rtlCol="0">
                <a:spAutoFit/>
              </a:bodyPr>
              <a:lstStyle/>
              <a:p>
                <a:pPr algn="ctr"/>
                <a:r>
                  <a:rPr lang="en-US" altLang="ja-JP" sz="2000" i="1" dirty="0" smtClean="0">
                    <a:latin typeface="Cambria Math" charset="0"/>
                  </a:rPr>
                  <a:t>a.</a:t>
                </a:r>
                <a:r>
                  <a:rPr lang="ja-JP" altLang="en-US" sz="2000" i="1" dirty="0" smtClean="0">
                    <a:latin typeface="Cambria Math" charset="0"/>
                  </a:rPr>
                  <a:t>最大次数の項以外を除く</a:t>
                </a:r>
                <a:r>
                  <a:rPr kumimoji="1" lang="en-US" altLang="ja-JP" b="0" i="1" dirty="0" smtClean="0">
                    <a:latin typeface="Cambria Math" charset="0"/>
                  </a:rPr>
                  <a:t/>
                </a:r>
                <a:br>
                  <a:rPr kumimoji="1" lang="en-US" altLang="ja-JP" b="0" i="1" dirty="0" smtClean="0">
                    <a:latin typeface="Cambria Math" charset="0"/>
                  </a:rPr>
                </a:br>
                <a14:m>
                  <m:oMath xmlns:m="http://schemas.openxmlformats.org/officeDocument/2006/math">
                    <m:r>
                      <a:rPr lang="en-US" altLang="ja-JP" sz="2000" b="0" i="1" smtClean="0">
                        <a:latin typeface="Cambria Math" charset="0"/>
                      </a:rPr>
                      <m:t>1+</m:t>
                    </m:r>
                    <m:r>
                      <a:rPr lang="en-US" altLang="ja-JP" sz="2000" b="0" i="1" smtClean="0">
                        <a:latin typeface="Cambria Math" charset="0"/>
                      </a:rPr>
                      <m:t>𝑛</m:t>
                    </m:r>
                    <m:r>
                      <a:rPr lang="en-US" altLang="ja-JP" sz="2000" b="0" i="1" smtClean="0">
                        <a:latin typeface="Cambria Math" charset="0"/>
                      </a:rPr>
                      <m:t>+2</m:t>
                    </m:r>
                    <m:sSup>
                      <m:sSupPr>
                        <m:ctrlPr>
                          <a:rPr lang="en-US" altLang="ja-JP" sz="2000" i="1">
                            <a:latin typeface="Cambria Math" charset="0"/>
                          </a:rPr>
                        </m:ctrlPr>
                      </m:sSupPr>
                      <m:e>
                        <m:r>
                          <a:rPr lang="en-US" altLang="ja-JP" sz="2000" i="1">
                            <a:latin typeface="Cambria Math" charset="0"/>
                          </a:rPr>
                          <m:t>𝑛</m:t>
                        </m:r>
                      </m:e>
                      <m:sup>
                        <m:r>
                          <a:rPr lang="en-US" altLang="ja-JP" sz="2000" i="1">
                            <a:latin typeface="Cambria Math" charset="0"/>
                          </a:rPr>
                          <m:t>2</m:t>
                        </m:r>
                      </m:sup>
                    </m:sSup>
                  </m:oMath>
                </a14:m>
                <a:r>
                  <a:rPr lang="ja-JP" altLang="en-US" sz="2000" dirty="0" smtClean="0"/>
                  <a:t>→</a:t>
                </a:r>
                <a:r>
                  <a:rPr lang="en-US" altLang="ja-JP" sz="2000" dirty="0"/>
                  <a:t> </a:t>
                </a:r>
                <a14:m>
                  <m:oMath xmlns:m="http://schemas.openxmlformats.org/officeDocument/2006/math">
                    <m:r>
                      <a:rPr lang="en-US" altLang="ja-JP" sz="2000" i="1">
                        <a:latin typeface="Cambria Math" charset="0"/>
                      </a:rPr>
                      <m:t>2</m:t>
                    </m:r>
                    <m:sSup>
                      <m:sSupPr>
                        <m:ctrlPr>
                          <a:rPr lang="en-US" altLang="ja-JP" sz="2000" i="1">
                            <a:latin typeface="Cambria Math" charset="0"/>
                          </a:rPr>
                        </m:ctrlPr>
                      </m:sSupPr>
                      <m:e>
                        <m:r>
                          <a:rPr lang="en-US" altLang="ja-JP" sz="2000" i="1">
                            <a:latin typeface="Cambria Math" charset="0"/>
                          </a:rPr>
                          <m:t>𝑛</m:t>
                        </m:r>
                      </m:e>
                      <m:sup>
                        <m:r>
                          <a:rPr lang="en-US" altLang="ja-JP" sz="2000" i="1">
                            <a:latin typeface="Cambria Math" charset="0"/>
                          </a:rPr>
                          <m:t>2</m:t>
                        </m:r>
                      </m:sup>
                    </m:sSup>
                  </m:oMath>
                </a14:m>
                <a:endParaRPr lang="en-US" altLang="ja-JP" sz="2000" dirty="0" smtClean="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5526177" y="3745491"/>
                <a:ext cx="3225937" cy="707886"/>
              </a:xfrm>
              <a:prstGeom prst="rect">
                <a:avLst/>
              </a:prstGeom>
              <a:blipFill rotWithShape="0">
                <a:blip r:embed="rId4"/>
                <a:stretch>
                  <a:fillRect l="-1323" t="-7692" r="-945" b="-136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5526176" y="4684788"/>
                <a:ext cx="3225937" cy="707886"/>
              </a:xfrm>
              <a:prstGeom prst="rect">
                <a:avLst/>
              </a:prstGeom>
              <a:noFill/>
            </p:spPr>
            <p:txBody>
              <a:bodyPr wrap="square" rtlCol="0">
                <a:spAutoFit/>
              </a:bodyPr>
              <a:lstStyle/>
              <a:p>
                <a:pPr algn="ctr"/>
                <a:r>
                  <a:rPr lang="en-US" altLang="ja-JP" sz="2000" i="1" dirty="0" smtClean="0">
                    <a:latin typeface="Cambria Math" charset="0"/>
                  </a:rPr>
                  <a:t>b.</a:t>
                </a:r>
                <a:r>
                  <a:rPr lang="ja-JP" altLang="en-US" sz="2000" i="1" dirty="0" smtClean="0">
                    <a:latin typeface="Cambria Math" charset="0"/>
                  </a:rPr>
                  <a:t>係数を除く</a:t>
                </a:r>
                <a:r>
                  <a:rPr kumimoji="1" lang="en-US" altLang="ja-JP" b="0" i="1" dirty="0" smtClean="0">
                    <a:latin typeface="Cambria Math" charset="0"/>
                  </a:rPr>
                  <a:t/>
                </a:r>
                <a:br>
                  <a:rPr kumimoji="1" lang="en-US" altLang="ja-JP" b="0" i="1" dirty="0" smtClean="0">
                    <a:latin typeface="Cambria Math" charset="0"/>
                  </a:rPr>
                </a:br>
                <a14:m>
                  <m:oMath xmlns:m="http://schemas.openxmlformats.org/officeDocument/2006/math">
                    <m:r>
                      <a:rPr lang="en-US" altLang="ja-JP" sz="2000" b="0" i="1" smtClean="0">
                        <a:latin typeface="Cambria Math" charset="0"/>
                      </a:rPr>
                      <m:t>2</m:t>
                    </m:r>
                    <m:sSup>
                      <m:sSupPr>
                        <m:ctrlPr>
                          <a:rPr lang="en-US" altLang="ja-JP" sz="2000" i="1">
                            <a:latin typeface="Cambria Math" charset="0"/>
                          </a:rPr>
                        </m:ctrlPr>
                      </m:sSupPr>
                      <m:e>
                        <m:r>
                          <a:rPr lang="en-US" altLang="ja-JP" sz="2000" i="1">
                            <a:latin typeface="Cambria Math" charset="0"/>
                          </a:rPr>
                          <m:t>𝑛</m:t>
                        </m:r>
                      </m:e>
                      <m:sup>
                        <m:r>
                          <a:rPr lang="en-US" altLang="ja-JP" sz="2000" i="1">
                            <a:latin typeface="Cambria Math" charset="0"/>
                          </a:rPr>
                          <m:t>2</m:t>
                        </m:r>
                      </m:sup>
                    </m:sSup>
                  </m:oMath>
                </a14:m>
                <a:r>
                  <a:rPr lang="ja-JP" altLang="en-US" sz="2000" dirty="0" smtClean="0"/>
                  <a:t>→</a:t>
                </a:r>
                <a:r>
                  <a:rPr lang="en-US" altLang="ja-JP" sz="2000" dirty="0"/>
                  <a:t> </a:t>
                </a:r>
                <a14:m>
                  <m:oMath xmlns:m="http://schemas.openxmlformats.org/officeDocument/2006/math">
                    <m:sSup>
                      <m:sSupPr>
                        <m:ctrlPr>
                          <a:rPr lang="en-US" altLang="ja-JP" sz="2000" i="1">
                            <a:latin typeface="Cambria Math" charset="0"/>
                          </a:rPr>
                        </m:ctrlPr>
                      </m:sSupPr>
                      <m:e>
                        <m:r>
                          <a:rPr lang="en-US" altLang="ja-JP" sz="2000" i="1">
                            <a:latin typeface="Cambria Math" charset="0"/>
                          </a:rPr>
                          <m:t>𝑛</m:t>
                        </m:r>
                      </m:e>
                      <m:sup>
                        <m:r>
                          <a:rPr lang="en-US" altLang="ja-JP" sz="2000" i="1">
                            <a:latin typeface="Cambria Math" charset="0"/>
                          </a:rPr>
                          <m:t>2</m:t>
                        </m:r>
                      </m:sup>
                    </m:sSup>
                  </m:oMath>
                </a14:m>
                <a:endParaRPr lang="en-US" altLang="ja-JP" sz="2000" dirty="0" smtClean="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5526176" y="4684788"/>
                <a:ext cx="3225937" cy="707886"/>
              </a:xfrm>
              <a:prstGeom prst="rect">
                <a:avLst/>
              </a:prstGeom>
              <a:blipFill rotWithShape="0">
                <a:blip r:embed="rId5"/>
                <a:stretch>
                  <a:fillRect t="-8621" b="-146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5526176" y="5746477"/>
                <a:ext cx="3555081" cy="400174"/>
              </a:xfrm>
              <a:prstGeom prst="rect">
                <a:avLst/>
              </a:prstGeom>
              <a:noFill/>
            </p:spPr>
            <p:txBody>
              <a:bodyPr wrap="square" rtlCol="0">
                <a:spAutoFit/>
              </a:bodyPr>
              <a:lstStyle/>
              <a:p>
                <a:r>
                  <a:rPr lang="ja-JP" altLang="en-US" sz="2000" dirty="0" smtClean="0"/>
                  <a:t>このコードの</a:t>
                </a:r>
                <a14:m>
                  <m:oMath xmlns:m="http://schemas.openxmlformats.org/officeDocument/2006/math">
                    <m:r>
                      <a:rPr lang="ja-JP" altLang="en-US" sz="2000" i="1" dirty="0" smtClean="0">
                        <a:solidFill>
                          <a:schemeClr val="tx1"/>
                        </a:solidFill>
                        <a:latin typeface="Cambria Math" charset="0"/>
                      </a:rPr>
                      <m:t>計算量は</m:t>
                    </m:r>
                    <m:r>
                      <a:rPr lang="en-US" altLang="ja-JP" sz="2000" i="1">
                        <a:solidFill>
                          <a:srgbClr val="FF0000"/>
                        </a:solidFill>
                        <a:latin typeface="Cambria Math" charset="0"/>
                      </a:rPr>
                      <m:t>𝑂</m:t>
                    </m:r>
                    <m:r>
                      <a:rPr lang="en-US" altLang="ja-JP" sz="2000" i="1">
                        <a:solidFill>
                          <a:srgbClr val="FF0000"/>
                        </a:solidFill>
                        <a:latin typeface="Cambria Math" charset="0"/>
                      </a:rPr>
                      <m:t>(</m:t>
                    </m:r>
                    <m:sSup>
                      <m:sSupPr>
                        <m:ctrlPr>
                          <a:rPr lang="en-US" altLang="ja-JP" sz="2000" i="1" smtClean="0">
                            <a:solidFill>
                              <a:srgbClr val="FF0000"/>
                            </a:solidFill>
                            <a:latin typeface="Cambria Math" charset="0"/>
                          </a:rPr>
                        </m:ctrlPr>
                      </m:sSupPr>
                      <m:e>
                        <m:r>
                          <a:rPr lang="en-US" altLang="ja-JP" sz="2000" i="1">
                            <a:solidFill>
                              <a:srgbClr val="FF0000"/>
                            </a:solidFill>
                            <a:latin typeface="Cambria Math" charset="0"/>
                          </a:rPr>
                          <m:t>𝑛</m:t>
                        </m:r>
                      </m:e>
                      <m:sup>
                        <m:r>
                          <a:rPr lang="en-US" altLang="ja-JP" sz="2000" i="1">
                            <a:solidFill>
                              <a:srgbClr val="FF0000"/>
                            </a:solidFill>
                            <a:latin typeface="Cambria Math" charset="0"/>
                          </a:rPr>
                          <m:t>2</m:t>
                        </m:r>
                      </m:sup>
                    </m:sSup>
                    <m:r>
                      <a:rPr lang="en-US" altLang="ja-JP" sz="2000" i="1">
                        <a:solidFill>
                          <a:srgbClr val="FF0000"/>
                        </a:solidFill>
                        <a:latin typeface="Cambria Math" charset="0"/>
                      </a:rPr>
                      <m:t>)</m:t>
                    </m:r>
                  </m:oMath>
                </a14:m>
                <a:endParaRPr kumimoji="1" lang="ja-JP" altLang="en-US" sz="20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5526176" y="5746477"/>
                <a:ext cx="3555081" cy="400174"/>
              </a:xfrm>
              <a:prstGeom prst="rect">
                <a:avLst/>
              </a:prstGeom>
              <a:blipFill rotWithShape="0">
                <a:blip r:embed="rId6"/>
                <a:stretch>
                  <a:fillRect l="-1887" t="-7692" b="-2923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2271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計算量の比較</a:t>
            </a:r>
            <a:endParaRPr kumimoji="1" lang="ja-JP" altLang="en-US" dirty="0"/>
          </a:p>
        </p:txBody>
      </p:sp>
      <mc:AlternateContent xmlns:mc="http://schemas.openxmlformats.org/markup-compatibility/2006" xmlns:a14="http://schemas.microsoft.com/office/drawing/2010/main">
        <mc:Choice Requires="a14">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92712037"/>
                  </p:ext>
                </p:extLst>
              </p:nvPr>
            </p:nvGraphicFramePr>
            <p:xfrm>
              <a:off x="202931" y="2497418"/>
              <a:ext cx="8747998" cy="1141349"/>
            </p:xfrm>
            <a:graphic>
              <a:graphicData uri="http://schemas.openxmlformats.org/drawingml/2006/table">
                <a:tbl>
                  <a:tblPr bandRow="1">
                    <a:tableStyleId>{5C22544A-7EE6-4342-B048-85BDC9FD1C3A}</a:tableStyleId>
                  </a:tblPr>
                  <a:tblGrid>
                    <a:gridCol w="1249714"/>
                    <a:gridCol w="1249714"/>
                    <a:gridCol w="1249714"/>
                    <a:gridCol w="1249714"/>
                    <a:gridCol w="1249714"/>
                    <a:gridCol w="1249714"/>
                    <a:gridCol w="1249714"/>
                  </a:tblGrid>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charset="0"/>
                                  </a:rPr>
                                  <m:t>𝑛</m:t>
                                </m:r>
                              </m:oMath>
                            </m:oMathPara>
                          </a14:m>
                          <a:endParaRPr kumimoji="1" lang="ja-JP" altLang="en-US" sz="20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l"/>
                          <a14:m>
                            <m:oMathPara xmlns:m="http://schemas.openxmlformats.org/officeDocument/2006/math">
                              <m:oMathParaPr>
                                <m:jc m:val="centerGroup"/>
                              </m:oMathParaPr>
                              <m:oMath xmlns:m="http://schemas.openxmlformats.org/officeDocument/2006/math">
                                <m:r>
                                  <a:rPr kumimoji="1" lang="en-US" altLang="ja-JP" sz="2000" b="0" i="1" smtClean="0">
                                    <a:latin typeface="Cambria Math" charset="0"/>
                                  </a:rPr>
                                  <m:t>𝑙𝑜𝑔𝑛</m:t>
                                </m:r>
                              </m:oMath>
                            </m:oMathPara>
                          </a14:m>
                          <a:endParaRPr kumimoji="1" lang="ja-JP" altLang="en-US" sz="20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l"/>
                          <a14:m>
                            <m:oMathPara xmlns:m="http://schemas.openxmlformats.org/officeDocument/2006/math">
                              <m:oMathParaPr>
                                <m:jc m:val="centerGroup"/>
                              </m:oMathParaPr>
                              <m:oMath xmlns:m="http://schemas.openxmlformats.org/officeDocument/2006/math">
                                <m:rad>
                                  <m:radPr>
                                    <m:degHide m:val="on"/>
                                    <m:ctrlPr>
                                      <a:rPr kumimoji="1" lang="ja-JP" altLang="en-US" sz="2000" i="1" smtClean="0">
                                        <a:latin typeface="Cambria Math" charset="0"/>
                                      </a:rPr>
                                    </m:ctrlPr>
                                  </m:radPr>
                                  <m:deg/>
                                  <m:e>
                                    <m:r>
                                      <a:rPr kumimoji="1" lang="en-US" altLang="ja-JP" sz="2000" b="0" i="1" smtClean="0">
                                        <a:latin typeface="Cambria Math" charset="0"/>
                                      </a:rPr>
                                      <m:t>𝑛</m:t>
                                    </m:r>
                                  </m:e>
                                </m:rad>
                              </m:oMath>
                            </m:oMathPara>
                          </a14:m>
                          <a:endParaRPr kumimoji="1" lang="ja-JP" altLang="en-US" sz="20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l"/>
                          <a14:m>
                            <m:oMathPara xmlns:m="http://schemas.openxmlformats.org/officeDocument/2006/math">
                              <m:oMathParaPr>
                                <m:jc m:val="centerGroup"/>
                              </m:oMathParaPr>
                              <m:oMath xmlns:m="http://schemas.openxmlformats.org/officeDocument/2006/math">
                                <m:r>
                                  <a:rPr kumimoji="1" lang="en-US" altLang="ja-JP" sz="2000" b="0" i="1" smtClean="0">
                                    <a:latin typeface="Cambria Math" charset="0"/>
                                  </a:rPr>
                                  <m:t>𝑛𝑙𝑜𝑔𝑛</m:t>
                                </m:r>
                              </m:oMath>
                            </m:oMathPara>
                          </a14:m>
                          <a:endParaRPr kumimoji="1" lang="ja-JP" altLang="en-US" sz="20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l"/>
                          <a14:m>
                            <m:oMathPara xmlns:m="http://schemas.openxmlformats.org/officeDocument/2006/math">
                              <m:oMathParaPr>
                                <m:jc m:val="centerGroup"/>
                              </m:oMathParaPr>
                              <m:oMath xmlns:m="http://schemas.openxmlformats.org/officeDocument/2006/math">
                                <m:sSup>
                                  <m:sSupPr>
                                    <m:ctrlPr>
                                      <a:rPr kumimoji="1" lang="en-US" altLang="ja-JP" sz="2000" i="1" smtClean="0">
                                        <a:latin typeface="Cambria Math" charset="0"/>
                                      </a:rPr>
                                    </m:ctrlPr>
                                  </m:sSupPr>
                                  <m:e>
                                    <m:r>
                                      <a:rPr kumimoji="1" lang="en-US" altLang="ja-JP" sz="2000" b="0" i="1" smtClean="0">
                                        <a:latin typeface="Cambria Math" charset="0"/>
                                      </a:rPr>
                                      <m:t>𝑛</m:t>
                                    </m:r>
                                  </m:e>
                                  <m:sup>
                                    <m:r>
                                      <a:rPr kumimoji="1" lang="en-US" altLang="ja-JP" sz="2000" b="0" i="1" smtClean="0">
                                        <a:latin typeface="Cambria Math" charset="0"/>
                                      </a:rPr>
                                      <m:t>2</m:t>
                                    </m:r>
                                  </m:sup>
                                </m:sSup>
                              </m:oMath>
                            </m:oMathPara>
                          </a14:m>
                          <a:endParaRPr kumimoji="1" lang="ja-JP" altLang="en-US" sz="20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l"/>
                          <a14:m>
                            <m:oMathPara xmlns:m="http://schemas.openxmlformats.org/officeDocument/2006/math">
                              <m:oMathParaPr>
                                <m:jc m:val="centerGroup"/>
                              </m:oMathParaPr>
                              <m:oMath xmlns:m="http://schemas.openxmlformats.org/officeDocument/2006/math">
                                <m:sSup>
                                  <m:sSupPr>
                                    <m:ctrlPr>
                                      <a:rPr kumimoji="1" lang="en-US" altLang="ja-JP" sz="2000" i="1" smtClean="0">
                                        <a:latin typeface="Cambria Math" charset="0"/>
                                      </a:rPr>
                                    </m:ctrlPr>
                                  </m:sSupPr>
                                  <m:e>
                                    <m:r>
                                      <a:rPr kumimoji="1" lang="en-US" altLang="ja-JP" sz="2000" b="0" i="1" smtClean="0">
                                        <a:latin typeface="Cambria Math" charset="0"/>
                                      </a:rPr>
                                      <m:t>2</m:t>
                                    </m:r>
                                  </m:e>
                                  <m:sup>
                                    <m:r>
                                      <a:rPr kumimoji="1" lang="en-US" altLang="ja-JP" sz="2000" b="0" i="1" smtClean="0">
                                        <a:latin typeface="Cambria Math" charset="0"/>
                                      </a:rPr>
                                      <m:t>𝑛</m:t>
                                    </m:r>
                                  </m:sup>
                                </m:sSup>
                              </m:oMath>
                            </m:oMathPara>
                          </a14:m>
                          <a:endParaRPr kumimoji="1" lang="ja-JP" altLang="en-US" sz="20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l"/>
                          <a14:m>
                            <m:oMathPara xmlns:m="http://schemas.openxmlformats.org/officeDocument/2006/math">
                              <m:oMathParaPr>
                                <m:jc m:val="centerGroup"/>
                              </m:oMathParaPr>
                              <m:oMath xmlns:m="http://schemas.openxmlformats.org/officeDocument/2006/math">
                                <m:r>
                                  <a:rPr kumimoji="1" lang="en-US" altLang="ja-JP" sz="2000" b="0" i="1" smtClean="0">
                                    <a:latin typeface="Cambria Math" charset="0"/>
                                  </a:rPr>
                                  <m:t>2!</m:t>
                                </m:r>
                              </m:oMath>
                            </m:oMathPara>
                          </a14:m>
                          <a:endParaRPr kumimoji="1" lang="ja-JP" altLang="en-US" sz="2000" dirty="0"/>
                        </a:p>
                      </a:txBody>
                      <a:tcPr anchor="ctr">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kumimoji="1" lang="en-US" altLang="ja-JP" sz="1600" dirty="0" smtClean="0"/>
                            <a:t>10,000</a:t>
                          </a:r>
                          <a:endParaRPr kumimoji="1" lang="ja-JP" altLang="en-US" sz="1600" dirty="0"/>
                        </a:p>
                      </a:txBody>
                      <a:tcPr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kumimoji="1" lang="en-US" altLang="ja-JP" sz="1600" dirty="0" smtClean="0"/>
                            <a:t>13</a:t>
                          </a:r>
                          <a:endParaRPr kumimoji="1" lang="ja-JP" altLang="en-US" sz="1600" dirty="0"/>
                        </a:p>
                      </a:txBody>
                      <a:tcPr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kumimoji="1" lang="en-US" altLang="ja-JP" sz="1600" dirty="0" smtClean="0"/>
                            <a:t>100</a:t>
                          </a:r>
                          <a:endParaRPr kumimoji="1" lang="ja-JP" altLang="en-US" sz="1600" dirty="0"/>
                        </a:p>
                      </a:txBody>
                      <a:tcPr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kumimoji="1" lang="en-US" altLang="ja-JP" sz="1600" dirty="0" smtClean="0"/>
                            <a:t>130,000</a:t>
                          </a:r>
                          <a:endParaRPr kumimoji="1" lang="ja-JP" altLang="en-US" sz="1600" dirty="0"/>
                        </a:p>
                      </a:txBody>
                      <a:tcPr anchor="ctr">
                        <a:lnT w="12700" cap="flat" cmpd="sng" algn="ctr">
                          <a:solidFill>
                            <a:schemeClr val="tx1"/>
                          </a:solidFill>
                          <a:prstDash val="solid"/>
                          <a:round/>
                          <a:headEnd type="none" w="med" len="med"/>
                          <a:tailEnd type="none" w="med" len="med"/>
                        </a:lnT>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p>
                                  <m:sSupPr>
                                    <m:ctrlPr>
                                      <a:rPr kumimoji="1" lang="en-US" altLang="ja-JP" sz="1600" i="1" dirty="0" smtClean="0">
                                        <a:latin typeface="Cambria Math" charset="0"/>
                                      </a:rPr>
                                    </m:ctrlPr>
                                  </m:sSupPr>
                                  <m:e>
                                    <m:r>
                                      <a:rPr kumimoji="1" lang="en-US" altLang="ja-JP" sz="1600" b="0" i="1" dirty="0" smtClean="0">
                                        <a:latin typeface="Cambria Math" charset="0"/>
                                      </a:rPr>
                                      <m:t>10</m:t>
                                    </m:r>
                                  </m:e>
                                  <m:sup>
                                    <m:r>
                                      <a:rPr kumimoji="1" lang="en-US" altLang="ja-JP" sz="1600" b="0" i="1" dirty="0" smtClean="0">
                                        <a:latin typeface="Cambria Math" charset="0"/>
                                      </a:rPr>
                                      <m:t>8</m:t>
                                    </m:r>
                                  </m:sup>
                                </m:sSup>
                              </m:oMath>
                            </m:oMathPara>
                          </a14:m>
                          <a:endParaRPr kumimoji="1" lang="ja-JP" altLang="en-US" sz="1600" dirty="0"/>
                        </a:p>
                      </a:txBody>
                      <a:tcPr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kumimoji="1" lang="ja-JP" altLang="en-US" sz="1600" dirty="0" smtClean="0"/>
                            <a:t>約</a:t>
                          </a:r>
                          <a14:m>
                            <m:oMath xmlns:m="http://schemas.openxmlformats.org/officeDocument/2006/math">
                              <m:sSup>
                                <m:sSupPr>
                                  <m:ctrlPr>
                                    <a:rPr lang="en-US" altLang="ja-JP" sz="1600" i="1" dirty="0" smtClean="0">
                                      <a:latin typeface="Cambria Math" charset="0"/>
                                    </a:rPr>
                                  </m:ctrlPr>
                                </m:sSupPr>
                                <m:e>
                                  <m:r>
                                    <a:rPr lang="en-US" altLang="ja-JP" sz="1600" i="1" dirty="0">
                                      <a:latin typeface="Cambria Math" charset="0"/>
                                    </a:rPr>
                                    <m:t>10</m:t>
                                  </m:r>
                                </m:e>
                                <m:sup>
                                  <m:r>
                                    <a:rPr lang="en-US" altLang="ja-JP" sz="1600" b="0" i="1" dirty="0" smtClean="0">
                                      <a:latin typeface="Cambria Math" charset="0"/>
                                    </a:rPr>
                                    <m:t>3,000</m:t>
                                  </m:r>
                                </m:sup>
                              </m:sSup>
                            </m:oMath>
                          </a14:m>
                          <a:endParaRPr kumimoji="1" lang="ja-JP" altLang="en-US" sz="1600" dirty="0"/>
                        </a:p>
                      </a:txBody>
                      <a:tcPr anchor="ctr">
                        <a:lnT w="12700" cap="flat" cmpd="sng" algn="ctr">
                          <a:solidFill>
                            <a:schemeClr val="tx1"/>
                          </a:solidFill>
                          <a:prstDash val="solid"/>
                          <a:round/>
                          <a:headEnd type="none" w="med" len="med"/>
                          <a:tailEnd type="none" w="med" len="med"/>
                        </a:lnT>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1600" dirty="0" smtClean="0"/>
                            <a:t>約</a:t>
                          </a:r>
                          <a14:m>
                            <m:oMath xmlns:m="http://schemas.openxmlformats.org/officeDocument/2006/math">
                              <m:sSup>
                                <m:sSupPr>
                                  <m:ctrlPr>
                                    <a:rPr lang="en-US" altLang="ja-JP" sz="1600" i="1" dirty="0" smtClean="0">
                                      <a:latin typeface="Cambria Math" charset="0"/>
                                    </a:rPr>
                                  </m:ctrlPr>
                                </m:sSupPr>
                                <m:e>
                                  <m:r>
                                    <a:rPr lang="en-US" altLang="ja-JP" sz="1600" i="1" dirty="0">
                                      <a:latin typeface="Cambria Math" charset="0"/>
                                    </a:rPr>
                                    <m:t>10</m:t>
                                  </m:r>
                                </m:e>
                                <m:sup>
                                  <m:r>
                                    <a:rPr lang="en-US" altLang="ja-JP" sz="1600" b="0" i="1" dirty="0" smtClean="0">
                                      <a:latin typeface="Cambria Math" charset="0"/>
                                    </a:rPr>
                                    <m:t>35,660</m:t>
                                  </m:r>
                                </m:sup>
                              </m:sSup>
                            </m:oMath>
                          </a14:m>
                          <a:endParaRPr kumimoji="1" lang="ja-JP" altLang="en-US" sz="1600" dirty="0"/>
                        </a:p>
                      </a:txBody>
                      <a:tcPr anchor="ctr">
                        <a:lnT w="12700" cap="flat" cmpd="sng" algn="ctr">
                          <a:solidFill>
                            <a:schemeClr val="tx1"/>
                          </a:solidFill>
                          <a:prstDash val="solid"/>
                          <a:round/>
                          <a:headEnd type="none" w="med" len="med"/>
                          <a:tailEnd type="none" w="med" len="med"/>
                        </a:lnT>
                        <a:solidFill>
                          <a:schemeClr val="bg1"/>
                        </a:solidFill>
                      </a:tcPr>
                    </a:tc>
                  </a:tr>
                  <a:tr h="370840">
                    <a:tc>
                      <a:txBody>
                        <a:bodyPr/>
                        <a:lstStyle/>
                        <a:p>
                          <a:pPr algn="ctr"/>
                          <a:r>
                            <a:rPr kumimoji="1" lang="en-US" altLang="ja-JP" sz="1600" dirty="0" smtClean="0"/>
                            <a:t>10,0000</a:t>
                          </a:r>
                          <a:endParaRPr kumimoji="1" lang="ja-JP" altLang="en-US" sz="1600" dirty="0"/>
                        </a:p>
                      </a:txBody>
                      <a:tcPr anchor="ctr">
                        <a:solidFill>
                          <a:schemeClr val="bg1"/>
                        </a:solidFill>
                      </a:tcPr>
                    </a:tc>
                    <a:tc>
                      <a:txBody>
                        <a:bodyPr/>
                        <a:lstStyle/>
                        <a:p>
                          <a:pPr algn="ctr"/>
                          <a:r>
                            <a:rPr kumimoji="1" lang="en-US" altLang="ja-JP" sz="1600" dirty="0" smtClean="0"/>
                            <a:t>19</a:t>
                          </a:r>
                          <a:endParaRPr kumimoji="1" lang="ja-JP" altLang="en-US" sz="1600" dirty="0"/>
                        </a:p>
                      </a:txBody>
                      <a:tcPr anchor="ctr">
                        <a:solidFill>
                          <a:schemeClr val="bg1"/>
                        </a:solidFill>
                      </a:tcPr>
                    </a:tc>
                    <a:tc>
                      <a:txBody>
                        <a:bodyPr/>
                        <a:lstStyle/>
                        <a:p>
                          <a:pPr algn="ctr"/>
                          <a:r>
                            <a:rPr kumimoji="1" lang="en-US" altLang="ja-JP" sz="1600" dirty="0" smtClean="0"/>
                            <a:t>316</a:t>
                          </a:r>
                          <a:endParaRPr kumimoji="1" lang="ja-JP" altLang="en-US" sz="1600" dirty="0"/>
                        </a:p>
                      </a:txBody>
                      <a:tcPr anchor="ctr">
                        <a:solidFill>
                          <a:schemeClr val="bg1"/>
                        </a:solidFill>
                      </a:tcPr>
                    </a:tc>
                    <a:tc>
                      <a:txBody>
                        <a:bodyPr/>
                        <a:lstStyle/>
                        <a:p>
                          <a:pPr algn="ctr"/>
                          <a:r>
                            <a:rPr kumimoji="1" lang="en-US" altLang="ja-JP" sz="1600" dirty="0" smtClean="0"/>
                            <a:t>1,600,000</a:t>
                          </a:r>
                          <a:endParaRPr kumimoji="1" lang="ja-JP" altLang="en-US" sz="1600" dirty="0"/>
                        </a:p>
                      </a:txBody>
                      <a:tcPr anchor="c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p>
                                  <m:sSupPr>
                                    <m:ctrlPr>
                                      <a:rPr kumimoji="1" lang="en-US" altLang="ja-JP" sz="1600" i="1" dirty="0" smtClean="0">
                                        <a:latin typeface="Cambria Math" charset="0"/>
                                      </a:rPr>
                                    </m:ctrlPr>
                                  </m:sSupPr>
                                  <m:e>
                                    <m:r>
                                      <a:rPr kumimoji="1" lang="en-US" altLang="ja-JP" sz="1600" b="0" i="1" dirty="0" smtClean="0">
                                        <a:latin typeface="Cambria Math" charset="0"/>
                                      </a:rPr>
                                      <m:t>10</m:t>
                                    </m:r>
                                  </m:e>
                                  <m:sup>
                                    <m:r>
                                      <a:rPr kumimoji="1" lang="en-US" altLang="ja-JP" sz="1600" b="0" i="1" dirty="0" smtClean="0">
                                        <a:latin typeface="Cambria Math" charset="0"/>
                                      </a:rPr>
                                      <m:t>10</m:t>
                                    </m:r>
                                  </m:sup>
                                </m:sSup>
                              </m:oMath>
                            </m:oMathPara>
                          </a14:m>
                          <a:endParaRPr kumimoji="1" lang="ja-JP" altLang="en-US" sz="1600" dirty="0"/>
                        </a:p>
                      </a:txBody>
                      <a:tcPr anchor="c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1600" dirty="0" smtClean="0"/>
                            <a:t>約</a:t>
                          </a:r>
                          <a14:m>
                            <m:oMath xmlns:m="http://schemas.openxmlformats.org/officeDocument/2006/math">
                              <m:sSup>
                                <m:sSupPr>
                                  <m:ctrlPr>
                                    <a:rPr lang="en-US" altLang="ja-JP" sz="1600" i="1" dirty="0" smtClean="0">
                                      <a:latin typeface="Cambria Math" charset="0"/>
                                    </a:rPr>
                                  </m:ctrlPr>
                                </m:sSupPr>
                                <m:e>
                                  <m:r>
                                    <a:rPr lang="en-US" altLang="ja-JP" sz="1600" i="1" dirty="0">
                                      <a:latin typeface="Cambria Math" charset="0"/>
                                    </a:rPr>
                                    <m:t>10</m:t>
                                  </m:r>
                                </m:e>
                                <m:sup>
                                  <m:r>
                                    <a:rPr lang="en-US" altLang="ja-JP" sz="1600" b="0" i="1" dirty="0" smtClean="0">
                                      <a:latin typeface="Cambria Math" charset="0"/>
                                    </a:rPr>
                                    <m:t>30,000</m:t>
                                  </m:r>
                                </m:sup>
                              </m:sSup>
                            </m:oMath>
                          </a14:m>
                          <a:endParaRPr kumimoji="1" lang="ja-JP" altLang="en-US" sz="1600" dirty="0"/>
                        </a:p>
                      </a:txBody>
                      <a:tcPr anchor="c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1600" dirty="0" smtClean="0"/>
                            <a:t>約</a:t>
                          </a:r>
                          <a14:m>
                            <m:oMath xmlns:m="http://schemas.openxmlformats.org/officeDocument/2006/math">
                              <m:sSup>
                                <m:sSupPr>
                                  <m:ctrlPr>
                                    <a:rPr lang="en-US" altLang="ja-JP" sz="1600" i="1" dirty="0" smtClean="0">
                                      <a:latin typeface="Cambria Math" charset="0"/>
                                    </a:rPr>
                                  </m:ctrlPr>
                                </m:sSupPr>
                                <m:e>
                                  <m:r>
                                    <a:rPr lang="en-US" altLang="ja-JP" sz="1600" i="1" dirty="0">
                                      <a:latin typeface="Cambria Math" charset="0"/>
                                    </a:rPr>
                                    <m:t>10</m:t>
                                  </m:r>
                                </m:e>
                                <m:sup>
                                  <m:r>
                                    <a:rPr lang="en-US" altLang="ja-JP" sz="1600" b="0" i="1" dirty="0" smtClean="0">
                                      <a:latin typeface="Cambria Math" charset="0"/>
                                    </a:rPr>
                                    <m:t>456,574</m:t>
                                  </m:r>
                                </m:sup>
                              </m:sSup>
                            </m:oMath>
                          </a14:m>
                          <a:endParaRPr kumimoji="1" lang="ja-JP" altLang="en-US" sz="1600" dirty="0"/>
                        </a:p>
                      </a:txBody>
                      <a:tcPr anchor="ctr">
                        <a:solidFill>
                          <a:schemeClr val="bg1"/>
                        </a:solidFill>
                      </a:tcPr>
                    </a:tc>
                  </a:tr>
                </a:tbl>
              </a:graphicData>
            </a:graphic>
          </p:graphicFrame>
        </mc:Choice>
        <mc:Fallback xmlns="">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92712037"/>
                  </p:ext>
                </p:extLst>
              </p:nvPr>
            </p:nvGraphicFramePr>
            <p:xfrm>
              <a:off x="202931" y="2497418"/>
              <a:ext cx="8747998" cy="1141349"/>
            </p:xfrm>
            <a:graphic>
              <a:graphicData uri="http://schemas.openxmlformats.org/drawingml/2006/table">
                <a:tbl>
                  <a:tblPr bandRow="1">
                    <a:tableStyleId>{5C22544A-7EE6-4342-B048-85BDC9FD1C3A}</a:tableStyleId>
                  </a:tblPr>
                  <a:tblGrid>
                    <a:gridCol w="1249714"/>
                    <a:gridCol w="1249714"/>
                    <a:gridCol w="1249714"/>
                    <a:gridCol w="1249714"/>
                    <a:gridCol w="1249714"/>
                    <a:gridCol w="1249714"/>
                    <a:gridCol w="1249714"/>
                  </a:tblGrid>
                  <a:tr h="399669">
                    <a:tc>
                      <a:txBody>
                        <a:bodyPr/>
                        <a:lstStyle/>
                        <a:p>
                          <a:endParaRPr lang="ja-JP"/>
                        </a:p>
                      </a:txBody>
                      <a:tcPr anchor="ctr">
                        <a:lnB w="12700" cap="flat" cmpd="sng" algn="ctr">
                          <a:solidFill>
                            <a:schemeClr val="tx1"/>
                          </a:solidFill>
                          <a:prstDash val="solid"/>
                          <a:round/>
                          <a:headEnd type="none" w="med" len="med"/>
                          <a:tailEnd type="none" w="med" len="med"/>
                        </a:lnB>
                        <a:blipFill rotWithShape="0">
                          <a:blip r:embed="rId2"/>
                          <a:stretch>
                            <a:fillRect l="-488" t="-56061" r="-601463" b="-203030"/>
                          </a:stretch>
                        </a:blipFill>
                      </a:tcPr>
                    </a:tc>
                    <a:tc>
                      <a:txBody>
                        <a:bodyPr/>
                        <a:lstStyle/>
                        <a:p>
                          <a:endParaRPr lang="ja-JP"/>
                        </a:p>
                      </a:txBody>
                      <a:tcPr anchor="ctr">
                        <a:lnB w="12700" cap="flat" cmpd="sng" algn="ctr">
                          <a:solidFill>
                            <a:schemeClr val="tx1"/>
                          </a:solidFill>
                          <a:prstDash val="solid"/>
                          <a:round/>
                          <a:headEnd type="none" w="med" len="med"/>
                          <a:tailEnd type="none" w="med" len="med"/>
                        </a:lnB>
                        <a:blipFill rotWithShape="0">
                          <a:blip r:embed="rId2"/>
                          <a:stretch>
                            <a:fillRect l="-100488" t="-56061" r="-501463" b="-203030"/>
                          </a:stretch>
                        </a:blipFill>
                      </a:tcPr>
                    </a:tc>
                    <a:tc>
                      <a:txBody>
                        <a:bodyPr/>
                        <a:lstStyle/>
                        <a:p>
                          <a:endParaRPr lang="ja-JP"/>
                        </a:p>
                      </a:txBody>
                      <a:tcPr anchor="ctr">
                        <a:lnB w="12700" cap="flat" cmpd="sng" algn="ctr">
                          <a:solidFill>
                            <a:schemeClr val="tx1"/>
                          </a:solidFill>
                          <a:prstDash val="solid"/>
                          <a:round/>
                          <a:headEnd type="none" w="med" len="med"/>
                          <a:tailEnd type="none" w="med" len="med"/>
                        </a:lnB>
                        <a:blipFill rotWithShape="0">
                          <a:blip r:embed="rId2"/>
                          <a:stretch>
                            <a:fillRect l="-200488" t="-56061" r="-401463" b="-203030"/>
                          </a:stretch>
                        </a:blipFill>
                      </a:tcPr>
                    </a:tc>
                    <a:tc>
                      <a:txBody>
                        <a:bodyPr/>
                        <a:lstStyle/>
                        <a:p>
                          <a:endParaRPr lang="ja-JP"/>
                        </a:p>
                      </a:txBody>
                      <a:tcPr anchor="ctr">
                        <a:lnB w="12700" cap="flat" cmpd="sng" algn="ctr">
                          <a:solidFill>
                            <a:schemeClr val="tx1"/>
                          </a:solidFill>
                          <a:prstDash val="solid"/>
                          <a:round/>
                          <a:headEnd type="none" w="med" len="med"/>
                          <a:tailEnd type="none" w="med" len="med"/>
                        </a:lnB>
                        <a:blipFill rotWithShape="0">
                          <a:blip r:embed="rId2"/>
                          <a:stretch>
                            <a:fillRect l="-299029" t="-56061" r="-299515" b="-203030"/>
                          </a:stretch>
                        </a:blipFill>
                      </a:tcPr>
                    </a:tc>
                    <a:tc>
                      <a:txBody>
                        <a:bodyPr/>
                        <a:lstStyle/>
                        <a:p>
                          <a:endParaRPr lang="ja-JP"/>
                        </a:p>
                      </a:txBody>
                      <a:tcPr anchor="ctr">
                        <a:lnB w="12700" cap="flat" cmpd="sng" algn="ctr">
                          <a:solidFill>
                            <a:schemeClr val="tx1"/>
                          </a:solidFill>
                          <a:prstDash val="solid"/>
                          <a:round/>
                          <a:headEnd type="none" w="med" len="med"/>
                          <a:tailEnd type="none" w="med" len="med"/>
                        </a:lnB>
                        <a:blipFill rotWithShape="0">
                          <a:blip r:embed="rId2"/>
                          <a:stretch>
                            <a:fillRect l="-400976" t="-56061" r="-200976" b="-203030"/>
                          </a:stretch>
                        </a:blipFill>
                      </a:tcPr>
                    </a:tc>
                    <a:tc>
                      <a:txBody>
                        <a:bodyPr/>
                        <a:lstStyle/>
                        <a:p>
                          <a:endParaRPr lang="ja-JP"/>
                        </a:p>
                      </a:txBody>
                      <a:tcPr anchor="ctr">
                        <a:lnB w="12700" cap="flat" cmpd="sng" algn="ctr">
                          <a:solidFill>
                            <a:schemeClr val="tx1"/>
                          </a:solidFill>
                          <a:prstDash val="solid"/>
                          <a:round/>
                          <a:headEnd type="none" w="med" len="med"/>
                          <a:tailEnd type="none" w="med" len="med"/>
                        </a:lnB>
                        <a:blipFill rotWithShape="0">
                          <a:blip r:embed="rId2"/>
                          <a:stretch>
                            <a:fillRect l="-500976" t="-56061" r="-100976" b="-203030"/>
                          </a:stretch>
                        </a:blipFill>
                      </a:tcPr>
                    </a:tc>
                    <a:tc>
                      <a:txBody>
                        <a:bodyPr/>
                        <a:lstStyle/>
                        <a:p>
                          <a:endParaRPr lang="ja-JP"/>
                        </a:p>
                      </a:txBody>
                      <a:tcPr anchor="ctr">
                        <a:lnB w="12700" cap="flat" cmpd="sng" algn="ctr">
                          <a:solidFill>
                            <a:schemeClr val="tx1"/>
                          </a:solidFill>
                          <a:prstDash val="solid"/>
                          <a:round/>
                          <a:headEnd type="none" w="med" len="med"/>
                          <a:tailEnd type="none" w="med" len="med"/>
                        </a:lnB>
                        <a:blipFill rotWithShape="0">
                          <a:blip r:embed="rId2"/>
                          <a:stretch>
                            <a:fillRect l="-600976" t="-56061" r="-976" b="-203030"/>
                          </a:stretch>
                        </a:blipFill>
                      </a:tcPr>
                    </a:tc>
                  </a:tr>
                  <a:tr h="370840">
                    <a:tc>
                      <a:txBody>
                        <a:bodyPr/>
                        <a:lstStyle/>
                        <a:p>
                          <a:pPr algn="ctr"/>
                          <a:r>
                            <a:rPr kumimoji="1" lang="en-US" altLang="ja-JP" sz="1600" dirty="0" smtClean="0"/>
                            <a:t>10,000</a:t>
                          </a:r>
                          <a:endParaRPr kumimoji="1" lang="ja-JP" altLang="en-US" sz="1600" dirty="0"/>
                        </a:p>
                      </a:txBody>
                      <a:tcPr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kumimoji="1" lang="en-US" altLang="ja-JP" sz="1600" dirty="0" smtClean="0"/>
                            <a:t>13</a:t>
                          </a:r>
                          <a:endParaRPr kumimoji="1" lang="ja-JP" altLang="en-US" sz="1600" dirty="0"/>
                        </a:p>
                      </a:txBody>
                      <a:tcPr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kumimoji="1" lang="en-US" altLang="ja-JP" sz="1600" dirty="0" smtClean="0"/>
                            <a:t>100</a:t>
                          </a:r>
                          <a:endParaRPr kumimoji="1" lang="ja-JP" altLang="en-US" sz="1600" dirty="0"/>
                        </a:p>
                      </a:txBody>
                      <a:tcPr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kumimoji="1" lang="en-US" altLang="ja-JP" sz="1600" dirty="0" smtClean="0"/>
                            <a:t>130,000</a:t>
                          </a:r>
                          <a:endParaRPr kumimoji="1" lang="ja-JP" altLang="en-US" sz="1600" dirty="0"/>
                        </a:p>
                      </a:txBody>
                      <a:tcPr anchor="ctr">
                        <a:lnT w="12700" cap="flat" cmpd="sng" algn="ctr">
                          <a:solidFill>
                            <a:schemeClr val="tx1"/>
                          </a:solidFill>
                          <a:prstDash val="solid"/>
                          <a:round/>
                          <a:headEnd type="none" w="med" len="med"/>
                          <a:tailEnd type="none" w="med" len="med"/>
                        </a:lnT>
                        <a:solidFill>
                          <a:schemeClr val="bg1"/>
                        </a:solidFill>
                      </a:tcPr>
                    </a:tc>
                    <a:tc>
                      <a:txBody>
                        <a:bodyPr/>
                        <a:lstStyle/>
                        <a:p>
                          <a:endParaRPr lang="ja-JP"/>
                        </a:p>
                      </a:txBody>
                      <a:tcPr anchor="ctr">
                        <a:lnT w="12700" cap="flat" cmpd="sng" algn="ctr">
                          <a:solidFill>
                            <a:schemeClr val="tx1"/>
                          </a:solidFill>
                          <a:prstDash val="solid"/>
                          <a:round/>
                          <a:headEnd type="none" w="med" len="med"/>
                          <a:tailEnd type="none" w="med" len="med"/>
                        </a:lnT>
                        <a:blipFill rotWithShape="0">
                          <a:blip r:embed="rId2"/>
                          <a:stretch>
                            <a:fillRect l="-400976" t="-168852" r="-200976" b="-119672"/>
                          </a:stretch>
                        </a:blipFill>
                      </a:tcPr>
                    </a:tc>
                    <a:tc>
                      <a:txBody>
                        <a:bodyPr/>
                        <a:lstStyle/>
                        <a:p>
                          <a:endParaRPr lang="ja-JP"/>
                        </a:p>
                      </a:txBody>
                      <a:tcPr anchor="ctr">
                        <a:lnT w="12700" cap="flat" cmpd="sng" algn="ctr">
                          <a:solidFill>
                            <a:schemeClr val="tx1"/>
                          </a:solidFill>
                          <a:prstDash val="solid"/>
                          <a:round/>
                          <a:headEnd type="none" w="med" len="med"/>
                          <a:tailEnd type="none" w="med" len="med"/>
                        </a:lnT>
                        <a:blipFill rotWithShape="0">
                          <a:blip r:embed="rId2"/>
                          <a:stretch>
                            <a:fillRect l="-500976" t="-168852" r="-100976" b="-119672"/>
                          </a:stretch>
                        </a:blipFill>
                      </a:tcPr>
                    </a:tc>
                    <a:tc>
                      <a:txBody>
                        <a:bodyPr/>
                        <a:lstStyle/>
                        <a:p>
                          <a:endParaRPr lang="ja-JP"/>
                        </a:p>
                      </a:txBody>
                      <a:tcPr anchor="ctr">
                        <a:lnT w="12700" cap="flat" cmpd="sng" algn="ctr">
                          <a:solidFill>
                            <a:schemeClr val="tx1"/>
                          </a:solidFill>
                          <a:prstDash val="solid"/>
                          <a:round/>
                          <a:headEnd type="none" w="med" len="med"/>
                          <a:tailEnd type="none" w="med" len="med"/>
                        </a:lnT>
                        <a:blipFill rotWithShape="0">
                          <a:blip r:embed="rId2"/>
                          <a:stretch>
                            <a:fillRect l="-600976" t="-168852" r="-976" b="-119672"/>
                          </a:stretch>
                        </a:blipFill>
                      </a:tcPr>
                    </a:tc>
                  </a:tr>
                  <a:tr h="370840">
                    <a:tc>
                      <a:txBody>
                        <a:bodyPr/>
                        <a:lstStyle/>
                        <a:p>
                          <a:pPr algn="ctr"/>
                          <a:r>
                            <a:rPr kumimoji="1" lang="en-US" altLang="ja-JP" sz="1600" dirty="0" smtClean="0"/>
                            <a:t>10,0000</a:t>
                          </a:r>
                          <a:endParaRPr kumimoji="1" lang="ja-JP" altLang="en-US" sz="1600" dirty="0"/>
                        </a:p>
                      </a:txBody>
                      <a:tcPr anchor="ctr">
                        <a:solidFill>
                          <a:schemeClr val="bg1"/>
                        </a:solidFill>
                      </a:tcPr>
                    </a:tc>
                    <a:tc>
                      <a:txBody>
                        <a:bodyPr/>
                        <a:lstStyle/>
                        <a:p>
                          <a:pPr algn="ctr"/>
                          <a:r>
                            <a:rPr kumimoji="1" lang="en-US" altLang="ja-JP" sz="1600" dirty="0" smtClean="0"/>
                            <a:t>19</a:t>
                          </a:r>
                          <a:endParaRPr kumimoji="1" lang="ja-JP" altLang="en-US" sz="1600" dirty="0"/>
                        </a:p>
                      </a:txBody>
                      <a:tcPr anchor="ctr">
                        <a:solidFill>
                          <a:schemeClr val="bg1"/>
                        </a:solidFill>
                      </a:tcPr>
                    </a:tc>
                    <a:tc>
                      <a:txBody>
                        <a:bodyPr/>
                        <a:lstStyle/>
                        <a:p>
                          <a:pPr algn="ctr"/>
                          <a:r>
                            <a:rPr kumimoji="1" lang="en-US" altLang="ja-JP" sz="1600" dirty="0" smtClean="0"/>
                            <a:t>316</a:t>
                          </a:r>
                          <a:endParaRPr kumimoji="1" lang="ja-JP" altLang="en-US" sz="1600" dirty="0"/>
                        </a:p>
                      </a:txBody>
                      <a:tcPr anchor="ctr">
                        <a:solidFill>
                          <a:schemeClr val="bg1"/>
                        </a:solidFill>
                      </a:tcPr>
                    </a:tc>
                    <a:tc>
                      <a:txBody>
                        <a:bodyPr/>
                        <a:lstStyle/>
                        <a:p>
                          <a:pPr algn="ctr"/>
                          <a:r>
                            <a:rPr kumimoji="1" lang="en-US" altLang="ja-JP" sz="1600" dirty="0" smtClean="0"/>
                            <a:t>1,600,000</a:t>
                          </a:r>
                          <a:endParaRPr kumimoji="1" lang="ja-JP" altLang="en-US" sz="1600" dirty="0"/>
                        </a:p>
                      </a:txBody>
                      <a:tcPr anchor="ctr">
                        <a:solidFill>
                          <a:schemeClr val="bg1"/>
                        </a:solidFill>
                      </a:tcPr>
                    </a:tc>
                    <a:tc>
                      <a:txBody>
                        <a:bodyPr/>
                        <a:lstStyle/>
                        <a:p>
                          <a:endParaRPr lang="ja-JP"/>
                        </a:p>
                      </a:txBody>
                      <a:tcPr anchor="ctr">
                        <a:blipFill rotWithShape="0">
                          <a:blip r:embed="rId2"/>
                          <a:stretch>
                            <a:fillRect l="-400976" t="-268852" r="-200976" b="-19672"/>
                          </a:stretch>
                        </a:blipFill>
                      </a:tcPr>
                    </a:tc>
                    <a:tc>
                      <a:txBody>
                        <a:bodyPr/>
                        <a:lstStyle/>
                        <a:p>
                          <a:endParaRPr lang="ja-JP"/>
                        </a:p>
                      </a:txBody>
                      <a:tcPr anchor="ctr">
                        <a:blipFill rotWithShape="0">
                          <a:blip r:embed="rId2"/>
                          <a:stretch>
                            <a:fillRect l="-500976" t="-268852" r="-100976" b="-19672"/>
                          </a:stretch>
                        </a:blipFill>
                      </a:tcPr>
                    </a:tc>
                    <a:tc>
                      <a:txBody>
                        <a:bodyPr/>
                        <a:lstStyle/>
                        <a:p>
                          <a:endParaRPr lang="ja-JP"/>
                        </a:p>
                      </a:txBody>
                      <a:tcPr anchor="ctr">
                        <a:blipFill rotWithShape="0">
                          <a:blip r:embed="rId2"/>
                          <a:stretch>
                            <a:fillRect l="-600976" t="-268852" r="-976" b="-19672"/>
                          </a:stretch>
                        </a:blipFill>
                      </a:tcPr>
                    </a:tc>
                  </a:tr>
                </a:tbl>
              </a:graphicData>
            </a:graphic>
          </p:graphicFrame>
        </mc:Fallback>
      </mc:AlternateContent>
      <p:cxnSp>
        <p:nvCxnSpPr>
          <p:cNvPr id="13" name="直線コネクタ 12"/>
          <p:cNvCxnSpPr/>
          <p:nvPr/>
        </p:nvCxnSpPr>
        <p:spPr>
          <a:xfrm>
            <a:off x="5280212" y="1873624"/>
            <a:ext cx="8964" cy="2832847"/>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5" name="右矢印 14"/>
          <p:cNvSpPr/>
          <p:nvPr/>
        </p:nvSpPr>
        <p:spPr>
          <a:xfrm>
            <a:off x="5700586" y="4069819"/>
            <a:ext cx="681317" cy="38548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427693" y="3939394"/>
            <a:ext cx="1091966" cy="646331"/>
          </a:xfrm>
          <a:prstGeom prst="rect">
            <a:avLst/>
          </a:prstGeom>
          <a:noFill/>
        </p:spPr>
        <p:txBody>
          <a:bodyPr wrap="none" lIns="91440" tIns="45720" rIns="91440" bIns="45720">
            <a:spAutoFit/>
          </a:bodyPr>
          <a:lstStyle/>
          <a:p>
            <a:pPr algn="ctr"/>
            <a:r>
              <a:rPr lang="en-US" altLang="ja-JP" sz="3600" b="0" cap="none" spc="0" dirty="0" smtClean="0">
                <a:ln w="0"/>
                <a:solidFill>
                  <a:srgbClr val="FF0000"/>
                </a:solidFill>
                <a:effectLst>
                  <a:outerShdw blurRad="38100" dist="19050" dir="2700000" algn="tl" rotWithShape="0">
                    <a:schemeClr val="dk1">
                      <a:alpha val="40000"/>
                    </a:schemeClr>
                  </a:outerShdw>
                </a:effectLst>
              </a:rPr>
              <a:t>OUT</a:t>
            </a:r>
            <a:endParaRPr lang="ja-JP" altLang="en-US" sz="3600" b="0" cap="none" spc="0" dirty="0">
              <a:ln w="0"/>
              <a:solidFill>
                <a:srgbClr val="FF0000"/>
              </a:solidFill>
              <a:effectLst>
                <a:outerShdw blurRad="38100" dist="19050" dir="2700000" algn="tl" rotWithShape="0">
                  <a:schemeClr val="dk1">
                    <a:alpha val="40000"/>
                  </a:schemeClr>
                </a:outerShdw>
              </a:effectLst>
            </a:endParaRPr>
          </a:p>
        </p:txBody>
      </p:sp>
      <p:sp>
        <p:nvSpPr>
          <p:cNvPr id="17" name="右矢印 16"/>
          <p:cNvSpPr/>
          <p:nvPr/>
        </p:nvSpPr>
        <p:spPr>
          <a:xfrm rot="10800000">
            <a:off x="4187485" y="4069819"/>
            <a:ext cx="681317" cy="385483"/>
          </a:xfrm>
          <a:prstGeom prs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2841723" y="3939394"/>
            <a:ext cx="1188146" cy="646331"/>
          </a:xfrm>
          <a:prstGeom prst="rect">
            <a:avLst/>
          </a:prstGeom>
          <a:noFill/>
        </p:spPr>
        <p:txBody>
          <a:bodyPr wrap="none" lIns="91440" tIns="45720" rIns="91440" bIns="45720">
            <a:spAutoFit/>
          </a:bodyPr>
          <a:lstStyle/>
          <a:p>
            <a:pPr algn="ctr"/>
            <a:r>
              <a:rPr lang="en-US" altLang="ja-JP" sz="3600" b="0" cap="none" spc="0" dirty="0" smtClean="0">
                <a:ln w="0"/>
                <a:solidFill>
                  <a:schemeClr val="bg2">
                    <a:lumMod val="50000"/>
                  </a:schemeClr>
                </a:solidFill>
                <a:effectLst>
                  <a:outerShdw blurRad="38100" dist="19050" dir="2700000" algn="tl" rotWithShape="0">
                    <a:schemeClr val="dk1">
                      <a:alpha val="40000"/>
                    </a:schemeClr>
                  </a:outerShdw>
                </a:effectLst>
              </a:rPr>
              <a:t>SAFE</a:t>
            </a:r>
            <a:endParaRPr lang="ja-JP" altLang="en-US" sz="3600" b="0" cap="none" spc="0" dirty="0">
              <a:ln w="0"/>
              <a:solidFill>
                <a:schemeClr val="bg2">
                  <a:lumMod val="50000"/>
                </a:schemeClr>
              </a:solidFill>
              <a:effectLst>
                <a:outerShdw blurRad="38100" dist="19050" dir="2700000" algn="tl" rotWithShape="0">
                  <a:schemeClr val="dk1">
                    <a:alpha val="40000"/>
                  </a:schemeClr>
                </a:outerShdw>
              </a:effectLst>
            </a:endParaRPr>
          </a:p>
        </p:txBody>
      </p:sp>
      <p:sp>
        <p:nvSpPr>
          <p:cNvPr id="19" name="スライド番号プレースホルダー 18"/>
          <p:cNvSpPr>
            <a:spLocks noGrp="1"/>
          </p:cNvSpPr>
          <p:nvPr>
            <p:ph type="sldNum" sz="quarter" idx="12"/>
          </p:nvPr>
        </p:nvSpPr>
        <p:spPr/>
        <p:txBody>
          <a:bodyPr/>
          <a:lstStyle/>
          <a:p>
            <a:fld id="{C47B9C9F-B213-DC40-BDA8-1CA619278267}" type="slidenum">
              <a:rPr lang="ja-JP" altLang="en-US" smtClean="0"/>
              <a:pPr/>
              <a:t>7</a:t>
            </a:fld>
            <a:endParaRPr lang="ja-JP" altLang="en-US" dirty="0"/>
          </a:p>
        </p:txBody>
      </p:sp>
      <p:sp>
        <p:nvSpPr>
          <p:cNvPr id="20" name="日付プレースホルダー 19"/>
          <p:cNvSpPr>
            <a:spLocks noGrp="1"/>
          </p:cNvSpPr>
          <p:nvPr>
            <p:ph type="dt" sz="half" idx="10"/>
          </p:nvPr>
        </p:nvSpPr>
        <p:spPr/>
        <p:txBody>
          <a:bodyPr/>
          <a:lstStyle/>
          <a:p>
            <a:r>
              <a:rPr lang="en-US" altLang="ja-JP" smtClean="0"/>
              <a:t>2017/4/24</a:t>
            </a:r>
            <a:endParaRPr lang="ja-JP" altLang="en-US" dirty="0"/>
          </a:p>
        </p:txBody>
      </p:sp>
      <p:sp>
        <p:nvSpPr>
          <p:cNvPr id="21" name="フッター プレースホルダー 20"/>
          <p:cNvSpPr>
            <a:spLocks noGrp="1"/>
          </p:cNvSpPr>
          <p:nvPr>
            <p:ph type="ftr" sz="quarter" idx="11"/>
          </p:nvPr>
        </p:nvSpPr>
        <p:spPr/>
        <p:txBody>
          <a:bodyPr/>
          <a:lstStyle/>
          <a:p>
            <a:r>
              <a:rPr lang="ja-JP" altLang="en-US" smtClean="0"/>
              <a:t>教科書輪講</a:t>
            </a:r>
            <a:endParaRPr lang="ja-JP" altLang="en-US" dirty="0"/>
          </a:p>
        </p:txBody>
      </p:sp>
    </p:spTree>
    <p:extLst>
      <p:ext uri="{BB962C8B-B14F-4D97-AF65-F5344CB8AC3E}">
        <p14:creationId xmlns:p14="http://schemas.microsoft.com/office/powerpoint/2010/main" val="416744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2017/4/24</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教科書輪講</a:t>
            </a:r>
            <a:endParaRPr lang="ja-JP" altLang="en-US" dirty="0"/>
          </a:p>
        </p:txBody>
      </p:sp>
      <p:sp>
        <p:nvSpPr>
          <p:cNvPr id="6" name="スライド番号プレースホルダー 5"/>
          <p:cNvSpPr>
            <a:spLocks noGrp="1"/>
          </p:cNvSpPr>
          <p:nvPr>
            <p:ph type="sldNum" sz="quarter" idx="12"/>
          </p:nvPr>
        </p:nvSpPr>
        <p:spPr/>
        <p:txBody>
          <a:bodyPr/>
          <a:lstStyle/>
          <a:p>
            <a:fld id="{C47B9C9F-B213-DC40-BDA8-1CA619278267}" type="slidenum">
              <a:rPr lang="ja-JP" altLang="en-US" smtClean="0"/>
              <a:pPr/>
              <a:t>8</a:t>
            </a:fld>
            <a:endParaRPr lang="ja-JP" altLang="en-US" dirty="0"/>
          </a:p>
        </p:txBody>
      </p:sp>
    </p:spTree>
    <p:extLst>
      <p:ext uri="{BB962C8B-B14F-4D97-AF65-F5344CB8AC3E}">
        <p14:creationId xmlns:p14="http://schemas.microsoft.com/office/powerpoint/2010/main" val="967901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60" y="1206000"/>
                <a:ext cx="7810052" cy="4705200"/>
              </a:xfrm>
            </p:spPr>
            <p:txBody>
              <a:bodyPr>
                <a:normAutofit/>
              </a:bodyPr>
              <a:lstStyle/>
              <a:p>
                <a:pPr marL="514350" indent="-514350">
                  <a:buFont typeface="+mj-lt"/>
                  <a:buAutoNum type="arabicPeriod"/>
                </a:pPr>
                <a:r>
                  <a:rPr kumimoji="1" lang="en-US" altLang="ja-JP" sz="2200" dirty="0" smtClean="0"/>
                  <a:t>FX</a:t>
                </a:r>
                <a:r>
                  <a:rPr kumimoji="1" lang="ja-JP" altLang="en-US" sz="2200" dirty="0" smtClean="0"/>
                  <a:t>取引では、異なる国の通貨を変換することで</a:t>
                </a:r>
                <a:r>
                  <a:rPr kumimoji="1" lang="en-US" altLang="ja-JP" sz="2200" dirty="0" smtClean="0"/>
                  <a:t/>
                </a:r>
                <a:br>
                  <a:rPr kumimoji="1" lang="en-US" altLang="ja-JP" sz="2200" dirty="0" smtClean="0"/>
                </a:br>
                <a:r>
                  <a:rPr kumimoji="1" lang="ja-JP" altLang="en-US" sz="2200" dirty="0" smtClean="0"/>
                  <a:t>為替差の利益を得ることが出来る。</a:t>
                </a:r>
                <a:r>
                  <a:rPr lang="en-US" altLang="ja-JP" sz="2200" dirty="0"/>
                  <a:t/>
                </a:r>
                <a:br>
                  <a:rPr lang="en-US" altLang="ja-JP" sz="2200" dirty="0"/>
                </a:br>
                <a:r>
                  <a:rPr lang="en-US" altLang="ja-JP" sz="2200" dirty="0" smtClean="0"/>
                  <a:t/>
                </a:r>
                <a:br>
                  <a:rPr lang="en-US" altLang="ja-JP" sz="2200" dirty="0" smtClean="0"/>
                </a:br>
                <a:r>
                  <a:rPr lang="ja-JP" altLang="en-US" sz="2200" dirty="0" smtClean="0"/>
                  <a:t>例えば、</a:t>
                </a:r>
                <a:r>
                  <a:rPr lang="en-US" altLang="ja-JP" sz="2200" dirty="0" smtClean="0"/>
                  <a:t>1</a:t>
                </a:r>
                <a:r>
                  <a:rPr lang="ja-JP" altLang="en-US" sz="2200" dirty="0" smtClean="0"/>
                  <a:t>ドル</a:t>
                </a:r>
                <a:r>
                  <a:rPr lang="en-US" altLang="ja-JP" sz="2200" dirty="0" smtClean="0"/>
                  <a:t>100</a:t>
                </a:r>
                <a:r>
                  <a:rPr lang="ja-JP" altLang="en-US" sz="2200" dirty="0" smtClean="0"/>
                  <a:t>円のときに</a:t>
                </a:r>
                <a:r>
                  <a:rPr lang="en-US" altLang="ja-JP" sz="2200" dirty="0" smtClean="0"/>
                  <a:t>1,000</a:t>
                </a:r>
                <a:r>
                  <a:rPr lang="ja-JP" altLang="en-US" sz="2200" dirty="0" smtClean="0"/>
                  <a:t>ドル買い、</a:t>
                </a:r>
                <a:r>
                  <a:rPr lang="en-US" altLang="ja-JP" sz="2200" dirty="0" smtClean="0"/>
                  <a:t/>
                </a:r>
                <a:br>
                  <a:rPr lang="en-US" altLang="ja-JP" sz="2200" dirty="0" smtClean="0"/>
                </a:br>
                <a:r>
                  <a:rPr lang="ja-JP" altLang="en-US" sz="2200" dirty="0" smtClean="0"/>
                  <a:t>価格変動により</a:t>
                </a:r>
                <a:r>
                  <a:rPr lang="en-US" altLang="ja-JP" sz="2200" dirty="0" smtClean="0"/>
                  <a:t>1</a:t>
                </a:r>
                <a:r>
                  <a:rPr lang="ja-JP" altLang="en-US" sz="2200" dirty="0" smtClean="0"/>
                  <a:t>ドル</a:t>
                </a:r>
                <a:r>
                  <a:rPr lang="en-US" altLang="ja-JP" sz="2200" dirty="0" smtClean="0"/>
                  <a:t>108</a:t>
                </a:r>
                <a:r>
                  <a:rPr lang="ja-JP" altLang="en-US" sz="2200" dirty="0" smtClean="0"/>
                  <a:t>円になった時に売ると、</a:t>
                </a:r>
                <a:r>
                  <a:rPr lang="en-US" altLang="ja-JP" sz="2200" dirty="0" smtClean="0"/>
                  <a:t/>
                </a:r>
                <a:br>
                  <a:rPr lang="en-US" altLang="ja-JP" sz="2200" dirty="0" smtClean="0"/>
                </a:br>
                <a:r>
                  <a:rPr lang="en-US" altLang="ja-JP" sz="2200" dirty="0" smtClean="0"/>
                  <a:t>(108</a:t>
                </a:r>
                <a:r>
                  <a:rPr lang="ja-JP" altLang="en-US" sz="2200" dirty="0" smtClean="0"/>
                  <a:t>円</a:t>
                </a:r>
                <a:r>
                  <a:rPr lang="en-US" altLang="ja-JP" sz="2200" dirty="0" smtClean="0"/>
                  <a:t> </a:t>
                </a:r>
                <a:r>
                  <a:rPr lang="ja-JP" altLang="en-US" sz="2200" dirty="0" smtClean="0"/>
                  <a:t>ー</a:t>
                </a:r>
                <a:r>
                  <a:rPr lang="en-US" altLang="ja-JP" sz="2200" dirty="0" smtClean="0"/>
                  <a:t> 100</a:t>
                </a:r>
                <a:r>
                  <a:rPr lang="ja-JP" altLang="en-US" sz="2200" dirty="0" smtClean="0"/>
                  <a:t>円</a:t>
                </a:r>
                <a:r>
                  <a:rPr lang="en-US" altLang="ja-JP" sz="2200" dirty="0" smtClean="0"/>
                  <a:t>) × 1,000</a:t>
                </a:r>
                <a:r>
                  <a:rPr lang="ja-JP" altLang="en-US" sz="2200" dirty="0" smtClean="0"/>
                  <a:t>ドル</a:t>
                </a:r>
                <a:r>
                  <a:rPr lang="en-US" altLang="ja-JP" sz="2200" dirty="0" smtClean="0"/>
                  <a:t> = 8,000</a:t>
                </a:r>
                <a:r>
                  <a:rPr lang="ja-JP" altLang="en-US" sz="2200" dirty="0" smtClean="0"/>
                  <a:t>円の</a:t>
                </a:r>
                <a:r>
                  <a:rPr lang="en-US" altLang="ja-JP" sz="2200" dirty="0" smtClean="0"/>
                  <a:t/>
                </a:r>
                <a:br>
                  <a:rPr lang="en-US" altLang="ja-JP" sz="2200" dirty="0" smtClean="0"/>
                </a:br>
                <a:r>
                  <a:rPr lang="ja-JP" altLang="en-US" sz="2200" dirty="0" smtClean="0"/>
                  <a:t>利益を得ること事ができる。</a:t>
                </a:r>
                <a:r>
                  <a:rPr kumimoji="1" lang="en-US" altLang="ja-JP" sz="2200" dirty="0" smtClean="0"/>
                  <a:t/>
                </a:r>
                <a:br>
                  <a:rPr kumimoji="1" lang="en-US" altLang="ja-JP" sz="2200" dirty="0" smtClean="0"/>
                </a:br>
                <a:r>
                  <a:rPr lang="en-US" altLang="ja-JP" sz="2200" dirty="0" smtClean="0"/>
                  <a:t/>
                </a:r>
                <a:br>
                  <a:rPr lang="en-US" altLang="ja-JP" sz="2200" dirty="0" smtClean="0"/>
                </a:br>
                <a:r>
                  <a:rPr lang="ja-JP" altLang="en-US" sz="2200" dirty="0" smtClean="0"/>
                  <a:t>ある通貨について、時刻</a:t>
                </a:r>
                <a14:m>
                  <m:oMath xmlns:m="http://schemas.openxmlformats.org/officeDocument/2006/math">
                    <m:r>
                      <a:rPr lang="en-US" altLang="ja-JP" sz="2200" b="0" i="1" smtClean="0">
                        <a:latin typeface="Cambria Math" charset="0"/>
                      </a:rPr>
                      <m:t>𝑡</m:t>
                    </m:r>
                  </m:oMath>
                </a14:m>
                <a:r>
                  <a:rPr lang="ja-JP" altLang="en-US" sz="2200" dirty="0" smtClean="0"/>
                  <a:t>における</a:t>
                </a:r>
                <a:r>
                  <a:rPr lang="en-US" altLang="ja-JP" sz="2200" dirty="0" smtClean="0"/>
                  <a:t/>
                </a:r>
                <a:br>
                  <a:rPr lang="en-US" altLang="ja-JP" sz="2200" dirty="0" smtClean="0"/>
                </a:br>
                <a:r>
                  <a:rPr lang="ja-JP" altLang="en-US" sz="2200" dirty="0" smtClean="0"/>
                  <a:t>価格</a:t>
                </a:r>
                <a14:m>
                  <m:oMath xmlns:m="http://schemas.openxmlformats.org/officeDocument/2006/math">
                    <m:sSub>
                      <m:sSubPr>
                        <m:ctrlPr>
                          <a:rPr lang="en-US" altLang="ja-JP" sz="2200" i="1" smtClean="0">
                            <a:latin typeface="Cambria Math" charset="0"/>
                          </a:rPr>
                        </m:ctrlPr>
                      </m:sSubPr>
                      <m:e>
                        <m:r>
                          <a:rPr lang="en-US" altLang="ja-JP" sz="2200" b="0" i="1" smtClean="0">
                            <a:latin typeface="Cambria Math" charset="0"/>
                          </a:rPr>
                          <m:t>𝑅</m:t>
                        </m:r>
                      </m:e>
                      <m:sub>
                        <m:r>
                          <a:rPr lang="en-US" altLang="ja-JP" sz="2200" b="0" i="1" smtClean="0">
                            <a:latin typeface="Cambria Math" charset="0"/>
                          </a:rPr>
                          <m:t>𝑡</m:t>
                        </m:r>
                      </m:sub>
                    </m:sSub>
                    <m:r>
                      <a:rPr lang="en-US" altLang="ja-JP" sz="2200" b="0" i="1" smtClean="0">
                        <a:latin typeface="Cambria Math" charset="0"/>
                      </a:rPr>
                      <m:t>(</m:t>
                    </m:r>
                    <m:r>
                      <a:rPr lang="en-US" altLang="ja-JP" sz="2200" b="0" i="1" smtClean="0">
                        <a:latin typeface="Cambria Math" charset="0"/>
                      </a:rPr>
                      <m:t>𝑡</m:t>
                    </m:r>
                    <m:r>
                      <a:rPr lang="en-US" altLang="ja-JP" sz="2200" b="0" i="1" smtClean="0">
                        <a:latin typeface="Cambria Math" charset="0"/>
                      </a:rPr>
                      <m:t>=0,1,2…,</m:t>
                    </m:r>
                    <m:r>
                      <a:rPr lang="en-US" altLang="ja-JP" sz="2200" b="0" i="1" smtClean="0">
                        <a:latin typeface="Cambria Math" charset="0"/>
                      </a:rPr>
                      <m:t>𝑛</m:t>
                    </m:r>
                    <m:r>
                      <a:rPr lang="en-US" altLang="ja-JP" sz="2200" b="0" i="1" smtClean="0">
                        <a:latin typeface="Cambria Math" charset="0"/>
                      </a:rPr>
                      <m:t>−1)</m:t>
                    </m:r>
                  </m:oMath>
                </a14:m>
                <a:r>
                  <a:rPr lang="ja-JP" altLang="en-US" sz="2200" dirty="0" smtClean="0"/>
                  <a:t>が入力として与えられるので、</a:t>
                </a:r>
                <a:r>
                  <a:rPr lang="en-US" altLang="ja-JP" sz="2200" dirty="0" smtClean="0"/>
                  <a:t/>
                </a:r>
                <a:br>
                  <a:rPr lang="en-US" altLang="ja-JP" sz="2200" dirty="0" smtClean="0"/>
                </a:br>
                <a:r>
                  <a:rPr lang="ja-JP" altLang="en-US" sz="2200" dirty="0" smtClean="0"/>
                  <a:t>価格の差</a:t>
                </a:r>
                <a14:m>
                  <m:oMath xmlns:m="http://schemas.openxmlformats.org/officeDocument/2006/math">
                    <m:sSub>
                      <m:sSubPr>
                        <m:ctrlPr>
                          <a:rPr lang="en-US" altLang="ja-JP" sz="2200" i="1">
                            <a:latin typeface="Cambria Math" charset="0"/>
                          </a:rPr>
                        </m:ctrlPr>
                      </m:sSubPr>
                      <m:e>
                        <m:r>
                          <a:rPr lang="en-US" altLang="ja-JP" sz="2200" i="1">
                            <a:latin typeface="Cambria Math" charset="0"/>
                          </a:rPr>
                          <m:t>𝑅</m:t>
                        </m:r>
                      </m:e>
                      <m:sub>
                        <m:r>
                          <a:rPr lang="en-US" altLang="ja-JP" sz="2200" b="0" i="1" smtClean="0">
                            <a:latin typeface="Cambria Math" charset="0"/>
                          </a:rPr>
                          <m:t>𝑗</m:t>
                        </m:r>
                      </m:sub>
                    </m:sSub>
                    <m:r>
                      <a:rPr lang="en-US" altLang="ja-JP" sz="2200" b="0" i="1" smtClean="0">
                        <a:latin typeface="Cambria Math" charset="0"/>
                      </a:rPr>
                      <m:t>−</m:t>
                    </m:r>
                    <m:sSub>
                      <m:sSubPr>
                        <m:ctrlPr>
                          <a:rPr lang="en-US" altLang="ja-JP" sz="2200" i="1">
                            <a:latin typeface="Cambria Math" charset="0"/>
                          </a:rPr>
                        </m:ctrlPr>
                      </m:sSubPr>
                      <m:e>
                        <m:r>
                          <a:rPr lang="en-US" altLang="ja-JP" sz="2200" i="1">
                            <a:latin typeface="Cambria Math" charset="0"/>
                          </a:rPr>
                          <m:t>𝑅</m:t>
                        </m:r>
                      </m:e>
                      <m:sub>
                        <m:r>
                          <a:rPr lang="en-US" altLang="ja-JP" sz="2200" b="0" i="1" smtClean="0">
                            <a:latin typeface="Cambria Math" charset="0"/>
                          </a:rPr>
                          <m:t>𝑖</m:t>
                        </m:r>
                      </m:sub>
                    </m:sSub>
                    <m:d>
                      <m:dPr>
                        <m:ctrlPr>
                          <a:rPr lang="en-US" altLang="ja-JP" sz="2200" b="0" i="1" smtClean="0">
                            <a:latin typeface="Cambria Math" charset="0"/>
                          </a:rPr>
                        </m:ctrlPr>
                      </m:dPr>
                      <m:e>
                        <m:r>
                          <a:rPr lang="ja-JP" altLang="en-US" sz="2200" i="1" smtClean="0">
                            <a:latin typeface="Cambria Math" charset="0"/>
                          </a:rPr>
                          <m:t>ただし</m:t>
                        </m:r>
                        <m:r>
                          <a:rPr lang="ja-JP" altLang="en-US" sz="2200" b="0" i="1" smtClean="0">
                            <a:latin typeface="Cambria Math" charset="0"/>
                          </a:rPr>
                          <m:t>、</m:t>
                        </m:r>
                        <m:r>
                          <a:rPr lang="en-US" altLang="ja-JP" sz="2200" b="0" i="1" smtClean="0">
                            <a:latin typeface="Cambria Math" charset="0"/>
                          </a:rPr>
                          <m:t>𝑗</m:t>
                        </m:r>
                        <m:r>
                          <a:rPr lang="en-US" altLang="ja-JP" sz="2200" b="0" i="1" smtClean="0">
                            <a:latin typeface="Cambria Math" charset="0"/>
                          </a:rPr>
                          <m:t>&gt;</m:t>
                        </m:r>
                        <m:r>
                          <a:rPr lang="en-US" altLang="ja-JP" sz="2200" b="0" i="1" smtClean="0">
                            <a:latin typeface="Cambria Math" charset="0"/>
                          </a:rPr>
                          <m:t>𝑖</m:t>
                        </m:r>
                      </m:e>
                    </m:d>
                    <m:r>
                      <a:rPr lang="ja-JP" altLang="en-US" sz="2200" b="0" i="1" smtClean="0">
                        <a:latin typeface="Cambria Math" charset="0"/>
                      </a:rPr>
                      <m:t>の</m:t>
                    </m:r>
                    <m:r>
                      <a:rPr lang="ja-JP" altLang="en-US" sz="2200" i="1" smtClean="0">
                        <a:latin typeface="Cambria Math" charset="0"/>
                      </a:rPr>
                      <m:t>最大値</m:t>
                    </m:r>
                  </m:oMath>
                </a14:m>
                <a:r>
                  <a:rPr lang="ja-JP" altLang="en-US" sz="2200" dirty="0" smtClean="0"/>
                  <a:t>を求めてください。</a:t>
                </a:r>
                <a:endParaRPr lang="en-US" altLang="ja-JP" sz="22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60" y="1206000"/>
                <a:ext cx="7810052" cy="4705200"/>
              </a:xfrm>
              <a:blipFill rotWithShape="0">
                <a:blip r:embed="rId2"/>
                <a:stretch>
                  <a:fillRect l="-2420" t="-2979" r="-5699"/>
                </a:stretch>
              </a:blipFill>
            </p:spPr>
            <p:txBody>
              <a:bodyPr/>
              <a:lstStyle/>
              <a:p>
                <a:r>
                  <a:rPr lang="ja-JP" altLang="en-US">
                    <a:noFill/>
                  </a:rPr>
                  <a:t> </a:t>
                </a:r>
              </a:p>
            </p:txBody>
          </p:sp>
        </mc:Fallback>
      </mc:AlternateContent>
      <p:sp>
        <p:nvSpPr>
          <p:cNvPr id="7" name="スライド番号プレースホルダー 6"/>
          <p:cNvSpPr>
            <a:spLocks noGrp="1"/>
          </p:cNvSpPr>
          <p:nvPr>
            <p:ph type="sldNum" sz="quarter" idx="12"/>
          </p:nvPr>
        </p:nvSpPr>
        <p:spPr/>
        <p:txBody>
          <a:bodyPr/>
          <a:lstStyle/>
          <a:p>
            <a:fld id="{C47B9C9F-B213-DC40-BDA8-1CA619278267}" type="slidenum">
              <a:rPr lang="ja-JP" altLang="en-US" smtClean="0"/>
              <a:pPr/>
              <a:t>9</a:t>
            </a:fld>
            <a:endParaRPr lang="ja-JP" altLang="en-US" dirty="0"/>
          </a:p>
        </p:txBody>
      </p:sp>
      <p:sp>
        <p:nvSpPr>
          <p:cNvPr id="8" name="日付プレースホルダー 7"/>
          <p:cNvSpPr>
            <a:spLocks noGrp="1"/>
          </p:cNvSpPr>
          <p:nvPr>
            <p:ph type="dt" sz="half" idx="10"/>
          </p:nvPr>
        </p:nvSpPr>
        <p:spPr/>
        <p:txBody>
          <a:bodyPr/>
          <a:lstStyle/>
          <a:p>
            <a:r>
              <a:rPr lang="en-US" altLang="ja-JP" smtClean="0"/>
              <a:t>2017/4/24</a:t>
            </a:r>
            <a:endParaRPr lang="ja-JP" altLang="en-US" dirty="0"/>
          </a:p>
        </p:txBody>
      </p:sp>
      <p:sp>
        <p:nvSpPr>
          <p:cNvPr id="9" name="フッター プレースホルダー 8"/>
          <p:cNvSpPr>
            <a:spLocks noGrp="1"/>
          </p:cNvSpPr>
          <p:nvPr>
            <p:ph type="ftr" sz="quarter" idx="11"/>
          </p:nvPr>
        </p:nvSpPr>
        <p:spPr/>
        <p:txBody>
          <a:bodyPr/>
          <a:lstStyle/>
          <a:p>
            <a:r>
              <a:rPr lang="ja-JP" altLang="en-US" smtClean="0"/>
              <a:t>教科書輪講</a:t>
            </a:r>
            <a:endParaRPr lang="ja-JP" altLang="en-US" dirty="0"/>
          </a:p>
        </p:txBody>
      </p:sp>
    </p:spTree>
    <p:extLst>
      <p:ext uri="{BB962C8B-B14F-4D97-AF65-F5344CB8AC3E}">
        <p14:creationId xmlns:p14="http://schemas.microsoft.com/office/powerpoint/2010/main" val="2100324765"/>
      </p:ext>
    </p:extLst>
  </p:cSld>
  <p:clrMapOvr>
    <a:masterClrMapping/>
  </p:clrMapOvr>
</p:sld>
</file>

<file path=ppt/theme/theme1.xml><?xml version="1.0" encoding="utf-8"?>
<a:theme xmlns:a="http://schemas.openxmlformats.org/drawingml/2006/main" name="論文">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メイリオセット">
      <a:majorFont>
        <a:latin typeface="Segoe UI"/>
        <a:ea typeface="メイリオ"/>
        <a:cs typeface=""/>
      </a:majorFont>
      <a:minorFont>
        <a:latin typeface="Segoe UI"/>
        <a:ea typeface="メイリオ"/>
        <a:cs typeface=""/>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生命輪講(8章)" id="{C17F752E-1A08-C74A-86DF-9237050846C8}" vid="{3C33401D-0740-AF41-87A0-EE91EF549812}"/>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論文</Template>
  <TotalTime>3082</TotalTime>
  <Words>437</Words>
  <Application>Microsoft Macintosh PowerPoint</Application>
  <PresentationFormat>画面に合わせる (4:3)</PresentationFormat>
  <Paragraphs>139</Paragraphs>
  <Slides>16</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Calibri</vt:lpstr>
      <vt:lpstr>Cambria Math</vt:lpstr>
      <vt:lpstr>Segoe UI</vt:lpstr>
      <vt:lpstr>Yu Gothic</vt:lpstr>
      <vt:lpstr>メイリオ</vt:lpstr>
      <vt:lpstr>論文</vt:lpstr>
      <vt:lpstr>教科書輪講 第1回  プログラミングコンテスト攻略のためのアルゴリズムとデータ構造  第2章</vt:lpstr>
      <vt:lpstr>本日の内容</vt:lpstr>
      <vt:lpstr>アルゴリズム</vt:lpstr>
      <vt:lpstr>計算量とは</vt:lpstr>
      <vt:lpstr>計算量の表記</vt:lpstr>
      <vt:lpstr>計算量の求め方</vt:lpstr>
      <vt:lpstr>計算量の比較</vt:lpstr>
      <vt:lpstr>PowerPoint プレゼンテーション</vt:lpstr>
      <vt:lpstr>例題</vt:lpstr>
      <vt:lpstr>例題</vt:lpstr>
      <vt:lpstr>例題</vt:lpstr>
      <vt:lpstr>解説</vt:lpstr>
      <vt:lpstr>解説</vt:lpstr>
      <vt:lpstr>おまけ</vt:lpstr>
      <vt:lpstr>おまけ</vt:lpstr>
      <vt:lpstr>おまけ</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教科書輪講第1回 </dc:title>
  <dc:creator>賀来智博</dc:creator>
  <cp:lastModifiedBy>賀来智博</cp:lastModifiedBy>
  <cp:revision>31</cp:revision>
  <cp:lastPrinted>2016-05-19T05:05:17Z</cp:lastPrinted>
  <dcterms:created xsi:type="dcterms:W3CDTF">2017-04-12T04:55:53Z</dcterms:created>
  <dcterms:modified xsi:type="dcterms:W3CDTF">2017-04-24T05:49:30Z</dcterms:modified>
</cp:coreProperties>
</file>