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808"/>
    <a:srgbClr val="086788"/>
    <a:srgbClr val="06A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0C943-FE90-4B95-BD3F-50B2246149FE}" type="datetimeFigureOut">
              <a:rPr kumimoji="1" lang="ja-JP" altLang="en-US" smtClean="0"/>
              <a:t>2017/4/30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C1EC-DE56-4F12-9EE6-F30D9FAB4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9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7297162" y="436672"/>
            <a:ext cx="1368000" cy="13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7132320" y="818148"/>
            <a:ext cx="1152000" cy="11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622" y="1115459"/>
            <a:ext cx="7772400" cy="2387600"/>
          </a:xfrm>
          <a:noFill/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622" y="3730884"/>
            <a:ext cx="685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2017/05/01 </a:t>
            </a:r>
            <a:r>
              <a:rPr lang="ja-JP" altLang="en-US" smtClean="0"/>
              <a:t>教科書輪講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6300000"/>
            <a:ext cx="432000" cy="432000"/>
          </a:xfrm>
          <a:solidFill>
            <a:schemeClr val="accent1"/>
          </a:solidFill>
        </p:spPr>
        <p:txBody>
          <a:bodyPr/>
          <a:lstStyle>
            <a:lvl1pPr algn="ctr">
              <a:defRPr sz="16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AE205E1-EFBC-4837-BE83-DFF375F08A7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-207605" y="3579001"/>
            <a:ext cx="9486520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2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5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1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0899"/>
            <a:ext cx="7886700" cy="1325563"/>
          </a:xfrm>
          <a:noFill/>
        </p:spPr>
        <p:txBody>
          <a:bodyPr anchor="b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427"/>
            <a:ext cx="7886700" cy="4686536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6300000"/>
            <a:ext cx="432000" cy="432000"/>
          </a:xfrm>
          <a:solidFill>
            <a:schemeClr val="accent1"/>
          </a:solidFill>
        </p:spPr>
        <p:txBody>
          <a:bodyPr/>
          <a:lstStyle>
            <a:lvl1pPr algn="ctr"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AE205E1-EFBC-4837-BE83-DFF375F08A7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9236" y="1413444"/>
            <a:ext cx="9229060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4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63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1225"/>
            <a:ext cx="7886700" cy="1325563"/>
          </a:xfrm>
        </p:spPr>
        <p:txBody>
          <a:bodyPr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251200" y="6409516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AE205E1-EFBC-4837-BE83-DFF375F08A7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-85060" y="1597294"/>
            <a:ext cx="9229060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9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87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9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ャプタ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297162" y="436672"/>
            <a:ext cx="1368000" cy="13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132320" y="818148"/>
            <a:ext cx="1152000" cy="11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-207605" y="4196842"/>
            <a:ext cx="9486520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4462" y="2804093"/>
            <a:ext cx="7886700" cy="1325563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496000" y="6300000"/>
            <a:ext cx="432000" cy="432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b="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E205E1-EFBC-4837-BE83-DFF375F08A7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54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05E1-EFBC-4837-BE83-DFF375F08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804" y="1155413"/>
            <a:ext cx="8711031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2000" dirty="0" smtClean="0"/>
              <a:t>プロコンのためのアルゴリズムとデータ構造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ja-JP" altLang="en-US" sz="4800" dirty="0" smtClean="0"/>
              <a:t>第</a:t>
            </a:r>
            <a:r>
              <a:rPr lang="en-US" altLang="ja-JP" sz="4800" dirty="0" smtClean="0"/>
              <a:t>3</a:t>
            </a:r>
            <a:r>
              <a:rPr lang="ja-JP" altLang="en-US" sz="4800" dirty="0" smtClean="0"/>
              <a:t>章 初等的整列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805" y="3693928"/>
            <a:ext cx="6858000" cy="1655762"/>
          </a:xfrm>
        </p:spPr>
        <p:txBody>
          <a:bodyPr/>
          <a:lstStyle/>
          <a:p>
            <a:r>
              <a:rPr kumimoji="1" lang="ja-JP" altLang="en-US" dirty="0" smtClean="0"/>
              <a:t>秋山研 </a:t>
            </a:r>
            <a:r>
              <a:rPr kumimoji="1" lang="en-US" altLang="ja-JP" dirty="0" smtClean="0"/>
              <a:t>M1</a:t>
            </a:r>
            <a:r>
              <a:rPr lang="ja-JP" altLang="en-US" dirty="0"/>
              <a:t> </a:t>
            </a:r>
            <a:r>
              <a:rPr lang="ja-JP" altLang="en-US" dirty="0" smtClean="0"/>
              <a:t>山澤まりな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2017/05/01 </a:t>
            </a:r>
            <a:r>
              <a:rPr lang="ja-JP" altLang="en-US" smtClean="0"/>
              <a:t>教科書輪講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8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選択</a:t>
            </a:r>
            <a:r>
              <a:rPr kumimoji="1" lang="ja-JP" altLang="en-US" dirty="0" smtClean="0"/>
              <a:t>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ja-JP" sz="1800" dirty="0" err="1" smtClean="0">
                <a:latin typeface="Consolas" panose="020B0609020204030204" pitchFamily="49" charset="0"/>
              </a:rPr>
              <a:t>selectionSort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(A, N)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>
                <a:latin typeface="Consolas" panose="020B0609020204030204" pitchFamily="49" charset="0"/>
              </a:rPr>
              <a:t>　</a:t>
            </a:r>
            <a:r>
              <a:rPr lang="en-US" altLang="ja-JP" sz="1800" dirty="0" smtClean="0">
                <a:latin typeface="Consolas" panose="020B0609020204030204" pitchFamily="49" charset="0"/>
              </a:rPr>
              <a:t>for </a:t>
            </a:r>
            <a:r>
              <a:rPr lang="en-US" altLang="ja-JP" sz="1800" dirty="0" err="1" smtClean="0">
                <a:latin typeface="Consolas" panose="020B0609020204030204" pitchFamily="49" charset="0"/>
              </a:rPr>
              <a:t>i</a:t>
            </a:r>
            <a:r>
              <a:rPr lang="en-US" altLang="ja-JP" sz="1800" dirty="0" smtClean="0">
                <a:latin typeface="Consolas" panose="020B0609020204030204" pitchFamily="49" charset="0"/>
              </a:rPr>
              <a:t> </a:t>
            </a:r>
            <a:r>
              <a:rPr lang="ja-JP" altLang="en-US" sz="1800" dirty="0" smtClean="0">
                <a:latin typeface="Consolas" panose="020B0609020204030204" pitchFamily="49" charset="0"/>
              </a:rPr>
              <a:t>が </a:t>
            </a:r>
            <a:r>
              <a:rPr lang="en-US" altLang="ja-JP" sz="1800" dirty="0" smtClean="0">
                <a:latin typeface="Consolas" panose="020B0609020204030204" pitchFamily="49" charset="0"/>
              </a:rPr>
              <a:t>0 </a:t>
            </a:r>
            <a:r>
              <a:rPr lang="ja-JP" altLang="en-US" sz="1800" dirty="0" smtClean="0">
                <a:latin typeface="Consolas" panose="020B0609020204030204" pitchFamily="49" charset="0"/>
              </a:rPr>
              <a:t>から </a:t>
            </a:r>
            <a:r>
              <a:rPr lang="en-US" altLang="ja-JP" sz="1800" dirty="0" smtClean="0">
                <a:latin typeface="Consolas" panose="020B0609020204030204" pitchFamily="49" charset="0"/>
              </a:rPr>
              <a:t>N-1 </a:t>
            </a:r>
            <a:r>
              <a:rPr lang="ja-JP" altLang="en-US" sz="1800" dirty="0" smtClean="0">
                <a:latin typeface="Consolas" panose="020B0609020204030204" pitchFamily="49" charset="0"/>
              </a:rPr>
              <a:t>まで</a:t>
            </a:r>
            <a:endParaRPr lang="en-US" altLang="ja-JP" sz="1800" dirty="0" smtClean="0"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　</a:t>
            </a:r>
            <a:r>
              <a:rPr kumimoji="1" lang="en-US" altLang="ja-JP" sz="1800" dirty="0" err="1" smtClean="0">
                <a:latin typeface="Consolas" panose="020B0609020204030204" pitchFamily="49" charset="0"/>
              </a:rPr>
              <a:t>minj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 = </a:t>
            </a:r>
            <a:r>
              <a:rPr kumimoji="1" lang="en-US" altLang="ja-JP" sz="1800" dirty="0" err="1" smtClean="0">
                <a:latin typeface="Consolas" panose="020B0609020204030204" pitchFamily="49" charset="0"/>
              </a:rPr>
              <a:t>i</a:t>
            </a:r>
            <a:endParaRPr kumimoji="1" lang="en-US" altLang="ja-JP" sz="1800" dirty="0" smtClean="0"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>
                <a:latin typeface="Consolas" panose="020B0609020204030204" pitchFamily="49" charset="0"/>
              </a:rPr>
              <a:t>　　</a:t>
            </a:r>
            <a:r>
              <a:rPr lang="en-US" altLang="ja-JP" sz="1800" dirty="0" smtClean="0">
                <a:latin typeface="Consolas" panose="020B0609020204030204" pitchFamily="49" charset="0"/>
              </a:rPr>
              <a:t>for j </a:t>
            </a:r>
            <a:r>
              <a:rPr lang="ja-JP" altLang="en-US" sz="1800" dirty="0" smtClean="0">
                <a:latin typeface="Consolas" panose="020B0609020204030204" pitchFamily="49" charset="0"/>
              </a:rPr>
              <a:t>が </a:t>
            </a:r>
            <a:r>
              <a:rPr lang="en-US" altLang="ja-JP" sz="1800" dirty="0" err="1" smtClean="0">
                <a:latin typeface="Consolas" panose="020B0609020204030204" pitchFamily="49" charset="0"/>
              </a:rPr>
              <a:t>i</a:t>
            </a:r>
            <a:r>
              <a:rPr lang="en-US" altLang="ja-JP" sz="1800" dirty="0" smtClean="0">
                <a:latin typeface="Consolas" panose="020B0609020204030204" pitchFamily="49" charset="0"/>
              </a:rPr>
              <a:t> </a:t>
            </a:r>
            <a:r>
              <a:rPr lang="ja-JP" altLang="en-US" sz="1800" dirty="0" smtClean="0">
                <a:latin typeface="Consolas" panose="020B0609020204030204" pitchFamily="49" charset="0"/>
              </a:rPr>
              <a:t>から </a:t>
            </a:r>
            <a:r>
              <a:rPr lang="en-US" altLang="ja-JP" sz="1800" dirty="0" smtClean="0">
                <a:latin typeface="Consolas" panose="020B0609020204030204" pitchFamily="49" charset="0"/>
              </a:rPr>
              <a:t>N-1 </a:t>
            </a:r>
            <a:r>
              <a:rPr lang="ja-JP" altLang="en-US" sz="1800" dirty="0" smtClean="0">
                <a:latin typeface="Consolas" panose="020B0609020204030204" pitchFamily="49" charset="0"/>
              </a:rPr>
              <a:t>まで</a:t>
            </a:r>
            <a:endParaRPr lang="en-US" altLang="ja-JP" sz="1800" dirty="0" smtClean="0"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　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if A[j] &lt; A[</a:t>
            </a:r>
            <a:r>
              <a:rPr kumimoji="1" lang="en-US" altLang="ja-JP" sz="1800" dirty="0" err="1" smtClean="0">
                <a:latin typeface="Consolas" panose="020B0609020204030204" pitchFamily="49" charset="0"/>
              </a:rPr>
              <a:t>minj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]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>
                <a:latin typeface="Consolas" panose="020B0609020204030204" pitchFamily="49" charset="0"/>
              </a:rPr>
              <a:t>　　　</a:t>
            </a:r>
            <a:r>
              <a:rPr lang="en-US" altLang="ja-JP" sz="1800" dirty="0" err="1" smtClean="0">
                <a:latin typeface="Consolas" panose="020B0609020204030204" pitchFamily="49" charset="0"/>
              </a:rPr>
              <a:t>minj</a:t>
            </a:r>
            <a:r>
              <a:rPr lang="en-US" altLang="ja-JP" sz="1800" dirty="0" smtClean="0">
                <a:latin typeface="Consolas" panose="020B0609020204030204" pitchFamily="49" charset="0"/>
              </a:rPr>
              <a:t> = j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A[</a:t>
            </a:r>
            <a:r>
              <a:rPr kumimoji="1" lang="en-US" altLang="ja-JP" sz="1800" dirty="0" err="1" smtClean="0">
                <a:latin typeface="Consolas" panose="020B0609020204030204" pitchFamily="49" charset="0"/>
              </a:rPr>
              <a:t>i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] 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と 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A[</a:t>
            </a:r>
            <a:r>
              <a:rPr kumimoji="1" lang="en-US" altLang="ja-JP" sz="1800" dirty="0" err="1" smtClean="0">
                <a:latin typeface="Consolas" panose="020B0609020204030204" pitchFamily="49" charset="0"/>
              </a:rPr>
              <a:t>minj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] 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を交換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6026" flipH="1">
            <a:off x="5375153" y="3642034"/>
            <a:ext cx="3075653" cy="20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7855" y="1474963"/>
            <a:ext cx="8876145" cy="4686536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問題</a:t>
            </a:r>
            <a:endParaRPr kumimoji="1" lang="en-US" altLang="ja-JP" sz="20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1800" dirty="0" err="1" smtClean="0"/>
              <a:t>AtCoder</a:t>
            </a:r>
            <a:r>
              <a:rPr lang="ja-JP" altLang="en-US" sz="1800" dirty="0" smtClean="0"/>
              <a:t>社では、優秀な競技プログラマーの講座動画を </a:t>
            </a:r>
            <a:r>
              <a:rPr lang="en-US" altLang="ja-JP" sz="1800" i="1" dirty="0" smtClean="0"/>
              <a:t>N </a:t>
            </a:r>
            <a:r>
              <a:rPr lang="ja-JP" altLang="en-US" sz="1800" dirty="0" smtClean="0"/>
              <a:t>個配信しています。</a:t>
            </a:r>
            <a:endParaRPr lang="en-US" altLang="ja-JP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 sz="1800" dirty="0" smtClean="0"/>
              <a:t>初心者プログラマーの</a:t>
            </a:r>
            <a:r>
              <a:rPr kumimoji="1" lang="en-US" altLang="ja-JP" sz="1800" dirty="0" smtClean="0"/>
              <a:t>A</a:t>
            </a:r>
            <a:r>
              <a:rPr kumimoji="1" lang="ja-JP" altLang="en-US" sz="1800" dirty="0" smtClean="0"/>
              <a:t>君は、この動画を見て修練しようとしています。</a:t>
            </a:r>
            <a:endParaRPr kumimoji="1" lang="en-US" altLang="ja-JP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1800" dirty="0" smtClean="0"/>
              <a:t>A</a:t>
            </a:r>
            <a:r>
              <a:rPr lang="ja-JP" altLang="en-US" sz="1800" dirty="0" smtClean="0"/>
              <a:t>君の実力派レートという実数値で表され、レートが高いほど実力が高いことを表します。</a:t>
            </a:r>
            <a:endParaRPr lang="en-US" altLang="ja-JP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ja-JP" sz="1800" dirty="0" smtClean="0"/>
              <a:t>A</a:t>
            </a:r>
            <a:r>
              <a:rPr kumimoji="1" lang="ja-JP" altLang="en-US" sz="1800" dirty="0" smtClean="0"/>
              <a:t>君のレートが </a:t>
            </a:r>
            <a:r>
              <a:rPr kumimoji="1" lang="en-US" altLang="ja-JP" sz="1800" i="1" dirty="0" smtClean="0"/>
              <a:t>C </a:t>
            </a:r>
            <a:r>
              <a:rPr kumimoji="1" lang="ja-JP" altLang="en-US" sz="1800" dirty="0" smtClean="0"/>
              <a:t>の時に、レート </a:t>
            </a:r>
            <a:r>
              <a:rPr kumimoji="1" lang="en-US" altLang="ja-JP" sz="1800" i="1" dirty="0" smtClean="0"/>
              <a:t>R </a:t>
            </a:r>
            <a:r>
              <a:rPr kumimoji="1" lang="ja-JP" altLang="en-US" sz="1800" dirty="0" smtClean="0"/>
              <a:t>のプログラマーの動画を見ると、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 smtClean="0"/>
              <a:t>A</a:t>
            </a:r>
            <a:r>
              <a:rPr lang="ja-JP" altLang="en-US" sz="1800" dirty="0" smtClean="0"/>
              <a:t>君のレートは </a:t>
            </a:r>
            <a:r>
              <a:rPr lang="en-US" altLang="ja-JP" sz="1800" i="1" dirty="0" smtClean="0"/>
              <a:t>(C + R) / 2 </a:t>
            </a:r>
            <a:r>
              <a:rPr lang="ja-JP" altLang="en-US" sz="1800" dirty="0" smtClean="0"/>
              <a:t>に変化します。</a:t>
            </a:r>
            <a:endParaRPr lang="en-US" altLang="ja-JP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ja-JP" sz="1800" dirty="0" smtClean="0"/>
              <a:t>A</a:t>
            </a:r>
            <a:r>
              <a:rPr kumimoji="1" lang="ja-JP" altLang="en-US" sz="1800" dirty="0" smtClean="0"/>
              <a:t>君は動画を合計で</a:t>
            </a:r>
            <a:r>
              <a:rPr lang="en-US" altLang="ja-JP" sz="1800" dirty="0"/>
              <a:t> </a:t>
            </a:r>
            <a:r>
              <a:rPr lang="en-US" altLang="ja-JP" sz="1800" i="1" dirty="0" smtClean="0"/>
              <a:t>K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個まで好きな順番で見ることが出来ますが、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同じプログラマーの動画は一度しか見ることができません。</a:t>
            </a:r>
            <a:endParaRPr lang="en-US" altLang="ja-JP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 sz="1800" dirty="0" smtClean="0"/>
              <a:t>動画配信者 </a:t>
            </a:r>
            <a:r>
              <a:rPr lang="en-US" altLang="ja-JP" sz="1800" i="1" dirty="0" smtClean="0"/>
              <a:t>N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人のレートが与えられたとき、</a:t>
            </a:r>
            <a:r>
              <a:rPr lang="en-US" altLang="ja-JP" sz="1800" dirty="0" smtClean="0"/>
              <a:t>A</a:t>
            </a:r>
            <a:r>
              <a:rPr lang="ja-JP" altLang="en-US" sz="1800" dirty="0" smtClean="0"/>
              <a:t>君が動画を見ることによって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達成できるレートの最大値を求めるプログラムを書きなさい。</a:t>
            </a:r>
            <a:endParaRPr lang="en-US" altLang="ja-JP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 sz="1800" dirty="0" smtClean="0"/>
              <a:t>ただし、</a:t>
            </a:r>
            <a:r>
              <a:rPr kumimoji="1" lang="en-US" altLang="ja-JP" sz="1800" dirty="0" smtClean="0"/>
              <a:t>A</a:t>
            </a:r>
            <a:r>
              <a:rPr kumimoji="1" lang="ja-JP" altLang="en-US" sz="1800" dirty="0" smtClean="0"/>
              <a:t>君の初期レートは</a:t>
            </a:r>
            <a:r>
              <a:rPr kumimoji="1" lang="en-US" altLang="ja-JP" sz="1800" dirty="0" smtClean="0"/>
              <a:t>0</a:t>
            </a:r>
            <a:r>
              <a:rPr kumimoji="1" lang="ja-JP" altLang="en-US" sz="1800" dirty="0" smtClean="0"/>
              <a:t>とします。</a:t>
            </a:r>
            <a:endParaRPr kumimoji="1" lang="ja-JP" altLang="en-US" sz="1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82837" y="88905"/>
            <a:ext cx="446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引用元：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http</a:t>
            </a:r>
            <a:r>
              <a:rPr lang="en-US" altLang="ja-JP" sz="1600" dirty="0"/>
              <a:t>://abc003.contest.atcoder.jp/tasks/abc003_3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367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入力：</a:t>
            </a:r>
            <a:endParaRPr kumimoji="1" lang="en-US" altLang="ja-JP" sz="2000" dirty="0" smtClean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en-US" altLang="ja-JP" sz="1800" dirty="0" smtClean="0"/>
              <a:t>1</a:t>
            </a:r>
            <a:r>
              <a:rPr lang="ja-JP" altLang="en-US" sz="1800" dirty="0" smtClean="0"/>
              <a:t>行目には、動画の数を表す </a:t>
            </a:r>
            <a:r>
              <a:rPr lang="en-US" altLang="ja-JP" sz="1800" i="1" dirty="0" smtClean="0"/>
              <a:t>N</a:t>
            </a:r>
            <a:r>
              <a:rPr lang="en-US" altLang="ja-JP" sz="1800" dirty="0" smtClean="0"/>
              <a:t> (1 </a:t>
            </a:r>
            <a:r>
              <a:rPr lang="ja-JP" altLang="en-US" sz="1800" dirty="0" smtClean="0"/>
              <a:t>≦ </a:t>
            </a:r>
            <a:r>
              <a:rPr lang="en-US" altLang="ja-JP" sz="1800" i="1" dirty="0" smtClean="0"/>
              <a:t>N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≦ </a:t>
            </a:r>
            <a:r>
              <a:rPr lang="en-US" altLang="ja-JP" sz="1800" dirty="0" smtClean="0"/>
              <a:t>100) </a:t>
            </a:r>
            <a:r>
              <a:rPr lang="ja-JP" altLang="en-US" sz="1800" dirty="0" smtClean="0"/>
              <a:t>と、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smtClean="0"/>
              <a:t>A</a:t>
            </a:r>
            <a:r>
              <a:rPr lang="ja-JP" altLang="en-US" sz="1800" dirty="0" smtClean="0"/>
              <a:t>君の見ることが出来る動画の数を表す </a:t>
            </a:r>
            <a:r>
              <a:rPr lang="en-US" altLang="ja-JP" sz="1800" i="1" dirty="0" smtClean="0"/>
              <a:t>K </a:t>
            </a:r>
            <a:r>
              <a:rPr lang="en-US" altLang="ja-JP" sz="1800" dirty="0" smtClean="0"/>
              <a:t>(1</a:t>
            </a:r>
            <a:r>
              <a:rPr lang="ja-JP" altLang="en-US" sz="1800" dirty="0" smtClean="0"/>
              <a:t>≦ </a:t>
            </a:r>
            <a:r>
              <a:rPr lang="en-US" altLang="ja-JP" sz="1800" i="1" dirty="0" smtClean="0"/>
              <a:t>K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≦ </a:t>
            </a:r>
            <a:r>
              <a:rPr lang="en-US" altLang="ja-JP" sz="1800" i="1" dirty="0" smtClean="0"/>
              <a:t>N</a:t>
            </a:r>
            <a:r>
              <a:rPr lang="en-US" altLang="ja-JP" sz="1800" dirty="0" smtClean="0"/>
              <a:t>) 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スペース区切りで与えられる。</a:t>
            </a:r>
            <a:endParaRPr lang="en-US" altLang="ja-JP" sz="1800" dirty="0" smtClean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kumimoji="1" lang="en-US" altLang="ja-JP" sz="1800" dirty="0" smtClean="0"/>
              <a:t>2</a:t>
            </a:r>
            <a:r>
              <a:rPr kumimoji="1" lang="ja-JP" altLang="en-US" sz="1800" dirty="0" smtClean="0"/>
              <a:t>行目には、動画を配信しているプログラマーのレートを表す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 smtClean="0"/>
              <a:t>整数</a:t>
            </a:r>
            <a:r>
              <a:rPr lang="en-US" altLang="ja-JP" sz="1800" i="1" dirty="0" err="1" smtClean="0"/>
              <a:t>R</a:t>
            </a:r>
            <a:r>
              <a:rPr lang="en-US" altLang="ja-JP" sz="1800" i="1" baseline="-25000" dirty="0" err="1" smtClean="0"/>
              <a:t>i</a:t>
            </a:r>
            <a:r>
              <a:rPr lang="en-US" altLang="ja-JP" sz="1800" i="1" dirty="0" smtClean="0"/>
              <a:t> </a:t>
            </a:r>
            <a:r>
              <a:rPr lang="en-US" altLang="ja-JP" sz="1800" dirty="0" smtClean="0"/>
              <a:t>(1 </a:t>
            </a:r>
            <a:r>
              <a:rPr lang="ja-JP" altLang="en-US" sz="1800" dirty="0" smtClean="0"/>
              <a:t>≦ </a:t>
            </a:r>
            <a:r>
              <a:rPr lang="en-US" altLang="ja-JP" sz="1800" i="1" dirty="0" err="1" smtClean="0"/>
              <a:t>R</a:t>
            </a:r>
            <a:r>
              <a:rPr lang="en-US" altLang="ja-JP" sz="1800" i="1" baseline="-25000" dirty="0" err="1" smtClean="0"/>
              <a:t>i</a:t>
            </a:r>
            <a:r>
              <a:rPr lang="en-US" altLang="ja-JP" sz="1800" i="1" dirty="0" smtClean="0"/>
              <a:t> </a:t>
            </a:r>
            <a:r>
              <a:rPr lang="ja-JP" altLang="en-US" sz="1800" dirty="0" smtClean="0"/>
              <a:t>≦ </a:t>
            </a:r>
            <a:r>
              <a:rPr lang="en-US" altLang="ja-JP" sz="1800" dirty="0" smtClean="0"/>
              <a:t>4,000) </a:t>
            </a:r>
            <a:r>
              <a:rPr lang="ja-JP" altLang="en-US" sz="1800" dirty="0" smtClean="0"/>
              <a:t>がスペース区切りで与えられる。</a:t>
            </a:r>
            <a:endParaRPr kumimoji="1" lang="en-US" altLang="ja-JP" sz="1800" dirty="0" smtClean="0"/>
          </a:p>
          <a:p>
            <a:r>
              <a:rPr lang="ja-JP" altLang="en-US" sz="2000" dirty="0" smtClean="0"/>
              <a:t>出力：</a:t>
            </a:r>
            <a:endParaRPr lang="en-US" altLang="ja-JP" sz="2000" dirty="0" smtClean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kumimoji="1" lang="en-US" altLang="ja-JP" sz="1800" dirty="0" smtClean="0"/>
              <a:t>A</a:t>
            </a:r>
            <a:r>
              <a:rPr kumimoji="1" lang="ja-JP" altLang="en-US" sz="1800" dirty="0" smtClean="0"/>
              <a:t>君が達成できる最大レートを</a:t>
            </a:r>
            <a:r>
              <a:rPr kumimoji="1" lang="en-US" altLang="ja-JP" sz="1800" dirty="0" smtClean="0"/>
              <a:t>1</a:t>
            </a:r>
            <a:r>
              <a:rPr kumimoji="1" lang="ja-JP" altLang="en-US" sz="1800" dirty="0" smtClean="0"/>
              <a:t>行で出力せよ。</a:t>
            </a:r>
            <a:endParaRPr kumimoji="1" lang="en-US" altLang="ja-JP" sz="1800" dirty="0" smtClean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1800" dirty="0" smtClean="0"/>
              <a:t>絶対誤差または相対誤差が</a:t>
            </a:r>
            <a:r>
              <a:rPr lang="en-US" altLang="ja-JP" sz="1800" dirty="0" smtClean="0"/>
              <a:t>10</a:t>
            </a:r>
            <a:r>
              <a:rPr lang="en-US" altLang="ja-JP" sz="1800" baseline="30000" dirty="0" smtClean="0"/>
              <a:t>-6</a:t>
            </a:r>
            <a:r>
              <a:rPr lang="ja-JP" altLang="en-US" sz="1800" dirty="0" smtClean="0"/>
              <a:t>以下であれば許容。</a:t>
            </a:r>
            <a:endParaRPr lang="en-US" altLang="ja-JP" sz="1800" dirty="0" smtClean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kumimoji="1" lang="ja-JP" altLang="en-US" sz="1800" dirty="0" smtClean="0"/>
              <a:t>出力の末尾には改行を入れること。</a:t>
            </a:r>
            <a:endParaRPr kumimoji="1" lang="en-US" altLang="ja-JP" sz="18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02856" y="5344786"/>
            <a:ext cx="235527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2 2</a:t>
            </a:r>
          </a:p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1000 1500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80075" y="5344786"/>
            <a:ext cx="184756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1000.000000</a:t>
            </a:r>
          </a:p>
          <a:p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8313" y="5375564"/>
            <a:ext cx="13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入力例）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32335" y="5381671"/>
            <a:ext cx="116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出力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0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演習：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15295" y="2222895"/>
            <a:ext cx="235527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2 2</a:t>
            </a:r>
          </a:p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1000 1500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43493" y="2222895"/>
            <a:ext cx="184756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1000.000000</a:t>
            </a:r>
          </a:p>
          <a:p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1731" y="2253673"/>
            <a:ext cx="13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入力）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95753" y="2259780"/>
            <a:ext cx="116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出力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15295" y="3519648"/>
            <a:ext cx="235527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2 1</a:t>
            </a:r>
          </a:p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1000 1500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43493" y="3519648"/>
            <a:ext cx="184756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750</a:t>
            </a:r>
          </a:p>
          <a:p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1731" y="3550426"/>
            <a:ext cx="13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入力）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95753" y="3556533"/>
            <a:ext cx="116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出力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5295" y="4855629"/>
            <a:ext cx="647736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2604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2281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3204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2264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2200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2650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2229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2461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2439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2211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5295" y="5558237"/>
            <a:ext cx="184756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2820.03125</a:t>
            </a:r>
          </a:p>
          <a:p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1731" y="4845393"/>
            <a:ext cx="13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入力）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71731" y="5558588"/>
            <a:ext cx="116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出力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8650" y="2938998"/>
            <a:ext cx="2059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28650" y="1542677"/>
            <a:ext cx="2059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input1</a:t>
            </a: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8649" y="4320036"/>
            <a:ext cx="2059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input3</a:t>
            </a: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7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ソート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ソートを選択する際の留意点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ソートアルゴリズムの紹介</a:t>
            </a:r>
            <a:endParaRPr kumimoji="1" lang="en-US" altLang="ja-JP" sz="2000" dirty="0" smtClean="0"/>
          </a:p>
          <a:p>
            <a:pPr lvl="1">
              <a:buFontTx/>
              <a:buChar char="-"/>
            </a:pPr>
            <a:r>
              <a:rPr lang="ja-JP" altLang="en-US" sz="1800" dirty="0" smtClean="0"/>
              <a:t>挿入ソート</a:t>
            </a:r>
            <a:endParaRPr lang="en-US" altLang="ja-JP" sz="1800" dirty="0" smtClean="0"/>
          </a:p>
          <a:p>
            <a:pPr lvl="1">
              <a:buFontTx/>
              <a:buChar char="-"/>
            </a:pPr>
            <a:r>
              <a:rPr kumimoji="1" lang="ja-JP" altLang="en-US" sz="1800" dirty="0" smtClean="0"/>
              <a:t>バブルソート</a:t>
            </a:r>
            <a:endParaRPr kumimoji="1" lang="en-US" altLang="ja-JP" sz="1800" dirty="0" smtClean="0"/>
          </a:p>
          <a:p>
            <a:pPr lvl="1">
              <a:buFontTx/>
              <a:buChar char="-"/>
            </a:pPr>
            <a:r>
              <a:rPr lang="ja-JP" altLang="en-US" sz="1800" dirty="0" smtClean="0"/>
              <a:t>選択ソート</a:t>
            </a:r>
            <a:endParaRPr kumimoji="1" lang="en-US" altLang="ja-JP" sz="1800" dirty="0" smtClean="0"/>
          </a:p>
          <a:p>
            <a:r>
              <a:rPr kumimoji="1" lang="ja-JP" altLang="en-US" sz="2000" dirty="0" smtClean="0"/>
              <a:t>演習</a:t>
            </a:r>
            <a:endParaRPr kumimoji="1" lang="ja-JP" altLang="en-US" sz="2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190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ソート</a:t>
            </a:r>
            <a:endParaRPr lang="en-US" altLang="ja-JP" sz="20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 sz="1800" dirty="0"/>
              <a:t>データ</a:t>
            </a:r>
            <a:r>
              <a:rPr kumimoji="1" lang="ja-JP" altLang="en-US" sz="1800" dirty="0" smtClean="0"/>
              <a:t>をそれらが持つキーを基準に昇順または降順に並べ替える処理</a:t>
            </a:r>
            <a:endParaRPr kumimoji="1" lang="en-US" altLang="ja-JP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dirty="0" smtClean="0"/>
              <a:t>A = {4, 1, 3, 8, 6, 5}</a:t>
            </a:r>
            <a:r>
              <a:rPr lang="ja-JP" altLang="en-US" sz="1800" dirty="0" smtClean="0"/>
              <a:t>が与えられた際に、</a:t>
            </a:r>
            <a:endParaRPr kumimoji="1" lang="en-US" altLang="ja-JP" sz="18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ja-JP" altLang="en-US" sz="1800" dirty="0" smtClean="0"/>
              <a:t>昇順</a:t>
            </a:r>
            <a:r>
              <a:rPr lang="ja-JP" altLang="en-US" sz="1800" dirty="0"/>
              <a:t>　</a:t>
            </a:r>
            <a:r>
              <a:rPr lang="en-US" altLang="ja-JP" sz="1800" dirty="0" smtClean="0"/>
              <a:t>A = {1, 3, 4, 5, 6, 8}</a:t>
            </a:r>
            <a:br>
              <a:rPr lang="en-US" altLang="ja-JP" sz="1800" dirty="0" smtClean="0"/>
            </a:br>
            <a:r>
              <a:rPr lang="ja-JP" altLang="en-US" sz="1800" dirty="0" smtClean="0"/>
              <a:t>降順　</a:t>
            </a:r>
            <a:r>
              <a:rPr lang="en-US" altLang="ja-JP" sz="1800" dirty="0" smtClean="0"/>
              <a:t>A = {8, 6, 5, 4, 3, 1}</a:t>
            </a:r>
          </a:p>
          <a:p>
            <a:pPr marL="457200" lvl="1" indent="0">
              <a:buNone/>
            </a:pPr>
            <a:endParaRPr lang="en-US" altLang="ja-JP" sz="1800" dirty="0"/>
          </a:p>
          <a:p>
            <a:r>
              <a:rPr lang="ja-JP" altLang="en-US" sz="2000" dirty="0" smtClean="0"/>
              <a:t>ソートの種類</a:t>
            </a:r>
            <a:endParaRPr lang="en-US" altLang="ja-JP" sz="2000" dirty="0" smtClean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1800" dirty="0" smtClean="0"/>
              <a:t>挿入ソート</a:t>
            </a:r>
            <a:endParaRPr lang="en-US" altLang="ja-JP" sz="1800" dirty="0" smtClean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1800" dirty="0" smtClean="0"/>
              <a:t>バブルソート</a:t>
            </a:r>
            <a:endParaRPr lang="en-US" altLang="ja-JP" sz="1800" dirty="0" smtClean="0"/>
          </a:p>
          <a:p>
            <a:pPr marL="8001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ja-JP" altLang="en-US" sz="1800" dirty="0" smtClean="0"/>
              <a:t>選択</a:t>
            </a:r>
            <a:r>
              <a:rPr lang="ja-JP" altLang="en-US" sz="1800" dirty="0" smtClean="0"/>
              <a:t>ソート</a:t>
            </a:r>
            <a:endParaRPr lang="en-US" altLang="ja-JP" sz="18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94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ソートの選択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アルゴリズム</a:t>
            </a:r>
            <a:r>
              <a:rPr lang="ja-JP" altLang="en-US" sz="2000" dirty="0" smtClean="0"/>
              <a:t>を選択する際には以下の点に留意すると良い</a:t>
            </a:r>
            <a:endParaRPr lang="en-US" altLang="ja-JP" sz="20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800" dirty="0" smtClean="0"/>
              <a:t>計算量と安定性</a:t>
            </a:r>
            <a:endParaRPr kumimoji="1" lang="en-US" altLang="ja-JP" sz="1800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ja-JP" altLang="en-US" sz="1800" dirty="0" smtClean="0"/>
              <a:t>安定性（安定なソート）：</a:t>
            </a:r>
            <a:endParaRPr lang="en-US" altLang="ja-JP" sz="1800" dirty="0" smtClean="0"/>
          </a:p>
          <a:p>
            <a:pPr marL="1371600" lvl="3" indent="0">
              <a:lnSpc>
                <a:spcPct val="100000"/>
              </a:lnSpc>
              <a:buNone/>
            </a:pPr>
            <a:r>
              <a:rPr kumimoji="1" lang="ja-JP" altLang="en-US" dirty="0"/>
              <a:t>キ</a:t>
            </a:r>
            <a:r>
              <a:rPr kumimoji="1" lang="ja-JP" altLang="en-US" dirty="0" smtClean="0"/>
              <a:t>ーの</a:t>
            </a:r>
            <a:r>
              <a:rPr kumimoji="1" lang="ja-JP" altLang="en-US" dirty="0"/>
              <a:t>値</a:t>
            </a:r>
            <a:r>
              <a:rPr kumimoji="1" lang="ja-JP" altLang="en-US" dirty="0" smtClean="0"/>
              <a:t>が同じ要素を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つ以上含むデータをソートした場合、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処理の前後でそれらの要素の順番が変わらないこと</a:t>
            </a:r>
            <a:endParaRPr kumimoji="1" lang="en-US" altLang="ja-JP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1800" dirty="0"/>
              <a:t>データ</a:t>
            </a:r>
            <a:r>
              <a:rPr lang="ja-JP" altLang="en-US" sz="1800" dirty="0" smtClean="0"/>
              <a:t>の列を保持する１つの配列以外にメモリが必要にならないか</a:t>
            </a:r>
            <a:endParaRPr lang="en-US" altLang="ja-JP" sz="18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800" dirty="0" smtClean="0"/>
              <a:t>入力データの特徴が計算</a:t>
            </a:r>
            <a:r>
              <a:rPr kumimoji="1" lang="ja-JP" altLang="en-US" sz="1800" dirty="0"/>
              <a:t>量</a:t>
            </a:r>
            <a:r>
              <a:rPr kumimoji="1" lang="ja-JP" altLang="en-US" sz="1800" dirty="0" smtClean="0"/>
              <a:t>に</a:t>
            </a:r>
            <a:r>
              <a:rPr kumimoji="1" lang="ja-JP" altLang="en-US" sz="1800" dirty="0"/>
              <a:t>影響</a:t>
            </a:r>
            <a:r>
              <a:rPr kumimoji="1" lang="ja-JP" altLang="en-US" sz="1800" dirty="0" smtClean="0"/>
              <a:t>しない</a:t>
            </a:r>
            <a:r>
              <a:rPr kumimoji="1" lang="ja-JP" altLang="en-US" sz="1800" dirty="0"/>
              <a:t>か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50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挿入ソート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490427"/>
            <a:ext cx="8145895" cy="468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アルゴリズム</a:t>
            </a:r>
            <a:endParaRPr kumimoji="1" lang="en-US" altLang="ja-JP" sz="2000" dirty="0" smtClean="0"/>
          </a:p>
          <a:p>
            <a:pPr lvl="1">
              <a:lnSpc>
                <a:spcPct val="150000"/>
              </a:lnSpc>
            </a:pPr>
            <a:r>
              <a:rPr lang="ja-JP" altLang="en-US" sz="1800" dirty="0" smtClean="0"/>
              <a:t>先頭の要素をソート済みとする。</a:t>
            </a:r>
            <a:endParaRPr lang="en-US" altLang="ja-JP" sz="1800" dirty="0" smtClean="0"/>
          </a:p>
          <a:p>
            <a:pPr lvl="1">
              <a:lnSpc>
                <a:spcPct val="150000"/>
              </a:lnSpc>
            </a:pPr>
            <a:r>
              <a:rPr kumimoji="1" lang="ja-JP" altLang="en-US" sz="1800" dirty="0" smtClean="0"/>
              <a:t>未ソートの部分がなくなるまで、以下の処理を繰り返す：</a:t>
            </a:r>
            <a:endParaRPr kumimoji="1" lang="en-US" altLang="ja-JP" sz="1800" dirty="0" smtClean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/>
              <a:t>未ソート部分の先頭から要素を１つ取り出し</a:t>
            </a:r>
            <a:r>
              <a:rPr lang="en-US" altLang="ja-JP" sz="1800" dirty="0" smtClean="0"/>
              <a:t>v</a:t>
            </a:r>
            <a:r>
              <a:rPr lang="ja-JP" altLang="en-US" sz="1800" dirty="0" smtClean="0"/>
              <a:t>に記録する</a:t>
            </a:r>
            <a:endParaRPr lang="en-US" altLang="ja-JP" sz="1800" dirty="0" smtClean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/>
              <a:t>ソート済みの部分において、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sz="1800" dirty="0" smtClean="0"/>
              <a:t>v</a:t>
            </a:r>
            <a:r>
              <a:rPr kumimoji="1" lang="ja-JP" altLang="en-US" sz="1800" dirty="0" smtClean="0"/>
              <a:t>より大きい要素を後方へ１つずつ移動する</a:t>
            </a:r>
            <a:endParaRPr kumimoji="1" lang="en-US" altLang="ja-JP" sz="1800" dirty="0" smtClean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/>
              <a:t>最後に空いた位置に</a:t>
            </a:r>
            <a:r>
              <a:rPr lang="en-US" altLang="ja-JP" sz="1800" dirty="0" smtClean="0"/>
              <a:t>”</a:t>
            </a:r>
            <a:r>
              <a:rPr lang="ja-JP" altLang="en-US" sz="1800" dirty="0" smtClean="0"/>
              <a:t>取り出した要素</a:t>
            </a:r>
            <a:r>
              <a:rPr lang="en-US" altLang="ja-JP" sz="1800" dirty="0" smtClean="0"/>
              <a:t>v”</a:t>
            </a:r>
            <a:r>
              <a:rPr lang="ja-JP" altLang="en-US" sz="1800" dirty="0" smtClean="0"/>
              <a:t>を挿入する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2017/05/01 </a:t>
            </a:r>
            <a:r>
              <a:rPr kumimoji="1" lang="ja-JP" altLang="en-US" dirty="0" smtClean="0"/>
              <a:t>教科書輪講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14" y="241209"/>
            <a:ext cx="2569086" cy="249843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860223" y="4661532"/>
            <a:ext cx="465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次ページ：アルゴリズム（コード版）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28" y="4918369"/>
            <a:ext cx="1887819" cy="112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挿入ソート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ja-JP" sz="1800" dirty="0" err="1" smtClean="0">
                <a:latin typeface="Consolas" panose="020B0609020204030204" pitchFamily="49" charset="0"/>
              </a:rPr>
              <a:t>insertionSort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(A, N) // N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個の要素を含む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0-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オリジンの配列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A</a:t>
            </a:r>
            <a:endParaRPr lang="en-US" altLang="ja-JP" sz="1800" dirty="0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for </a:t>
            </a:r>
            <a:r>
              <a:rPr kumimoji="1" lang="en-US" altLang="ja-JP" sz="1800" dirty="0" err="1" smtClean="0">
                <a:latin typeface="Consolas" panose="020B0609020204030204" pitchFamily="49" charset="0"/>
              </a:rPr>
              <a:t>i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 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が 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1</a:t>
            </a:r>
            <a:r>
              <a:rPr lang="ja-JP" altLang="en-US" sz="1800" dirty="0">
                <a:latin typeface="Consolas" panose="020B0609020204030204" pitchFamily="49" charset="0"/>
              </a:rPr>
              <a:t> </a:t>
            </a:r>
            <a:r>
              <a:rPr lang="ja-JP" altLang="en-US" sz="1800" dirty="0" smtClean="0">
                <a:latin typeface="Consolas" panose="020B0609020204030204" pitchFamily="49" charset="0"/>
              </a:rPr>
              <a:t>から </a:t>
            </a:r>
            <a:r>
              <a:rPr lang="en-US" altLang="ja-JP" sz="1800" dirty="0" smtClean="0">
                <a:latin typeface="Consolas" panose="020B0609020204030204" pitchFamily="49" charset="0"/>
              </a:rPr>
              <a:t>N-1 </a:t>
            </a:r>
            <a:r>
              <a:rPr lang="ja-JP" altLang="en-US" sz="1800" dirty="0" smtClean="0">
                <a:latin typeface="Consolas" panose="020B0609020204030204" pitchFamily="49" charset="0"/>
              </a:rPr>
              <a:t>まで</a:t>
            </a:r>
            <a:endParaRPr lang="en-US" altLang="ja-JP" sz="1800" dirty="0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v = A[</a:t>
            </a:r>
            <a:r>
              <a:rPr kumimoji="1" lang="en-US" altLang="ja-JP" sz="1800" dirty="0" err="1" smtClean="0">
                <a:latin typeface="Consolas" panose="020B0609020204030204" pitchFamily="49" charset="0"/>
              </a:rPr>
              <a:t>i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]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>
                <a:latin typeface="Consolas" panose="020B0609020204030204" pitchFamily="49" charset="0"/>
              </a:rPr>
              <a:t>　　</a:t>
            </a:r>
            <a:r>
              <a:rPr lang="en-US" altLang="ja-JP" sz="1800" dirty="0" smtClean="0">
                <a:latin typeface="Consolas" panose="020B0609020204030204" pitchFamily="49" charset="0"/>
              </a:rPr>
              <a:t>j = </a:t>
            </a:r>
            <a:r>
              <a:rPr lang="en-US" altLang="ja-JP" sz="1800" dirty="0" err="1" smtClean="0">
                <a:latin typeface="Consolas" panose="020B0609020204030204" pitchFamily="49" charset="0"/>
              </a:rPr>
              <a:t>i</a:t>
            </a:r>
            <a:r>
              <a:rPr lang="en-US" altLang="ja-JP" sz="1800" dirty="0" smtClean="0">
                <a:latin typeface="Consolas" panose="020B0609020204030204" pitchFamily="49" charset="0"/>
              </a:rPr>
              <a:t> – 1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while j &gt;= 0 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かつ </a:t>
            </a:r>
            <a:r>
              <a:rPr lang="en-US" altLang="ja-JP" sz="1800" dirty="0" smtClean="0">
                <a:latin typeface="Consolas" panose="020B0609020204030204" pitchFamily="49" charset="0"/>
              </a:rPr>
              <a:t>A[j] &gt; v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　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A[j+1] = A[j]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>
                <a:latin typeface="Consolas" panose="020B0609020204030204" pitchFamily="49" charset="0"/>
              </a:rPr>
              <a:t>　　　</a:t>
            </a:r>
            <a:r>
              <a:rPr lang="en-US" altLang="ja-JP" sz="1800" dirty="0" smtClean="0">
                <a:latin typeface="Consolas" panose="020B0609020204030204" pitchFamily="49" charset="0"/>
              </a:rPr>
              <a:t>j--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A[j+1] = v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64" y="3529354"/>
            <a:ext cx="2569086" cy="24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バブルソート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0427"/>
            <a:ext cx="8299350" cy="468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アルゴリズム</a:t>
            </a:r>
            <a:endParaRPr kumimoji="1" lang="en-US" altLang="ja-JP" sz="2000" dirty="0" smtClean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順番</a:t>
            </a:r>
            <a:r>
              <a:rPr lang="ja-JP" altLang="en-US" sz="1800" dirty="0" smtClean="0"/>
              <a:t>が逆になっている隣接要素がなくなるまで次の処理を繰り返す：</a:t>
            </a:r>
            <a:endParaRPr lang="en-US" altLang="ja-JP" sz="1800" dirty="0" smtClean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/>
              <a:t>配列の末尾から隣接する要素を順番に比べていき、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sz="1800" dirty="0" smtClean="0"/>
              <a:t>大小関係が逆ならば交換する</a:t>
            </a:r>
            <a:endParaRPr kumimoji="1" lang="ja-JP" altLang="en-US" sz="1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2" y="3833695"/>
            <a:ext cx="2427699" cy="222134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53" y="312199"/>
            <a:ext cx="1902647" cy="17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バブルソート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ja-JP" sz="1800" dirty="0" err="1" smtClean="0">
                <a:latin typeface="Consolas" panose="020B0609020204030204" pitchFamily="49" charset="0"/>
              </a:rPr>
              <a:t>bubbleSort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(A, N) // N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個の要素を含む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0-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オリジンの配列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>
                <a:latin typeface="Consolas" panose="020B0609020204030204" pitchFamily="49" charset="0"/>
              </a:rPr>
              <a:t>　</a:t>
            </a:r>
            <a:r>
              <a:rPr lang="en-US" altLang="ja-JP" sz="1800" dirty="0" smtClean="0">
                <a:latin typeface="Consolas" panose="020B0609020204030204" pitchFamily="49" charset="0"/>
              </a:rPr>
              <a:t>flag = 1 // </a:t>
            </a:r>
            <a:r>
              <a:rPr lang="ja-JP" altLang="en-US" sz="1800" dirty="0" smtClean="0">
                <a:latin typeface="Consolas" panose="020B0609020204030204" pitchFamily="49" charset="0"/>
              </a:rPr>
              <a:t>逆の隣接要素が存在する</a:t>
            </a:r>
            <a:endParaRPr lang="en-US" altLang="ja-JP" sz="1800" dirty="0" smtClean="0"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while flag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>
                <a:latin typeface="Consolas" panose="020B0609020204030204" pitchFamily="49" charset="0"/>
              </a:rPr>
              <a:t>　　</a:t>
            </a:r>
            <a:r>
              <a:rPr lang="en-US" altLang="ja-JP" sz="1800" dirty="0" smtClean="0">
                <a:latin typeface="Consolas" panose="020B0609020204030204" pitchFamily="49" charset="0"/>
              </a:rPr>
              <a:t>flag = 0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for j 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が 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N-1 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から 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1 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まで</a:t>
            </a:r>
            <a:endParaRPr kumimoji="1" lang="en-US" altLang="ja-JP" sz="1800" dirty="0" smtClean="0"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>
                <a:latin typeface="Consolas" panose="020B0609020204030204" pitchFamily="49" charset="0"/>
              </a:rPr>
              <a:t>　　　</a:t>
            </a:r>
            <a:r>
              <a:rPr lang="en-US" altLang="ja-JP" sz="1800" dirty="0" smtClean="0">
                <a:latin typeface="Consolas" panose="020B0609020204030204" pitchFamily="49" charset="0"/>
              </a:rPr>
              <a:t>if A[j] &lt; A[j-1]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>
                <a:latin typeface="Consolas" panose="020B0609020204030204" pitchFamily="49" charset="0"/>
              </a:rPr>
              <a:t>　　　　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A[j] 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と 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A[j-1] </a:t>
            </a:r>
            <a:r>
              <a:rPr kumimoji="1" lang="ja-JP" altLang="en-US" sz="1800" dirty="0" smtClean="0">
                <a:latin typeface="Consolas" panose="020B0609020204030204" pitchFamily="49" charset="0"/>
              </a:rPr>
              <a:t>を交換</a:t>
            </a:r>
            <a:endParaRPr kumimoji="1" lang="en-US" altLang="ja-JP" sz="1800" dirty="0" smtClean="0"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1800" dirty="0" smtClean="0">
                <a:latin typeface="Consolas" panose="020B0609020204030204" pitchFamily="49" charset="0"/>
              </a:rPr>
              <a:t>　　　　</a:t>
            </a:r>
            <a:r>
              <a:rPr lang="en-US" altLang="ja-JP" sz="1800" dirty="0" smtClean="0">
                <a:latin typeface="Consolas" panose="020B0609020204030204" pitchFamily="49" charset="0"/>
              </a:rPr>
              <a:t>flag = 1</a:t>
            </a:r>
            <a:r>
              <a:rPr kumimoji="1" lang="en-US" altLang="ja-JP" sz="1800" dirty="0" smtClean="0">
                <a:latin typeface="Consolas" panose="020B0609020204030204" pitchFamily="49" charset="0"/>
              </a:rPr>
              <a:t> 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0567" y="3732096"/>
            <a:ext cx="2427699" cy="22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4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選択ソート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アルゴリズム</a:t>
            </a:r>
            <a:endParaRPr kumimoji="1" lang="en-US" altLang="ja-JP" sz="2000" dirty="0" smtClean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以下</a:t>
            </a:r>
            <a:r>
              <a:rPr lang="ja-JP" altLang="en-US" sz="1800" dirty="0" smtClean="0"/>
              <a:t>の処理を</a:t>
            </a:r>
            <a:r>
              <a:rPr lang="en-US" altLang="ja-JP" sz="1800" dirty="0" smtClean="0"/>
              <a:t>N-1</a:t>
            </a:r>
            <a:r>
              <a:rPr lang="ja-JP" altLang="en-US" sz="1800" dirty="0" smtClean="0"/>
              <a:t>回繰り返す：</a:t>
            </a:r>
            <a:endParaRPr lang="en-US" altLang="ja-JP" sz="1800" dirty="0" smtClean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1800" dirty="0" smtClean="0"/>
              <a:t>未ソートの部分から最小の要素の位置</a:t>
            </a:r>
            <a:r>
              <a:rPr kumimoji="1" lang="en-US" altLang="ja-JP" sz="1800" dirty="0" err="1" smtClean="0"/>
              <a:t>minj</a:t>
            </a:r>
            <a:r>
              <a:rPr lang="ja-JP" altLang="en-US" sz="1800" dirty="0" smtClean="0"/>
              <a:t>を特定する</a:t>
            </a:r>
            <a:endParaRPr lang="en-US" altLang="ja-JP" sz="1800" dirty="0" smtClean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ja-JP" sz="1800" dirty="0" err="1" smtClean="0"/>
              <a:t>minj</a:t>
            </a:r>
            <a:r>
              <a:rPr kumimoji="1" lang="ja-JP" altLang="en-US" sz="1800" dirty="0" smtClean="0"/>
              <a:t>の位置にある要素と未ソートの部分の先頭要素を交換する</a:t>
            </a:r>
            <a:endParaRPr kumimoji="1" lang="ja-JP" altLang="en-US" sz="1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2017/05/01 </a:t>
            </a:r>
            <a:r>
              <a:rPr kumimoji="1" lang="ja-JP" altLang="en-US" smtClean="0"/>
              <a:t>教科書輪講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05E1-EFBC-4837-BE83-DFF375F08A7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43" y="222660"/>
            <a:ext cx="2176757" cy="217675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3974">
            <a:off x="59026" y="3821422"/>
            <a:ext cx="3075653" cy="20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4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輪講テンプレ.potx" id="{EB5E3FAD-8E1F-4679-B1D2-74927A017BEA}" vid="{7807059F-537C-47C7-BBC6-68B37D5E736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輪講テンプレ</Template>
  <TotalTime>174</TotalTime>
  <Words>489</Words>
  <Application>Microsoft Office PowerPoint</Application>
  <PresentationFormat>画面に合わせる (4:3)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メイリオ</vt:lpstr>
      <vt:lpstr>游ゴシック</vt:lpstr>
      <vt:lpstr>Arial</vt:lpstr>
      <vt:lpstr>Consolas</vt:lpstr>
      <vt:lpstr>Segoe UI</vt:lpstr>
      <vt:lpstr>Office テーマ</vt:lpstr>
      <vt:lpstr>プロコンのためのアルゴリズムとデータ構造 第3章 初等的整列</vt:lpstr>
      <vt:lpstr>目次</vt:lpstr>
      <vt:lpstr>ソート</vt:lpstr>
      <vt:lpstr>ソートの選択</vt:lpstr>
      <vt:lpstr>挿入ソート</vt:lpstr>
      <vt:lpstr>挿入ソート</vt:lpstr>
      <vt:lpstr>バブルソート</vt:lpstr>
      <vt:lpstr>バブルソート</vt:lpstr>
      <vt:lpstr>選択ソート</vt:lpstr>
      <vt:lpstr>選択ソート</vt:lpstr>
      <vt:lpstr>演習：</vt:lpstr>
      <vt:lpstr>演習：</vt:lpstr>
      <vt:lpstr>演習：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プロコンのための アルゴリズムとデータ構造</dc:title>
  <dc:creator>marina</dc:creator>
  <cp:lastModifiedBy>marina</cp:lastModifiedBy>
  <cp:revision>25</cp:revision>
  <dcterms:created xsi:type="dcterms:W3CDTF">2017-04-30T04:40:58Z</dcterms:created>
  <dcterms:modified xsi:type="dcterms:W3CDTF">2017-04-30T08:16:55Z</dcterms:modified>
</cp:coreProperties>
</file>