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7" r:id="rId6"/>
    <p:sldId id="258" r:id="rId7"/>
    <p:sldId id="273" r:id="rId8"/>
    <p:sldId id="282" r:id="rId9"/>
    <p:sldId id="262" r:id="rId10"/>
    <p:sldId id="263" r:id="rId11"/>
    <p:sldId id="264" r:id="rId12"/>
    <p:sldId id="265" r:id="rId13"/>
    <p:sldId id="278" r:id="rId14"/>
    <p:sldId id="279" r:id="rId15"/>
    <p:sldId id="266" r:id="rId16"/>
    <p:sldId id="267" r:id="rId17"/>
    <p:sldId id="268" r:id="rId18"/>
    <p:sldId id="269" r:id="rId19"/>
    <p:sldId id="284" r:id="rId20"/>
    <p:sldId id="271" r:id="rId21"/>
    <p:sldId id="272" r:id="rId22"/>
    <p:sldId id="274" r:id="rId23"/>
    <p:sldId id="275" r:id="rId24"/>
    <p:sldId id="280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bdelbadie" initials="OA" lastIdx="6" clrIdx="0">
    <p:extLst>
      <p:ext uri="{19B8F6BF-5375-455C-9EA6-DF929625EA0E}">
        <p15:presenceInfo xmlns:p15="http://schemas.microsoft.com/office/powerpoint/2012/main" userId="14a4a19caf320a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C9C9DD"/>
    <a:srgbClr val="EAEAF2"/>
    <a:srgbClr val="42CAEA"/>
    <a:srgbClr val="7F5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23" autoAdjust="0"/>
  </p:normalViewPr>
  <p:slideViewPr>
    <p:cSldViewPr snapToGrid="0">
      <p:cViewPr varScale="1">
        <p:scale>
          <a:sx n="60" d="100"/>
          <a:sy n="60" d="100"/>
        </p:scale>
        <p:origin x="72" y="996"/>
      </p:cViewPr>
      <p:guideLst/>
    </p:cSldViewPr>
  </p:slideViewPr>
  <p:outlineViewPr>
    <p:cViewPr>
      <p:scale>
        <a:sx n="33" d="100"/>
        <a:sy n="33" d="100"/>
      </p:scale>
      <p:origin x="0" y="-3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 relatively clean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 relatively clean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9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interesting points: The best ACT states are not the best SAT tests. Also, their participation rates are quite low.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2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bi modal, non-normal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 an alpha of 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8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You'd think that States that perform well on one exam would do so for another...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that take one exam are less likely to take the other. Negative participation </a:t>
            </a:r>
            <a:r>
              <a:rPr lang="en-US" dirty="0" err="1"/>
              <a:t>corr</a:t>
            </a:r>
            <a:r>
              <a:rPr lang="en-US" dirty="0"/>
              <a:t> + negative intra part/score </a:t>
            </a:r>
            <a:r>
              <a:rPr lang="en-US" dirty="0" err="1"/>
              <a:t>corr</a:t>
            </a:r>
            <a:r>
              <a:rPr lang="en-US" dirty="0"/>
              <a:t> = positive inter test part/score corr.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Strong effect likely is drowning out any correlation between states’ preparation of their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Understanding College Placement Scores in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Abdelbadie</a:t>
            </a:r>
          </a:p>
          <a:p>
            <a:r>
              <a:rPr lang="en-US" dirty="0"/>
              <a:t>General Assembly DSI, CC5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0A5BD4-823E-4F92-A5DE-9665514AE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05180"/>
            <a:ext cx="6372951" cy="37782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863EE9-12C2-487A-9DBE-E75922FC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06341"/>
              </p:ext>
            </p:extLst>
          </p:nvPr>
        </p:nvGraphicFramePr>
        <p:xfrm>
          <a:off x="5604488" y="1869788"/>
          <a:ext cx="62116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76">
                  <a:extLst>
                    <a:ext uri="{9D8B030D-6E8A-4147-A177-3AD203B41FA5}">
                      <a16:colId xmlns:a16="http://schemas.microsoft.com/office/drawing/2014/main" val="1823883173"/>
                    </a:ext>
                  </a:extLst>
                </a:gridCol>
                <a:gridCol w="2057031">
                  <a:extLst>
                    <a:ext uri="{9D8B030D-6E8A-4147-A177-3AD203B41FA5}">
                      <a16:colId xmlns:a16="http://schemas.microsoft.com/office/drawing/2014/main" val="703849158"/>
                    </a:ext>
                  </a:extLst>
                </a:gridCol>
                <a:gridCol w="2057031">
                  <a:extLst>
                    <a:ext uri="{9D8B030D-6E8A-4147-A177-3AD203B41FA5}">
                      <a16:colId xmlns:a16="http://schemas.microsoft.com/office/drawing/2014/main" val="47774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%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SAT 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82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Minnesota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1295.0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Wisconsin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1291.0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Iowa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1275.0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84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Missouri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1271.0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01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Kansas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1260.0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753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2E4815-AFD5-46DB-B9AE-39D3E445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89812"/>
              </p:ext>
            </p:extLst>
          </p:nvPr>
        </p:nvGraphicFramePr>
        <p:xfrm>
          <a:off x="5604488" y="4214495"/>
          <a:ext cx="626622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742">
                  <a:extLst>
                    <a:ext uri="{9D8B030D-6E8A-4147-A177-3AD203B41FA5}">
                      <a16:colId xmlns:a16="http://schemas.microsoft.com/office/drawing/2014/main" val="2941508257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3989734349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1211450499"/>
                    </a:ext>
                  </a:extLst>
                </a:gridCol>
              </a:tblGrid>
              <a:tr h="33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%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ACT Composite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New Hampshire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8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Massachusetts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8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Connecticut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3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12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District of Columbia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92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3E0FB8-798F-4BB7-AC21-9C5C0D8A5D42}"/>
              </a:ext>
            </a:extLst>
          </p:cNvPr>
          <p:cNvSpPr txBox="1"/>
          <p:nvPr/>
        </p:nvSpPr>
        <p:spPr>
          <a:xfrm>
            <a:off x="5549900" y="495300"/>
            <a:ext cx="6372951" cy="122586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Best!</a:t>
            </a:r>
          </a:p>
        </p:txBody>
      </p:sp>
    </p:spTree>
    <p:extLst>
      <p:ext uri="{BB962C8B-B14F-4D97-AF65-F5344CB8AC3E}">
        <p14:creationId xmlns:p14="http://schemas.microsoft.com/office/powerpoint/2010/main" val="82862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11157-6442-43EF-A758-9A298B72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8" y="613123"/>
            <a:ext cx="5522051" cy="41494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863EE9-12C2-487A-9DBE-E75922FC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40133"/>
              </p:ext>
            </p:extLst>
          </p:nvPr>
        </p:nvGraphicFramePr>
        <p:xfrm>
          <a:off x="5588000" y="4230114"/>
          <a:ext cx="62662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742">
                  <a:extLst>
                    <a:ext uri="{9D8B030D-6E8A-4147-A177-3AD203B41FA5}">
                      <a16:colId xmlns:a16="http://schemas.microsoft.com/office/drawing/2014/main" val="703849158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477741030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194618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effectLst/>
                        </a:rPr>
                        <a:t>%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effectLst/>
                        </a:rPr>
                        <a:t>ACT Composite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82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Mississippi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South Carolina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84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01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North Carolina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19.1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753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2E4815-AFD5-46DB-B9AE-39D3E445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70584"/>
              </p:ext>
            </p:extLst>
          </p:nvPr>
        </p:nvGraphicFramePr>
        <p:xfrm>
          <a:off x="5587999" y="1865661"/>
          <a:ext cx="626622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742">
                  <a:extLst>
                    <a:ext uri="{9D8B030D-6E8A-4147-A177-3AD203B41FA5}">
                      <a16:colId xmlns:a16="http://schemas.microsoft.com/office/drawing/2014/main" val="3142898329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2941508257"/>
                    </a:ext>
                  </a:extLst>
                </a:gridCol>
                <a:gridCol w="2088742">
                  <a:extLst>
                    <a:ext uri="{9D8B030D-6E8A-4147-A177-3AD203B41FA5}">
                      <a16:colId xmlns:a16="http://schemas.microsoft.com/office/drawing/2014/main" val="3989734349"/>
                    </a:ext>
                  </a:extLst>
                </a:gridCol>
              </a:tblGrid>
              <a:tr h="33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%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SAT 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District of Columbia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8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Delaware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996.0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8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Idaho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3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Michigan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1005.0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12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1012.0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92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DD61CC-7537-4D84-8540-FB12802F18D0}"/>
              </a:ext>
            </a:extLst>
          </p:cNvPr>
          <p:cNvSpPr txBox="1"/>
          <p:nvPr/>
        </p:nvSpPr>
        <p:spPr>
          <a:xfrm>
            <a:off x="5549900" y="495300"/>
            <a:ext cx="6372951" cy="1225868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And… the rest</a:t>
            </a:r>
          </a:p>
        </p:txBody>
      </p:sp>
    </p:spTree>
    <p:extLst>
      <p:ext uri="{BB962C8B-B14F-4D97-AF65-F5344CB8AC3E}">
        <p14:creationId xmlns:p14="http://schemas.microsoft.com/office/powerpoint/2010/main" val="15946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DD36265-1126-4791-B8C0-0A00A8222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0" y="0"/>
            <a:ext cx="116816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C5D60-5FB6-4DD8-9646-32677A6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11554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C66B-53F9-4944-8EE5-6D6B24D9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FDEE1-A666-4766-A22E-E3F217A2E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943" y="2528931"/>
            <a:ext cx="9114640" cy="406601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F9917F2-6C10-4644-BDC3-5E55C2A67803}"/>
              </a:ext>
            </a:extLst>
          </p:cNvPr>
          <p:cNvSpPr/>
          <p:nvPr/>
        </p:nvSpPr>
        <p:spPr>
          <a:xfrm flipH="1">
            <a:off x="3656204" y="486562"/>
            <a:ext cx="6207853" cy="2743200"/>
          </a:xfrm>
          <a:prstGeom prst="wedgeRoundRect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Tell me MOAAWRRR!</a:t>
            </a:r>
          </a:p>
        </p:txBody>
      </p:sp>
    </p:spTree>
    <p:extLst>
      <p:ext uri="{BB962C8B-B14F-4D97-AF65-F5344CB8AC3E}">
        <p14:creationId xmlns:p14="http://schemas.microsoft.com/office/powerpoint/2010/main" val="17149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9B05-C576-4706-9D2F-27E2232B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Point: Score Distributions are not Normal.</a:t>
            </a:r>
          </a:p>
        </p:txBody>
      </p:sp>
      <p:pic>
        <p:nvPicPr>
          <p:cNvPr id="11" name="Content Placeholder 1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47C174C-EB80-45B0-9220-B06740069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" y="1589363"/>
            <a:ext cx="10003872" cy="5001937"/>
          </a:xfrm>
        </p:spPr>
      </p:pic>
    </p:spTree>
    <p:extLst>
      <p:ext uri="{BB962C8B-B14F-4D97-AF65-F5344CB8AC3E}">
        <p14:creationId xmlns:p14="http://schemas.microsoft.com/office/powerpoint/2010/main" val="295180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31F-6526-4B07-9A4E-A3D95E83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9743"/>
            <a:ext cx="10096500" cy="1150907"/>
          </a:xfrm>
        </p:spPr>
        <p:txBody>
          <a:bodyPr/>
          <a:lstStyle/>
          <a:p>
            <a:r>
              <a:rPr lang="en-US" dirty="0"/>
              <a:t>Probability Distribution Functions, cont. 	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FB2C8C5-C14F-4A35-86B7-46C0B1E9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4" y="1186519"/>
            <a:ext cx="10771461" cy="5385731"/>
          </a:xfrm>
          <a:solidFill>
            <a:srgbClr val="EAEAF2"/>
          </a:solidFill>
        </p:spPr>
      </p:pic>
    </p:spTree>
    <p:extLst>
      <p:ext uri="{BB962C8B-B14F-4D97-AF65-F5344CB8AC3E}">
        <p14:creationId xmlns:p14="http://schemas.microsoft.com/office/powerpoint/2010/main" val="17650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0F78-E7FB-4D93-B65D-5FA72AC1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distributions are normal?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BC3D-9E41-4E53-A14C-D8B893E63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49761-8136-4185-B0CC-5FCCCB968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SAT Math (p= .056)</a:t>
            </a:r>
          </a:p>
          <a:p>
            <a:r>
              <a:rPr lang="en-US" dirty="0"/>
              <a:t>ACT English (p= .084)</a:t>
            </a:r>
          </a:p>
          <a:p>
            <a:r>
              <a:rPr lang="en-US" dirty="0"/>
              <a:t>ACT Science (p= .06)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E2759-7983-4691-B40E-3B0DB615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trike="sngStrike" dirty="0"/>
              <a:t>Weird </a:t>
            </a:r>
            <a:r>
              <a:rPr lang="en-US" dirty="0"/>
              <a:t>Non-Normal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C0EB-65F6-484E-8FE1-B151FCA2F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SAT Participation</a:t>
            </a:r>
          </a:p>
          <a:p>
            <a:pPr lvl="1"/>
            <a:r>
              <a:rPr lang="en-US" dirty="0"/>
              <a:t>Evidence-Based Read &amp; Write</a:t>
            </a:r>
          </a:p>
          <a:p>
            <a:pPr lvl="1"/>
            <a:r>
              <a:rPr lang="en-US" dirty="0"/>
              <a:t>Total</a:t>
            </a:r>
          </a:p>
          <a:p>
            <a:r>
              <a:rPr lang="en-US" dirty="0"/>
              <a:t>ACT Participation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Reading</a:t>
            </a:r>
          </a:p>
          <a:p>
            <a:pPr lvl="1"/>
            <a:r>
              <a:rPr lang="en-US" dirty="0"/>
              <a:t>Composite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3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B21B4A-23BF-4B0D-BDD6-89D7CCF30968}"/>
              </a:ext>
            </a:extLst>
          </p:cNvPr>
          <p:cNvGrpSpPr/>
          <p:nvPr/>
        </p:nvGrpSpPr>
        <p:grpSpPr>
          <a:xfrm>
            <a:off x="83888" y="-1"/>
            <a:ext cx="6899947" cy="6970613"/>
            <a:chOff x="1058059" y="-177575"/>
            <a:chExt cx="6899947" cy="6970613"/>
          </a:xfrm>
          <a:solidFill>
            <a:srgbClr val="C9C9DD"/>
          </a:solidFill>
        </p:grpSpPr>
        <p:sp>
          <p:nvSpPr>
            <p:cNvPr id="18" name="Content Placeholder 12">
              <a:extLst>
                <a:ext uri="{FF2B5EF4-FFF2-40B4-BE49-F238E27FC236}">
                  <a16:creationId xmlns:a16="http://schemas.microsoft.com/office/drawing/2014/main" id="{2E372C24-F4D5-4F33-A449-527C80808082}"/>
                </a:ext>
              </a:extLst>
            </p:cNvPr>
            <p:cNvSpPr txBox="1">
              <a:spLocks/>
            </p:cNvSpPr>
            <p:nvPr/>
          </p:nvSpPr>
          <p:spPr>
            <a:xfrm>
              <a:off x="1132514" y="1381354"/>
              <a:ext cx="3280095" cy="1870071"/>
            </a:xfrm>
            <a:prstGeom prst="flowChartAlternateProcess">
              <a:avLst/>
            </a:prstGeom>
            <a:grp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Content Placeholder 12">
              <a:extLst>
                <a:ext uri="{FF2B5EF4-FFF2-40B4-BE49-F238E27FC236}">
                  <a16:creationId xmlns:a16="http://schemas.microsoft.com/office/drawing/2014/main" id="{648A170A-1211-4985-97EF-461C3F758759}"/>
                </a:ext>
              </a:extLst>
            </p:cNvPr>
            <p:cNvSpPr txBox="1">
              <a:spLocks/>
            </p:cNvSpPr>
            <p:nvPr/>
          </p:nvSpPr>
          <p:spPr>
            <a:xfrm>
              <a:off x="1100006" y="4922967"/>
              <a:ext cx="6858000" cy="1870071"/>
            </a:xfrm>
            <a:prstGeom prst="flowChartAlternateProcess">
              <a:avLst/>
            </a:prstGeom>
            <a:grp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Content Placeholder 12">
              <a:extLst>
                <a:ext uri="{FF2B5EF4-FFF2-40B4-BE49-F238E27FC236}">
                  <a16:creationId xmlns:a16="http://schemas.microsoft.com/office/drawing/2014/main" id="{6BFFFA6B-486F-4DFD-96F4-CCBDC109845E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-1516692" y="2397176"/>
              <a:ext cx="6970613" cy="1821111"/>
            </a:xfrm>
            <a:prstGeom prst="flowChartAlternateProcess">
              <a:avLst/>
            </a:prstGeom>
            <a:grp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Content Placeholder 12">
              <a:extLst>
                <a:ext uri="{FF2B5EF4-FFF2-40B4-BE49-F238E27FC236}">
                  <a16:creationId xmlns:a16="http://schemas.microsoft.com/office/drawing/2014/main" id="{3A7CB692-2456-4E9C-B2BA-03D6C67DA1D8}"/>
                </a:ext>
              </a:extLst>
            </p:cNvPr>
            <p:cNvSpPr txBox="1">
              <a:spLocks/>
            </p:cNvSpPr>
            <p:nvPr/>
          </p:nvSpPr>
          <p:spPr>
            <a:xfrm>
              <a:off x="1100006" y="3152160"/>
              <a:ext cx="4963486" cy="1870071"/>
            </a:xfrm>
            <a:prstGeom prst="flowChartAlternateProcess">
              <a:avLst/>
            </a:prstGeom>
            <a:grp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bg1"/>
                </a:buClr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1960B-B7BC-4841-8894-81E02E8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SAT Correlations</a:t>
            </a:r>
          </a:p>
        </p:txBody>
      </p:sp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DAF4336D-FBFD-4D8B-8961-4F8B8A62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0"/>
            <a:ext cx="6858000" cy="6858000"/>
          </a:xfrm>
          <a:prstGeom prst="rect">
            <a:avLst/>
          </a:prstGeom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C64B84E8-1641-488D-B12E-F49E6533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FFA1E1-236C-4101-88FD-236C846B3817}"/>
                  </a:ext>
                </a:extLst>
              </p:cNvPr>
              <p:cNvSpPr txBox="1"/>
              <p:nvPr/>
            </p:nvSpPr>
            <p:spPr>
              <a:xfrm>
                <a:off x="6983835" y="1850621"/>
                <a:ext cx="3473042" cy="1211229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Particpation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0" dirty="0"/>
                  <a:t> 1/ Test Scores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Test Scores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Test Scores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FFA1E1-236C-4101-88FD-236C846B3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35" y="1850621"/>
                <a:ext cx="3473042" cy="121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46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156E86D-9104-41EA-B67E-9021958FDE1F}"/>
              </a:ext>
            </a:extLst>
          </p:cNvPr>
          <p:cNvGrpSpPr/>
          <p:nvPr/>
        </p:nvGrpSpPr>
        <p:grpSpPr>
          <a:xfrm>
            <a:off x="76375" y="74563"/>
            <a:ext cx="6781625" cy="6729740"/>
            <a:chOff x="76375" y="74563"/>
            <a:chExt cx="6781625" cy="67297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F3A812-6A2F-4051-B863-7BB9DBC2FD59}"/>
                </a:ext>
              </a:extLst>
            </p:cNvPr>
            <p:cNvSpPr/>
            <p:nvPr/>
          </p:nvSpPr>
          <p:spPr>
            <a:xfrm>
              <a:off x="76375" y="74563"/>
              <a:ext cx="1325460" cy="6729740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B76309A-E102-49EF-AD4A-AA3ED11A2149}"/>
                </a:ext>
              </a:extLst>
            </p:cNvPr>
            <p:cNvSpPr/>
            <p:nvPr/>
          </p:nvSpPr>
          <p:spPr>
            <a:xfrm>
              <a:off x="1243843" y="1219439"/>
              <a:ext cx="1325460" cy="5563998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B93DE5-A5DB-4892-9D6B-48167A4CEC10}"/>
                </a:ext>
              </a:extLst>
            </p:cNvPr>
            <p:cNvSpPr/>
            <p:nvPr/>
          </p:nvSpPr>
          <p:spPr>
            <a:xfrm>
              <a:off x="2428963" y="2310949"/>
              <a:ext cx="1325460" cy="4477841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93BD70D-0E64-4C31-9A7A-AD432C9ED784}"/>
                </a:ext>
              </a:extLst>
            </p:cNvPr>
            <p:cNvSpPr/>
            <p:nvPr/>
          </p:nvSpPr>
          <p:spPr>
            <a:xfrm>
              <a:off x="3320292" y="3428999"/>
              <a:ext cx="1325460" cy="3369229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59EEBFB-C4AA-4BA0-892F-E7679F724C2A}"/>
                </a:ext>
              </a:extLst>
            </p:cNvPr>
            <p:cNvSpPr/>
            <p:nvPr/>
          </p:nvSpPr>
          <p:spPr>
            <a:xfrm>
              <a:off x="4505412" y="4479721"/>
              <a:ext cx="1325460" cy="2318507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2D71F1-0F07-4D14-AA93-B5BD8FE40F95}"/>
                </a:ext>
              </a:extLst>
            </p:cNvPr>
            <p:cNvSpPr/>
            <p:nvPr/>
          </p:nvSpPr>
          <p:spPr>
            <a:xfrm>
              <a:off x="5532540" y="5494789"/>
              <a:ext cx="1325460" cy="1288648"/>
            </a:xfrm>
            <a:prstGeom prst="roundRect">
              <a:avLst/>
            </a:prstGeom>
            <a:solidFill>
              <a:srgbClr val="C9C9D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picture containing crossword puzzle&#10;&#10;Description generated with very high confidence">
            <a:extLst>
              <a:ext uri="{FF2B5EF4-FFF2-40B4-BE49-F238E27FC236}">
                <a16:creationId xmlns:a16="http://schemas.microsoft.com/office/drawing/2014/main" id="{D25EA14A-78FF-44B6-8961-6F940D50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8B884-DA86-4C4B-8E5B-7C93C3A2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ACT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65DEFC-CC8B-4D96-A1C1-142259E9BC75}"/>
                  </a:ext>
                </a:extLst>
              </p:cNvPr>
              <p:cNvSpPr txBox="1"/>
              <p:nvPr/>
            </p:nvSpPr>
            <p:spPr>
              <a:xfrm>
                <a:off x="6969329" y="1790700"/>
                <a:ext cx="3473042" cy="1211229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Particpation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0" dirty="0"/>
                  <a:t> 1/Test Scores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Test Scores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Test Scores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65DEFC-CC8B-4D96-A1C1-142259E9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329" y="1790700"/>
                <a:ext cx="3473042" cy="121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6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7471-7236-44D4-8903-42A84EA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658C3B-BDFD-46F2-96B7-0FCF4951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266229" y="0"/>
            <a:ext cx="10925771" cy="6858000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89008451-4DA3-4154-A127-3F71B602107D}"/>
              </a:ext>
            </a:extLst>
          </p:cNvPr>
          <p:cNvSpPr/>
          <p:nvPr/>
        </p:nvSpPr>
        <p:spPr>
          <a:xfrm>
            <a:off x="5429250" y="2124075"/>
            <a:ext cx="1857375" cy="2047875"/>
          </a:xfrm>
          <a:prstGeom prst="borderCallout1">
            <a:avLst>
              <a:gd name="adj1" fmla="val 10843"/>
              <a:gd name="adj2" fmla="val 385"/>
              <a:gd name="adj3" fmla="val 94825"/>
              <a:gd name="adj4" fmla="val -156794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D77F3-F22C-4869-AC8F-5420B8D8762C}"/>
              </a:ext>
            </a:extLst>
          </p:cNvPr>
          <p:cNvSpPr txBox="1"/>
          <p:nvPr/>
        </p:nvSpPr>
        <p:spPr>
          <a:xfrm>
            <a:off x="1809750" y="4076700"/>
            <a:ext cx="2809876" cy="369332"/>
          </a:xfrm>
          <a:prstGeom prst="rect">
            <a:avLst/>
          </a:prstGeom>
          <a:noFill/>
          <a:ln w="76200">
            <a:solidFill>
              <a:srgbClr val="D34817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Weak inter-test correlation</a:t>
            </a:r>
          </a:p>
        </p:txBody>
      </p:sp>
    </p:spTree>
    <p:extLst>
      <p:ext uri="{BB962C8B-B14F-4D97-AF65-F5344CB8AC3E}">
        <p14:creationId xmlns:p14="http://schemas.microsoft.com/office/powerpoint/2010/main" val="153523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32F8-96F6-41E9-AEF3-4FF8FC7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3A1-2527-42DD-914F-0336B04D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about the ACT and SAT datasets?</a:t>
            </a:r>
          </a:p>
          <a:p>
            <a:r>
              <a:rPr lang="en-US" dirty="0"/>
              <a:t>Which States performed well vs. poorly?</a:t>
            </a:r>
          </a:p>
          <a:p>
            <a:r>
              <a:rPr lang="en-US" dirty="0"/>
              <a:t>How can States ensure BOTH strong participation </a:t>
            </a:r>
            <a:r>
              <a:rPr lang="en-US" i="1" dirty="0"/>
              <a:t>and</a:t>
            </a:r>
            <a:r>
              <a:rPr lang="en-US" dirty="0"/>
              <a:t> high scores?</a:t>
            </a:r>
          </a:p>
          <a:p>
            <a:r>
              <a:rPr lang="en-US" dirty="0"/>
              <a:t>What more information do we need?</a:t>
            </a:r>
          </a:p>
        </p:txBody>
      </p:sp>
    </p:spTree>
    <p:extLst>
      <p:ext uri="{BB962C8B-B14F-4D97-AF65-F5344CB8AC3E}">
        <p14:creationId xmlns:p14="http://schemas.microsoft.com/office/powerpoint/2010/main" val="97513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7471-7236-44D4-8903-42A84EA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658C3B-BDFD-46F2-96B7-0FCF4951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257300" y="1"/>
            <a:ext cx="10925771" cy="6858000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89008451-4DA3-4154-A127-3F71B602107D}"/>
              </a:ext>
            </a:extLst>
          </p:cNvPr>
          <p:cNvSpPr/>
          <p:nvPr/>
        </p:nvSpPr>
        <p:spPr>
          <a:xfrm>
            <a:off x="4819650" y="1704975"/>
            <a:ext cx="609600" cy="409575"/>
          </a:xfrm>
          <a:prstGeom prst="borderCallout1">
            <a:avLst>
              <a:gd name="adj1" fmla="val 44331"/>
              <a:gd name="adj2" fmla="val -521"/>
              <a:gd name="adj3" fmla="val 992035"/>
              <a:gd name="adj4" fmla="val -193605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BD77F3-F22C-4869-AC8F-5420B8D8762C}"/>
                  </a:ext>
                </a:extLst>
              </p:cNvPr>
              <p:cNvSpPr txBox="1"/>
              <p:nvPr/>
            </p:nvSpPr>
            <p:spPr>
              <a:xfrm>
                <a:off x="1257300" y="2918460"/>
                <a:ext cx="2428875" cy="646331"/>
              </a:xfrm>
              <a:prstGeom prst="rect">
                <a:avLst/>
              </a:prstGeom>
              <a:noFill/>
              <a:ln w="76200">
                <a:solidFill>
                  <a:srgbClr val="D3481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SAT Participation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i="1" dirty="0"/>
                  <a:t> ACT Scores ???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BD77F3-F22C-4869-AC8F-5420B8D87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918460"/>
                <a:ext cx="2428875" cy="646331"/>
              </a:xfrm>
              <a:prstGeom prst="rect">
                <a:avLst/>
              </a:prstGeom>
              <a:blipFill>
                <a:blip r:embed="rId4"/>
                <a:stretch>
                  <a:fillRect l="-485" r="-1942" b="-6723"/>
                </a:stretch>
              </a:blipFill>
              <a:ln w="76200">
                <a:solidFill>
                  <a:srgbClr val="D3481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Line 5">
            <a:extLst>
              <a:ext uri="{FF2B5EF4-FFF2-40B4-BE49-F238E27FC236}">
                <a16:creationId xmlns:a16="http://schemas.microsoft.com/office/drawing/2014/main" id="{75643D97-16BB-4E83-B584-4D5B6B4E2E27}"/>
              </a:ext>
            </a:extLst>
          </p:cNvPr>
          <p:cNvSpPr/>
          <p:nvPr/>
        </p:nvSpPr>
        <p:spPr>
          <a:xfrm>
            <a:off x="7924800" y="115110"/>
            <a:ext cx="3105150" cy="409575"/>
          </a:xfrm>
          <a:prstGeom prst="borderCallout1">
            <a:avLst>
              <a:gd name="adj1" fmla="val 32703"/>
              <a:gd name="adj2" fmla="val -358"/>
              <a:gd name="adj3" fmla="val 689244"/>
              <a:gd name="adj4" fmla="val -186918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21F97-FC80-4C3C-A196-E2E542B063ED}"/>
              </a:ext>
            </a:extLst>
          </p:cNvPr>
          <p:cNvSpPr txBox="1"/>
          <p:nvPr/>
        </p:nvSpPr>
        <p:spPr>
          <a:xfrm>
            <a:off x="2009774" y="5781556"/>
            <a:ext cx="2809876" cy="646331"/>
          </a:xfrm>
          <a:prstGeom prst="rect">
            <a:avLst/>
          </a:prstGeom>
          <a:noFill/>
          <a:ln w="76200">
            <a:solidFill>
              <a:srgbClr val="D34817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Inverse inter-test Participation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D0B79-A91A-4C91-A380-9AFCAAD8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85046"/>
            <a:ext cx="5839421" cy="56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6" grpId="0" animBg="1"/>
      <p:bldP spid="6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32F8-96F6-41E9-AEF3-4FF8FC7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Answer, revisited.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3A1-2527-42DD-914F-0336B04D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about the ACT and SAT datasets?</a:t>
            </a:r>
          </a:p>
          <a:p>
            <a:r>
              <a:rPr lang="en-US" dirty="0"/>
              <a:t>Which States performed well vs. poorly?</a:t>
            </a:r>
          </a:p>
          <a:p>
            <a:r>
              <a:rPr lang="en-US" dirty="0"/>
              <a:t>How can States ensure BOTH strong participation </a:t>
            </a:r>
            <a:r>
              <a:rPr lang="en-US" i="1" dirty="0"/>
              <a:t>and</a:t>
            </a:r>
            <a:r>
              <a:rPr lang="en-US" dirty="0"/>
              <a:t> high scores?</a:t>
            </a:r>
          </a:p>
          <a:p>
            <a:r>
              <a:rPr lang="en-US" dirty="0"/>
              <a:t>What more information do we need?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6835A158-1644-40BE-ABA4-9B1883D7B163}"/>
              </a:ext>
            </a:extLst>
          </p:cNvPr>
          <p:cNvSpPr/>
          <p:nvPr/>
        </p:nvSpPr>
        <p:spPr>
          <a:xfrm>
            <a:off x="7340600" y="1790700"/>
            <a:ext cx="419100" cy="431800"/>
          </a:xfrm>
          <a:prstGeom prst="smileyFac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2AB8072-2639-4A39-A6CB-FC1FCEC9721E}"/>
              </a:ext>
            </a:extLst>
          </p:cNvPr>
          <p:cNvSpPr/>
          <p:nvPr/>
        </p:nvSpPr>
        <p:spPr>
          <a:xfrm>
            <a:off x="5886450" y="2222500"/>
            <a:ext cx="419100" cy="431800"/>
          </a:xfrm>
          <a:prstGeom prst="smileyFac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875B-14A3-4274-A0A9-3C1B6E00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6CC0-CD1E-4526-B62B-BC6E0AE2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289425"/>
          </a:xfrm>
        </p:spPr>
        <p:txBody>
          <a:bodyPr>
            <a:normAutofit/>
          </a:bodyPr>
          <a:lstStyle/>
          <a:p>
            <a:r>
              <a:rPr lang="en-US" sz="3600" dirty="0"/>
              <a:t>100% participation is a mixed blessing</a:t>
            </a:r>
          </a:p>
          <a:p>
            <a:pPr lvl="1"/>
            <a:r>
              <a:rPr lang="en-US" sz="3200" dirty="0"/>
              <a:t>Nevada’s woes;  The truth hurts sometimes</a:t>
            </a:r>
          </a:p>
          <a:p>
            <a:r>
              <a:rPr lang="en-US" sz="3600" dirty="0"/>
              <a:t>Excellence in one subject </a:t>
            </a:r>
            <a:r>
              <a:rPr lang="en-US" sz="3600" dirty="0">
                <a:sym typeface="Wingdings" panose="05000000000000000000" pitchFamily="2" charset="2"/>
              </a:rPr>
              <a:t> Excellence in all subjects (within a test!)</a:t>
            </a:r>
          </a:p>
          <a:p>
            <a:r>
              <a:rPr lang="en-US" sz="3600" dirty="0"/>
              <a:t>Unpopular tests (like the SAT) are self selecting</a:t>
            </a:r>
          </a:p>
          <a:p>
            <a:r>
              <a:rPr lang="en-US" sz="3600" dirty="0"/>
              <a:t>Students are less likely to take one test if they’ve already taken the other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264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875B-14A3-4274-A0A9-3C1B6E00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or, Further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6CC0-CD1E-4526-B62B-BC6E0AE2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439258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We have no historic data.</a:t>
            </a:r>
          </a:p>
          <a:p>
            <a:pPr lvl="1"/>
            <a:r>
              <a:rPr lang="en-US" sz="2800" dirty="0"/>
              <a:t>To make inferences about trends (good or bad), we need different years</a:t>
            </a:r>
          </a:p>
          <a:p>
            <a:r>
              <a:rPr lang="en-US" sz="3200" dirty="0"/>
              <a:t>We have little information about states’ policies</a:t>
            </a:r>
          </a:p>
          <a:p>
            <a:pPr lvl="1"/>
            <a:r>
              <a:rPr lang="en-US" sz="2800" dirty="0"/>
              <a:t>Other than mandatory testing, which policies/conditions lead to better outcomes.</a:t>
            </a:r>
          </a:p>
          <a:p>
            <a:r>
              <a:rPr lang="en-US" sz="3200" dirty="0"/>
              <a:t>We could identify states with subject scores that are disproportionately (i.e. buck the correlation of test excellence) to identify specific programs that need improvement. </a:t>
            </a:r>
          </a:p>
          <a:p>
            <a:r>
              <a:rPr lang="en-US" sz="3200" dirty="0"/>
              <a:t>Geographic/Regional correlations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2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Will Look 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50792"/>
            <a:ext cx="10096500" cy="3778006"/>
          </a:xfrm>
        </p:spPr>
        <p:txBody>
          <a:bodyPr/>
          <a:lstStyle/>
          <a:p>
            <a:r>
              <a:rPr lang="en-US" dirty="0"/>
              <a:t>Data Munging</a:t>
            </a:r>
          </a:p>
          <a:p>
            <a:r>
              <a:rPr lang="en-US" dirty="0"/>
              <a:t>Describing the Data</a:t>
            </a:r>
          </a:p>
          <a:p>
            <a:r>
              <a:rPr lang="en-US" dirty="0"/>
              <a:t>Participation Rates and scores by State</a:t>
            </a:r>
          </a:p>
          <a:p>
            <a:r>
              <a:rPr lang="en-US" dirty="0"/>
              <a:t>Overall Distributions</a:t>
            </a:r>
          </a:p>
          <a:p>
            <a:r>
              <a:rPr lang="en-US" dirty="0"/>
              <a:t>Correlations and Insights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09E-36CA-48D8-AFBB-E306994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1044D-12CA-447B-B2A6-4CA5C53D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6130" y="1980956"/>
            <a:ext cx="7305675" cy="375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8D786-F489-4F78-808C-F19206F8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130" y="138478"/>
            <a:ext cx="3197542" cy="163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AA508-166B-4996-813A-2437B5FB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" y="1942856"/>
            <a:ext cx="7048500" cy="379095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E99C07C-50EE-4B44-B605-7E4363EDA825}"/>
              </a:ext>
            </a:extLst>
          </p:cNvPr>
          <p:cNvSpPr/>
          <p:nvPr/>
        </p:nvSpPr>
        <p:spPr>
          <a:xfrm>
            <a:off x="380999" y="2385890"/>
            <a:ext cx="1095375" cy="3381375"/>
          </a:xfrm>
          <a:prstGeom prst="flowChartAlternate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98A5D08-15A4-4D55-98B8-088D18E72DAB}"/>
              </a:ext>
            </a:extLst>
          </p:cNvPr>
          <p:cNvSpPr/>
          <p:nvPr/>
        </p:nvSpPr>
        <p:spPr>
          <a:xfrm>
            <a:off x="7429499" y="2385889"/>
            <a:ext cx="942974" cy="3381375"/>
          </a:xfrm>
          <a:prstGeom prst="flowChartAlternate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C639C74-F611-4F6C-8B55-A064AB39BED4}"/>
              </a:ext>
            </a:extLst>
          </p:cNvPr>
          <p:cNvSpPr/>
          <p:nvPr/>
        </p:nvSpPr>
        <p:spPr>
          <a:xfrm>
            <a:off x="148590" y="2781055"/>
            <a:ext cx="6987540" cy="238369"/>
          </a:xfrm>
          <a:prstGeom prst="flowChartAlternate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09E-36CA-48D8-AFBB-E306994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8D786-F489-4F78-808C-F19206F8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30" y="138478"/>
            <a:ext cx="3197542" cy="163976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6413FA-5C44-49DF-B6E4-3A383519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2181225"/>
            <a:ext cx="5486400" cy="51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2C6A0-63DD-4223-854F-AEBC05BDD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81225"/>
            <a:ext cx="5372100" cy="552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F4438A9-E95A-4CD2-818F-7C1F5314AB79}"/>
              </a:ext>
            </a:extLst>
          </p:cNvPr>
          <p:cNvSpPr/>
          <p:nvPr/>
        </p:nvSpPr>
        <p:spPr>
          <a:xfrm>
            <a:off x="4862513" y="2124075"/>
            <a:ext cx="771525" cy="66675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71531D-4192-4007-804A-4F3ADBDB2C1F}"/>
              </a:ext>
            </a:extLst>
          </p:cNvPr>
          <p:cNvSpPr/>
          <p:nvPr/>
        </p:nvSpPr>
        <p:spPr>
          <a:xfrm>
            <a:off x="9872663" y="2105025"/>
            <a:ext cx="771525" cy="66675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187EE-B407-4AA4-8E8F-48E1FF588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33787"/>
            <a:ext cx="54864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04864-2E02-4107-86AD-2D4612AFF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4737"/>
            <a:ext cx="5372100" cy="2952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1C05727-5A46-4ACE-AD49-10E41062EEFF}"/>
              </a:ext>
            </a:extLst>
          </p:cNvPr>
          <p:cNvSpPr/>
          <p:nvPr/>
        </p:nvSpPr>
        <p:spPr>
          <a:xfrm>
            <a:off x="4576763" y="3448050"/>
            <a:ext cx="771525" cy="666750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846C02-0279-4261-9AAF-36BFF3A0A65A}"/>
              </a:ext>
            </a:extLst>
          </p:cNvPr>
          <p:cNvSpPr/>
          <p:nvPr/>
        </p:nvSpPr>
        <p:spPr>
          <a:xfrm>
            <a:off x="9872663" y="3419476"/>
            <a:ext cx="771525" cy="666750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2017 in Perspective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50792"/>
            <a:ext cx="10096500" cy="3778006"/>
          </a:xfrm>
        </p:spPr>
        <p:txBody>
          <a:bodyPr>
            <a:normAutofit/>
          </a:bodyPr>
          <a:lstStyle/>
          <a:p>
            <a:r>
              <a:rPr lang="en-US" sz="2800" dirty="0"/>
              <a:t>The class of 2017 was the largest cohort in SAT history [with] more than 1.8 million students.</a:t>
            </a:r>
            <a:r>
              <a:rPr lang="en-US" sz="2800" baseline="30000" dirty="0"/>
              <a:t>1</a:t>
            </a:r>
            <a:r>
              <a:rPr lang="en-US" sz="2800" dirty="0"/>
              <a:t> </a:t>
            </a:r>
          </a:p>
          <a:p>
            <a:r>
              <a:rPr lang="en-US" sz="2800" dirty="0"/>
              <a:t>2.03 million, or 60 percent of the 2017 graduating class, took the ACT. </a:t>
            </a:r>
            <a:r>
              <a:rPr lang="en-US" sz="2800" baseline="30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46A1-ED03-4AB1-9296-82195E8A57D1}"/>
              </a:ext>
            </a:extLst>
          </p:cNvPr>
          <p:cNvSpPr txBox="1"/>
          <p:nvPr/>
        </p:nvSpPr>
        <p:spPr>
          <a:xfrm>
            <a:off x="457200" y="5534025"/>
            <a:ext cx="9667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[https://reports.collegeboard.org/sat-suite-program-results/overview]</a:t>
            </a:r>
          </a:p>
          <a:p>
            <a:r>
              <a:rPr lang="en-US" dirty="0">
                <a:solidFill>
                  <a:schemeClr val="bg1"/>
                </a:solidFill>
              </a:rPr>
              <a:t>2. [https://www.edweek.org/ew/articles/2017/09/07/us-students-scores-inch-up-on-latest.html]</a:t>
            </a:r>
          </a:p>
        </p:txBody>
      </p:sp>
    </p:spTree>
    <p:extLst>
      <p:ext uri="{BB962C8B-B14F-4D97-AF65-F5344CB8AC3E}">
        <p14:creationId xmlns:p14="http://schemas.microsoft.com/office/powerpoint/2010/main" val="2915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7A8-C930-4846-8A5D-050AD913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e result for show me the money">
            <a:extLst>
              <a:ext uri="{FF2B5EF4-FFF2-40B4-BE49-F238E27FC236}">
                <a16:creationId xmlns:a16="http://schemas.microsoft.com/office/drawing/2014/main" id="{D429E953-60CE-4186-87D1-A10196658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49" y="1539875"/>
            <a:ext cx="67168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AC7F7-8E0B-423A-AA83-05B9B7C9AD38}"/>
              </a:ext>
            </a:extLst>
          </p:cNvPr>
          <p:cNvSpPr txBox="1"/>
          <p:nvPr/>
        </p:nvSpPr>
        <p:spPr>
          <a:xfrm>
            <a:off x="6104389" y="3429000"/>
            <a:ext cx="196582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dist"/>
            <a:r>
              <a:rPr lang="en-US" sz="4800" b="1" dirty="0">
                <a:latin typeface="Bernard MT Condensed" panose="020508060609050204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198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3B9C24A-1C52-4143-816B-674A77E0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5" y="209723"/>
            <a:ext cx="8057116" cy="42971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E3672-FD68-4096-8288-80BF4B1940D0}"/>
              </a:ext>
            </a:extLst>
          </p:cNvPr>
          <p:cNvSpPr txBox="1"/>
          <p:nvPr/>
        </p:nvSpPr>
        <p:spPr>
          <a:xfrm>
            <a:off x="215895" y="4565575"/>
            <a:ext cx="5094915" cy="9233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ACT Participation: 65% (95% confidence: 56%-74%) </a:t>
            </a:r>
          </a:p>
          <a:p>
            <a:r>
              <a:rPr lang="en-US" dirty="0"/>
              <a:t>SAT Participation: 40% (95% confidence: 30%-50%)</a:t>
            </a:r>
          </a:p>
          <a:p>
            <a:r>
              <a:rPr lang="en-US" dirty="0"/>
              <a:t>→ ACT is significantly more popular 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0DFBD4-35D8-4C6B-9675-DE98B76D4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5" y="209723"/>
            <a:ext cx="8057116" cy="42971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6A4D2F-063A-4D2F-AEAE-91F49E91DFCD}"/>
              </a:ext>
            </a:extLst>
          </p:cNvPr>
          <p:cNvSpPr/>
          <p:nvPr/>
        </p:nvSpPr>
        <p:spPr>
          <a:xfrm rot="8453107">
            <a:off x="6903862" y="2668143"/>
            <a:ext cx="3103936" cy="27683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F786DD-0782-4CDC-9379-CC548EC02492}"/>
              </a:ext>
            </a:extLst>
          </p:cNvPr>
          <p:cNvSpPr/>
          <p:nvPr/>
        </p:nvSpPr>
        <p:spPr>
          <a:xfrm rot="9746753">
            <a:off x="7145898" y="2068958"/>
            <a:ext cx="2585870" cy="276837"/>
          </a:xfrm>
          <a:prstGeom prst="rightArrow">
            <a:avLst/>
          </a:prstGeom>
          <a:solidFill>
            <a:srgbClr val="0070C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7FE9E-1EB3-4DF7-B175-7DB55F405E9A}"/>
              </a:ext>
            </a:extLst>
          </p:cNvPr>
          <p:cNvSpPr txBox="1"/>
          <p:nvPr/>
        </p:nvSpPr>
        <p:spPr>
          <a:xfrm>
            <a:off x="8502475" y="1178478"/>
            <a:ext cx="2835479" cy="715089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 States Required ACT; </a:t>
            </a:r>
          </a:p>
          <a:p>
            <a:r>
              <a:rPr lang="en-US" dirty="0"/>
              <a:t>3 States Required SAT;</a:t>
            </a:r>
          </a:p>
        </p:txBody>
      </p:sp>
    </p:spTree>
    <p:extLst>
      <p:ext uri="{BB962C8B-B14F-4D97-AF65-F5344CB8AC3E}">
        <p14:creationId xmlns:p14="http://schemas.microsoft.com/office/powerpoint/2010/main" val="278116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3B9C24A-1C52-4143-816B-674A77E0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5" y="209723"/>
            <a:ext cx="8057116" cy="42971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E3672-FD68-4096-8288-80BF4B1940D0}"/>
              </a:ext>
            </a:extLst>
          </p:cNvPr>
          <p:cNvSpPr txBox="1"/>
          <p:nvPr/>
        </p:nvSpPr>
        <p:spPr>
          <a:xfrm>
            <a:off x="215895" y="4565575"/>
            <a:ext cx="5094915" cy="9233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ACT Participation: 65% (95% confidence: 56%-74%) </a:t>
            </a:r>
          </a:p>
          <a:p>
            <a:r>
              <a:rPr lang="en-US" dirty="0"/>
              <a:t>SAT Participation: 40% (95% confidence: 30%-50%)</a:t>
            </a:r>
          </a:p>
          <a:p>
            <a:r>
              <a:rPr lang="en-US" dirty="0"/>
              <a:t>→ ACT is significantly more popular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0FF97-1002-4F2B-A684-2A75F42A43A4}"/>
              </a:ext>
            </a:extLst>
          </p:cNvPr>
          <p:cNvSpPr txBox="1"/>
          <p:nvPr/>
        </p:nvSpPr>
        <p:spPr>
          <a:xfrm>
            <a:off x="8363824" y="209723"/>
            <a:ext cx="3674378" cy="50783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numCol="2" rtlCol="0">
            <a:spAutoFit/>
          </a:bodyPr>
          <a:lstStyle/>
          <a:p>
            <a:pPr algn="ctr"/>
            <a:r>
              <a:rPr lang="en-US" dirty="0"/>
              <a:t>100% ACT: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Alabama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Arkansas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Colorado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Kentucky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Louisiana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Minnesota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Mississippi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Missouri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Montana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Nevada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North Carolina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Oklahoma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South Carolina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Tennessee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Utah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Wisconsin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Wyoming</a:t>
            </a:r>
            <a:br>
              <a:rPr lang="en-US" dirty="0"/>
            </a:b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dirty="0"/>
              <a:t>100% SAT:</a:t>
            </a:r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Connecticut</a:t>
            </a:r>
          </a:p>
          <a:p>
            <a:pPr marL="342900" indent="-342900" algn="ctr">
              <a:buAutoNum type="arabicPeriod"/>
            </a:pPr>
            <a:r>
              <a:rPr lang="en-US" dirty="0"/>
              <a:t>Delaware</a:t>
            </a:r>
          </a:p>
          <a:p>
            <a:pPr marL="342900" indent="-342900" algn="ctr">
              <a:buAutoNum type="arabicPeriod"/>
            </a:pPr>
            <a:r>
              <a:rPr lang="en-US" dirty="0"/>
              <a:t>Michigan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0DFBD4-35D8-4C6B-9675-DE98B76D4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5" y="209723"/>
            <a:ext cx="8057116" cy="42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31444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1279</TotalTime>
  <Words>729</Words>
  <Application>Microsoft Office PowerPoint</Application>
  <PresentationFormat>Widescreen</PresentationFormat>
  <Paragraphs>187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Bernard MT Condensed</vt:lpstr>
      <vt:lpstr>Calibri</vt:lpstr>
      <vt:lpstr>Cambria Math</vt:lpstr>
      <vt:lpstr>Wingdings</vt:lpstr>
      <vt:lpstr>Vertical Lexicon design template</vt:lpstr>
      <vt:lpstr>Understanding College Placement Scores in 2017</vt:lpstr>
      <vt:lpstr>Questions to Answer</vt:lpstr>
      <vt:lpstr>What We Will Look At</vt:lpstr>
      <vt:lpstr>Data Munging</vt:lpstr>
      <vt:lpstr>Data Munging</vt:lpstr>
      <vt:lpstr>2017 in 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Scores</vt:lpstr>
      <vt:lpstr>PowerPoint Presentation</vt:lpstr>
      <vt:lpstr>Key Point: Score Distributions are not Normal.</vt:lpstr>
      <vt:lpstr>Probability Distribution Functions, cont.  </vt:lpstr>
      <vt:lpstr>Which distributions are normal?</vt:lpstr>
      <vt:lpstr>SAT Correlations</vt:lpstr>
      <vt:lpstr>ACT Correlations</vt:lpstr>
      <vt:lpstr>PowerPoint Presentation</vt:lpstr>
      <vt:lpstr>PowerPoint Presentation</vt:lpstr>
      <vt:lpstr>Questions to Answer, revisited. </vt:lpstr>
      <vt:lpstr>Insights and considerations</vt:lpstr>
      <vt:lpstr>Limitations, or, Further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College Placement Scores in 2017</dc:title>
  <dc:creator>Omar Abdelbadie</dc:creator>
  <cp:lastModifiedBy>Omar Abdelbadie</cp:lastModifiedBy>
  <cp:revision>44</cp:revision>
  <dcterms:created xsi:type="dcterms:W3CDTF">2018-08-08T18:14:03Z</dcterms:created>
  <dcterms:modified xsi:type="dcterms:W3CDTF">2018-08-10T18:22:26Z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