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2" r:id="rId4"/>
    <p:sldId id="258" r:id="rId5"/>
    <p:sldId id="265" r:id="rId6"/>
    <p:sldId id="291" r:id="rId7"/>
    <p:sldId id="262" r:id="rId8"/>
    <p:sldId id="275" r:id="rId9"/>
    <p:sldId id="270" r:id="rId10"/>
    <p:sldId id="269" r:id="rId11"/>
    <p:sldId id="272" r:id="rId12"/>
    <p:sldId id="293" r:id="rId13"/>
    <p:sldId id="279" r:id="rId14"/>
    <p:sldId id="294" r:id="rId15"/>
    <p:sldId id="264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 autoAdjust="0"/>
    <p:restoredTop sz="94660"/>
  </p:normalViewPr>
  <p:slideViewPr>
    <p:cSldViewPr>
      <p:cViewPr varScale="1">
        <p:scale>
          <a:sx n="83" d="100"/>
          <a:sy n="83" d="100"/>
        </p:scale>
        <p:origin x="231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84AF2-5129-42DF-9550-1832A8410508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55171-8059-48BE-A25D-69482FD9F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4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1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90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63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7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8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3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82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55171-8059-48BE-A25D-69482FD9F0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" y="0"/>
            <a:ext cx="12190416" cy="6858000"/>
          </a:xfrm>
          <a:prstGeom prst="rect">
            <a:avLst/>
          </a:prstGeom>
        </p:spPr>
      </p:pic>
      <p:sp>
        <p:nvSpPr>
          <p:cNvPr id="13" name="PA_矩形 12"/>
          <p:cNvSpPr/>
          <p:nvPr>
            <p:custDataLst>
              <p:tags r:id="rId1"/>
            </p:custDataLst>
          </p:nvPr>
        </p:nvSpPr>
        <p:spPr>
          <a:xfrm>
            <a:off x="839416" y="1869213"/>
            <a:ext cx="11264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杀死一个程序员，只需要改三次需求</a:t>
            </a:r>
          </a:p>
        </p:txBody>
      </p:sp>
      <p:sp>
        <p:nvSpPr>
          <p:cNvPr id="14" name="PA_矩形 13"/>
          <p:cNvSpPr/>
          <p:nvPr>
            <p:custDataLst>
              <p:tags r:id="rId2"/>
            </p:custDataLst>
          </p:nvPr>
        </p:nvSpPr>
        <p:spPr>
          <a:xfrm>
            <a:off x="3554760" y="2946430"/>
            <a:ext cx="5082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分享者：陈昱熹</a:t>
            </a:r>
          </a:p>
        </p:txBody>
      </p:sp>
      <p:grpSp>
        <p:nvGrpSpPr>
          <p:cNvPr id="25" name="Group 446"/>
          <p:cNvGrpSpPr/>
          <p:nvPr/>
        </p:nvGrpSpPr>
        <p:grpSpPr>
          <a:xfrm>
            <a:off x="10350004" y="4941168"/>
            <a:ext cx="1617976" cy="1600202"/>
            <a:chOff x="0" y="0"/>
            <a:chExt cx="1617972" cy="1600200"/>
          </a:xfrm>
        </p:grpSpPr>
        <p:sp>
          <p:nvSpPr>
            <p:cNvPr id="29" name="Shape 444"/>
            <p:cNvSpPr/>
            <p:nvPr/>
          </p:nvSpPr>
          <p:spPr>
            <a:xfrm flipH="1">
              <a:off x="0" y="1598945"/>
              <a:ext cx="1616704" cy="1256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Shape 445"/>
            <p:cNvSpPr/>
            <p:nvPr/>
          </p:nvSpPr>
          <p:spPr>
            <a:xfrm flipH="1">
              <a:off x="1617972" y="0"/>
              <a:ext cx="1" cy="160020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" name="Group 449"/>
          <p:cNvGrpSpPr/>
          <p:nvPr/>
        </p:nvGrpSpPr>
        <p:grpSpPr>
          <a:xfrm>
            <a:off x="10366510" y="408519"/>
            <a:ext cx="1600202" cy="1617340"/>
            <a:chOff x="0" y="0"/>
            <a:chExt cx="1600199" cy="1617338"/>
          </a:xfrm>
        </p:grpSpPr>
        <p:sp>
          <p:nvSpPr>
            <p:cNvPr id="27" name="Shape 447"/>
            <p:cNvSpPr/>
            <p:nvPr/>
          </p:nvSpPr>
          <p:spPr>
            <a:xfrm>
              <a:off x="1598311" y="634"/>
              <a:ext cx="1254" cy="1616705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Shape 448"/>
            <p:cNvSpPr/>
            <p:nvPr/>
          </p:nvSpPr>
          <p:spPr>
            <a:xfrm>
              <a:off x="0" y="0"/>
              <a:ext cx="1600200" cy="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1" name="PA_淘宝网chenying0907出品 453"/>
          <p:cNvGrpSpPr/>
          <p:nvPr>
            <p:custDataLst>
              <p:tags r:id="rId3"/>
            </p:custDataLst>
          </p:nvPr>
        </p:nvGrpSpPr>
        <p:grpSpPr>
          <a:xfrm>
            <a:off x="498002" y="408520"/>
            <a:ext cx="1616704" cy="1600202"/>
            <a:chOff x="0" y="0"/>
            <a:chExt cx="1616703" cy="1600200"/>
          </a:xfrm>
        </p:grpSpPr>
        <p:sp>
          <p:nvSpPr>
            <p:cNvPr id="32" name="Shape 451"/>
            <p:cNvSpPr/>
            <p:nvPr/>
          </p:nvSpPr>
          <p:spPr>
            <a:xfrm flipV="1">
              <a:off x="-1" y="-1"/>
              <a:ext cx="1616704" cy="1255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" name="Shape 452"/>
            <p:cNvSpPr/>
            <p:nvPr/>
          </p:nvSpPr>
          <p:spPr>
            <a:xfrm flipV="1">
              <a:off x="-1" y="1"/>
              <a:ext cx="1" cy="160020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4" name="PA_淘宝网chenying0907出品 456"/>
          <p:cNvGrpSpPr/>
          <p:nvPr>
            <p:custDataLst>
              <p:tags r:id="rId4"/>
            </p:custDataLst>
          </p:nvPr>
        </p:nvGrpSpPr>
        <p:grpSpPr>
          <a:xfrm>
            <a:off x="498001" y="4922776"/>
            <a:ext cx="1600836" cy="1617339"/>
            <a:chOff x="0" y="0"/>
            <a:chExt cx="1600835" cy="1617338"/>
          </a:xfrm>
        </p:grpSpPr>
        <p:sp>
          <p:nvSpPr>
            <p:cNvPr id="35" name="Shape 454"/>
            <p:cNvSpPr/>
            <p:nvPr/>
          </p:nvSpPr>
          <p:spPr>
            <a:xfrm flipH="1" flipV="1">
              <a:off x="0" y="0"/>
              <a:ext cx="1254" cy="161670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Shape 455"/>
            <p:cNvSpPr/>
            <p:nvPr/>
          </p:nvSpPr>
          <p:spPr>
            <a:xfrm flipH="1" flipV="1">
              <a:off x="636" y="1617338"/>
              <a:ext cx="1600200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8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12192000" cy="357769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0022" y="2643933"/>
            <a:ext cx="3769794" cy="3672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98579" y="3577692"/>
            <a:ext cx="6408712" cy="29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0099"/>
              </a:buClr>
              <a:buFont typeface="Arial" panose="020B0604020202020204" pitchFamily="34" charset="0"/>
              <a:buChar char="•"/>
            </a:pPr>
            <a:r>
              <a:rPr lang="zh-CN" altLang="zh-CN" dirty="0"/>
              <a:t>项目背景；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CC0099"/>
              </a:buClr>
              <a:buFont typeface="Arial" panose="020B0604020202020204" pitchFamily="34" charset="0"/>
              <a:buChar char="•"/>
            </a:pPr>
            <a:r>
              <a:rPr lang="zh-CN" altLang="zh-CN" dirty="0"/>
              <a:t>详细的功能描述；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CC0099"/>
              </a:buClr>
              <a:buFont typeface="Arial" panose="020B0604020202020204" pitchFamily="34" charset="0"/>
              <a:buChar char="•"/>
            </a:pPr>
            <a:r>
              <a:rPr lang="zh-CN" altLang="zh-CN" dirty="0"/>
              <a:t>不包含的功能说明；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CC0099"/>
              </a:buClr>
              <a:buFont typeface="Arial" panose="020B0604020202020204" pitchFamily="34" charset="0"/>
              <a:buChar char="•"/>
            </a:pPr>
            <a:r>
              <a:rPr lang="zh-CN" altLang="zh-CN" dirty="0"/>
              <a:t>使用场景；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CC0099"/>
              </a:buClr>
              <a:buFont typeface="Arial" panose="020B0604020202020204" pitchFamily="34" charset="0"/>
              <a:buChar char="•"/>
            </a:pPr>
            <a:r>
              <a:rPr lang="zh-CN" altLang="zh-CN" dirty="0"/>
              <a:t>流程图；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CC0099"/>
              </a:buClr>
              <a:buFont typeface="Arial" panose="020B0604020202020204" pitchFamily="34" charset="0"/>
              <a:buChar char="•"/>
            </a:pPr>
            <a:r>
              <a:rPr lang="zh-CN" altLang="zh-CN" dirty="0"/>
              <a:t>人员角色；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CC0099"/>
              </a:buClr>
              <a:buFont typeface="Arial" panose="020B0604020202020204" pitchFamily="34" charset="0"/>
              <a:buChar char="•"/>
            </a:pPr>
            <a:r>
              <a:rPr lang="zh-CN" altLang="zh-CN" dirty="0"/>
              <a:t>原型图</a:t>
            </a:r>
            <a:r>
              <a:rPr lang="zh-CN" altLang="en-US" dirty="0"/>
              <a:t>；</a:t>
            </a:r>
            <a:endParaRPr lang="en-US" altLang="zh-CN" sz="1400" dirty="0">
              <a:latin typeface="汉仪黑荔枝体简" panose="00020600040101010101" pitchFamily="18" charset="-122"/>
              <a:ea typeface="汉仪黑荔枝体简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837" y="4116019"/>
            <a:ext cx="27286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功能需求设计文档 </a:t>
            </a:r>
            <a:endParaRPr lang="en-US" altLang="zh-CN" sz="2400" b="1" dirty="0"/>
          </a:p>
          <a:p>
            <a:r>
              <a:rPr lang="zh-CN" altLang="en-US" sz="2400" b="1" dirty="0"/>
              <a:t>应该包含那些内容</a:t>
            </a: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H="1">
            <a:off x="2711624" y="4967105"/>
            <a:ext cx="11867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384AFE6-F398-4611-A774-7C8572628A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8248" y="4637497"/>
            <a:ext cx="1512169" cy="2099631"/>
          </a:xfrm>
          <a:custGeom>
            <a:avLst/>
            <a:gdLst>
              <a:gd name="connsiteX0" fmla="*/ 0 w 1512169"/>
              <a:gd name="connsiteY0" fmla="*/ 0 h 2099631"/>
              <a:gd name="connsiteX1" fmla="*/ 1512169 w 1512169"/>
              <a:gd name="connsiteY1" fmla="*/ 0 h 2099631"/>
              <a:gd name="connsiteX2" fmla="*/ 1512169 w 1512169"/>
              <a:gd name="connsiteY2" fmla="*/ 2099631 h 2099631"/>
              <a:gd name="connsiteX3" fmla="*/ 0 w 1512169"/>
              <a:gd name="connsiteY3" fmla="*/ 2099631 h 2099631"/>
              <a:gd name="connsiteX4" fmla="*/ 0 w 1512169"/>
              <a:gd name="connsiteY4" fmla="*/ 0 h 209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9" h="2099631">
                <a:moveTo>
                  <a:pt x="0" y="0"/>
                </a:moveTo>
                <a:lnTo>
                  <a:pt x="1512169" y="0"/>
                </a:lnTo>
                <a:lnTo>
                  <a:pt x="1512169" y="2099631"/>
                </a:lnTo>
                <a:lnTo>
                  <a:pt x="0" y="209963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A8B70D-D2AA-4525-BCA2-7BEB5FBF5E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9856" y="4123257"/>
            <a:ext cx="1512169" cy="2643931"/>
          </a:xfrm>
          <a:custGeom>
            <a:avLst/>
            <a:gdLst>
              <a:gd name="connsiteX0" fmla="*/ 0 w 1512169"/>
              <a:gd name="connsiteY0" fmla="*/ 0 h 2643931"/>
              <a:gd name="connsiteX1" fmla="*/ 1512169 w 1512169"/>
              <a:gd name="connsiteY1" fmla="*/ 0 h 2643931"/>
              <a:gd name="connsiteX2" fmla="*/ 1512169 w 1512169"/>
              <a:gd name="connsiteY2" fmla="*/ 2643931 h 2643931"/>
              <a:gd name="connsiteX3" fmla="*/ 0 w 1512169"/>
              <a:gd name="connsiteY3" fmla="*/ 2643931 h 2643931"/>
              <a:gd name="connsiteX4" fmla="*/ 0 w 1512169"/>
              <a:gd name="connsiteY4" fmla="*/ 0 h 264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9" h="2643931">
                <a:moveTo>
                  <a:pt x="0" y="0"/>
                </a:moveTo>
                <a:lnTo>
                  <a:pt x="1512169" y="0"/>
                </a:lnTo>
                <a:lnTo>
                  <a:pt x="1512169" y="2643931"/>
                </a:lnTo>
                <a:lnTo>
                  <a:pt x="0" y="264393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6F1BE2-A18E-407E-BA19-CA174F13FF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44" y="5445223"/>
            <a:ext cx="3929586" cy="1260140"/>
          </a:xfrm>
          <a:custGeom>
            <a:avLst/>
            <a:gdLst>
              <a:gd name="connsiteX0" fmla="*/ 0 w 3929586"/>
              <a:gd name="connsiteY0" fmla="*/ 0 h 1260140"/>
              <a:gd name="connsiteX1" fmla="*/ 3929586 w 3929586"/>
              <a:gd name="connsiteY1" fmla="*/ 0 h 1260140"/>
              <a:gd name="connsiteX2" fmla="*/ 3929586 w 3929586"/>
              <a:gd name="connsiteY2" fmla="*/ 1260140 h 1260140"/>
              <a:gd name="connsiteX3" fmla="*/ 0 w 3929586"/>
              <a:gd name="connsiteY3" fmla="*/ 1260140 h 1260140"/>
              <a:gd name="connsiteX4" fmla="*/ 0 w 3929586"/>
              <a:gd name="connsiteY4" fmla="*/ 0 h 126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586" h="1260140">
                <a:moveTo>
                  <a:pt x="0" y="0"/>
                </a:moveTo>
                <a:lnTo>
                  <a:pt x="3929586" y="0"/>
                </a:lnTo>
                <a:lnTo>
                  <a:pt x="3929586" y="1260140"/>
                </a:lnTo>
                <a:lnTo>
                  <a:pt x="0" y="12601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6BAD5E8-9632-4BDA-A3F7-A2717545CD6E}"/>
              </a:ext>
            </a:extLst>
          </p:cNvPr>
          <p:cNvSpPr/>
          <p:nvPr/>
        </p:nvSpPr>
        <p:spPr>
          <a:xfrm>
            <a:off x="191344" y="332656"/>
            <a:ext cx="115932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1、项目背景</a:t>
            </a:r>
          </a:p>
          <a:p>
            <a:r>
              <a:rPr lang="en-US" altLang="zh-CN" dirty="0"/>
              <a:t>      	</a:t>
            </a:r>
            <a:r>
              <a:rPr lang="zh-CN" altLang="en-US" dirty="0"/>
              <a:t>项目产生的实际背景、具体的运用场景、大致要解决什么样的问题、针对的阅读对象、版本修改记录、文档作者以及修改人信息。</a:t>
            </a:r>
          </a:p>
          <a:p>
            <a:endParaRPr lang="zh-CN" altLang="en-US" dirty="0"/>
          </a:p>
          <a:p>
            <a:r>
              <a:rPr lang="zh-CN" altLang="en-US" dirty="0"/>
              <a:t>2、详细的功能点描述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写明产品所包含的所有功能点，对功能、界面、接口的描述一定要充分详细，每处可以交互的地方都要给出具体的说明。再次强调，一定要详细描述每一个页面所拥有的功能。</a:t>
            </a:r>
          </a:p>
          <a:p>
            <a:endParaRPr lang="zh-CN" altLang="en-US" dirty="0"/>
          </a:p>
          <a:p>
            <a:r>
              <a:rPr lang="zh-CN" altLang="en-US" dirty="0"/>
              <a:t>3、产品不包含的功能点说明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除了写明产品所包含的所有功能点外，还应该写明软件所不包含的功能，这一点也很重要。</a:t>
            </a:r>
          </a:p>
          <a:p>
            <a:endParaRPr lang="zh-CN" altLang="en-US" dirty="0"/>
          </a:p>
          <a:p>
            <a:r>
              <a:rPr lang="zh-CN" altLang="en-US" dirty="0"/>
              <a:t>4、使用场景（画面感）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将复杂的业务逻辑融入到具体的使用场景中，更容易让项目经理、研发人员、销售人员、运营推广人员不同背景的人产生共识。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5、流程图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流程图是一种用图形表示逻辑和算法的工具，特别对研发人员撸代码很有帮助。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35945A-B3A4-4FB8-9E15-723C1F2F4AFE}"/>
              </a:ext>
            </a:extLst>
          </p:cNvPr>
          <p:cNvSpPr/>
          <p:nvPr/>
        </p:nvSpPr>
        <p:spPr>
          <a:xfrm>
            <a:off x="1487488" y="139334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3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384AFE6-F398-4611-A774-7C8572628A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8248" y="4637497"/>
            <a:ext cx="1512169" cy="2099631"/>
          </a:xfrm>
          <a:custGeom>
            <a:avLst/>
            <a:gdLst>
              <a:gd name="connsiteX0" fmla="*/ 0 w 1512169"/>
              <a:gd name="connsiteY0" fmla="*/ 0 h 2099631"/>
              <a:gd name="connsiteX1" fmla="*/ 1512169 w 1512169"/>
              <a:gd name="connsiteY1" fmla="*/ 0 h 2099631"/>
              <a:gd name="connsiteX2" fmla="*/ 1512169 w 1512169"/>
              <a:gd name="connsiteY2" fmla="*/ 2099631 h 2099631"/>
              <a:gd name="connsiteX3" fmla="*/ 0 w 1512169"/>
              <a:gd name="connsiteY3" fmla="*/ 2099631 h 2099631"/>
              <a:gd name="connsiteX4" fmla="*/ 0 w 1512169"/>
              <a:gd name="connsiteY4" fmla="*/ 0 h 209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9" h="2099631">
                <a:moveTo>
                  <a:pt x="0" y="0"/>
                </a:moveTo>
                <a:lnTo>
                  <a:pt x="1512169" y="0"/>
                </a:lnTo>
                <a:lnTo>
                  <a:pt x="1512169" y="2099631"/>
                </a:lnTo>
                <a:lnTo>
                  <a:pt x="0" y="209963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A8B70D-D2AA-4525-BCA2-7BEB5FBF5E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9856" y="4123257"/>
            <a:ext cx="1512169" cy="2643931"/>
          </a:xfrm>
          <a:custGeom>
            <a:avLst/>
            <a:gdLst>
              <a:gd name="connsiteX0" fmla="*/ 0 w 1512169"/>
              <a:gd name="connsiteY0" fmla="*/ 0 h 2643931"/>
              <a:gd name="connsiteX1" fmla="*/ 1512169 w 1512169"/>
              <a:gd name="connsiteY1" fmla="*/ 0 h 2643931"/>
              <a:gd name="connsiteX2" fmla="*/ 1512169 w 1512169"/>
              <a:gd name="connsiteY2" fmla="*/ 2643931 h 2643931"/>
              <a:gd name="connsiteX3" fmla="*/ 0 w 1512169"/>
              <a:gd name="connsiteY3" fmla="*/ 2643931 h 2643931"/>
              <a:gd name="connsiteX4" fmla="*/ 0 w 1512169"/>
              <a:gd name="connsiteY4" fmla="*/ 0 h 264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9" h="2643931">
                <a:moveTo>
                  <a:pt x="0" y="0"/>
                </a:moveTo>
                <a:lnTo>
                  <a:pt x="1512169" y="0"/>
                </a:lnTo>
                <a:lnTo>
                  <a:pt x="1512169" y="2643931"/>
                </a:lnTo>
                <a:lnTo>
                  <a:pt x="0" y="264393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6F1BE2-A18E-407E-BA19-CA174F13FF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44" y="5445223"/>
            <a:ext cx="3929586" cy="1260140"/>
          </a:xfrm>
          <a:custGeom>
            <a:avLst/>
            <a:gdLst>
              <a:gd name="connsiteX0" fmla="*/ 0 w 3929586"/>
              <a:gd name="connsiteY0" fmla="*/ 0 h 1260140"/>
              <a:gd name="connsiteX1" fmla="*/ 3929586 w 3929586"/>
              <a:gd name="connsiteY1" fmla="*/ 0 h 1260140"/>
              <a:gd name="connsiteX2" fmla="*/ 3929586 w 3929586"/>
              <a:gd name="connsiteY2" fmla="*/ 1260140 h 1260140"/>
              <a:gd name="connsiteX3" fmla="*/ 0 w 3929586"/>
              <a:gd name="connsiteY3" fmla="*/ 1260140 h 1260140"/>
              <a:gd name="connsiteX4" fmla="*/ 0 w 3929586"/>
              <a:gd name="connsiteY4" fmla="*/ 0 h 126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586" h="1260140">
                <a:moveTo>
                  <a:pt x="0" y="0"/>
                </a:moveTo>
                <a:lnTo>
                  <a:pt x="3929586" y="0"/>
                </a:lnTo>
                <a:lnTo>
                  <a:pt x="3929586" y="1260140"/>
                </a:lnTo>
                <a:lnTo>
                  <a:pt x="0" y="12601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6BAD5E8-9632-4BDA-A3F7-A2717545CD6E}"/>
              </a:ext>
            </a:extLst>
          </p:cNvPr>
          <p:cNvSpPr/>
          <p:nvPr/>
        </p:nvSpPr>
        <p:spPr>
          <a:xfrm>
            <a:off x="407368" y="980728"/>
            <a:ext cx="11593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、人员角色“实例化”</a:t>
            </a:r>
          </a:p>
          <a:p>
            <a:r>
              <a:rPr lang="zh-CN" altLang="en-US" dirty="0"/>
              <a:t>“画面感” ，将人员和角色能够实例化。比如我们的产品要实现如下功能，有两种表达方式：</a:t>
            </a:r>
          </a:p>
          <a:p>
            <a:endParaRPr lang="zh-CN" altLang="en-US" dirty="0"/>
          </a:p>
          <a:p>
            <a:r>
              <a:rPr lang="en-US" altLang="zh-CN" dirty="0"/>
              <a:t>7</a:t>
            </a:r>
            <a:r>
              <a:rPr lang="zh-CN" altLang="en-US" dirty="0"/>
              <a:t>、结合产品原型设计图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产品原型设计图可以粗枝大叶地产品大致的框架。便于项目经理、研发人员、销售人员、运营推广人员等人在产品未开发之前对产品有一个相对直观的认识。没有一个原型图，想到这帮人拉到同一个频道沟通一定是不可能的事。</a:t>
            </a:r>
          </a:p>
        </p:txBody>
      </p:sp>
    </p:spTree>
    <p:extLst>
      <p:ext uri="{BB962C8B-B14F-4D97-AF65-F5344CB8AC3E}">
        <p14:creationId xmlns:p14="http://schemas.microsoft.com/office/powerpoint/2010/main" val="3079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231904" y="2"/>
            <a:ext cx="6960097" cy="6857999"/>
          </a:xfrm>
          <a:custGeom>
            <a:avLst/>
            <a:gdLst>
              <a:gd name="connsiteX0" fmla="*/ 5568077 w 6960097"/>
              <a:gd name="connsiteY0" fmla="*/ 0 h 6857999"/>
              <a:gd name="connsiteX1" fmla="*/ 0 w 6960097"/>
              <a:gd name="connsiteY1" fmla="*/ 0 h 6857999"/>
              <a:gd name="connsiteX2" fmla="*/ 0 w 6960097"/>
              <a:gd name="connsiteY2" fmla="*/ 6857999 h 6857999"/>
              <a:gd name="connsiteX3" fmla="*/ 6960097 w 6960097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0097" h="6857999">
                <a:moveTo>
                  <a:pt x="5568077" y="0"/>
                </a:moveTo>
                <a:lnTo>
                  <a:pt x="0" y="0"/>
                </a:lnTo>
                <a:lnTo>
                  <a:pt x="0" y="6857999"/>
                </a:lnTo>
                <a:lnTo>
                  <a:pt x="6960097" y="6857999"/>
                </a:lnTo>
                <a:close/>
              </a:path>
            </a:pathLst>
          </a:custGeom>
        </p:spPr>
      </p:pic>
      <p:sp>
        <p:nvSpPr>
          <p:cNvPr id="20" name="矩形 19"/>
          <p:cNvSpPr/>
          <p:nvPr/>
        </p:nvSpPr>
        <p:spPr>
          <a:xfrm>
            <a:off x="263352" y="255800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保证质量：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479376" y="1628800"/>
            <a:ext cx="4777916" cy="29558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要保证文档能够实时更新同步，而不是疲于应付。那就是让大家都通过该文档来进行沟通，谁有问题直接去看文档，需求一旦变更首先就更新到文档。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zh-CN" dirty="0"/>
              <a:t>有效的去组建团队实时的云端工具交流平台，便于开发的跟进，问题的及时发现，和需求的合理提出。</a:t>
            </a:r>
            <a:endParaRPr lang="en-US" altLang="zh-CN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1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D63C23-ABA5-45A9-A293-F97FCC7BAD28}"/>
              </a:ext>
            </a:extLst>
          </p:cNvPr>
          <p:cNvSpPr txBox="1"/>
          <p:nvPr/>
        </p:nvSpPr>
        <p:spPr>
          <a:xfrm>
            <a:off x="2783632" y="276370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1】</a:t>
            </a:r>
            <a:r>
              <a:rPr lang="zh-CN" altLang="en-US" dirty="0"/>
              <a:t>参考资料：</a:t>
            </a:r>
            <a:r>
              <a:rPr lang="en-US" altLang="zh-CN" dirty="0"/>
              <a:t>《</a:t>
            </a:r>
            <a:r>
              <a:rPr lang="zh-CN" altLang="en-US" b="1" dirty="0"/>
              <a:t>“杀”一个程序员不需要用枪，改三次需求就可以了！</a:t>
            </a:r>
            <a:r>
              <a:rPr lang="en-US" altLang="zh-CN" dirty="0"/>
              <a:t>》——Java</a:t>
            </a:r>
            <a:r>
              <a:rPr lang="zh-CN" altLang="en-US" dirty="0"/>
              <a:t>后端技术</a:t>
            </a:r>
          </a:p>
        </p:txBody>
      </p:sp>
    </p:spTree>
    <p:extLst>
      <p:ext uri="{BB962C8B-B14F-4D97-AF65-F5344CB8AC3E}">
        <p14:creationId xmlns:p14="http://schemas.microsoft.com/office/powerpoint/2010/main" val="23230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44624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51784" y="2348880"/>
            <a:ext cx="445827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7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s.csdn.net/p?https://mmbiz.qpic.cn/mmbiz_png/UtWdDgynLdaP4YicU6sVJcISbon6FmRdRNHQ8Ss9uG5takaibZbgtqn4I7Oyz15ibFqCHSTrqNoc1aZsKTyM3vNsg/640">
            <a:extLst>
              <a:ext uri="{FF2B5EF4-FFF2-40B4-BE49-F238E27FC236}">
                <a16:creationId xmlns:a16="http://schemas.microsoft.com/office/drawing/2014/main" id="{B34982B1-8AB9-4877-8489-5A9E1ECC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97551"/>
            <a:ext cx="10225136" cy="626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631B4DC-C761-4FB4-9BB9-4414382DCEA3}"/>
              </a:ext>
            </a:extLst>
          </p:cNvPr>
          <p:cNvSpPr/>
          <p:nvPr/>
        </p:nvSpPr>
        <p:spPr>
          <a:xfrm>
            <a:off x="4655840" y="2060848"/>
            <a:ext cx="513379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Why</a:t>
            </a:r>
            <a:r>
              <a:rPr lang="zh-CN" altLang="en-US" sz="1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87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12071-18D8-45D8-8C0A-775F84F7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2924944"/>
            <a:ext cx="195800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目录：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30FB87-49A5-4A1F-ABA5-3CB812E2F8DE}"/>
              </a:ext>
            </a:extLst>
          </p:cNvPr>
          <p:cNvSpPr txBox="1"/>
          <p:nvPr/>
        </p:nvSpPr>
        <p:spPr>
          <a:xfrm>
            <a:off x="5231904" y="1843950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/>
              <a:t>功能需求说明书</a:t>
            </a:r>
            <a:endParaRPr lang="en-US" altLang="zh-CN" sz="4000" dirty="0"/>
          </a:p>
          <a:p>
            <a:endParaRPr lang="en-US" altLang="zh-C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/>
              <a:t>文档的存放</a:t>
            </a:r>
            <a:endParaRPr lang="en-US" altLang="zh-CN" sz="4000" dirty="0"/>
          </a:p>
          <a:p>
            <a:endParaRPr lang="en-US" altLang="zh-C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/>
              <a:t>文档质量</a:t>
            </a:r>
          </a:p>
        </p:txBody>
      </p:sp>
    </p:spTree>
    <p:extLst>
      <p:ext uri="{BB962C8B-B14F-4D97-AF65-F5344CB8AC3E}">
        <p14:creationId xmlns:p14="http://schemas.microsoft.com/office/powerpoint/2010/main" val="8281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727704" y="1332737"/>
            <a:ext cx="3006522" cy="264687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>
                <a:latin typeface="汉仪黑荔枝体简" panose="00020600040101010101" pitchFamily="18" charset="-122"/>
                <a:ea typeface="汉仪黑荔枝体简" panose="00020600040101010101" pitchFamily="18" charset="-122"/>
              </a:rPr>
              <a:t>01</a:t>
            </a:r>
            <a:endParaRPr lang="zh-CN" altLang="en-US" sz="16600" b="1" dirty="0">
              <a:latin typeface="汉仪黑荔枝体简" panose="00020600040101010101" pitchFamily="18" charset="-122"/>
              <a:ea typeface="汉仪黑荔枝体简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88976" y="3763829"/>
            <a:ext cx="4968386" cy="1384995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功能需求说明书</a:t>
            </a:r>
            <a:endParaRPr lang="en-US" altLang="zh-CN" sz="3600" dirty="0"/>
          </a:p>
          <a:p>
            <a:pPr algn="ctr"/>
            <a:r>
              <a:rPr lang="zh-CN" altLang="en-US" sz="2400" dirty="0"/>
              <a:t>在没有功能设计文档时，主要有如下几个问题：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41600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4495"/>
            <a:ext cx="5303912" cy="6862204"/>
          </a:xfrm>
          <a:prstGeom prst="rect">
            <a:avLst/>
          </a:prstGeom>
        </p:spPr>
      </p:pic>
      <p:sp>
        <p:nvSpPr>
          <p:cNvPr id="10" name="PA_形状 1360"/>
          <p:cNvSpPr/>
          <p:nvPr>
            <p:custDataLst>
              <p:tags r:id="rId1"/>
            </p:custDataLst>
          </p:nvPr>
        </p:nvSpPr>
        <p:spPr>
          <a:xfrm>
            <a:off x="644159" y="201912"/>
            <a:ext cx="4219104" cy="746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2286000">
              <a:lnSpc>
                <a:spcPts val="6750"/>
              </a:lnSpc>
              <a:defRPr sz="12800" b="1" spc="500">
                <a:solidFill>
                  <a:srgbClr val="000000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pPr>
            <a:r>
              <a:rPr lang="en-US" altLang="zh-CN" sz="2800" b="1" dirty="0">
                <a:sym typeface="Montserrat Semi Bold"/>
              </a:rPr>
              <a:t>1</a:t>
            </a:r>
            <a:r>
              <a:rPr lang="zh-CN" altLang="en-US" sz="2800" b="1" dirty="0">
                <a:sym typeface="Montserrat Semi Bold"/>
              </a:rPr>
              <a:t>：前期研究团队沟通</a:t>
            </a:r>
            <a:r>
              <a:rPr lang="en-US" altLang="zh-CN" sz="2800" b="1" dirty="0">
                <a:sym typeface="Montserrat Semi Bold"/>
              </a:rPr>
              <a:t>:</a:t>
            </a:r>
            <a:endParaRPr sz="8800" dirty="0">
              <a:latin typeface="Playfair Display" panose="00000500000000000000" pitchFamily="50" charset="0"/>
            </a:endParaRPr>
          </a:p>
        </p:txBody>
      </p:sp>
      <p:sp>
        <p:nvSpPr>
          <p:cNvPr id="11" name="PA_形状 1361"/>
          <p:cNvSpPr/>
          <p:nvPr>
            <p:custDataLst>
              <p:tags r:id="rId2"/>
            </p:custDataLst>
          </p:nvPr>
        </p:nvSpPr>
        <p:spPr>
          <a:xfrm flipV="1">
            <a:off x="656911" y="1052736"/>
            <a:ext cx="3700722" cy="2149"/>
          </a:xfrm>
          <a:prstGeom prst="line">
            <a:avLst/>
          </a:prstGeom>
          <a:ln>
            <a:solidFill>
              <a:srgbClr val="000000"/>
            </a:solidFill>
            <a:miter/>
          </a:ln>
        </p:spPr>
        <p:txBody>
          <a:bodyPr lIns="22860" rIns="22860"/>
          <a:lstStyle/>
          <a:p>
            <a:endParaRPr sz="900">
              <a:latin typeface="Playfair Display" panose="00000500000000000000" pitchFamily="50" charset="0"/>
            </a:endParaRPr>
          </a:p>
        </p:txBody>
      </p:sp>
      <p:sp>
        <p:nvSpPr>
          <p:cNvPr id="12" name="PA_形状 1362"/>
          <p:cNvSpPr/>
          <p:nvPr>
            <p:custDataLst>
              <p:tags r:id="rId3"/>
            </p:custDataLst>
          </p:nvPr>
        </p:nvSpPr>
        <p:spPr>
          <a:xfrm>
            <a:off x="642634" y="1340768"/>
            <a:ext cx="5453365" cy="4388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372" tIns="54372" rIns="54372" bIns="54372">
            <a:spAutoFit/>
          </a:bodyPr>
          <a:lstStyle>
            <a:lvl1pPr defTabSz="1087636">
              <a:lnSpc>
                <a:spcPts val="3700"/>
              </a:lnSpc>
              <a:spcBef>
                <a:spcPts val="600"/>
              </a:spcBef>
              <a:defRPr sz="2500"/>
            </a:lvl1pPr>
          </a:lstStyle>
          <a:p>
            <a:r>
              <a:rPr lang="en-US" altLang="zh-CN" sz="1600" dirty="0"/>
              <a:t>          </a:t>
            </a:r>
            <a:r>
              <a:rPr lang="zh-CN" altLang="zh-CN" sz="1600" dirty="0"/>
              <a:t>在文章中提到一个研发成员容易有的一个通病：以自己了解到的一小块的需求，就开始写代码，最终导致了与客户的需求不相符合；而且在开发过程当中缺少沟通更是可怕的，在最后，认为所有的任务该结束了，去审核功能技术的时候，发现，有需求需要改动，可能造成之前的代码都不能用了。</a:t>
            </a:r>
          </a:p>
          <a:p>
            <a:r>
              <a:rPr lang="en-US" altLang="zh-CN" sz="1600" dirty="0"/>
              <a:t>          </a:t>
            </a:r>
            <a:r>
              <a:rPr lang="zh-CN" altLang="zh-CN" sz="1600" dirty="0"/>
              <a:t>从中我们很容易理解，前期的需求沟通不是为了更快的完成任务，而是为了让我们向正确的方向去努力，不让前期的所有努力全部付之东流，这样才能做到高效的，有效的去完成任务。</a:t>
            </a:r>
          </a:p>
        </p:txBody>
      </p:sp>
    </p:spTree>
    <p:extLst>
      <p:ext uri="{BB962C8B-B14F-4D97-AF65-F5344CB8AC3E}">
        <p14:creationId xmlns:p14="http://schemas.microsoft.com/office/powerpoint/2010/main" val="23009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/>
      <p:bldP spid="1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231904" y="2"/>
            <a:ext cx="6960097" cy="6857999"/>
          </a:xfrm>
          <a:custGeom>
            <a:avLst/>
            <a:gdLst>
              <a:gd name="connsiteX0" fmla="*/ 5568077 w 6960097"/>
              <a:gd name="connsiteY0" fmla="*/ 0 h 6857999"/>
              <a:gd name="connsiteX1" fmla="*/ 0 w 6960097"/>
              <a:gd name="connsiteY1" fmla="*/ 0 h 6857999"/>
              <a:gd name="connsiteX2" fmla="*/ 0 w 6960097"/>
              <a:gd name="connsiteY2" fmla="*/ 6857999 h 6857999"/>
              <a:gd name="connsiteX3" fmla="*/ 6960097 w 6960097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0097" h="6857999">
                <a:moveTo>
                  <a:pt x="5568077" y="0"/>
                </a:moveTo>
                <a:lnTo>
                  <a:pt x="0" y="0"/>
                </a:lnTo>
                <a:lnTo>
                  <a:pt x="0" y="6857999"/>
                </a:lnTo>
                <a:lnTo>
                  <a:pt x="6960097" y="6857999"/>
                </a:lnTo>
                <a:close/>
              </a:path>
            </a:pathLst>
          </a:custGeom>
        </p:spPr>
      </p:pic>
      <p:sp>
        <p:nvSpPr>
          <p:cNvPr id="20" name="矩形 19"/>
          <p:cNvSpPr/>
          <p:nvPr/>
        </p:nvSpPr>
        <p:spPr>
          <a:xfrm>
            <a:off x="718620" y="404664"/>
            <a:ext cx="37433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：中期产品经理需求变更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389293" y="980728"/>
            <a:ext cx="4777916" cy="87588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有变更说明，但无详细的说明，因而每个程序猿都有自己的理解。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05759B-C700-4EAC-BD80-24EBE1EDFD26}"/>
              </a:ext>
            </a:extLst>
          </p:cNvPr>
          <p:cNvSpPr/>
          <p:nvPr/>
        </p:nvSpPr>
        <p:spPr>
          <a:xfrm>
            <a:off x="623392" y="2060848"/>
            <a:ext cx="4980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：</a:t>
            </a:r>
            <a:r>
              <a:rPr lang="zh-CN" altLang="zh-CN" sz="2400" b="1" dirty="0"/>
              <a:t>没有及时合理地做团队产品测试</a:t>
            </a:r>
            <a:endParaRPr lang="en-US" altLang="zh-CN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4436DE-99E0-4E20-9099-9463F5E6CD62}"/>
              </a:ext>
            </a:extLst>
          </p:cNvPr>
          <p:cNvSpPr/>
          <p:nvPr/>
        </p:nvSpPr>
        <p:spPr>
          <a:xfrm>
            <a:off x="551384" y="2711338"/>
            <a:ext cx="5184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测试团队要充分了解功能需求，并且编写测试用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例文档，且文档尽可能的详细。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5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27704" y="1332737"/>
            <a:ext cx="3006522" cy="264687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>
                <a:latin typeface="汉仪黑荔枝体简" panose="00020600040101010101" pitchFamily="18" charset="-122"/>
                <a:ea typeface="汉仪黑荔枝体简" panose="00020600040101010101" pitchFamily="18" charset="-122"/>
              </a:rPr>
              <a:t>02</a:t>
            </a:r>
            <a:endParaRPr lang="zh-CN" altLang="en-US" sz="16600" b="1" dirty="0">
              <a:latin typeface="汉仪黑荔枝体简" panose="00020600040101010101" pitchFamily="18" charset="-122"/>
              <a:ea typeface="汉仪黑荔枝体简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46772" y="3748782"/>
            <a:ext cx="4968386" cy="584775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zh-CN" altLang="zh-CN" sz="3200" b="1" dirty="0"/>
              <a:t>文档的存放和更新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5060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9905" y="2635538"/>
            <a:ext cx="3929586" cy="3469157"/>
          </a:xfrm>
          <a:custGeom>
            <a:avLst/>
            <a:gdLst>
              <a:gd name="connsiteX0" fmla="*/ 0 w 3929586"/>
              <a:gd name="connsiteY0" fmla="*/ 0 h 3469157"/>
              <a:gd name="connsiteX1" fmla="*/ 3929586 w 3929586"/>
              <a:gd name="connsiteY1" fmla="*/ 0 h 3469157"/>
              <a:gd name="connsiteX2" fmla="*/ 3929586 w 3929586"/>
              <a:gd name="connsiteY2" fmla="*/ 3469157 h 3469157"/>
              <a:gd name="connsiteX3" fmla="*/ 0 w 3929586"/>
              <a:gd name="connsiteY3" fmla="*/ 3469157 h 3469157"/>
              <a:gd name="connsiteX4" fmla="*/ 0 w 3929586"/>
              <a:gd name="connsiteY4" fmla="*/ 0 h 346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586" h="3469157">
                <a:moveTo>
                  <a:pt x="0" y="0"/>
                </a:moveTo>
                <a:lnTo>
                  <a:pt x="3929586" y="0"/>
                </a:lnTo>
                <a:lnTo>
                  <a:pt x="3929586" y="3469157"/>
                </a:lnTo>
                <a:lnTo>
                  <a:pt x="0" y="346915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95087" y="4005064"/>
            <a:ext cx="1512169" cy="2099631"/>
          </a:xfrm>
          <a:custGeom>
            <a:avLst/>
            <a:gdLst>
              <a:gd name="connsiteX0" fmla="*/ 0 w 1512169"/>
              <a:gd name="connsiteY0" fmla="*/ 0 h 2099631"/>
              <a:gd name="connsiteX1" fmla="*/ 1512169 w 1512169"/>
              <a:gd name="connsiteY1" fmla="*/ 0 h 2099631"/>
              <a:gd name="connsiteX2" fmla="*/ 1512169 w 1512169"/>
              <a:gd name="connsiteY2" fmla="*/ 2099631 h 2099631"/>
              <a:gd name="connsiteX3" fmla="*/ 0 w 1512169"/>
              <a:gd name="connsiteY3" fmla="*/ 2099631 h 2099631"/>
              <a:gd name="connsiteX4" fmla="*/ 0 w 1512169"/>
              <a:gd name="connsiteY4" fmla="*/ 0 h 209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9" h="2099631">
                <a:moveTo>
                  <a:pt x="0" y="0"/>
                </a:moveTo>
                <a:lnTo>
                  <a:pt x="1512169" y="0"/>
                </a:lnTo>
                <a:lnTo>
                  <a:pt x="1512169" y="2099631"/>
                </a:lnTo>
                <a:lnTo>
                  <a:pt x="0" y="209963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1865" y="3428999"/>
            <a:ext cx="1512169" cy="2643931"/>
          </a:xfrm>
          <a:custGeom>
            <a:avLst/>
            <a:gdLst>
              <a:gd name="connsiteX0" fmla="*/ 0 w 1512169"/>
              <a:gd name="connsiteY0" fmla="*/ 0 h 2643931"/>
              <a:gd name="connsiteX1" fmla="*/ 1512169 w 1512169"/>
              <a:gd name="connsiteY1" fmla="*/ 0 h 2643931"/>
              <a:gd name="connsiteX2" fmla="*/ 1512169 w 1512169"/>
              <a:gd name="connsiteY2" fmla="*/ 2643931 h 2643931"/>
              <a:gd name="connsiteX3" fmla="*/ 0 w 1512169"/>
              <a:gd name="connsiteY3" fmla="*/ 2643931 h 2643931"/>
              <a:gd name="connsiteX4" fmla="*/ 0 w 1512169"/>
              <a:gd name="connsiteY4" fmla="*/ 0 h 264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169" h="2643931">
                <a:moveTo>
                  <a:pt x="0" y="0"/>
                </a:moveTo>
                <a:lnTo>
                  <a:pt x="1512169" y="0"/>
                </a:lnTo>
                <a:lnTo>
                  <a:pt x="1512169" y="2643931"/>
                </a:lnTo>
                <a:lnTo>
                  <a:pt x="0" y="264393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8263" y="4812791"/>
            <a:ext cx="3929586" cy="1260140"/>
          </a:xfrm>
          <a:custGeom>
            <a:avLst/>
            <a:gdLst>
              <a:gd name="connsiteX0" fmla="*/ 0 w 3929586"/>
              <a:gd name="connsiteY0" fmla="*/ 0 h 1260140"/>
              <a:gd name="connsiteX1" fmla="*/ 3929586 w 3929586"/>
              <a:gd name="connsiteY1" fmla="*/ 0 h 1260140"/>
              <a:gd name="connsiteX2" fmla="*/ 3929586 w 3929586"/>
              <a:gd name="connsiteY2" fmla="*/ 1260140 h 1260140"/>
              <a:gd name="connsiteX3" fmla="*/ 0 w 3929586"/>
              <a:gd name="connsiteY3" fmla="*/ 1260140 h 1260140"/>
              <a:gd name="connsiteX4" fmla="*/ 0 w 3929586"/>
              <a:gd name="connsiteY4" fmla="*/ 0 h 126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586" h="1260140">
                <a:moveTo>
                  <a:pt x="0" y="0"/>
                </a:moveTo>
                <a:lnTo>
                  <a:pt x="3929586" y="0"/>
                </a:lnTo>
                <a:lnTo>
                  <a:pt x="3929586" y="1260140"/>
                </a:lnTo>
                <a:lnTo>
                  <a:pt x="0" y="12601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" name="矩形 11"/>
          <p:cNvSpPr/>
          <p:nvPr/>
        </p:nvSpPr>
        <p:spPr>
          <a:xfrm>
            <a:off x="1003158" y="530564"/>
            <a:ext cx="93875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有效的去组建团队实时的云端工具交流平台，便于开发的跟进，问题的及时发现，和需求的合理提出。</a:t>
            </a:r>
            <a:r>
              <a:rPr lang="zh-CN" altLang="en-US" dirty="0"/>
              <a:t>功能说明文档一定要保持实时性，任何变更的需求，新增的需求都必须在该文档中体现。</a:t>
            </a:r>
          </a:p>
          <a:p>
            <a:endParaRPr lang="zh-CN" altLang="en-US" dirty="0"/>
          </a:p>
          <a:p>
            <a:r>
              <a:rPr lang="zh-CN" altLang="en-US" dirty="0"/>
              <a:t>一只产品狗（或一群）在编写完文档后，要发给项目经理、研发人员、销售人员、运营推广人员等人，如何保证每个人的文档都是最新的呢？如果通过</a:t>
            </a:r>
            <a:r>
              <a:rPr lang="en-US" altLang="zh-CN" dirty="0"/>
              <a:t>QQ</a:t>
            </a:r>
            <a:r>
              <a:rPr lang="zh-CN" altLang="en-US" dirty="0"/>
              <a:t>，邮件等方式，是不是每次更新都要重新通知所有人：“嘿，各位兄弟，文档作了一次修改，我给大家都重新发一份新的”。每个人电脑里面都有好几个版本的文档，时间长了，自己都忘记哪个文档是最新的；产品狗也记不清是否是所有相关的人都发了最新的文档。</a:t>
            </a:r>
          </a:p>
          <a:p>
            <a:endParaRPr lang="zh-CN" altLang="en-US" dirty="0"/>
          </a:p>
          <a:p>
            <a:r>
              <a:rPr lang="zh-CN" altLang="en-US" dirty="0"/>
              <a:t>研发人员可能会说通过</a:t>
            </a:r>
            <a:r>
              <a:rPr lang="en-US" altLang="zh-CN" dirty="0"/>
              <a:t>SVN</a:t>
            </a:r>
            <a:r>
              <a:rPr lang="zh-CN" altLang="en-US" dirty="0"/>
              <a:t>来作版本管理啊，给每个人分配一个帐号。“天啊，</a:t>
            </a:r>
            <a:r>
              <a:rPr lang="en-US" altLang="zh-CN" dirty="0"/>
              <a:t>SVN</a:t>
            </a:r>
            <a:r>
              <a:rPr lang="zh-CN" altLang="en-US" dirty="0"/>
              <a:t>是啥？”</a:t>
            </a:r>
            <a:r>
              <a:rPr lang="en-US" altLang="zh-CN" dirty="0"/>
              <a:t>-</a:t>
            </a:r>
            <a:r>
              <a:rPr lang="zh-CN" altLang="en-US" dirty="0"/>
              <a:t>销售人员、运营推广人员估计一脸懵逼。</a:t>
            </a:r>
          </a:p>
          <a:p>
            <a:endParaRPr lang="zh-CN" altLang="en-US" dirty="0"/>
          </a:p>
          <a:p>
            <a:r>
              <a:rPr lang="zh-CN" altLang="en-US" dirty="0"/>
              <a:t>更好的办法是通过团队实时协作的云端工具。从而实现分享和实时讨论，告别反复修改版本再发送邮件的麻烦。如果你会</a:t>
            </a:r>
            <a:r>
              <a:rPr lang="en-US" altLang="zh-CN" dirty="0"/>
              <a:t>FQ</a:t>
            </a:r>
            <a:r>
              <a:rPr lang="zh-CN" altLang="en-US" dirty="0"/>
              <a:t>，那你可以使用</a:t>
            </a:r>
            <a:r>
              <a:rPr lang="en-US" altLang="zh-CN" dirty="0"/>
              <a:t>Google Docs</a:t>
            </a:r>
            <a:r>
              <a:rPr lang="zh-CN" altLang="en-US" dirty="0"/>
              <a:t>、</a:t>
            </a:r>
            <a:r>
              <a:rPr lang="en-US" altLang="zh-CN" dirty="0"/>
              <a:t>Office Online</a:t>
            </a:r>
            <a:r>
              <a:rPr lang="zh-CN" altLang="en-US" dirty="0"/>
              <a:t>。否则你可以使用石墨文档、一起写。</a:t>
            </a:r>
            <a:endParaRPr lang="zh-CN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B8C6A7-60CE-4EE4-9728-6C06932CCE63}"/>
              </a:ext>
            </a:extLst>
          </p:cNvPr>
          <p:cNvSpPr/>
          <p:nvPr/>
        </p:nvSpPr>
        <p:spPr>
          <a:xfrm>
            <a:off x="9912424" y="1432820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72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27704" y="1332737"/>
            <a:ext cx="3006522" cy="264687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>
                <a:latin typeface="汉仪黑荔枝体简" panose="00020600040101010101" pitchFamily="18" charset="-122"/>
                <a:ea typeface="汉仪黑荔枝体简" panose="00020600040101010101" pitchFamily="18" charset="-122"/>
              </a:rPr>
              <a:t>03</a:t>
            </a:r>
            <a:endParaRPr lang="zh-CN" altLang="en-US" sz="16600" b="1" dirty="0">
              <a:latin typeface="汉仪黑荔枝体简" panose="00020600040101010101" pitchFamily="18" charset="-122"/>
              <a:ea typeface="汉仪黑荔枝体简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88976" y="3763829"/>
            <a:ext cx="4968386" cy="646331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Algerian" panose="04020705040A02060702" pitchFamily="82" charset="0"/>
                <a:ea typeface="汉仪黑荔枝体简" panose="00020600040101010101" pitchFamily="18" charset="-122"/>
              </a:rPr>
              <a:t>文档质量</a:t>
            </a:r>
          </a:p>
        </p:txBody>
      </p:sp>
    </p:spTree>
    <p:extLst>
      <p:ext uri="{BB962C8B-B14F-4D97-AF65-F5344CB8AC3E}">
        <p14:creationId xmlns:p14="http://schemas.microsoft.com/office/powerpoint/2010/main" val="39699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宽屏</PresentationFormat>
  <Paragraphs>82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Montserrat Semi Bold</vt:lpstr>
      <vt:lpstr>Playfair Display</vt:lpstr>
      <vt:lpstr>等线</vt:lpstr>
      <vt:lpstr>汉仪黑荔枝体简</vt:lpstr>
      <vt:lpstr>华文新魏</vt:lpstr>
      <vt:lpstr>Algerian</vt:lpstr>
      <vt:lpstr>Arial</vt:lpstr>
      <vt:lpstr>Berlin Sans FB Demi</vt:lpstr>
      <vt:lpstr>Calibri</vt:lpstr>
      <vt:lpstr>Segoe UI</vt:lpstr>
      <vt:lpstr>Office 主题</vt:lpstr>
      <vt:lpstr>PowerPoint 演示文稿</vt:lpstr>
      <vt:lpstr>PowerPoint 演示文稿</vt:lpstr>
      <vt:lpstr>目录：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2017-10-19T04:03:58Z</dcterms:created>
  <dcterms:modified xsi:type="dcterms:W3CDTF">2019-04-05T10:00:38Z</dcterms:modified>
</cp:coreProperties>
</file>