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01" r:id="rId2"/>
  </p:sldMasterIdLst>
  <p:notesMasterIdLst>
    <p:notesMasterId r:id="rId21"/>
  </p:notesMasterIdLst>
  <p:sldIdLst>
    <p:sldId id="256" r:id="rId3"/>
    <p:sldId id="257" r:id="rId4"/>
    <p:sldId id="289" r:id="rId5"/>
    <p:sldId id="283" r:id="rId6"/>
    <p:sldId id="282" r:id="rId7"/>
    <p:sldId id="287" r:id="rId8"/>
    <p:sldId id="288" r:id="rId9"/>
    <p:sldId id="290" r:id="rId10"/>
    <p:sldId id="301" r:id="rId11"/>
    <p:sldId id="302" r:id="rId12"/>
    <p:sldId id="304" r:id="rId13"/>
    <p:sldId id="303" r:id="rId14"/>
    <p:sldId id="264" r:id="rId15"/>
    <p:sldId id="292" r:id="rId16"/>
    <p:sldId id="280" r:id="rId17"/>
    <p:sldId id="286" r:id="rId18"/>
    <p:sldId id="285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3699"/>
  </p:normalViewPr>
  <p:slideViewPr>
    <p:cSldViewPr snapToGrid="0" snapToObjects="1">
      <p:cViewPr varScale="1">
        <p:scale>
          <a:sx n="65" d="100"/>
          <a:sy n="65" d="100"/>
        </p:scale>
        <p:origin x="48" y="5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2019/3/16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01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16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416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52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 userDrawn="1"/>
        </p:nvSpPr>
        <p:spPr>
          <a:xfrm flipV="1">
            <a:off x="1912434" y="0"/>
            <a:ext cx="8367135" cy="601824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834" y="2097068"/>
            <a:ext cx="10366332" cy="994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299" b="1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12834" y="3091776"/>
            <a:ext cx="10366332" cy="1551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299" b="1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40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1096" y="2"/>
            <a:ext cx="10580904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9" y="38758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7889" y="1357803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17889" y="232802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7889" y="3298247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17889" y="4268469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17889" y="523869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17889" y="620891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9406" y="462780"/>
            <a:ext cx="1078336" cy="1078474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5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56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1096" y="2"/>
            <a:ext cx="10580904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9" y="38758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7889" y="1357803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17889" y="232802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7889" y="3298247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17889" y="4268469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17889" y="523869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17889" y="620891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9406" y="462780"/>
            <a:ext cx="1078336" cy="1078474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5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306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1096" y="2"/>
            <a:ext cx="10580904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9" y="38758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7889" y="1357803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17889" y="232802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7889" y="3298247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17889" y="4268469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17889" y="523869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17889" y="620891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9406" y="462780"/>
            <a:ext cx="1078336" cy="1078474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accent4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5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1096" y="2"/>
            <a:ext cx="10580904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9" y="38758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7889" y="1357803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17889" y="232802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7889" y="3298247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17889" y="4268469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17889" y="523869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17889" y="620891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9406" y="462780"/>
            <a:ext cx="1078336" cy="1078474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accent5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5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58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023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695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816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611096" y="923731"/>
            <a:ext cx="10580904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 userDrawn="1"/>
        </p:nvSpPr>
        <p:spPr>
          <a:xfrm>
            <a:off x="1505855" y="923731"/>
            <a:ext cx="105825" cy="59342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 userDrawn="1"/>
        </p:nvSpPr>
        <p:spPr>
          <a:xfrm>
            <a:off x="712281" y="1416139"/>
            <a:ext cx="1681213" cy="16814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467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558" y="2070355"/>
            <a:ext cx="1480660" cy="373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8611" y="2203008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928610" y="2724571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28609" y="324613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989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611096" y="923731"/>
            <a:ext cx="10580904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 userDrawn="1"/>
        </p:nvSpPr>
        <p:spPr>
          <a:xfrm>
            <a:off x="1505855" y="923731"/>
            <a:ext cx="105825" cy="59342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 userDrawn="1"/>
        </p:nvSpPr>
        <p:spPr>
          <a:xfrm>
            <a:off x="712281" y="1416139"/>
            <a:ext cx="1681213" cy="16814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467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558" y="2070355"/>
            <a:ext cx="1480660" cy="373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8611" y="2203008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928610" y="2724571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28610" y="324613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928609" y="3767697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57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611096" y="923731"/>
            <a:ext cx="10580904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 userDrawn="1"/>
        </p:nvSpPr>
        <p:spPr>
          <a:xfrm>
            <a:off x="1505855" y="923731"/>
            <a:ext cx="105825" cy="59342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 userDrawn="1"/>
        </p:nvSpPr>
        <p:spPr>
          <a:xfrm>
            <a:off x="712281" y="1416139"/>
            <a:ext cx="1681213" cy="16814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467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558" y="2070355"/>
            <a:ext cx="1480660" cy="373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8611" y="2203008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928610" y="2724571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28610" y="324613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928609" y="3767697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2928608" y="4289260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9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611096" y="923731"/>
            <a:ext cx="10580904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 userDrawn="1"/>
        </p:nvSpPr>
        <p:spPr>
          <a:xfrm>
            <a:off x="1505855" y="923731"/>
            <a:ext cx="105825" cy="59342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 userDrawn="1"/>
        </p:nvSpPr>
        <p:spPr>
          <a:xfrm>
            <a:off x="712281" y="1416139"/>
            <a:ext cx="1681213" cy="16814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467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558" y="2070355"/>
            <a:ext cx="1480660" cy="373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8611" y="2203008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928610" y="2724571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28610" y="324613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928609" y="3767697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2928608" y="4289260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2928607" y="481082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5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6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01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s.weixin.qq.com/ebook?action=get_post_info&amp;docid=0008aeea9a8978ab0086a685851c0a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23567;&#31243;&#24207;&#21487;&#34892;&#24615;&#30740;&#31350;&#20998;&#26512;(1).docx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2834" y="2653970"/>
            <a:ext cx="10366332" cy="994709"/>
          </a:xfrm>
        </p:spPr>
        <p:txBody>
          <a:bodyPr/>
          <a:lstStyle/>
          <a:p>
            <a:r>
              <a:rPr kumimoji="1" lang="zh-CN" altLang="en-US" sz="4000" dirty="0"/>
              <a:t>基于微信小程序的</a:t>
            </a:r>
            <a:endParaRPr kumimoji="1" lang="en-US" altLang="zh-CN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385800" y="3648679"/>
            <a:ext cx="9744656" cy="1513489"/>
          </a:xfrm>
        </p:spPr>
        <p:txBody>
          <a:bodyPr/>
          <a:lstStyle/>
          <a:p>
            <a:r>
              <a:rPr kumimoji="1" lang="zh-CN" altLang="en-US" sz="5400" dirty="0"/>
              <a:t>校内图书交易和共享平台</a:t>
            </a:r>
          </a:p>
        </p:txBody>
      </p:sp>
      <p:sp>
        <p:nvSpPr>
          <p:cNvPr id="5" name="上凸带形 4"/>
          <p:cNvSpPr/>
          <p:nvPr/>
        </p:nvSpPr>
        <p:spPr>
          <a:xfrm>
            <a:off x="4761524" y="1125592"/>
            <a:ext cx="2758627" cy="76971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B8F9BC-3EF5-48CD-9606-4DAEEA907B5F}"/>
              </a:ext>
            </a:extLst>
          </p:cNvPr>
          <p:cNvSpPr txBox="1"/>
          <p:nvPr/>
        </p:nvSpPr>
        <p:spPr>
          <a:xfrm>
            <a:off x="1669605" y="4981327"/>
            <a:ext cx="88527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2000" b="1" kern="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组长：陈昱熹   成员：王敏  马宇轩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86720" y="1120189"/>
            <a:ext cx="150823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800" b="1" kern="0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G21</a:t>
            </a:r>
            <a:r>
              <a:rPr kumimoji="1" lang="zh-CN" altLang="en-US" sz="2800" b="1" kern="0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  <a:sym typeface="+mn-lt"/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35436739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97107" y="387590"/>
            <a:ext cx="846479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00325" y="1541145"/>
            <a:ext cx="8572500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开发设计层面：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我们所要设计开发的微信小程序正是想实现这样一个平台，每一个用户在平台中即是买家也是卖家。该平台预计设计实现有用户信息注册绑定，书籍分类上传，用户个人主页，小程序主页。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正常情况下，供需平衡，双方按照流程进行即可。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若平台暂无所需求的书，用户可提出需求，平台公布需求。当平台检测到有该书籍被上传时，推送消息至用户。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该小程序目前不设计提供程序内交易，需靠双方经留言板初步交涉，确认需求后，平台外沟通联系，并约定交易，没有中间商赚差价。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97107" y="387590"/>
            <a:ext cx="846479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00325" y="1541145"/>
            <a:ext cx="85725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将来可能增添的功能：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可选择平台代交易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个人交易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完善个人主页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添加聊天窗口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添加漂流书屋模块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97107" y="387590"/>
            <a:ext cx="846479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图片 14" descr="购买信息用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75" y="462915"/>
            <a:ext cx="11517630" cy="60477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 flipH="1">
            <a:off x="2493325" y="1151213"/>
            <a:ext cx="4840332" cy="4840332"/>
          </a:xfrm>
          <a:prstGeom prst="ellipse">
            <a:avLst/>
          </a:prstGeom>
          <a:solidFill>
            <a:srgbClr val="F9DB7A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任意多边形 13"/>
          <p:cNvSpPr/>
          <p:nvPr/>
        </p:nvSpPr>
        <p:spPr>
          <a:xfrm>
            <a:off x="7515478" y="1047677"/>
            <a:ext cx="3952643" cy="1375483"/>
          </a:xfrm>
          <a:custGeom>
            <a:avLst/>
            <a:gdLst>
              <a:gd name="connsiteX0" fmla="*/ 0 w 2964482"/>
              <a:gd name="connsiteY0" fmla="*/ 134351 h 806087"/>
              <a:gd name="connsiteX1" fmla="*/ 134351 w 2964482"/>
              <a:gd name="connsiteY1" fmla="*/ 0 h 806087"/>
              <a:gd name="connsiteX2" fmla="*/ 2830131 w 2964482"/>
              <a:gd name="connsiteY2" fmla="*/ 0 h 806087"/>
              <a:gd name="connsiteX3" fmla="*/ 2964482 w 2964482"/>
              <a:gd name="connsiteY3" fmla="*/ 134351 h 806087"/>
              <a:gd name="connsiteX4" fmla="*/ 2964482 w 2964482"/>
              <a:gd name="connsiteY4" fmla="*/ 671736 h 806087"/>
              <a:gd name="connsiteX5" fmla="*/ 2830131 w 2964482"/>
              <a:gd name="connsiteY5" fmla="*/ 806087 h 806087"/>
              <a:gd name="connsiteX6" fmla="*/ 134351 w 2964482"/>
              <a:gd name="connsiteY6" fmla="*/ 806087 h 806087"/>
              <a:gd name="connsiteX7" fmla="*/ 0 w 2964482"/>
              <a:gd name="connsiteY7" fmla="*/ 671736 h 806087"/>
              <a:gd name="connsiteX8" fmla="*/ 0 w 2964482"/>
              <a:gd name="connsiteY8" fmla="*/ 134351 h 8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4482" h="806087">
                <a:moveTo>
                  <a:pt x="0" y="134351"/>
                </a:moveTo>
                <a:cubicBezTo>
                  <a:pt x="0" y="60151"/>
                  <a:pt x="60151" y="0"/>
                  <a:pt x="134351" y="0"/>
                </a:cubicBezTo>
                <a:lnTo>
                  <a:pt x="2830131" y="0"/>
                </a:lnTo>
                <a:cubicBezTo>
                  <a:pt x="2904331" y="0"/>
                  <a:pt x="2964482" y="60151"/>
                  <a:pt x="2964482" y="134351"/>
                </a:cubicBezTo>
                <a:lnTo>
                  <a:pt x="2964482" y="671736"/>
                </a:lnTo>
                <a:cubicBezTo>
                  <a:pt x="2964482" y="745936"/>
                  <a:pt x="2904331" y="806087"/>
                  <a:pt x="2830131" y="806087"/>
                </a:cubicBezTo>
                <a:lnTo>
                  <a:pt x="134351" y="806087"/>
                </a:lnTo>
                <a:cubicBezTo>
                  <a:pt x="60151" y="806087"/>
                  <a:pt x="0" y="745936"/>
                  <a:pt x="0" y="671736"/>
                </a:cubicBezTo>
                <a:lnTo>
                  <a:pt x="0" y="134351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267" tIns="103267" rIns="103267" bIns="103267" numCol="1" spcCol="1270" anchor="t" anchorCtr="0">
            <a:noAutofit/>
          </a:bodyPr>
          <a:lstStyle/>
          <a:p>
            <a:pPr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70707"/>
                </a:solidFill>
              </a:rPr>
              <a:t>预期目标一</a:t>
            </a:r>
            <a:br>
              <a:rPr lang="zh-CN" altLang="en-US" sz="1600" dirty="0">
                <a:solidFill>
                  <a:srgbClr val="070707"/>
                </a:solidFill>
              </a:rPr>
            </a:br>
            <a:r>
              <a:rPr lang="zh-CN" altLang="en-US" sz="1600" dirty="0">
                <a:solidFill>
                  <a:srgbClr val="070707"/>
                </a:solidFill>
              </a:rPr>
              <a:t>       获得了一定的用户数，大家关注到这个平台当中，可通过微信用户授权，愿意在这个平台当中分享自己的书籍。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7515477" y="2776029"/>
            <a:ext cx="3952643" cy="1492440"/>
          </a:xfrm>
          <a:custGeom>
            <a:avLst/>
            <a:gdLst>
              <a:gd name="connsiteX0" fmla="*/ 0 w 2964482"/>
              <a:gd name="connsiteY0" fmla="*/ 134351 h 806087"/>
              <a:gd name="connsiteX1" fmla="*/ 134351 w 2964482"/>
              <a:gd name="connsiteY1" fmla="*/ 0 h 806087"/>
              <a:gd name="connsiteX2" fmla="*/ 2830131 w 2964482"/>
              <a:gd name="connsiteY2" fmla="*/ 0 h 806087"/>
              <a:gd name="connsiteX3" fmla="*/ 2964482 w 2964482"/>
              <a:gd name="connsiteY3" fmla="*/ 134351 h 806087"/>
              <a:gd name="connsiteX4" fmla="*/ 2964482 w 2964482"/>
              <a:gd name="connsiteY4" fmla="*/ 671736 h 806087"/>
              <a:gd name="connsiteX5" fmla="*/ 2830131 w 2964482"/>
              <a:gd name="connsiteY5" fmla="*/ 806087 h 806087"/>
              <a:gd name="connsiteX6" fmla="*/ 134351 w 2964482"/>
              <a:gd name="connsiteY6" fmla="*/ 806087 h 806087"/>
              <a:gd name="connsiteX7" fmla="*/ 0 w 2964482"/>
              <a:gd name="connsiteY7" fmla="*/ 671736 h 806087"/>
              <a:gd name="connsiteX8" fmla="*/ 0 w 2964482"/>
              <a:gd name="connsiteY8" fmla="*/ 134351 h 8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4482" h="806087">
                <a:moveTo>
                  <a:pt x="0" y="134351"/>
                </a:moveTo>
                <a:cubicBezTo>
                  <a:pt x="0" y="60151"/>
                  <a:pt x="60151" y="0"/>
                  <a:pt x="134351" y="0"/>
                </a:cubicBezTo>
                <a:lnTo>
                  <a:pt x="2830131" y="0"/>
                </a:lnTo>
                <a:cubicBezTo>
                  <a:pt x="2904331" y="0"/>
                  <a:pt x="2964482" y="60151"/>
                  <a:pt x="2964482" y="134351"/>
                </a:cubicBezTo>
                <a:lnTo>
                  <a:pt x="2964482" y="671736"/>
                </a:lnTo>
                <a:cubicBezTo>
                  <a:pt x="2964482" y="745936"/>
                  <a:pt x="2904331" y="806087"/>
                  <a:pt x="2830131" y="806087"/>
                </a:cubicBezTo>
                <a:lnTo>
                  <a:pt x="134351" y="806087"/>
                </a:lnTo>
                <a:cubicBezTo>
                  <a:pt x="60151" y="806087"/>
                  <a:pt x="0" y="745936"/>
                  <a:pt x="0" y="671736"/>
                </a:cubicBezTo>
                <a:lnTo>
                  <a:pt x="0" y="134351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267" tIns="103267" rIns="103267" bIns="103267" numCol="1" spcCol="1270" anchor="t" anchorCtr="0">
            <a:noAutofit/>
          </a:bodyPr>
          <a:lstStyle/>
          <a:p>
            <a:pPr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70707"/>
                </a:solidFill>
              </a:rPr>
              <a:t>预期目标二</a:t>
            </a:r>
            <a:br>
              <a:rPr lang="zh-CN" altLang="en-US" sz="1600" dirty="0">
                <a:solidFill>
                  <a:srgbClr val="070707"/>
                </a:solidFill>
              </a:rPr>
            </a:br>
            <a:r>
              <a:rPr lang="zh-CN" altLang="en-US" sz="1600" dirty="0">
                <a:solidFill>
                  <a:srgbClr val="070707"/>
                </a:solidFill>
              </a:rPr>
              <a:t>      用户开始使用这个平台，在这个平台中完善个人信息之后，上传自己的书本，售出或是借出。</a:t>
            </a:r>
            <a:endParaRPr lang="zh-CN" altLang="en-US" sz="1600" dirty="0"/>
          </a:p>
        </p:txBody>
      </p:sp>
      <p:sp>
        <p:nvSpPr>
          <p:cNvPr id="20" name="任意多边形 34"/>
          <p:cNvSpPr/>
          <p:nvPr/>
        </p:nvSpPr>
        <p:spPr>
          <a:xfrm>
            <a:off x="7428844" y="4490780"/>
            <a:ext cx="3952643" cy="1868725"/>
          </a:xfrm>
          <a:custGeom>
            <a:avLst/>
            <a:gdLst>
              <a:gd name="connsiteX0" fmla="*/ 0 w 2964482"/>
              <a:gd name="connsiteY0" fmla="*/ 134351 h 806087"/>
              <a:gd name="connsiteX1" fmla="*/ 134351 w 2964482"/>
              <a:gd name="connsiteY1" fmla="*/ 0 h 806087"/>
              <a:gd name="connsiteX2" fmla="*/ 2830131 w 2964482"/>
              <a:gd name="connsiteY2" fmla="*/ 0 h 806087"/>
              <a:gd name="connsiteX3" fmla="*/ 2964482 w 2964482"/>
              <a:gd name="connsiteY3" fmla="*/ 134351 h 806087"/>
              <a:gd name="connsiteX4" fmla="*/ 2964482 w 2964482"/>
              <a:gd name="connsiteY4" fmla="*/ 671736 h 806087"/>
              <a:gd name="connsiteX5" fmla="*/ 2830131 w 2964482"/>
              <a:gd name="connsiteY5" fmla="*/ 806087 h 806087"/>
              <a:gd name="connsiteX6" fmla="*/ 134351 w 2964482"/>
              <a:gd name="connsiteY6" fmla="*/ 806087 h 806087"/>
              <a:gd name="connsiteX7" fmla="*/ 0 w 2964482"/>
              <a:gd name="connsiteY7" fmla="*/ 671736 h 806087"/>
              <a:gd name="connsiteX8" fmla="*/ 0 w 2964482"/>
              <a:gd name="connsiteY8" fmla="*/ 134351 h 8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4482" h="806087">
                <a:moveTo>
                  <a:pt x="0" y="134351"/>
                </a:moveTo>
                <a:cubicBezTo>
                  <a:pt x="0" y="60151"/>
                  <a:pt x="60151" y="0"/>
                  <a:pt x="134351" y="0"/>
                </a:cubicBezTo>
                <a:lnTo>
                  <a:pt x="2830131" y="0"/>
                </a:lnTo>
                <a:cubicBezTo>
                  <a:pt x="2904331" y="0"/>
                  <a:pt x="2964482" y="60151"/>
                  <a:pt x="2964482" y="134351"/>
                </a:cubicBezTo>
                <a:lnTo>
                  <a:pt x="2964482" y="671736"/>
                </a:lnTo>
                <a:cubicBezTo>
                  <a:pt x="2964482" y="745936"/>
                  <a:pt x="2904331" y="806087"/>
                  <a:pt x="2830131" y="806087"/>
                </a:cubicBezTo>
                <a:lnTo>
                  <a:pt x="134351" y="806087"/>
                </a:lnTo>
                <a:cubicBezTo>
                  <a:pt x="60151" y="806087"/>
                  <a:pt x="0" y="745936"/>
                  <a:pt x="0" y="671736"/>
                </a:cubicBezTo>
                <a:lnTo>
                  <a:pt x="0" y="134351"/>
                </a:lnTo>
                <a:close/>
              </a:path>
            </a:pathLst>
          </a:custGeom>
          <a:ln>
            <a:solidFill>
              <a:schemeClr val="accent3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3267" tIns="103267" rIns="103267" bIns="103267" numCol="1" spcCol="1270" anchor="t" anchorCtr="0">
            <a:noAutofit/>
          </a:bodyPr>
          <a:lstStyle/>
          <a:p>
            <a:pPr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70707"/>
                </a:solidFill>
              </a:rPr>
              <a:t>预期目标三</a:t>
            </a:r>
            <a:br>
              <a:rPr lang="zh-CN" altLang="en-US" sz="1600" dirty="0">
                <a:solidFill>
                  <a:srgbClr val="070707"/>
                </a:solidFill>
              </a:rPr>
            </a:br>
            <a:r>
              <a:rPr lang="zh-CN" altLang="en-US" sz="1600" dirty="0">
                <a:solidFill>
                  <a:srgbClr val="070707"/>
                </a:solidFill>
              </a:rPr>
              <a:t>       用户可以选择自己喜欢的或需要的书本，联系借家或卖家，进行购买或是交换。</a:t>
            </a:r>
            <a:endParaRPr lang="en-US" altLang="zh-CN" sz="1600" dirty="0">
              <a:solidFill>
                <a:srgbClr val="070707"/>
              </a:solidFill>
            </a:endParaRPr>
          </a:p>
          <a:p>
            <a:pPr defTabSz="59265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solidFill>
                  <a:srgbClr val="070707"/>
                </a:solidFill>
              </a:rPr>
              <a:t>      平台真真切切的方便了大家，实现了资源的再次使用，做到了资源不浪费</a:t>
            </a:r>
            <a:endParaRPr lang="zh-CN" altLang="en-US" sz="1600" dirty="0"/>
          </a:p>
        </p:txBody>
      </p:sp>
      <p:grpSp>
        <p:nvGrpSpPr>
          <p:cNvPr id="22" name="组 21"/>
          <p:cNvGrpSpPr/>
          <p:nvPr/>
        </p:nvGrpSpPr>
        <p:grpSpPr>
          <a:xfrm>
            <a:off x="3028571" y="1715357"/>
            <a:ext cx="3804576" cy="3804576"/>
            <a:chOff x="2522719" y="997209"/>
            <a:chExt cx="2853432" cy="2853432"/>
          </a:xfrm>
        </p:grpSpPr>
        <p:sp>
          <p:nvSpPr>
            <p:cNvPr id="23" name="椭圆 22"/>
            <p:cNvSpPr/>
            <p:nvPr/>
          </p:nvSpPr>
          <p:spPr>
            <a:xfrm flipH="1">
              <a:off x="2522719" y="997209"/>
              <a:ext cx="2853432" cy="28534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23"/>
            <p:cNvSpPr/>
            <p:nvPr/>
          </p:nvSpPr>
          <p:spPr>
            <a:xfrm flipH="1">
              <a:off x="2810220" y="1284710"/>
              <a:ext cx="2278430" cy="2278430"/>
            </a:xfrm>
            <a:prstGeom prst="ellipse">
              <a:avLst/>
            </a:prstGeom>
            <a:solidFill>
              <a:srgbClr val="F9DB7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椭圆 24"/>
            <p:cNvSpPr/>
            <p:nvPr/>
          </p:nvSpPr>
          <p:spPr>
            <a:xfrm flipH="1">
              <a:off x="3139689" y="1591844"/>
              <a:ext cx="1619492" cy="16194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椭圆 25"/>
            <p:cNvSpPr/>
            <p:nvPr/>
          </p:nvSpPr>
          <p:spPr>
            <a:xfrm flipH="1">
              <a:off x="3400930" y="1853086"/>
              <a:ext cx="1097010" cy="1097010"/>
            </a:xfrm>
            <a:prstGeom prst="ellipse">
              <a:avLst/>
            </a:prstGeom>
            <a:solidFill>
              <a:srgbClr val="F9DB7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26"/>
            <p:cNvSpPr/>
            <p:nvPr/>
          </p:nvSpPr>
          <p:spPr>
            <a:xfrm flipH="1">
              <a:off x="3637792" y="2089948"/>
              <a:ext cx="623286" cy="6232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8" name="组 27"/>
          <p:cNvGrpSpPr/>
          <p:nvPr/>
        </p:nvGrpSpPr>
        <p:grpSpPr>
          <a:xfrm rot="13138453">
            <a:off x="5827250" y="322812"/>
            <a:ext cx="484085" cy="3737285"/>
            <a:chOff x="3814989" y="425423"/>
            <a:chExt cx="503853" cy="3889897"/>
          </a:xfrm>
        </p:grpSpPr>
        <p:sp>
          <p:nvSpPr>
            <p:cNvPr id="29" name="左箭头 28"/>
            <p:cNvSpPr/>
            <p:nvPr/>
          </p:nvSpPr>
          <p:spPr>
            <a:xfrm rot="5400000">
              <a:off x="2204006" y="2036406"/>
              <a:ext cx="3725819" cy="503853"/>
            </a:xfrm>
            <a:prstGeom prst="leftArrow">
              <a:avLst>
                <a:gd name="adj1" fmla="val 8333"/>
                <a:gd name="adj2" fmla="val 110407"/>
              </a:avLst>
            </a:prstGeom>
            <a:solidFill>
              <a:srgbClr val="07070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30" name="组 29"/>
            <p:cNvGrpSpPr/>
            <p:nvPr/>
          </p:nvGrpSpPr>
          <p:grpSpPr>
            <a:xfrm>
              <a:off x="3820265" y="3544095"/>
              <a:ext cx="493300" cy="771225"/>
              <a:chOff x="3712687" y="3380017"/>
              <a:chExt cx="697905" cy="986609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4122028" y="3380017"/>
                <a:ext cx="288564" cy="986609"/>
                <a:chOff x="4122028" y="3380017"/>
                <a:chExt cx="288564" cy="986609"/>
              </a:xfrm>
            </p:grpSpPr>
            <p:sp>
              <p:nvSpPr>
                <p:cNvPr id="37" name="平行四边形 36"/>
                <p:cNvSpPr/>
                <p:nvPr/>
              </p:nvSpPr>
              <p:spPr>
                <a:xfrm rot="5400000">
                  <a:off x="4087862" y="34141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8" name="平行四边形 37"/>
                <p:cNvSpPr/>
                <p:nvPr/>
              </p:nvSpPr>
              <p:spPr>
                <a:xfrm rot="5400000">
                  <a:off x="4087862" y="36240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9" name="平行四边形 38"/>
                <p:cNvSpPr/>
                <p:nvPr/>
              </p:nvSpPr>
              <p:spPr>
                <a:xfrm rot="5400000">
                  <a:off x="4087862" y="38339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40" name="平行四边形 39"/>
                <p:cNvSpPr/>
                <p:nvPr/>
              </p:nvSpPr>
              <p:spPr>
                <a:xfrm rot="5400000">
                  <a:off x="4087862" y="40438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  <p:grpSp>
            <p:nvGrpSpPr>
              <p:cNvPr id="32" name="组 31"/>
              <p:cNvGrpSpPr/>
              <p:nvPr/>
            </p:nvGrpSpPr>
            <p:grpSpPr>
              <a:xfrm flipH="1">
                <a:off x="3712687" y="3380017"/>
                <a:ext cx="288564" cy="986609"/>
                <a:chOff x="4274428" y="3532417"/>
                <a:chExt cx="288564" cy="986609"/>
              </a:xfrm>
            </p:grpSpPr>
            <p:sp>
              <p:nvSpPr>
                <p:cNvPr id="33" name="平行四边形 32"/>
                <p:cNvSpPr/>
                <p:nvPr/>
              </p:nvSpPr>
              <p:spPr>
                <a:xfrm rot="5400000">
                  <a:off x="4240262" y="35665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4" name="平行四边形 33"/>
                <p:cNvSpPr/>
                <p:nvPr/>
              </p:nvSpPr>
              <p:spPr>
                <a:xfrm rot="5400000">
                  <a:off x="4240262" y="37764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5" name="平行四边形 34"/>
                <p:cNvSpPr/>
                <p:nvPr/>
              </p:nvSpPr>
              <p:spPr>
                <a:xfrm rot="5400000">
                  <a:off x="4240262" y="39863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6" name="平行四边形 35"/>
                <p:cNvSpPr/>
                <p:nvPr/>
              </p:nvSpPr>
              <p:spPr>
                <a:xfrm rot="5400000">
                  <a:off x="4240262" y="41962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</p:grpSp>
      </p:grpSp>
      <p:sp>
        <p:nvSpPr>
          <p:cNvPr id="10" name="文本框 9"/>
          <p:cNvSpPr txBox="1"/>
          <p:nvPr/>
        </p:nvSpPr>
        <p:spPr>
          <a:xfrm>
            <a:off x="2187009" y="306932"/>
            <a:ext cx="2417593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预期目标：</a:t>
            </a:r>
          </a:p>
        </p:txBody>
      </p:sp>
    </p:spTree>
    <p:extLst>
      <p:ext uri="{BB962C8B-B14F-4D97-AF65-F5344CB8AC3E}">
        <p14:creationId xmlns:p14="http://schemas.microsoft.com/office/powerpoint/2010/main" val="9574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7A0FED-B9A3-4EFD-ACA6-FFCE7A0863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FE7D6-EF7A-4477-9822-235172E01B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A72D1-BDB2-4578-840F-611DFF8D31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A9CA1F-E34E-4309-A560-4392C6BF83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E883EDF-BE7A-41BC-B775-DC786F8C10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0C8C3A4-5F97-413E-B618-15B27E876F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B0F032-4734-4F11-A09A-F7DA7F2636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C75AEEC-AD1D-4468-BAF6-565F8413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646839-964B-41BA-8032-5A34D2601039}"/>
              </a:ext>
            </a:extLst>
          </p:cNvPr>
          <p:cNvSpPr/>
          <p:nvPr/>
        </p:nvSpPr>
        <p:spPr>
          <a:xfrm>
            <a:off x="2666509" y="1305342"/>
            <a:ext cx="8264996" cy="4613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在开发语言层面小程序与传统的网页差别不大：是使用JavaScript 脚本语言编写逻辑代码、使用类似于HTML的WXML来描述页面的结构、使用类似于CSS的WXSS来描述节点的样式，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但是由于小程序渲染和逻辑分离的运行机制与传统的网页存在差异，所以无法使用传统的网页的开发调试工具，因此我们推出了小程序开发生态一站式IDE——微信开发者工具。开发者可以借助微信开发者工具完成小程序的代码开发、编译运行、界面和逻辑调试、真机预览和提交发布版本等功能。</a:t>
            </a:r>
          </a:p>
          <a:p>
            <a:pPr indent="457200">
              <a:lnSpc>
                <a:spcPct val="150000"/>
              </a:lnSpc>
            </a:pPr>
            <a:endParaRPr lang="zh-CN" altLang="en-US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微信开发者工具是一个基于nw.js ，使用node.js、chromium以及系统API来实现底层模块，使用React、Redux等前端技术框架来搭建用户交互层，实现同一套代码跨Mac和Windows 平台使用。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01F58E-A1FD-4BF3-AFA5-827915AF8E66}"/>
              </a:ext>
            </a:extLst>
          </p:cNvPr>
          <p:cNvSpPr/>
          <p:nvPr/>
        </p:nvSpPr>
        <p:spPr>
          <a:xfrm>
            <a:off x="2240176" y="75480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微信开发者工具：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F7EFFC-0D6E-40EF-B057-3DFB8F024063}"/>
              </a:ext>
            </a:extLst>
          </p:cNvPr>
          <p:cNvSpPr txBox="1"/>
          <p:nvPr/>
        </p:nvSpPr>
        <p:spPr>
          <a:xfrm>
            <a:off x="4274371" y="630477"/>
            <a:ext cx="75511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【1】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EE79D2B-DE1D-4124-84F6-E6D0BE8376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75FBF-3AD6-42C0-ADEF-28802C763B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ECB95-2C69-404F-9BD1-E27ABC01DA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091F0-0049-4B8D-AF1B-E395E20036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0CF4C7D-38B9-4CFC-90BD-17FE633FF6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331D0E8-0AB0-4763-A76B-E3075C743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80BB8A7-E085-4A29-8815-13040AC5FC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DC7A0F8-E552-42F2-9D4E-EE09429B2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9406" y="451131"/>
            <a:ext cx="1078336" cy="107847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1EB2B8-A395-4B2E-918A-039CCCB19B2C}"/>
              </a:ext>
            </a:extLst>
          </p:cNvPr>
          <p:cNvSpPr txBox="1"/>
          <p:nvPr/>
        </p:nvSpPr>
        <p:spPr>
          <a:xfrm>
            <a:off x="1665891" y="759090"/>
            <a:ext cx="105261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参考资料：</a:t>
            </a:r>
            <a:endParaRPr lang="en-US" altLang="zh-CN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2400" dirty="0"/>
              <a:t>      </a:t>
            </a:r>
            <a:r>
              <a:rPr lang="en-US" altLang="zh-CN" sz="2400" dirty="0"/>
              <a:t>[1]</a:t>
            </a:r>
            <a:r>
              <a:rPr lang="zh-CN" altLang="zh-CN" sz="2400" dirty="0"/>
              <a:t>微信公众平台《小程序开发指南》</a:t>
            </a:r>
          </a:p>
          <a:p>
            <a:r>
              <a:rPr lang="en-US" altLang="zh-CN" sz="2400" dirty="0">
                <a:hlinkClick r:id="rId2"/>
              </a:rPr>
              <a:t>https://developers.weixin.qq.com/ebook?action=get_post_info&amp;docid=0008aeea9a8978ab0086a685851c0a</a:t>
            </a:r>
            <a:endParaRPr lang="zh-CN" altLang="zh-CN" sz="2400" dirty="0"/>
          </a:p>
          <a:p>
            <a:r>
              <a:rPr lang="zh-CN" altLang="en-US" sz="2400" dirty="0"/>
              <a:t>      </a:t>
            </a:r>
            <a:r>
              <a:rPr lang="en-US" altLang="zh-CN" sz="2400" dirty="0"/>
              <a:t>[2]</a:t>
            </a:r>
            <a:r>
              <a:rPr lang="zh-CN" altLang="en-US" sz="2400" dirty="0"/>
              <a:t>微信小程序：机遇与挑战并存</a:t>
            </a:r>
            <a:r>
              <a:rPr lang="en-US" altLang="zh-CN" sz="2400" dirty="0"/>
              <a:t>[J]. </a:t>
            </a:r>
            <a:r>
              <a:rPr lang="zh-CN" altLang="zh-CN" sz="2400" dirty="0"/>
              <a:t>匡文波</a:t>
            </a:r>
            <a:r>
              <a:rPr lang="en-US" altLang="zh-CN" sz="2400" dirty="0"/>
              <a:t>.  </a:t>
            </a:r>
            <a:r>
              <a:rPr lang="zh-CN" altLang="zh-CN" sz="2400" dirty="0"/>
              <a:t>新闻论坛</a:t>
            </a:r>
            <a:r>
              <a:rPr lang="en-US" altLang="zh-CN" sz="2400" dirty="0"/>
              <a:t>. 2017(02)</a:t>
            </a:r>
            <a:endParaRPr lang="zh-CN" altLang="zh-CN" sz="2400" dirty="0"/>
          </a:p>
          <a:p>
            <a:r>
              <a:rPr lang="zh-CN" altLang="en-US" sz="2400" dirty="0"/>
              <a:t>      </a:t>
            </a:r>
            <a:r>
              <a:rPr lang="en-US" altLang="zh-CN" sz="2400" dirty="0"/>
              <a:t>[3]</a:t>
            </a:r>
            <a:r>
              <a:rPr lang="zh-CN" altLang="en-US" sz="2400" dirty="0"/>
              <a:t>微信小程序应用探析</a:t>
            </a:r>
            <a:r>
              <a:rPr lang="en-US" altLang="zh-CN" sz="2400" dirty="0"/>
              <a:t>[J]. </a:t>
            </a:r>
            <a:r>
              <a:rPr lang="zh-CN" altLang="zh-CN" sz="2400" dirty="0"/>
              <a:t>刘红卫</a:t>
            </a:r>
            <a:r>
              <a:rPr lang="en-US" altLang="zh-CN" sz="2400" dirty="0"/>
              <a:t>.  </a:t>
            </a:r>
            <a:r>
              <a:rPr lang="zh-CN" altLang="zh-CN" sz="2400" dirty="0"/>
              <a:t>无线互联科技</a:t>
            </a:r>
            <a:r>
              <a:rPr lang="en-US" altLang="zh-CN" sz="2400" dirty="0"/>
              <a:t>. 2016(23)</a:t>
            </a:r>
            <a:endParaRPr lang="zh-CN" altLang="zh-CN" sz="2400" dirty="0"/>
          </a:p>
          <a:p>
            <a:r>
              <a:rPr lang="zh-CN" altLang="en-US" sz="2400" dirty="0"/>
              <a:t>      </a:t>
            </a:r>
            <a:r>
              <a:rPr lang="en-US" altLang="zh-CN" sz="2400" dirty="0"/>
              <a:t>[4]</a:t>
            </a:r>
            <a:r>
              <a:rPr lang="zh-CN" altLang="zh-CN" sz="2400" dirty="0"/>
              <a:t>基于微信小程序的高校二手物品交易和共享平台的搭建</a:t>
            </a:r>
            <a:r>
              <a:rPr lang="en-US" altLang="zh-CN" sz="2400" dirty="0"/>
              <a:t>[[J]. </a:t>
            </a:r>
            <a:r>
              <a:rPr lang="zh-CN" altLang="zh-CN" sz="2400" dirty="0"/>
              <a:t>曾倩</a:t>
            </a:r>
            <a:r>
              <a:rPr lang="en-US" altLang="zh-CN" sz="2400" dirty="0"/>
              <a:t>.  </a:t>
            </a:r>
            <a:r>
              <a:rPr lang="zh-CN" altLang="zh-CN" sz="2400" dirty="0"/>
              <a:t>昆明理工大学</a:t>
            </a:r>
            <a:r>
              <a:rPr lang="en-US" altLang="zh-CN" sz="2400" dirty="0"/>
              <a:t>.  2019(18)</a:t>
            </a:r>
            <a:endParaRPr lang="zh-CN" altLang="zh-CN" sz="2400" dirty="0"/>
          </a:p>
          <a:p>
            <a:r>
              <a:rPr lang="zh-CN" altLang="en-US" sz="2400" dirty="0"/>
              <a:t>      </a:t>
            </a:r>
            <a:r>
              <a:rPr lang="en-US" altLang="zh-CN" sz="2400" dirty="0"/>
              <a:t>[5]</a:t>
            </a:r>
            <a:r>
              <a:rPr lang="zh-CN" altLang="zh-CN" sz="2400" dirty="0"/>
              <a:t>软件工程导论</a:t>
            </a:r>
            <a:r>
              <a:rPr lang="en-US" altLang="zh-CN" sz="2400" dirty="0"/>
              <a:t>[M]. </a:t>
            </a:r>
            <a:r>
              <a:rPr lang="zh-CN" altLang="zh-CN" sz="2400" dirty="0"/>
              <a:t>清华大学出版社</a:t>
            </a:r>
            <a:r>
              <a:rPr lang="en-US" altLang="zh-CN" sz="2400" dirty="0"/>
              <a:t>, </a:t>
            </a:r>
            <a:r>
              <a:rPr lang="zh-CN" altLang="zh-CN" sz="2400" dirty="0"/>
              <a:t>张海藩</a:t>
            </a:r>
            <a:r>
              <a:rPr lang="en-US" altLang="zh-CN" sz="2400" dirty="0"/>
              <a:t>.</a:t>
            </a:r>
            <a:r>
              <a:rPr lang="zh-CN" altLang="zh-CN" sz="2400" dirty="0"/>
              <a:t>牟永敏</a:t>
            </a:r>
            <a:r>
              <a:rPr lang="en-US" altLang="zh-CN" sz="2400" dirty="0"/>
              <a:t>, 2013</a:t>
            </a:r>
          </a:p>
          <a:p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</a:t>
            </a:r>
            <a:r>
              <a:rPr lang="en-US" altLang="zh-CN" sz="2400" dirty="0"/>
              <a:t>[6]</a:t>
            </a:r>
            <a:r>
              <a:rPr lang="zh-CN" altLang="en-US" sz="2400" dirty="0"/>
              <a:t>使用工具：微信</a:t>
            </a:r>
            <a:r>
              <a:rPr lang="en-US" altLang="zh-CN" sz="2400" dirty="0"/>
              <a:t>web</a:t>
            </a:r>
            <a:r>
              <a:rPr lang="zh-CN" altLang="en-US" sz="2400" dirty="0"/>
              <a:t>开发者工具</a:t>
            </a:r>
            <a:endParaRPr lang="en-US" altLang="zh-CN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FDD80E-293C-43C2-B272-9D6A626B1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629" y="4784520"/>
            <a:ext cx="838206" cy="10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1DC659-C27C-43DB-9A6D-15B25AF25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BEA2F3-BAD3-4235-AB6F-D56B29D4F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8FE88-0E1D-4CB2-912A-DE01886B29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8C986B-4364-4C63-9A57-89E010A05A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F04A975-B19B-4AAB-AADA-D63BFAD124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9D90B2B-74AC-43E9-916C-8C29107E19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67D2ADFB-978D-44F0-98D6-5934C784FA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33BA89FC-69C3-425B-8587-7ABD717E3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086DAD-6CAC-48D1-BAAF-47DC938ECFC8}"/>
              </a:ext>
            </a:extLst>
          </p:cNvPr>
          <p:cNvSpPr txBox="1"/>
          <p:nvPr/>
        </p:nvSpPr>
        <p:spPr>
          <a:xfrm>
            <a:off x="2548521" y="739669"/>
            <a:ext cx="7881538" cy="52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dirty="0"/>
              <a:t>[7]</a:t>
            </a:r>
            <a:r>
              <a:rPr lang="zh-CN" altLang="en-US" sz="2400" dirty="0"/>
              <a:t>使用模型：瀑布模型</a:t>
            </a:r>
            <a:endParaRPr lang="zh-CN" altLang="en-US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4C4A15E-BE4F-4654-A9F3-5FB57E75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10" y="1487363"/>
            <a:ext cx="8163833" cy="49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3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AD7E7B-83D3-4407-9D75-DA6C2873F9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9F3F1-0622-4808-A93B-9DA234D783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644C8-2368-4787-A13F-6BD6CBD104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CC33B1-EED2-4A79-AF74-C50E18274D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64E1636-D2BF-4B4D-A9AF-F49318F88D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0F14AC1-2249-4E8E-85FB-4EAE26397D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0960003-35F3-47F7-A0A9-0E65A531F37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42D5D7F-F53B-4D7E-943B-D5390A15D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2430CD-106B-47A1-9F9A-012B415BEADC}"/>
              </a:ext>
            </a:extLst>
          </p:cNvPr>
          <p:cNvSpPr txBox="1"/>
          <p:nvPr/>
        </p:nvSpPr>
        <p:spPr>
          <a:xfrm>
            <a:off x="2749100" y="1197560"/>
            <a:ext cx="8211118" cy="299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小组分工：</a:t>
            </a:r>
            <a:endParaRPr lang="en-US" altLang="zh-CN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陈昱熹：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的制作，问题分析，软件设计；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王敏：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的审核，可行性分析，软件设计；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马宇轩：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的审核，需求分析，软件设计；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122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5" name="上凸带形 4"/>
          <p:cNvSpPr/>
          <p:nvPr/>
        </p:nvSpPr>
        <p:spPr>
          <a:xfrm>
            <a:off x="4871884" y="1120877"/>
            <a:ext cx="2448232" cy="76971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23D747A8-0A10-4D5B-BBC5-101CE8DB95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7391" y="1977604"/>
            <a:ext cx="3910686" cy="373001"/>
          </a:xfrm>
        </p:spPr>
        <p:txBody>
          <a:bodyPr/>
          <a:lstStyle/>
          <a:p>
            <a:r>
              <a:rPr kumimoji="1" lang="en-US" altLang="zh-CN" sz="2400" dirty="0"/>
              <a:t>01 PART ONE</a:t>
            </a:r>
            <a:r>
              <a:rPr kumimoji="1" lang="zh-CN" altLang="en-US" sz="2400" dirty="0"/>
              <a:t>   问题定义</a:t>
            </a:r>
            <a:endParaRPr kumimoji="1" lang="en-US" altLang="zh-CN" sz="2400" dirty="0"/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E9E3FB1B-D5FA-439D-B657-4FECDAE77E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17386" y="2514736"/>
            <a:ext cx="3910686" cy="373001"/>
          </a:xfrm>
        </p:spPr>
        <p:txBody>
          <a:bodyPr/>
          <a:lstStyle/>
          <a:p>
            <a:r>
              <a:rPr kumimoji="1" lang="en-US" altLang="zh-CN" sz="2400" dirty="0"/>
              <a:t>02 PART TWO   </a:t>
            </a:r>
            <a:r>
              <a:rPr kumimoji="1" lang="zh-CN" altLang="en-US" sz="2400" dirty="0"/>
              <a:t>项目简介</a:t>
            </a:r>
            <a:endParaRPr kumimoji="1" lang="en-US" altLang="zh-CN" sz="2400" dirty="0"/>
          </a:p>
        </p:txBody>
      </p:sp>
      <p:sp>
        <p:nvSpPr>
          <p:cNvPr id="17" name="文本占位符 4">
            <a:extLst>
              <a:ext uri="{FF2B5EF4-FFF2-40B4-BE49-F238E27FC236}">
                <a16:creationId xmlns:a16="http://schemas.microsoft.com/office/drawing/2014/main" id="{F62E51A4-06AD-4E10-9319-B4A43DF3A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17386" y="3073761"/>
            <a:ext cx="3910686" cy="373001"/>
          </a:xfrm>
        </p:spPr>
        <p:txBody>
          <a:bodyPr/>
          <a:lstStyle/>
          <a:p>
            <a:r>
              <a:rPr kumimoji="1" lang="en-US" altLang="zh-CN" sz="2400" dirty="0"/>
              <a:t>03 PART THREE</a:t>
            </a:r>
            <a:r>
              <a:rPr kumimoji="1" lang="zh-CN" altLang="en-US" sz="2400" dirty="0"/>
              <a:t>群体定位</a:t>
            </a:r>
            <a:endParaRPr kumimoji="1" lang="en-US" altLang="zh-CN" sz="2400" dirty="0"/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7DF6A6C2-F4FC-49B8-AD12-8CD99BFE2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17385" y="3658070"/>
            <a:ext cx="4416087" cy="373001"/>
          </a:xfrm>
        </p:spPr>
        <p:txBody>
          <a:bodyPr/>
          <a:lstStyle/>
          <a:p>
            <a:r>
              <a:rPr kumimoji="1" lang="en-US" altLang="zh-CN" sz="2400" dirty="0"/>
              <a:t>04 PART FOUR </a:t>
            </a:r>
            <a:r>
              <a:rPr kumimoji="1" lang="zh-CN" altLang="en-US" sz="2400" dirty="0"/>
              <a:t>可行性分析</a:t>
            </a:r>
            <a:endParaRPr kumimoji="1" lang="en-US" altLang="zh-CN" sz="2400" dirty="0"/>
          </a:p>
        </p:txBody>
      </p:sp>
      <p:sp>
        <p:nvSpPr>
          <p:cNvPr id="19" name="文本占位符 5">
            <a:extLst>
              <a:ext uri="{FF2B5EF4-FFF2-40B4-BE49-F238E27FC236}">
                <a16:creationId xmlns:a16="http://schemas.microsoft.com/office/drawing/2014/main" id="{EB48318F-4F50-4B75-AC1C-F24C5D393619}"/>
              </a:ext>
            </a:extLst>
          </p:cNvPr>
          <p:cNvSpPr txBox="1">
            <a:spLocks/>
          </p:cNvSpPr>
          <p:nvPr/>
        </p:nvSpPr>
        <p:spPr>
          <a:xfrm>
            <a:off x="3117387" y="4260075"/>
            <a:ext cx="4416087" cy="3730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05 PART FIVE     </a:t>
            </a:r>
            <a:r>
              <a:rPr kumimoji="1" lang="zh-CN" altLang="en-US" sz="2400" dirty="0"/>
              <a:t>需求分析</a:t>
            </a:r>
            <a:endParaRPr kumimoji="1" lang="en-US" altLang="zh-CN" sz="2400" dirty="0"/>
          </a:p>
        </p:txBody>
      </p:sp>
      <p:sp>
        <p:nvSpPr>
          <p:cNvPr id="20" name="文本占位符 5">
            <a:extLst>
              <a:ext uri="{FF2B5EF4-FFF2-40B4-BE49-F238E27FC236}">
                <a16:creationId xmlns:a16="http://schemas.microsoft.com/office/drawing/2014/main" id="{B6E31D90-7A67-49CB-ACE4-ACC9F6433064}"/>
              </a:ext>
            </a:extLst>
          </p:cNvPr>
          <p:cNvSpPr txBox="1">
            <a:spLocks/>
          </p:cNvSpPr>
          <p:nvPr/>
        </p:nvSpPr>
        <p:spPr>
          <a:xfrm>
            <a:off x="3070192" y="5456854"/>
            <a:ext cx="4416087" cy="3730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07 PART seven  </a:t>
            </a:r>
            <a:r>
              <a:rPr kumimoji="1" lang="zh-CN" altLang="en-US" sz="2400" dirty="0"/>
              <a:t>参考资料</a:t>
            </a:r>
            <a:endParaRPr kumimoji="1" lang="en-US" altLang="zh-CN" sz="2400" dirty="0"/>
          </a:p>
        </p:txBody>
      </p:sp>
      <p:sp>
        <p:nvSpPr>
          <p:cNvPr id="21" name="文本占位符 5">
            <a:extLst>
              <a:ext uri="{FF2B5EF4-FFF2-40B4-BE49-F238E27FC236}">
                <a16:creationId xmlns:a16="http://schemas.microsoft.com/office/drawing/2014/main" id="{74D5742C-EE9D-42EA-AD8B-98BA31D9D2B6}"/>
              </a:ext>
            </a:extLst>
          </p:cNvPr>
          <p:cNvSpPr txBox="1">
            <a:spLocks/>
          </p:cNvSpPr>
          <p:nvPr/>
        </p:nvSpPr>
        <p:spPr>
          <a:xfrm>
            <a:off x="3117384" y="4881473"/>
            <a:ext cx="4416087" cy="3730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06 PART SIX       </a:t>
            </a:r>
            <a:r>
              <a:rPr kumimoji="1" lang="zh-CN" altLang="en-US" sz="2400" dirty="0"/>
              <a:t>预期目标</a:t>
            </a:r>
            <a:endParaRPr kumimoji="1" lang="en-US" altLang="zh-CN" sz="2400" dirty="0"/>
          </a:p>
        </p:txBody>
      </p:sp>
      <p:sp>
        <p:nvSpPr>
          <p:cNvPr id="22" name="文本占位符 5">
            <a:extLst>
              <a:ext uri="{FF2B5EF4-FFF2-40B4-BE49-F238E27FC236}">
                <a16:creationId xmlns:a16="http://schemas.microsoft.com/office/drawing/2014/main" id="{64009F17-5B6F-4BF6-A8A5-178DD8EED274}"/>
              </a:ext>
            </a:extLst>
          </p:cNvPr>
          <p:cNvSpPr txBox="1">
            <a:spLocks/>
          </p:cNvSpPr>
          <p:nvPr/>
        </p:nvSpPr>
        <p:spPr>
          <a:xfrm>
            <a:off x="3117386" y="6058859"/>
            <a:ext cx="4416087" cy="3730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08 PART eight</a:t>
            </a:r>
            <a:r>
              <a:rPr kumimoji="1" lang="zh-CN" altLang="en-US" sz="2400" dirty="0"/>
              <a:t>   小组分工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26929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 build="p"/>
      <p:bldP spid="17" grpId="0" build="p"/>
      <p:bldP spid="18" grpId="0" build="p"/>
      <p:bldP spid="19" grpId="0"/>
      <p:bldP spid="20" grpId="0"/>
      <p:bldP spid="21" grpId="0" build="p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F8C2C96-16F3-4F2C-AC4F-E3E5DA788B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B0C3A-EB22-4582-9B29-3FC34C525A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8E239-5891-4C56-8B02-3BEED43E26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30E911-7726-4298-858D-4086DCBE9A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6B9E769-2B58-47D8-A27C-B353CECB38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84CA253-15F1-4080-9CA9-9274EB0FD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5E0A8B2-1D98-46BE-B96C-5114D3BCC7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DE4141A-B155-429E-B603-416A07C0CF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126495-B9BB-4EA0-9211-46B4E2FEAF50}"/>
              </a:ext>
            </a:extLst>
          </p:cNvPr>
          <p:cNvSpPr txBox="1"/>
          <p:nvPr/>
        </p:nvSpPr>
        <p:spPr>
          <a:xfrm>
            <a:off x="2330244" y="646701"/>
            <a:ext cx="7899237" cy="581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问题定义（机遇和挑战）：</a:t>
            </a:r>
            <a:endParaRPr lang="en-US" altLang="zh-CN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indent="457200">
              <a:spcBef>
                <a:spcPts val="600"/>
              </a:spcBef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kumimoji="1"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学校这个生活圈当中我们是否曾经遇到过这样的情景：</a:t>
            </a:r>
          </a:p>
          <a:p>
            <a:pPr indent="457200">
              <a:spcBef>
                <a:spcPts val="600"/>
              </a:spcBef>
            </a:pP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kumimoji="1"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：向高年级的借阅教材，参考资料</a:t>
            </a:r>
          </a:p>
          <a:p>
            <a:pPr indent="457200">
              <a:spcBef>
                <a:spcPts val="600"/>
              </a:spcBef>
            </a:pP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kumimoji="1"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：每学期下来有许多闲置的图书；（教材、刊物）</a:t>
            </a:r>
          </a:p>
          <a:p>
            <a:pPr indent="457200">
              <a:spcBef>
                <a:spcPts val="600"/>
              </a:spcBef>
            </a:pP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kumimoji="1"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：想看的书籍有很大部分无法在图书馆借阅，购买将会花大量的钱；</a:t>
            </a:r>
          </a:p>
          <a:p>
            <a:pPr indent="457200">
              <a:spcBef>
                <a:spcPts val="600"/>
              </a:spcBef>
            </a:pPr>
            <a:r>
              <a:rPr kumimoji="1"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。。。。。。</a:t>
            </a:r>
          </a:p>
          <a:p>
            <a:pPr indent="457200">
              <a:spcBef>
                <a:spcPts val="600"/>
              </a:spcBef>
            </a:pPr>
            <a:r>
              <a:rPr kumimoji="1" lang="zh-CN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面对以上的问题而我们小组在作为“受害者”的同时，便提出了我们的项目：</a:t>
            </a:r>
          </a:p>
          <a:p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</a:t>
            </a:r>
            <a:endParaRPr kumimoji="1" lang="zh-CN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6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584E29-CFE0-406B-B39C-D1C6BF425F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A8B6C-1349-40B9-9329-3E63863F0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BDDAB-E67F-405F-BC4E-2726A85099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254EF9-3713-4849-9AF7-E5D5049A10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0F6D408-A43C-46ED-A27A-1AAC0798B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A9C3292-DFE6-4F83-9799-A198F54B98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699CDBD-1E31-407B-82C7-3FAEB8B1E2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2FB4AF17-7418-46FB-808C-5A6B5EF27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09C52E-F054-418F-BD9F-912DB8825BF4}"/>
              </a:ext>
            </a:extLst>
          </p:cNvPr>
          <p:cNvSpPr txBox="1"/>
          <p:nvPr/>
        </p:nvSpPr>
        <p:spPr>
          <a:xfrm>
            <a:off x="2405097" y="646701"/>
            <a:ext cx="2935399" cy="67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项目简介：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126850-321B-49F1-A15D-1AE0ACF3630D}"/>
              </a:ext>
            </a:extLst>
          </p:cNvPr>
          <p:cNvSpPr txBox="1"/>
          <p:nvPr/>
        </p:nvSpPr>
        <p:spPr>
          <a:xfrm>
            <a:off x="2811383" y="2306988"/>
            <a:ext cx="8376976" cy="384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本项目中的微信小程序名称暂定为</a:t>
            </a: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“书来书往”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：同学们的书（</a:t>
            </a:r>
            <a:r>
              <a:rPr lang="en-US" altLang="zh-CN" sz="24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eg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：教材）在这个小程序中可以实现二手转卖，方便低年级与高年级之间教材或图书的交流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主要实现：课本的二手转出或借出；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2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：同学们和老师们闲置书本实现交易或共享。每个人之间的阅读需求不同，可根据自己的需求对心仪的图书进行选择，从而和拥有者直接联系，借阅或售出。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11383" y="1357803"/>
            <a:ext cx="865014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本项目将采用瀑布模型的软件过程方法，以及</a:t>
            </a:r>
            <a:r>
              <a:rPr kumimoji="1"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人民主制程序员组形式。预期将实现以下功能：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7540B46-6685-42A5-9941-D24B259A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FC46AE-C65E-45FA-8F40-D2E30681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61912"/>
            <a:ext cx="67341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5B5BCC1-4E5C-41F9-B169-295282D3A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F3A494-8E0D-4F05-954B-A3A7CD7634B3}"/>
              </a:ext>
            </a:extLst>
          </p:cNvPr>
          <p:cNvSpPr txBox="1"/>
          <p:nvPr/>
        </p:nvSpPr>
        <p:spPr>
          <a:xfrm>
            <a:off x="2341329" y="846989"/>
            <a:ext cx="8225547" cy="459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群体定位：</a:t>
            </a:r>
            <a:endParaRPr lang="en-US" altLang="zh-CN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我们定位的群体是城市学院的学生和老师，主要是学生为主。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在城市学院这个小范围内的物质交流和交换，可以节省运输费用，并且，使用者之间可以更加简单方便的沟通交流，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在这个群体当中，用户和用户之间也可以更容易的建立信任，不需像在大型的购物网站当中那样，多重对比，多方咨询，决策变得更加的简单。</a:t>
            </a:r>
          </a:p>
        </p:txBody>
      </p:sp>
    </p:spTree>
    <p:extLst>
      <p:ext uri="{BB962C8B-B14F-4D97-AF65-F5344CB8AC3E}">
        <p14:creationId xmlns:p14="http://schemas.microsoft.com/office/powerpoint/2010/main" val="34627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911A2F-8B0F-4B88-A4D2-F733054809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6259B-025A-415F-826B-2BDBCC77EF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4F1E0-C98D-4854-A2E4-850918D001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1A65CF-DB1E-4961-979F-0E97768A1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E9E3BA2-EBF3-41B4-BC3A-5A93E798E3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2DB11B5-D01B-458B-8DB3-5B0530D804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5A955F6-7277-420B-933B-3C227E9EBF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8491383-161F-4AAD-9E2B-E31F36E6F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93698A-0D90-4283-874A-0F5FBBC6832D}"/>
              </a:ext>
            </a:extLst>
          </p:cNvPr>
          <p:cNvSpPr txBox="1"/>
          <p:nvPr/>
        </p:nvSpPr>
        <p:spPr>
          <a:xfrm>
            <a:off x="2867086" y="1357803"/>
            <a:ext cx="8790039" cy="547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、最大的优势：巨大的流量入口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）公众号绑定小程序后，在公众号的介绍介面可可以直接打开小程序。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）可以直接向朋友或群聊推荐微信小程序，将微信的流量转换为有价值的流量。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、可实现交易物的展示、搜索、客服、评论等功能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）可根据需求设计首页菜单栏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）可根据目录分类进行筛选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）可根据用户需求进行相应的产品搜索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）可显示产品的具体详情，图片、方字、价格等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）可运用代码实现交易物品的批量上传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）相当于一个简易版的超级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FC711C-64A5-4A63-8FCD-4A830175C6DA}"/>
              </a:ext>
            </a:extLst>
          </p:cNvPr>
          <p:cNvSpPr txBox="1"/>
          <p:nvPr/>
        </p:nvSpPr>
        <p:spPr>
          <a:xfrm>
            <a:off x="2097742" y="462780"/>
            <a:ext cx="8270895" cy="109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可行性分析（我们为什么选择“小程序”）：</a:t>
            </a:r>
            <a:endParaRPr lang="en-US" altLang="zh-CN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具体：</a:t>
            </a: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2" action="ppaction://hlinkfile"/>
              </a:rPr>
              <a:t>小程序可行性研究分析</a:t>
            </a:r>
            <a:r>
              <a:rPr lang="en-US" altLang="zh-CN" sz="1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  <a:hlinkClick r:id="rId2" action="ppaction://hlinkfile"/>
              </a:rPr>
              <a:t>(1).docx</a:t>
            </a:r>
            <a:endParaRPr lang="en-US" altLang="zh-CN" sz="1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805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0EA8D6-BFFA-441C-8B16-1585FDB6D1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A1557-B228-4EB8-A381-35DA5FDE9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D72535-91BF-4616-A301-1573060C67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CFA30E-1EFA-46DE-9BBA-A7392783DF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D2A19A-349C-460E-8A57-E16CA4BB2D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B5594D2-5155-4FB3-8407-A1B97CC750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F35FD95-FCA4-42ED-B19F-520A5822E8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0576324-74CE-41FF-904E-BBDF101B1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754F60-D1D2-412A-8B09-3F3D28D251A2}"/>
              </a:ext>
            </a:extLst>
          </p:cNvPr>
          <p:cNvSpPr txBox="1"/>
          <p:nvPr/>
        </p:nvSpPr>
        <p:spPr>
          <a:xfrm>
            <a:off x="2097742" y="-12460"/>
            <a:ext cx="8464790" cy="714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、相较于网页方便快捷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）可以和微信公众号绑定，将微信和公众号的客户引流到小程序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、注册方便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目前可在所绑定的公众号中快速注册小程序。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流程：管理员扫码认证→复用原创建微信公众号资质→未被公众号使用过的邮箱→设置小程序的管理员→提交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弊端：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、目前还不能实现的功能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PC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端不能进行登录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）目前还不具备添加外链功能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）案例展示和公司资质等需要建立独立的页面，不能像网站一样直接显示在首页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、在使用上还存在弊端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）电脑端不能登录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）浏览速度较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是比较慢的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）小程序回到微信聊天介面需重新打开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4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61D7EC9-7E18-466C-8877-448AD18978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4925B-E271-4312-9E40-451A08711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20C3D-A7B3-43E2-BD08-AF5F8C18DB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289742-50C2-4F1B-BBEB-F7BD5EB467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CF0FBB2-5382-44DE-8FA6-A732197629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C9D9F77-533B-4C22-A506-9E4A1634B6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D5C508F-1A2D-47EB-830A-AC278DC10B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E768DE9-27D9-4BBA-A486-BCAF3BADB2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A11E9A-DD89-47AF-9BC9-D1D3445DD40C}"/>
              </a:ext>
            </a:extLst>
          </p:cNvPr>
          <p:cNvSpPr/>
          <p:nvPr/>
        </p:nvSpPr>
        <p:spPr>
          <a:xfrm>
            <a:off x="2802194" y="1541254"/>
            <a:ext cx="8211902" cy="297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fontAlgn="base">
              <a:spcBef>
                <a:spcPts val="2800"/>
              </a:spcBef>
            </a:pPr>
            <a:endParaRPr lang="zh-CN" altLang="zh-CN" sz="24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 fontAlgn="base">
              <a:spcBef>
                <a:spcPts val="2800"/>
              </a:spcBef>
              <a:spcAft>
                <a:spcPts val="0"/>
              </a:spcAft>
            </a:pPr>
            <a:r>
              <a:rPr lang="zh-CN" altLang="zh-CN" sz="2800" dirty="0">
                <a:solidFill>
                  <a:srgbClr val="22222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经过综合小程序的功能、优劣势及使用等多方面综合分析，发现小程序目前虽然还不具备</a:t>
            </a:r>
            <a:r>
              <a:rPr lang="en-US" altLang="zh-CN" sz="2800" dirty="0">
                <a:solidFill>
                  <a:srgbClr val="22222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zh-CN" sz="2800" dirty="0">
                <a:solidFill>
                  <a:srgbClr val="22222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的全部功能，但这个简易版的</a:t>
            </a:r>
            <a:r>
              <a:rPr lang="en-US" altLang="zh-CN" sz="2800" dirty="0">
                <a:solidFill>
                  <a:srgbClr val="22222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lang="zh-CN" altLang="zh-CN" sz="2800" dirty="0">
                <a:solidFill>
                  <a:srgbClr val="22222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应用号可以满足我们的项目需求，现开发门槛低、成本低，故选择小程序。</a:t>
            </a:r>
            <a:endParaRPr lang="zh-CN" altLang="zh-CN" sz="36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97107" y="387590"/>
            <a:ext cx="8464790" cy="73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需求分析验证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97405" y="1687195"/>
            <a:ext cx="9519920" cy="3122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用户层面需求：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经初步小范围调查，在我们身边包括自身确实存在有书籍借用不便，无处借书、价格昂贵等现象。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作为需求方，用户需要一个能够方便直观的书籍平台来满足自己的需求，比如借一本记满笔记的课本。</a:t>
            </a:r>
          </a:p>
          <a:p>
            <a:pPr indent="457200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作为供给方，用户可以将自己闲置的图书上传至平台，包括书的名称，图片，发行版本等，并可以选择有偿或是无偿提供。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模板页面">
  <a:themeElements>
    <a:clrScheme name="自定义 1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D2B16"/>
      </a:accent1>
      <a:accent2>
        <a:srgbClr val="3B836F"/>
      </a:accent2>
      <a:accent3>
        <a:srgbClr val="F47728"/>
      </a:accent3>
      <a:accent4>
        <a:srgbClr val="7D1317"/>
      </a:accent4>
      <a:accent5>
        <a:srgbClr val="CBD351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1268</Words>
  <Application>Microsoft Office PowerPoint</Application>
  <PresentationFormat>宽屏</PresentationFormat>
  <Paragraphs>115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SimHei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chen cici</cp:lastModifiedBy>
  <cp:revision>97</cp:revision>
  <dcterms:created xsi:type="dcterms:W3CDTF">2015-08-18T02:51:41Z</dcterms:created>
  <dcterms:modified xsi:type="dcterms:W3CDTF">2019-03-16T03:11:41Z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2017-12-21T08:54:16.0567458Z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