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4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6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88" r:id="rId6"/>
    <p:sldId id="265" r:id="rId7"/>
    <p:sldId id="274" r:id="rId8"/>
    <p:sldId id="289" r:id="rId9"/>
    <p:sldId id="290" r:id="rId10"/>
    <p:sldId id="291" r:id="rId11"/>
    <p:sldId id="271" r:id="rId12"/>
    <p:sldId id="269" r:id="rId13"/>
    <p:sldId id="278" r:id="rId14"/>
    <p:sldId id="264" r:id="rId15"/>
    <p:sldId id="259" r:id="rId16"/>
    <p:sldId id="292" r:id="rId17"/>
    <p:sldId id="260" r:id="rId18"/>
    <p:sldId id="283" r:id="rId19"/>
    <p:sldId id="28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66" y="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A9913-DAFF-4AC4-A00D-EEF3451B5CD5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D5886-07B7-448A-8728-3372821FF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61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98123F5E-35ED-49C9-8B70-876A05555A7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26CA48FE-C9C4-49F5-98A0-8B8E5F9626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95A363CF-9BFB-4C8D-903A-B2856FF3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0323A62-2024-4E8D-AE57-FA2A2DDDD1D2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452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>
            <a:extLst>
              <a:ext uri="{FF2B5EF4-FFF2-40B4-BE49-F238E27FC236}">
                <a16:creationId xmlns:a16="http://schemas.microsoft.com/office/drawing/2014/main" id="{C5AC43C9-B608-450A-A09A-32B340A88B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>
            <a:extLst>
              <a:ext uri="{FF2B5EF4-FFF2-40B4-BE49-F238E27FC236}">
                <a16:creationId xmlns:a16="http://schemas.microsoft.com/office/drawing/2014/main" id="{CF976688-24AB-42D2-9769-3429CA01F6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AA662FA6-0FB9-4373-BBF9-402AD8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6E5B907-34E9-4687-A8E8-4DDF48A74675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5726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13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357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9965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570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91D3B46B-643E-4998-8119-25B550C0A1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76FCB339-9029-4E70-8AB8-59F06CEED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95770B8C-EA04-42F2-A6BD-9BBBAA8FA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202F13-EFC6-4830-AA8C-1E416E85ACFC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80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FC0A5-AB9E-4002-84F5-EBF9C9BB2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5300DA-BC78-43E8-9A35-E2FC3C28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E159C9-BCF8-4385-B37B-B292E48E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33FC9-AAA2-4436-BCD9-6B6E961D2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A238C-5F4C-4CC7-BD4A-7457632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5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FFED-F76E-4CAD-81A6-F5DCD3D0B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AB25FA-40AF-4D7B-A983-2A573312F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13727-693B-4276-840B-5F2E5092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C6F261-272C-42EF-BBDF-7DD98106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19621-4C08-4A34-A845-94C9BD56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15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084EBE3-09D1-4227-96AB-42464BBB0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2C38D1-263E-4F24-8E89-F432FD87E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37F38A-FBB6-4F2E-B57C-CA381A51B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0A51AE-B39D-4D36-9F71-DD34F8A5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5DE9D-6877-49ED-9881-D5A4FC64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563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D5E0A29B-7D1C-420A-92E7-112AC3BC83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8D0A1-E87A-449F-A516-FF47E4FCD1C4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74DE6BA9-6F50-47CB-A255-AA6F471529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B33BBFE1-492B-4DD6-B816-C4EA42D718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4AE4F-8991-4777-B17C-94E995E9586E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9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F72D0DA-C89F-4C40-9142-88D70C80F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06E5C-170E-4E09-9491-97A47D42FBD6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EA32A3DA-DB9D-4DEE-8352-CC6817039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83A699B-8CD3-4893-A0A8-68CE22AB95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2D91B6-0045-48CA-B8F9-01699CF14D5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952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9A8CF999-3CBF-4572-A2EC-2CCDFD6FCD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B0439-1DB0-4791-B64B-A4DDD07C92D8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85960832-C955-400E-8B12-EA2ED53DA5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49FD49BE-0850-4736-A801-4C353D61B4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165A8-280B-416D-ACF8-248A3864985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893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70A83027-8487-4350-8EB1-B925B2434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8B503-634F-4E56-9B10-F7945E376514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A112797-ED04-4520-902C-5270CD464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1D341109-6BD7-446E-9A27-9C008189A8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EA813D-2522-41D2-AD69-C22E4AB3AF23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2">
            <a:extLst>
              <a:ext uri="{FF2B5EF4-FFF2-40B4-BE49-F238E27FC236}">
                <a16:creationId xmlns:a16="http://schemas.microsoft.com/office/drawing/2014/main" id="{B87F433A-02F9-4C2A-8F2C-2BEA98A319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F0D830-382D-4D77-82C6-C459CE898163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3">
            <a:extLst>
              <a:ext uri="{FF2B5EF4-FFF2-40B4-BE49-F238E27FC236}">
                <a16:creationId xmlns:a16="http://schemas.microsoft.com/office/drawing/2014/main" id="{3D6C80DD-298B-48FD-AA37-B4483673A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1BA0F984-616F-4647-8EF5-D9FB8D2AB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92184-D217-4B79-81E2-B797F2943D88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522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1B45DE-4CA7-4276-AF1D-093429C5B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8FDE8-8536-415C-9B26-A1AF6672AFEB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0C448F-9B3A-4640-846B-931DEA178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74701-D193-4F9C-BC33-6E8279D0B1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74CB73-D3C0-4B39-89BA-7D77D70AE6E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268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>
            <a:extLst>
              <a:ext uri="{FF2B5EF4-FFF2-40B4-BE49-F238E27FC236}">
                <a16:creationId xmlns:a16="http://schemas.microsoft.com/office/drawing/2014/main" id="{197D8271-6469-4D27-A8E7-4A5FFE90E5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87582-80F1-4C64-9EAB-EBC3325065C8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3">
            <a:extLst>
              <a:ext uri="{FF2B5EF4-FFF2-40B4-BE49-F238E27FC236}">
                <a16:creationId xmlns:a16="http://schemas.microsoft.com/office/drawing/2014/main" id="{7A28C175-CEE5-4CF0-90AD-A10FCA1AA9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96148291-3EB4-4328-AB04-6979C8C44F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E697F-1C74-4FDF-88BB-35AEB59C58D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4209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566119F8-EB55-4A9A-855A-0BD47C60B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D3996-E8F9-41E5-B538-BACE4748DA13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F3B1B711-DF34-4802-B1CB-FBA6900ED2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B9EF107D-84AB-40C0-9F8C-4BBC588E3C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8F2866-E66A-4836-821D-63A5EA4DD37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9C117-00CF-4A1F-84F8-004B8320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07BBC-47B6-4203-A79D-C0AA54EFF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C190-84A6-40B5-98EB-755ABF0F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EAFD49-970B-4F7F-99DA-1DFE03B0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FB82CE-064E-492C-BD9F-075D4054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338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2">
            <a:extLst>
              <a:ext uri="{FF2B5EF4-FFF2-40B4-BE49-F238E27FC236}">
                <a16:creationId xmlns:a16="http://schemas.microsoft.com/office/drawing/2014/main" id="{B46F0EC8-0C05-485B-836E-3B94C7D146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B52F0-3115-45C5-89DC-A358D76E10FC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3">
            <a:extLst>
              <a:ext uri="{FF2B5EF4-FFF2-40B4-BE49-F238E27FC236}">
                <a16:creationId xmlns:a16="http://schemas.microsoft.com/office/drawing/2014/main" id="{8B82036D-B62D-4F0D-A21A-CC7EC219CD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>
            <a:extLst>
              <a:ext uri="{FF2B5EF4-FFF2-40B4-BE49-F238E27FC236}">
                <a16:creationId xmlns:a16="http://schemas.microsoft.com/office/drawing/2014/main" id="{A2434870-4B73-4A22-A800-D0C8827FD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A8F-372B-4869-BD5C-DF948A57168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0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5672624E-3281-40B2-BD4E-0B1114CAD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1AC7B2-02E3-4919-ABFB-4EACC4C426C3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098BFAA-6C26-4239-8A28-6E2D9D9DE9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52C24756-CBAC-4037-82AC-7E02A2C67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82F585-DF73-407C-9F0C-443B595BA304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072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4068BF95-EF5F-4B9E-BEAA-85676D80E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C5DB-1000-4213-8AA2-423D203CEC3F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9AB579ED-E932-48BF-BE67-64549749B9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F770CEA4-6D99-469C-A2FE-2745E9550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30CCE-2421-4351-AC98-1DF72F514CA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05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E45F-B31C-4706-AAA8-44F3B59D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12436-4CCA-4122-9354-83EF0B27A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BC2660-A0AD-4903-AABF-1F36C8AB0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2DF5B6-AC6D-41BE-9367-6552D81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6AF92-8A37-4269-BFF9-DFF05127D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37825-5CF2-410F-8313-10F96F39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BE7AA3-85B4-4967-B1C3-25B771948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EC5F2-7488-45CC-AC33-A16BCB67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839BA1-458A-4066-AA96-4C8A5403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04581A-079C-45F9-B034-50C211BDC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B85635-8535-4E35-B8E3-F55428DD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92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E5AD6-CA1B-4805-83B9-E81DBA855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C9B914-6276-48F5-8F64-429C881C5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5FF923-6D8B-4599-8FFC-AF9DA221E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BC7D1A-9C45-4FF1-B604-B9F2837DE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14FB8BE-C6F9-41EB-BCCC-526A3D22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08F0856-F8DF-41AD-B569-12CCB57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27408E-3A2C-4FB2-BB61-AC483A34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B0945F-3B8D-441B-90F6-FC89AB97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88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95CA5-4F8C-410C-B330-4A3F6F76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F7198E-2AF3-4E08-9420-285EE0E5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AB1B80-6E83-41A5-8718-E02FEF4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A3FF70-1EC3-4321-A315-4DE7A820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87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52A6A3-5449-4B7D-9D9A-480EE357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20125C-BDBA-4D8A-90AD-945E0ED4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F765-9090-4FE3-AB3D-E47D898C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7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62AD9-47FB-4001-87AA-1A71A715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EC34-87CB-43CA-BD57-2C859ED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9866C-A62B-46FF-B3C1-B346A67F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90FB3-A69A-4C6D-B713-597991C56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08E581-27E4-4B6C-AC49-C8953534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E8EFEB-A351-4813-86CB-9577D0983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DECDD-E0C9-4D88-8EA3-E42BD2EC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E97DD5-82FC-45DA-BD2B-8A61C643FF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C296F-FD6B-4D54-847B-F02121687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062A0-5198-4169-8679-66634D62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8B9BA-0ED6-461E-A6F4-B9A099AD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4E2230-028A-4BCA-940E-83B11652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738D85-F314-44AC-9CDB-2382D80E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D77362-4FF4-4FA7-84A6-95D31256C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729E7-7A7A-4282-9895-AC07D6DF5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24AB-CF4B-457E-BF1F-5A1E87BE531D}" type="datetimeFigureOut">
              <a:rPr lang="zh-CN" altLang="en-US" smtClean="0"/>
              <a:t>2019/4/7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E973B8-13B5-4FEE-84D9-4CE06E108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950B6-48BD-4D6A-8BBE-FD0CC8C11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1023A-5B5B-414B-859F-C536B9CF04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02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占位符 1">
            <a:extLst>
              <a:ext uri="{FF2B5EF4-FFF2-40B4-BE49-F238E27FC236}">
                <a16:creationId xmlns:a16="http://schemas.microsoft.com/office/drawing/2014/main" id="{E8498D7C-99DF-438C-ABBD-2C55529417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2291" name="文本占位符 2">
            <a:extLst>
              <a:ext uri="{FF2B5EF4-FFF2-40B4-BE49-F238E27FC236}">
                <a16:creationId xmlns:a16="http://schemas.microsoft.com/office/drawing/2014/main" id="{0593FC80-6136-44A0-B5D8-D8B5FFDDA3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2292" name="日期占位符 2">
            <a:extLst>
              <a:ext uri="{FF2B5EF4-FFF2-40B4-BE49-F238E27FC236}">
                <a16:creationId xmlns:a16="http://schemas.microsoft.com/office/drawing/2014/main" id="{FEEB5111-9E0A-45CE-851E-7C4714CA27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335AF22-9BE7-4A3E-8A78-6D36AE9D1519}" type="datetime1">
              <a:rPr lang="zh-CN" altLang="en-US"/>
              <a:pPr>
                <a:defRPr/>
              </a:pPr>
              <a:t>2019/4/7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2293" name="页脚占位符 3">
            <a:extLst>
              <a:ext uri="{FF2B5EF4-FFF2-40B4-BE49-F238E27FC236}">
                <a16:creationId xmlns:a16="http://schemas.microsoft.com/office/drawing/2014/main" id="{CA06B5A5-B571-4817-A4A8-B5F9A04EB8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4" name="灯片编号占位符 4">
            <a:extLst>
              <a:ext uri="{FF2B5EF4-FFF2-40B4-BE49-F238E27FC236}">
                <a16:creationId xmlns:a16="http://schemas.microsoft.com/office/drawing/2014/main" id="{51348460-12DC-4158-9B67-966FAD1F769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1735C87-C7F0-4449-845B-C8CBE2A0443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39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98.xml"/><Relationship Id="rId4" Type="http://schemas.openxmlformats.org/officeDocument/2006/relationships/tags" Target="../tags/tag9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5" Type="http://schemas.openxmlformats.org/officeDocument/2006/relationships/tags" Target="../tags/tag103.xml"/><Relationship Id="rId10" Type="http://schemas.openxmlformats.org/officeDocument/2006/relationships/tags" Target="../tags/tag108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7" Type="http://schemas.openxmlformats.org/officeDocument/2006/relationships/image" Target="../media/image1.png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15.xml"/><Relationship Id="rId4" Type="http://schemas.openxmlformats.org/officeDocument/2006/relationships/tags" Target="../tags/tag1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7" Type="http://schemas.openxmlformats.org/officeDocument/2006/relationships/image" Target="../media/image1.png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0.xml"/><Relationship Id="rId4" Type="http://schemas.openxmlformats.org/officeDocument/2006/relationships/tags" Target="../tags/tag1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25.xml"/><Relationship Id="rId4" Type="http://schemas.openxmlformats.org/officeDocument/2006/relationships/tags" Target="../tags/tag1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2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0.xml"/><Relationship Id="rId4" Type="http://schemas.openxmlformats.org/officeDocument/2006/relationships/tags" Target="../tags/tag1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7" Type="http://schemas.openxmlformats.org/officeDocument/2006/relationships/image" Target="../media/image1.png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35.xml"/><Relationship Id="rId4" Type="http://schemas.openxmlformats.org/officeDocument/2006/relationships/tags" Target="../tags/tag13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3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40.xml"/><Relationship Id="rId4" Type="http://schemas.openxmlformats.org/officeDocument/2006/relationships/tags" Target="../tags/tag13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image" Target="../media/image1.png"/><Relationship Id="rId2" Type="http://schemas.openxmlformats.org/officeDocument/2006/relationships/tags" Target="../tags/tag16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5" Type="http://schemas.openxmlformats.org/officeDocument/2006/relationships/tags" Target="../tags/tag19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slideLayout" Target="../slideLayouts/slideLayout18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1.png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Layout" Target="../slideLayouts/slideLayout18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Layout" Target="../slideLayouts/slideLayout18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PA_椭圆 16">
            <a:extLst>
              <a:ext uri="{FF2B5EF4-FFF2-40B4-BE49-F238E27FC236}">
                <a16:creationId xmlns:a16="http://schemas.microsoft.com/office/drawing/2014/main" id="{FA82A99E-1B82-4518-9EB8-02B7D2C2B71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3700" y="5046663"/>
            <a:ext cx="1155700" cy="1157287"/>
          </a:xfrm>
          <a:prstGeom prst="ellipse">
            <a:avLst/>
          </a:prstGeom>
          <a:solidFill>
            <a:srgbClr val="F3784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pSp>
        <p:nvGrpSpPr>
          <p:cNvPr id="26627" name="PA_组合 18">
            <a:extLst>
              <a:ext uri="{FF2B5EF4-FFF2-40B4-BE49-F238E27FC236}">
                <a16:creationId xmlns:a16="http://schemas.microsoft.com/office/drawing/2014/main" id="{8DC53825-1A77-4D85-B755-2623C633DB6F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7207250" y="279400"/>
            <a:ext cx="4295775" cy="6216650"/>
            <a:chOff x="0" y="0"/>
            <a:chExt cx="4294972" cy="6217235"/>
          </a:xfrm>
        </p:grpSpPr>
        <p:sp>
          <p:nvSpPr>
            <p:cNvPr id="26644" name="椭圆 19">
              <a:extLst>
                <a:ext uri="{FF2B5EF4-FFF2-40B4-BE49-F238E27FC236}">
                  <a16:creationId xmlns:a16="http://schemas.microsoft.com/office/drawing/2014/main" id="{EB355374-567B-4113-93B3-192DDED33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995" y="5418986"/>
              <a:ext cx="754822" cy="754822"/>
            </a:xfrm>
            <a:prstGeom prst="ellipse">
              <a:avLst/>
            </a:prstGeom>
            <a:solidFill>
              <a:srgbClr val="A698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5" name="椭圆 20">
              <a:extLst>
                <a:ext uri="{FF2B5EF4-FFF2-40B4-BE49-F238E27FC236}">
                  <a16:creationId xmlns:a16="http://schemas.microsoft.com/office/drawing/2014/main" id="{C195BACE-238E-4F54-A9B0-190416320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3360" y="5204746"/>
              <a:ext cx="610756" cy="610756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6" name="椭圆 21">
              <a:extLst>
                <a:ext uri="{FF2B5EF4-FFF2-40B4-BE49-F238E27FC236}">
                  <a16:creationId xmlns:a16="http://schemas.microsoft.com/office/drawing/2014/main" id="{2A915A8B-6B34-4AE2-BAB9-20F2AD1AB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00980"/>
              <a:ext cx="656481" cy="656481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7" name="椭圆 22">
              <a:extLst>
                <a:ext uri="{FF2B5EF4-FFF2-40B4-BE49-F238E27FC236}">
                  <a16:creationId xmlns:a16="http://schemas.microsoft.com/office/drawing/2014/main" id="{8A9A22C2-9A91-41BA-86E5-28870414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41" y="3198859"/>
              <a:ext cx="626262" cy="626262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8" name="椭圆 23">
              <a:extLst>
                <a:ext uri="{FF2B5EF4-FFF2-40B4-BE49-F238E27FC236}">
                  <a16:creationId xmlns:a16="http://schemas.microsoft.com/office/drawing/2014/main" id="{48682882-8821-44A4-B1DE-7B4066F5A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910" y="2875311"/>
              <a:ext cx="728845" cy="728845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9" name="椭圆 24">
              <a:extLst>
                <a:ext uri="{FF2B5EF4-FFF2-40B4-BE49-F238E27FC236}">
                  <a16:creationId xmlns:a16="http://schemas.microsoft.com/office/drawing/2014/main" id="{B7E83346-1322-45FA-8286-E114E6346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878" y="2553638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0" name="椭圆 25">
              <a:extLst>
                <a:ext uri="{FF2B5EF4-FFF2-40B4-BE49-F238E27FC236}">
                  <a16:creationId xmlns:a16="http://schemas.microsoft.com/office/drawing/2014/main" id="{789F562E-B872-4F68-B86C-2224E3EA8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920" y="867529"/>
              <a:ext cx="448523" cy="448523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1" name="椭圆 26">
              <a:extLst>
                <a:ext uri="{FF2B5EF4-FFF2-40B4-BE49-F238E27FC236}">
                  <a16:creationId xmlns:a16="http://schemas.microsoft.com/office/drawing/2014/main" id="{4E5E85EE-70FD-406E-AF00-A0A6DFFF0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208" y="472265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2" name="椭圆 27">
              <a:extLst>
                <a:ext uri="{FF2B5EF4-FFF2-40B4-BE49-F238E27FC236}">
                  <a16:creationId xmlns:a16="http://schemas.microsoft.com/office/drawing/2014/main" id="{1F0DA877-185E-4236-8D75-1332D7F0D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261" y="637661"/>
              <a:ext cx="285934" cy="285934"/>
            </a:xfrm>
            <a:prstGeom prst="ellipse">
              <a:avLst/>
            </a:prstGeom>
            <a:solidFill>
              <a:srgbClr val="FBC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3" name="椭圆 28">
              <a:extLst>
                <a:ext uri="{FF2B5EF4-FFF2-40B4-BE49-F238E27FC236}">
                  <a16:creationId xmlns:a16="http://schemas.microsoft.com/office/drawing/2014/main" id="{36BFD928-605D-42F6-99C3-5C50CEDF69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570" y="447038"/>
              <a:ext cx="594295" cy="594295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4" name="椭圆 29">
              <a:extLst>
                <a:ext uri="{FF2B5EF4-FFF2-40B4-BE49-F238E27FC236}">
                  <a16:creationId xmlns:a16="http://schemas.microsoft.com/office/drawing/2014/main" id="{6D75776B-446D-496F-992D-8CC92CAB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963" y="396578"/>
              <a:ext cx="695213" cy="695213"/>
            </a:xfrm>
            <a:prstGeom prst="ellipse">
              <a:avLst/>
            </a:prstGeom>
            <a:solidFill>
              <a:srgbClr val="F7A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5" name="椭圆 30">
              <a:extLst>
                <a:ext uri="{FF2B5EF4-FFF2-40B4-BE49-F238E27FC236}">
                  <a16:creationId xmlns:a16="http://schemas.microsoft.com/office/drawing/2014/main" id="{70FE537A-547C-42C8-A146-46A6D9671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396578"/>
              <a:ext cx="583081" cy="583081"/>
            </a:xfrm>
            <a:prstGeom prst="ellipse">
              <a:avLst/>
            </a:prstGeom>
            <a:solidFill>
              <a:srgbClr val="F58B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6" name="椭圆 31">
              <a:extLst>
                <a:ext uri="{FF2B5EF4-FFF2-40B4-BE49-F238E27FC236}">
                  <a16:creationId xmlns:a16="http://schemas.microsoft.com/office/drawing/2014/main" id="{5E0F6E43-82E1-4DEE-8C61-66841863A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095" y="707740"/>
              <a:ext cx="448524" cy="448524"/>
            </a:xfrm>
            <a:prstGeom prst="ellipse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7" name="椭圆 32">
              <a:extLst>
                <a:ext uri="{FF2B5EF4-FFF2-40B4-BE49-F238E27FC236}">
                  <a16:creationId xmlns:a16="http://schemas.microsoft.com/office/drawing/2014/main" id="{89094D78-6A43-42FD-9461-E04731B2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747" y="842298"/>
              <a:ext cx="313967" cy="313967"/>
            </a:xfrm>
            <a:prstGeom prst="ellipse">
              <a:avLst/>
            </a:prstGeom>
            <a:solidFill>
              <a:srgbClr val="FAC2A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8" name="椭圆 33">
              <a:extLst>
                <a:ext uri="{FF2B5EF4-FFF2-40B4-BE49-F238E27FC236}">
                  <a16:creationId xmlns:a16="http://schemas.microsoft.com/office/drawing/2014/main" id="{5699AB6D-66FA-4F35-90F7-4CA4CBF6F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93" y="447038"/>
              <a:ext cx="583081" cy="583081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59" name="椭圆 34">
              <a:extLst>
                <a:ext uri="{FF2B5EF4-FFF2-40B4-BE49-F238E27FC236}">
                  <a16:creationId xmlns:a16="http://schemas.microsoft.com/office/drawing/2014/main" id="{70977082-8881-4C10-B3DD-0FD91739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691" y="884349"/>
              <a:ext cx="257902" cy="257902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0" name="椭圆 35">
              <a:extLst>
                <a:ext uri="{FF2B5EF4-FFF2-40B4-BE49-F238E27FC236}">
                  <a16:creationId xmlns:a16="http://schemas.microsoft.com/office/drawing/2014/main" id="{FC05AC33-C23A-4A80-B7D2-71B6B8C35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98" y="615234"/>
              <a:ext cx="583081" cy="583081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1" name="椭圆 36">
              <a:extLst>
                <a:ext uri="{FF2B5EF4-FFF2-40B4-BE49-F238E27FC236}">
                  <a16:creationId xmlns:a16="http://schemas.microsoft.com/office/drawing/2014/main" id="{282913FC-1311-49FA-931A-5C01E9EB2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9" y="1198318"/>
              <a:ext cx="448523" cy="44852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2" name="椭圆 37">
              <a:extLst>
                <a:ext uri="{FF2B5EF4-FFF2-40B4-BE49-F238E27FC236}">
                  <a16:creationId xmlns:a16="http://schemas.microsoft.com/office/drawing/2014/main" id="{EA3CEF12-1346-4C44-A60E-AE7D64E80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599" y="1492660"/>
              <a:ext cx="448523" cy="448523"/>
            </a:xfrm>
            <a:prstGeom prst="ellipse">
              <a:avLst/>
            </a:prstGeom>
            <a:solidFill>
              <a:srgbClr val="F44E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3" name="椭圆 38">
              <a:extLst>
                <a:ext uri="{FF2B5EF4-FFF2-40B4-BE49-F238E27FC236}">
                  <a16:creationId xmlns:a16="http://schemas.microsoft.com/office/drawing/2014/main" id="{66F58F98-F9DD-46A7-B6AD-E7176E939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21" y="1565544"/>
              <a:ext cx="375640" cy="375640"/>
            </a:xfrm>
            <a:prstGeom prst="ellipse">
              <a:avLst/>
            </a:prstGeom>
            <a:solidFill>
              <a:srgbClr val="F236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4" name="椭圆 39">
              <a:extLst>
                <a:ext uri="{FF2B5EF4-FFF2-40B4-BE49-F238E27FC236}">
                  <a16:creationId xmlns:a16="http://schemas.microsoft.com/office/drawing/2014/main" id="{DDB7B91D-C9FF-46D4-9805-573C1793D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82" y="1142251"/>
              <a:ext cx="518606" cy="518606"/>
            </a:xfrm>
            <a:prstGeom prst="ellipse">
              <a:avLst/>
            </a:prstGeom>
            <a:solidFill>
              <a:srgbClr val="F69D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5" name="椭圆 40">
              <a:extLst>
                <a:ext uri="{FF2B5EF4-FFF2-40B4-BE49-F238E27FC236}">
                  <a16:creationId xmlns:a16="http://schemas.microsoft.com/office/drawing/2014/main" id="{45130B38-F8A2-4952-A22A-60E9E28D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197" y="1716921"/>
              <a:ext cx="375640" cy="375640"/>
            </a:xfrm>
            <a:prstGeom prst="ellipse">
              <a:avLst/>
            </a:prstGeom>
            <a:solidFill>
              <a:srgbClr val="F014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6" name="椭圆 41">
              <a:extLst>
                <a:ext uri="{FF2B5EF4-FFF2-40B4-BE49-F238E27FC236}">
                  <a16:creationId xmlns:a16="http://schemas.microsoft.com/office/drawing/2014/main" id="{E168926C-33ED-4AC5-AA0B-91E56219F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0958" y="1823446"/>
              <a:ext cx="342001" cy="342001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7" name="椭圆 42">
              <a:extLst>
                <a:ext uri="{FF2B5EF4-FFF2-40B4-BE49-F238E27FC236}">
                  <a16:creationId xmlns:a16="http://schemas.microsoft.com/office/drawing/2014/main" id="{37DEF386-8434-45F5-AC3E-F9477A0C2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916" y="1969217"/>
              <a:ext cx="294345" cy="294345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8" name="椭圆 43">
              <a:extLst>
                <a:ext uri="{FF2B5EF4-FFF2-40B4-BE49-F238E27FC236}">
                  <a16:creationId xmlns:a16="http://schemas.microsoft.com/office/drawing/2014/main" id="{AF4304A4-6C45-4C72-A2C2-800444B14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995" y="1941183"/>
              <a:ext cx="230204" cy="230204"/>
            </a:xfrm>
            <a:prstGeom prst="ellipse">
              <a:avLst/>
            </a:pr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69" name="椭圆 44">
              <a:extLst>
                <a:ext uri="{FF2B5EF4-FFF2-40B4-BE49-F238E27FC236}">
                  <a16:creationId xmlns:a16="http://schemas.microsoft.com/office/drawing/2014/main" id="{71A94BC7-568A-40D6-AE7A-FF1CF5971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3414" y="2004081"/>
              <a:ext cx="351134" cy="35113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0" name="椭圆 45">
              <a:extLst>
                <a:ext uri="{FF2B5EF4-FFF2-40B4-BE49-F238E27FC236}">
                  <a16:creationId xmlns:a16="http://schemas.microsoft.com/office/drawing/2014/main" id="{7C5FC7A4-3BAE-43BD-9EC2-03D1B6CA5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589" y="1933636"/>
              <a:ext cx="273682" cy="273682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1" name="椭圆 46">
              <a:extLst>
                <a:ext uri="{FF2B5EF4-FFF2-40B4-BE49-F238E27FC236}">
                  <a16:creationId xmlns:a16="http://schemas.microsoft.com/office/drawing/2014/main" id="{9DEA0E66-B1E2-4DEE-A4DD-4A3F35A29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812" y="2004081"/>
              <a:ext cx="417354" cy="417354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2" name="椭圆 47">
              <a:extLst>
                <a:ext uri="{FF2B5EF4-FFF2-40B4-BE49-F238E27FC236}">
                  <a16:creationId xmlns:a16="http://schemas.microsoft.com/office/drawing/2014/main" id="{0C0B5C88-181F-4834-852C-C43BD8AD5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1266" y="1883927"/>
              <a:ext cx="297140" cy="297140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3" name="椭圆 48">
              <a:extLst>
                <a:ext uri="{FF2B5EF4-FFF2-40B4-BE49-F238E27FC236}">
                  <a16:creationId xmlns:a16="http://schemas.microsoft.com/office/drawing/2014/main" id="{DB304202-F24F-47F3-948B-80EEA59AA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1445" y="1969720"/>
              <a:ext cx="684667" cy="684668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4" name="椭圆 49">
              <a:extLst>
                <a:ext uri="{FF2B5EF4-FFF2-40B4-BE49-F238E27FC236}">
                  <a16:creationId xmlns:a16="http://schemas.microsoft.com/office/drawing/2014/main" id="{0E41AF82-A9AF-4AF0-8B27-62208578C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2288" y="2163146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5" name="椭圆 50">
              <a:extLst>
                <a:ext uri="{FF2B5EF4-FFF2-40B4-BE49-F238E27FC236}">
                  <a16:creationId xmlns:a16="http://schemas.microsoft.com/office/drawing/2014/main" id="{FF6BA382-0597-4B39-AA15-BF378A04F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007" y="2432207"/>
              <a:ext cx="684667" cy="684668"/>
            </a:xfrm>
            <a:prstGeom prst="ellipse">
              <a:avLst/>
            </a:prstGeom>
            <a:solidFill>
              <a:srgbClr val="F88C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6" name="椭圆 51">
              <a:extLst>
                <a:ext uri="{FF2B5EF4-FFF2-40B4-BE49-F238E27FC236}">
                  <a16:creationId xmlns:a16="http://schemas.microsoft.com/office/drawing/2014/main" id="{F1CC9C59-48C3-40AF-843A-4E148C99A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726" y="2350402"/>
              <a:ext cx="517639" cy="517639"/>
            </a:xfrm>
            <a:prstGeom prst="ellipse">
              <a:avLst/>
            </a:prstGeom>
            <a:solidFill>
              <a:srgbClr val="CA84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7" name="椭圆 52">
              <a:extLst>
                <a:ext uri="{FF2B5EF4-FFF2-40B4-BE49-F238E27FC236}">
                  <a16:creationId xmlns:a16="http://schemas.microsoft.com/office/drawing/2014/main" id="{E89FE8E0-7D69-405A-8796-96229B21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5249" y="2820820"/>
              <a:ext cx="684667" cy="684668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8" name="椭圆 53">
              <a:extLst>
                <a:ext uri="{FF2B5EF4-FFF2-40B4-BE49-F238E27FC236}">
                  <a16:creationId xmlns:a16="http://schemas.microsoft.com/office/drawing/2014/main" id="{45A06BDC-A2FC-4542-8030-8A14BA098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036" y="2683259"/>
              <a:ext cx="404743" cy="404743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79" name="椭圆 54">
              <a:extLst>
                <a:ext uri="{FF2B5EF4-FFF2-40B4-BE49-F238E27FC236}">
                  <a16:creationId xmlns:a16="http://schemas.microsoft.com/office/drawing/2014/main" id="{83B1C077-A90C-41EA-9FC2-50D398832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5035" y="2596011"/>
              <a:ext cx="452049" cy="452049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0" name="椭圆 55">
              <a:extLst>
                <a:ext uri="{FF2B5EF4-FFF2-40B4-BE49-F238E27FC236}">
                  <a16:creationId xmlns:a16="http://schemas.microsoft.com/office/drawing/2014/main" id="{06D05E51-EFE2-4D63-9C41-D49C05688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2" y="2845931"/>
              <a:ext cx="784750" cy="784750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1" name="椭圆 56">
              <a:extLst>
                <a:ext uri="{FF2B5EF4-FFF2-40B4-BE49-F238E27FC236}">
                  <a16:creationId xmlns:a16="http://schemas.microsoft.com/office/drawing/2014/main" id="{C396BF65-D7E7-4B6A-9651-906345269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129" y="2572636"/>
              <a:ext cx="571012" cy="57101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2" name="椭圆 57">
              <a:extLst>
                <a:ext uri="{FF2B5EF4-FFF2-40B4-BE49-F238E27FC236}">
                  <a16:creationId xmlns:a16="http://schemas.microsoft.com/office/drawing/2014/main" id="{26CE5FED-F9B9-4944-A01F-F584082F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573" y="2791592"/>
              <a:ext cx="512936" cy="512936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3" name="椭圆 58">
              <a:extLst>
                <a:ext uri="{FF2B5EF4-FFF2-40B4-BE49-F238E27FC236}">
                  <a16:creationId xmlns:a16="http://schemas.microsoft.com/office/drawing/2014/main" id="{593D2EB7-A765-4771-86EA-77D67336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46" y="2986162"/>
              <a:ext cx="829636" cy="829637"/>
            </a:xfrm>
            <a:prstGeom prst="ellipse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4" name="椭圆 59">
              <a:extLst>
                <a:ext uri="{FF2B5EF4-FFF2-40B4-BE49-F238E27FC236}">
                  <a16:creationId xmlns:a16="http://schemas.microsoft.com/office/drawing/2014/main" id="{DF82C02D-F69D-4C39-B2E7-D4178DDB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422" y="2845931"/>
              <a:ext cx="512936" cy="51293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5" name="椭圆 60">
              <a:extLst>
                <a:ext uri="{FF2B5EF4-FFF2-40B4-BE49-F238E27FC236}">
                  <a16:creationId xmlns:a16="http://schemas.microsoft.com/office/drawing/2014/main" id="{1D35505F-C7A1-47D6-816A-4D62AE966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499" y="3779076"/>
              <a:ext cx="498838" cy="498838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6" name="椭圆 61">
              <a:extLst>
                <a:ext uri="{FF2B5EF4-FFF2-40B4-BE49-F238E27FC236}">
                  <a16:creationId xmlns:a16="http://schemas.microsoft.com/office/drawing/2014/main" id="{742E1B40-B942-4146-9E85-2713D856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961" y="3870103"/>
              <a:ext cx="595170" cy="59517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7" name="椭圆 62">
              <a:extLst>
                <a:ext uri="{FF2B5EF4-FFF2-40B4-BE49-F238E27FC236}">
                  <a16:creationId xmlns:a16="http://schemas.microsoft.com/office/drawing/2014/main" id="{6990ED4F-048B-4B14-875C-1C82B12A9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499" y="3590986"/>
              <a:ext cx="511429" cy="511429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8" name="椭圆 63">
              <a:extLst>
                <a:ext uri="{FF2B5EF4-FFF2-40B4-BE49-F238E27FC236}">
                  <a16:creationId xmlns:a16="http://schemas.microsoft.com/office/drawing/2014/main" id="{F78880C7-819E-4213-9071-F1F56993D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83" y="3709996"/>
              <a:ext cx="460696" cy="460697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89" name="椭圆 64">
              <a:extLst>
                <a:ext uri="{FF2B5EF4-FFF2-40B4-BE49-F238E27FC236}">
                  <a16:creationId xmlns:a16="http://schemas.microsoft.com/office/drawing/2014/main" id="{47710489-ADF1-403C-8151-996DEB28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2580" y="3966434"/>
              <a:ext cx="396782" cy="39678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0" name="椭圆 65">
              <a:extLst>
                <a:ext uri="{FF2B5EF4-FFF2-40B4-BE49-F238E27FC236}">
                  <a16:creationId xmlns:a16="http://schemas.microsoft.com/office/drawing/2014/main" id="{3B4A5330-8DDC-412F-8705-3E5670EA6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9680" y="3887119"/>
              <a:ext cx="329733" cy="329733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1" name="椭圆 66">
              <a:extLst>
                <a:ext uri="{FF2B5EF4-FFF2-40B4-BE49-F238E27FC236}">
                  <a16:creationId xmlns:a16="http://schemas.microsoft.com/office/drawing/2014/main" id="{50EDAF58-5473-4915-9FFD-A0A9D5C7A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987" y="4047151"/>
              <a:ext cx="222345" cy="222345"/>
            </a:xfrm>
            <a:prstGeom prst="ellipse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2" name="椭圆 67">
              <a:extLst>
                <a:ext uri="{FF2B5EF4-FFF2-40B4-BE49-F238E27FC236}">
                  <a16:creationId xmlns:a16="http://schemas.microsoft.com/office/drawing/2014/main" id="{6FCA187B-14CA-4819-91AF-AD4926A31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5051" y="4127716"/>
              <a:ext cx="300396" cy="300397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3" name="椭圆 68">
              <a:extLst>
                <a:ext uri="{FF2B5EF4-FFF2-40B4-BE49-F238E27FC236}">
                  <a16:creationId xmlns:a16="http://schemas.microsoft.com/office/drawing/2014/main" id="{EC2BC172-F9B2-4C91-8A89-1BB0D1B7C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201" y="4216704"/>
              <a:ext cx="408140" cy="408140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4" name="椭圆 69">
              <a:extLst>
                <a:ext uri="{FF2B5EF4-FFF2-40B4-BE49-F238E27FC236}">
                  <a16:creationId xmlns:a16="http://schemas.microsoft.com/office/drawing/2014/main" id="{CDEABBAE-8970-4AB3-AC35-B352C2416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946" y="4438515"/>
              <a:ext cx="496672" cy="49667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5" name="椭圆 70">
              <a:extLst>
                <a:ext uri="{FF2B5EF4-FFF2-40B4-BE49-F238E27FC236}">
                  <a16:creationId xmlns:a16="http://schemas.microsoft.com/office/drawing/2014/main" id="{CB7458E5-62B9-438C-99EF-DDB322F4A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702" y="4624843"/>
              <a:ext cx="424840" cy="424840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6" name="椭圆 71">
              <a:extLst>
                <a:ext uri="{FF2B5EF4-FFF2-40B4-BE49-F238E27FC236}">
                  <a16:creationId xmlns:a16="http://schemas.microsoft.com/office/drawing/2014/main" id="{102212C1-0A4D-41B9-9A29-031A68C82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20" y="4750788"/>
              <a:ext cx="496701" cy="496701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7" name="椭圆 72">
              <a:extLst>
                <a:ext uri="{FF2B5EF4-FFF2-40B4-BE49-F238E27FC236}">
                  <a16:creationId xmlns:a16="http://schemas.microsoft.com/office/drawing/2014/main" id="{323D190B-E152-40EC-B552-E72BAE517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270" y="4796664"/>
              <a:ext cx="649702" cy="649702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8" name="椭圆 73">
              <a:extLst>
                <a:ext uri="{FF2B5EF4-FFF2-40B4-BE49-F238E27FC236}">
                  <a16:creationId xmlns:a16="http://schemas.microsoft.com/office/drawing/2014/main" id="{ADC0FA8E-99C7-472F-A21D-B1E6BF117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4778" y="5095559"/>
              <a:ext cx="610756" cy="610756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99" name="椭圆 74">
              <a:extLst>
                <a:ext uri="{FF2B5EF4-FFF2-40B4-BE49-F238E27FC236}">
                  <a16:creationId xmlns:a16="http://schemas.microsoft.com/office/drawing/2014/main" id="{CFE8ABC1-0D42-4BC3-8674-5E01AFDB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945" y="5265551"/>
              <a:ext cx="610756" cy="610756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0" name="椭圆 75">
              <a:extLst>
                <a:ext uri="{FF2B5EF4-FFF2-40B4-BE49-F238E27FC236}">
                  <a16:creationId xmlns:a16="http://schemas.microsoft.com/office/drawing/2014/main" id="{2C54DAEB-505D-48A6-B0C5-816E527E0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204" y="5354103"/>
              <a:ext cx="610756" cy="610756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1" name="椭圆 76">
              <a:extLst>
                <a:ext uri="{FF2B5EF4-FFF2-40B4-BE49-F238E27FC236}">
                  <a16:creationId xmlns:a16="http://schemas.microsoft.com/office/drawing/2014/main" id="{FFB34CB0-6DC8-40B5-9475-ABE7B887A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679" y="5732810"/>
              <a:ext cx="314741" cy="314741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2" name="椭圆 77">
              <a:extLst>
                <a:ext uri="{FF2B5EF4-FFF2-40B4-BE49-F238E27FC236}">
                  <a16:creationId xmlns:a16="http://schemas.microsoft.com/office/drawing/2014/main" id="{494604FB-EC9A-4FAA-8155-09BABEB5A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419" y="5375559"/>
              <a:ext cx="481289" cy="481289"/>
            </a:xfrm>
            <a:prstGeom prst="ellipse">
              <a:avLst/>
            </a:prstGeom>
            <a:solidFill>
              <a:srgbClr val="907D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3" name="椭圆 78">
              <a:extLst>
                <a:ext uri="{FF2B5EF4-FFF2-40B4-BE49-F238E27FC236}">
                  <a16:creationId xmlns:a16="http://schemas.microsoft.com/office/drawing/2014/main" id="{51716756-2DDD-4ABA-A8D1-0D1E8722D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981" y="5542372"/>
              <a:ext cx="631436" cy="631436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4" name="椭圆 79">
              <a:extLst>
                <a:ext uri="{FF2B5EF4-FFF2-40B4-BE49-F238E27FC236}">
                  <a16:creationId xmlns:a16="http://schemas.microsoft.com/office/drawing/2014/main" id="{AEFDCD54-01FB-459B-B8DC-1EA9CEB01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274" y="5761111"/>
              <a:ext cx="456124" cy="456124"/>
            </a:xfrm>
            <a:prstGeom prst="ellipse">
              <a:avLst/>
            </a:prstGeom>
            <a:solidFill>
              <a:srgbClr val="816C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5" name="椭圆 80">
              <a:extLst>
                <a:ext uri="{FF2B5EF4-FFF2-40B4-BE49-F238E27FC236}">
                  <a16:creationId xmlns:a16="http://schemas.microsoft.com/office/drawing/2014/main" id="{6A890C06-8C20-431C-AD00-C1135B324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118" y="5478253"/>
              <a:ext cx="548877" cy="548877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6" name="椭圆 81">
              <a:extLst>
                <a:ext uri="{FF2B5EF4-FFF2-40B4-BE49-F238E27FC236}">
                  <a16:creationId xmlns:a16="http://schemas.microsoft.com/office/drawing/2014/main" id="{8C6FFE6A-EFB2-44E1-902D-09D8504AE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012" y="5501005"/>
              <a:ext cx="375302" cy="375302"/>
            </a:xfrm>
            <a:prstGeom prst="ellipse">
              <a:avLst/>
            </a:prstGeom>
            <a:solidFill>
              <a:srgbClr val="A091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7" name="椭圆 82">
              <a:extLst>
                <a:ext uri="{FF2B5EF4-FFF2-40B4-BE49-F238E27FC236}">
                  <a16:creationId xmlns:a16="http://schemas.microsoft.com/office/drawing/2014/main" id="{99DE32F5-F2EE-4785-A6D2-7AE9E76DB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5865" y="5040676"/>
              <a:ext cx="240178" cy="240178"/>
            </a:xfrm>
            <a:prstGeom prst="ellipse">
              <a:avLst/>
            </a:prstGeom>
            <a:solidFill>
              <a:srgbClr val="5547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8" name="椭圆 83">
              <a:extLst>
                <a:ext uri="{FF2B5EF4-FFF2-40B4-BE49-F238E27FC236}">
                  <a16:creationId xmlns:a16="http://schemas.microsoft.com/office/drawing/2014/main" id="{2B379280-A832-4D01-A05B-B97CA8E14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096" y="5118390"/>
              <a:ext cx="139022" cy="139022"/>
            </a:xfrm>
            <a:prstGeom prst="ellipse">
              <a:avLst/>
            </a:prstGeom>
            <a:solidFill>
              <a:srgbClr val="7C6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09" name="椭圆 84">
              <a:extLst>
                <a:ext uri="{FF2B5EF4-FFF2-40B4-BE49-F238E27FC236}">
                  <a16:creationId xmlns:a16="http://schemas.microsoft.com/office/drawing/2014/main" id="{540103DF-4DF5-4613-97F1-F24DFFC96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207" y="3099283"/>
              <a:ext cx="139022" cy="139022"/>
            </a:xfrm>
            <a:prstGeom prst="ellipse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0" name="椭圆 85">
              <a:extLst>
                <a:ext uri="{FF2B5EF4-FFF2-40B4-BE49-F238E27FC236}">
                  <a16:creationId xmlns:a16="http://schemas.microsoft.com/office/drawing/2014/main" id="{19A33137-99E9-4DB6-BB50-8596A0CB4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02" y="2671641"/>
              <a:ext cx="139022" cy="139022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1" name="椭圆 86">
              <a:extLst>
                <a:ext uri="{FF2B5EF4-FFF2-40B4-BE49-F238E27FC236}">
                  <a16:creationId xmlns:a16="http://schemas.microsoft.com/office/drawing/2014/main" id="{BDDBA013-0BD2-4010-8C84-D5FFF3995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59" y="2974628"/>
              <a:ext cx="218226" cy="218226"/>
            </a:xfrm>
            <a:prstGeom prst="ellipse">
              <a:avLst/>
            </a:prstGeom>
            <a:solidFill>
              <a:srgbClr val="F45A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2" name="椭圆 87">
              <a:extLst>
                <a:ext uri="{FF2B5EF4-FFF2-40B4-BE49-F238E27FC236}">
                  <a16:creationId xmlns:a16="http://schemas.microsoft.com/office/drawing/2014/main" id="{8AB5933E-6E7E-4CAE-B71B-36F7270E8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236" y="1235627"/>
              <a:ext cx="126079" cy="126079"/>
            </a:xfrm>
            <a:prstGeom prst="ellipse">
              <a:avLst/>
            </a:prstGeom>
            <a:solidFill>
              <a:srgbClr val="F483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3" name="椭圆 88">
              <a:extLst>
                <a:ext uri="{FF2B5EF4-FFF2-40B4-BE49-F238E27FC236}">
                  <a16:creationId xmlns:a16="http://schemas.microsoft.com/office/drawing/2014/main" id="{3D3EEE63-99B9-4399-8922-87FDE6C9F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141" y="0"/>
              <a:ext cx="233550" cy="233550"/>
            </a:xfrm>
            <a:prstGeom prst="ellipse">
              <a:avLst/>
            </a:prstGeom>
            <a:solidFill>
              <a:srgbClr val="F378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714" name="椭圆 89">
              <a:extLst>
                <a:ext uri="{FF2B5EF4-FFF2-40B4-BE49-F238E27FC236}">
                  <a16:creationId xmlns:a16="http://schemas.microsoft.com/office/drawing/2014/main" id="{5D82BCF9-848F-4969-B9F4-4AA0EB590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486" y="179105"/>
              <a:ext cx="108889" cy="108889"/>
            </a:xfrm>
            <a:prstGeom prst="ellipse">
              <a:avLst/>
            </a:prstGeom>
            <a:solidFill>
              <a:srgbClr val="F15B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6628" name="PA_任意多边形 90">
            <a:extLst>
              <a:ext uri="{FF2B5EF4-FFF2-40B4-BE49-F238E27FC236}">
                <a16:creationId xmlns:a16="http://schemas.microsoft.com/office/drawing/2014/main" id="{00CCA847-CE53-4983-9CA8-FD110446DB0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0" y="4397375"/>
            <a:ext cx="858838" cy="1647825"/>
          </a:xfrm>
          <a:custGeom>
            <a:avLst/>
            <a:gdLst>
              <a:gd name="T0" fmla="*/ 34829 w 858639"/>
              <a:gd name="T1" fmla="*/ 0 h 1647670"/>
              <a:gd name="T2" fmla="*/ 859236 w 858639"/>
              <a:gd name="T3" fmla="*/ 824069 h 1647670"/>
              <a:gd name="T4" fmla="*/ 34829 w 858639"/>
              <a:gd name="T5" fmla="*/ 1648135 h 1647670"/>
              <a:gd name="T6" fmla="*/ 0 w 858639"/>
              <a:gd name="T7" fmla="*/ 1646378 h 1647670"/>
              <a:gd name="T8" fmla="*/ 0 w 858639"/>
              <a:gd name="T9" fmla="*/ 1758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9" name="PA_椭圆 91">
            <a:extLst>
              <a:ext uri="{FF2B5EF4-FFF2-40B4-BE49-F238E27FC236}">
                <a16:creationId xmlns:a16="http://schemas.microsoft.com/office/drawing/2014/main" id="{52189FFC-7292-40D3-A431-C856DCBEFCB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3075" y="4330700"/>
            <a:ext cx="1025525" cy="102552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0" name="PA_椭圆 92">
            <a:extLst>
              <a:ext uri="{FF2B5EF4-FFF2-40B4-BE49-F238E27FC236}">
                <a16:creationId xmlns:a16="http://schemas.microsoft.com/office/drawing/2014/main" id="{DA7453CE-5683-4138-9789-75366D18149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69975" y="4784725"/>
            <a:ext cx="857250" cy="858838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1" name="PA_椭圆 93">
            <a:extLst>
              <a:ext uri="{FF2B5EF4-FFF2-40B4-BE49-F238E27FC236}">
                <a16:creationId xmlns:a16="http://schemas.microsoft.com/office/drawing/2014/main" id="{C974DBE8-45A9-4F82-8972-B0FD1490C78A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425575" y="5410200"/>
            <a:ext cx="690563" cy="690563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6632" name="PA_任意多边形 94">
            <a:extLst>
              <a:ext uri="{FF2B5EF4-FFF2-40B4-BE49-F238E27FC236}">
                <a16:creationId xmlns:a16="http://schemas.microsoft.com/office/drawing/2014/main" id="{5F5329D9-0E4F-43F7-A7C2-325CC0D746C3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0" y="4946650"/>
            <a:ext cx="327025" cy="627063"/>
          </a:xfrm>
          <a:custGeom>
            <a:avLst/>
            <a:gdLst>
              <a:gd name="T0" fmla="*/ 1923 w 858639"/>
              <a:gd name="T1" fmla="*/ 0 h 1647670"/>
              <a:gd name="T2" fmla="*/ 47437 w 858639"/>
              <a:gd name="T3" fmla="*/ 45411 h 1647670"/>
              <a:gd name="T4" fmla="*/ 1923 w 858639"/>
              <a:gd name="T5" fmla="*/ 90822 h 1647670"/>
              <a:gd name="T6" fmla="*/ 0 w 858639"/>
              <a:gd name="T7" fmla="*/ 90725 h 1647670"/>
              <a:gd name="T8" fmla="*/ 0 w 858639"/>
              <a:gd name="T9" fmla="*/ 97 h 16476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8639"/>
              <a:gd name="T16" fmla="*/ 0 h 1647670"/>
              <a:gd name="T17" fmla="*/ 858639 w 858639"/>
              <a:gd name="T18" fmla="*/ 1647670 h 16476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8639" h="1647670">
                <a:moveTo>
                  <a:pt x="34805" y="0"/>
                </a:moveTo>
                <a:cubicBezTo>
                  <a:pt x="489796" y="0"/>
                  <a:pt x="858639" y="368843"/>
                  <a:pt x="858639" y="823835"/>
                </a:cubicBezTo>
                <a:cubicBezTo>
                  <a:pt x="858639" y="1278827"/>
                  <a:pt x="489796" y="1647670"/>
                  <a:pt x="34805" y="1647670"/>
                </a:cubicBezTo>
                <a:lnTo>
                  <a:pt x="0" y="1645913"/>
                </a:lnTo>
                <a:lnTo>
                  <a:pt x="0" y="1758"/>
                </a:lnTo>
                <a:lnTo>
                  <a:pt x="34805" y="0"/>
                </a:lnTo>
                <a:close/>
              </a:path>
            </a:pathLst>
          </a:custGeom>
          <a:solidFill>
            <a:srgbClr val="F2364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3" name="PA_任意多边形 95">
            <a:extLst>
              <a:ext uri="{FF2B5EF4-FFF2-40B4-BE49-F238E27FC236}">
                <a16:creationId xmlns:a16="http://schemas.microsoft.com/office/drawing/2014/main" id="{7BA38FE5-3B71-4162-B8E0-95B37D6A5A0F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-5400000">
            <a:off x="4085432" y="6106319"/>
            <a:ext cx="412750" cy="1125537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7 h 1505704"/>
              <a:gd name="T4" fmla="*/ 0 w 491660"/>
              <a:gd name="T5" fmla="*/ 628927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4" name="PA_任意多边形 96">
            <a:extLst>
              <a:ext uri="{FF2B5EF4-FFF2-40B4-BE49-F238E27FC236}">
                <a16:creationId xmlns:a16="http://schemas.microsoft.com/office/drawing/2014/main" id="{B59C092D-A78A-425A-9571-1C38E76D46F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 rot="-5400000">
            <a:off x="4853781" y="5977732"/>
            <a:ext cx="587375" cy="1208088"/>
          </a:xfrm>
          <a:custGeom>
            <a:avLst/>
            <a:gdLst>
              <a:gd name="T0" fmla="*/ 838334 w 491660"/>
              <a:gd name="T1" fmla="*/ 388854 h 1505704"/>
              <a:gd name="T2" fmla="*/ 219003 w 491660"/>
              <a:gd name="T3" fmla="*/ 741700 h 1505704"/>
              <a:gd name="T4" fmla="*/ 0 w 491660"/>
              <a:gd name="T5" fmla="*/ 777707 h 1505704"/>
              <a:gd name="T6" fmla="*/ 0 w 491660"/>
              <a:gd name="T7" fmla="*/ 0 h 1505704"/>
              <a:gd name="T8" fmla="*/ 219003 w 491660"/>
              <a:gd name="T9" fmla="*/ 36008 h 1505704"/>
              <a:gd name="T10" fmla="*/ 838334 w 491660"/>
              <a:gd name="T11" fmla="*/ 38885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5" name="PA_任意多边形 97">
            <a:extLst>
              <a:ext uri="{FF2B5EF4-FFF2-40B4-BE49-F238E27FC236}">
                <a16:creationId xmlns:a16="http://schemas.microsoft.com/office/drawing/2014/main" id="{552AC890-C854-4A41-9BE0-12A216D75A6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 rot="-5400000">
            <a:off x="5614194" y="6106319"/>
            <a:ext cx="412750" cy="1125538"/>
          </a:xfrm>
          <a:custGeom>
            <a:avLst/>
            <a:gdLst>
              <a:gd name="T0" fmla="*/ 290892 w 491660"/>
              <a:gd name="T1" fmla="*/ 314464 h 1505704"/>
              <a:gd name="T2" fmla="*/ 75992 w 491660"/>
              <a:gd name="T3" fmla="*/ 599808 h 1505704"/>
              <a:gd name="T4" fmla="*/ 0 w 491660"/>
              <a:gd name="T5" fmla="*/ 628929 h 1505704"/>
              <a:gd name="T6" fmla="*/ 0 w 491660"/>
              <a:gd name="T7" fmla="*/ 0 h 1505704"/>
              <a:gd name="T8" fmla="*/ 75992 w 491660"/>
              <a:gd name="T9" fmla="*/ 29119 h 1505704"/>
              <a:gd name="T10" fmla="*/ 290892 w 491660"/>
              <a:gd name="T11" fmla="*/ 314464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6" name="PA_任意多边形 98">
            <a:extLst>
              <a:ext uri="{FF2B5EF4-FFF2-40B4-BE49-F238E27FC236}">
                <a16:creationId xmlns:a16="http://schemas.microsoft.com/office/drawing/2014/main" id="{613C5055-ED63-4B5D-9DF4-A7AA30D7816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 rot="-5400000">
            <a:off x="6480969" y="6320631"/>
            <a:ext cx="238125" cy="887413"/>
          </a:xfrm>
          <a:custGeom>
            <a:avLst/>
            <a:gdLst>
              <a:gd name="T0" fmla="*/ 55858 w 491660"/>
              <a:gd name="T1" fmla="*/ 154123 h 1505704"/>
              <a:gd name="T2" fmla="*/ 14592 w 491660"/>
              <a:gd name="T3" fmla="*/ 293974 h 1505704"/>
              <a:gd name="T4" fmla="*/ 0 w 491660"/>
              <a:gd name="T5" fmla="*/ 308246 h 1505704"/>
              <a:gd name="T6" fmla="*/ 0 w 491660"/>
              <a:gd name="T7" fmla="*/ 0 h 1505704"/>
              <a:gd name="T8" fmla="*/ 14592 w 491660"/>
              <a:gd name="T9" fmla="*/ 14272 h 1505704"/>
              <a:gd name="T10" fmla="*/ 55858 w 491660"/>
              <a:gd name="T11" fmla="*/ 154123 h 150570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91660"/>
              <a:gd name="T19" fmla="*/ 0 h 1505704"/>
              <a:gd name="T20" fmla="*/ 491660 w 491660"/>
              <a:gd name="T21" fmla="*/ 1505704 h 150570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91660" h="1505704">
                <a:moveTo>
                  <a:pt x="491660" y="752852"/>
                </a:moveTo>
                <a:cubicBezTo>
                  <a:pt x="491660" y="1037222"/>
                  <a:pt x="347581" y="1287940"/>
                  <a:pt x="128440" y="1435989"/>
                </a:cubicBezTo>
                <a:lnTo>
                  <a:pt x="0" y="1505704"/>
                </a:lnTo>
                <a:lnTo>
                  <a:pt x="0" y="0"/>
                </a:lnTo>
                <a:lnTo>
                  <a:pt x="128440" y="69715"/>
                </a:lnTo>
                <a:cubicBezTo>
                  <a:pt x="347581" y="217764"/>
                  <a:pt x="491660" y="468482"/>
                  <a:pt x="491660" y="752852"/>
                </a:cubicBezTo>
                <a:close/>
              </a:path>
            </a:pathLst>
          </a:cu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7" name="PA_文本框 99">
            <a:extLst>
              <a:ext uri="{FF2B5EF4-FFF2-40B4-BE49-F238E27FC236}">
                <a16:creationId xmlns:a16="http://schemas.microsoft.com/office/drawing/2014/main" id="{2BB4720C-213A-40F8-93FA-8B6127340D7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225556" y="1874505"/>
            <a:ext cx="273344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有关</a:t>
            </a:r>
            <a:r>
              <a:rPr lang="en-US" altLang="zh-CN" sz="48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RUP</a:t>
            </a:r>
            <a:endParaRPr kumimoji="0" lang="zh-CN" alt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6638" name="PA_文本框 100">
            <a:extLst>
              <a:ext uri="{FF2B5EF4-FFF2-40B4-BE49-F238E27FC236}">
                <a16:creationId xmlns:a16="http://schemas.microsoft.com/office/drawing/2014/main" id="{7BE3CC08-3BF5-4311-9516-2B66492C5C9F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60875" y="3082267"/>
            <a:ext cx="497283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G21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小组</a:t>
            </a:r>
            <a:endParaRPr lang="en-US" altLang="zh-CN" sz="2400" b="1" dirty="0">
              <a:solidFill>
                <a:srgbClr val="000000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组长：陈昱熹 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 组员：王敏   马宇轩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26639" name="PA_组合 101">
            <a:extLst>
              <a:ext uri="{FF2B5EF4-FFF2-40B4-BE49-F238E27FC236}">
                <a16:creationId xmlns:a16="http://schemas.microsoft.com/office/drawing/2014/main" id="{33C73BE6-040C-4836-B8CF-FF9A034C5705}"/>
              </a:ext>
            </a:extLst>
          </p:cNvPr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749300" y="2767013"/>
            <a:ext cx="5995988" cy="195262"/>
            <a:chOff x="0" y="0"/>
            <a:chExt cx="4727045" cy="649007"/>
          </a:xfrm>
        </p:grpSpPr>
        <p:sp>
          <p:nvSpPr>
            <p:cNvPr id="26640" name="矩形 102">
              <a:extLst>
                <a:ext uri="{FF2B5EF4-FFF2-40B4-BE49-F238E27FC236}">
                  <a16:creationId xmlns:a16="http://schemas.microsoft.com/office/drawing/2014/main" id="{6950CCBF-380A-4048-BCCB-F72F2ED7BC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81590" y="-2078072"/>
              <a:ext cx="163866" cy="4727045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1" name="矩形 103">
              <a:extLst>
                <a:ext uri="{FF2B5EF4-FFF2-40B4-BE49-F238E27FC236}">
                  <a16:creationId xmlns:a16="http://schemas.microsoft.com/office/drawing/2014/main" id="{262E9121-4066-4B18-8950-FE8ED47D07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22556" y="-2236797"/>
              <a:ext cx="81933" cy="4727045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2" name="矩形 104">
              <a:extLst>
                <a:ext uri="{FF2B5EF4-FFF2-40B4-BE49-F238E27FC236}">
                  <a16:creationId xmlns:a16="http://schemas.microsoft.com/office/drawing/2014/main" id="{FA91999B-6A2A-4A9B-8E89-861E823DF7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38943" y="-2338944"/>
              <a:ext cx="49160" cy="4727045"/>
            </a:xfrm>
            <a:prstGeom prst="rect">
              <a:avLst/>
            </a:prstGeom>
            <a:solidFill>
              <a:srgbClr val="6C5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6643" name="矩形 105">
              <a:extLst>
                <a:ext uri="{FF2B5EF4-FFF2-40B4-BE49-F238E27FC236}">
                  <a16:creationId xmlns:a16="http://schemas.microsoft.com/office/drawing/2014/main" id="{8DE04913-CD16-4227-A22F-A9E337D6F4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240623" y="-1837417"/>
              <a:ext cx="245799" cy="4727045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505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4" grpId="0" animBg="1"/>
      <p:bldP spid="26635" grpId="0" animBg="1"/>
      <p:bldP spid="26636" grpId="0" animBg="1"/>
      <p:bldP spid="26637" grpId="0"/>
      <p:bldP spid="2663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PA_椭圆 15">
            <a:extLst>
              <a:ext uri="{FF2B5EF4-FFF2-40B4-BE49-F238E27FC236}">
                <a16:creationId xmlns:a16="http://schemas.microsoft.com/office/drawing/2014/main" id="{8222AACF-2FCF-4093-9CB7-F2E14B3EC52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3" name="PA_椭圆 7">
            <a:extLst>
              <a:ext uri="{FF2B5EF4-FFF2-40B4-BE49-F238E27FC236}">
                <a16:creationId xmlns:a16="http://schemas.microsoft.com/office/drawing/2014/main" id="{5B37B5F9-8875-421B-ACAE-CA174B634A1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4" name="PA_椭圆 8">
            <a:extLst>
              <a:ext uri="{FF2B5EF4-FFF2-40B4-BE49-F238E27FC236}">
                <a16:creationId xmlns:a16="http://schemas.microsoft.com/office/drawing/2014/main" id="{F160F5FC-C1D5-4B03-901E-7050D6DAAF3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5" name="PA_椭圆 1">
            <a:extLst>
              <a:ext uri="{FF2B5EF4-FFF2-40B4-BE49-F238E27FC236}">
                <a16:creationId xmlns:a16="http://schemas.microsoft.com/office/drawing/2014/main" id="{70B5D3C2-20B0-4F5C-BD7C-3EFC41F9FFC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6" name="PA_椭圆 9">
            <a:extLst>
              <a:ext uri="{FF2B5EF4-FFF2-40B4-BE49-F238E27FC236}">
                <a16:creationId xmlns:a16="http://schemas.microsoft.com/office/drawing/2014/main" id="{3046E48B-6B78-4D17-BE14-354C734B4BD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7" name="PA_椭圆 10">
            <a:extLst>
              <a:ext uri="{FF2B5EF4-FFF2-40B4-BE49-F238E27FC236}">
                <a16:creationId xmlns:a16="http://schemas.microsoft.com/office/drawing/2014/main" id="{5D80E267-5112-4C2A-940A-F9F20F4D58D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8" name="PA_椭圆 11">
            <a:extLst>
              <a:ext uri="{FF2B5EF4-FFF2-40B4-BE49-F238E27FC236}">
                <a16:creationId xmlns:a16="http://schemas.microsoft.com/office/drawing/2014/main" id="{72D9CBE1-2663-4C50-A158-F76A1AE1E6C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89" name="PA_椭圆 12">
            <a:extLst>
              <a:ext uri="{FF2B5EF4-FFF2-40B4-BE49-F238E27FC236}">
                <a16:creationId xmlns:a16="http://schemas.microsoft.com/office/drawing/2014/main" id="{7D0A93AC-EA24-46CE-929B-AEFEA58A75A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90" name="PA_椭圆 13">
            <a:extLst>
              <a:ext uri="{FF2B5EF4-FFF2-40B4-BE49-F238E27FC236}">
                <a16:creationId xmlns:a16="http://schemas.microsoft.com/office/drawing/2014/main" id="{D51E3A95-C00C-4478-BF26-391A0632010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91" name="PA_椭圆 14">
            <a:extLst>
              <a:ext uri="{FF2B5EF4-FFF2-40B4-BE49-F238E27FC236}">
                <a16:creationId xmlns:a16="http://schemas.microsoft.com/office/drawing/2014/main" id="{EEDEE57F-2631-43E7-8EE1-4FD1CB39F7A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6092" name="PA_文本框 2">
            <a:extLst>
              <a:ext uri="{FF2B5EF4-FFF2-40B4-BE49-F238E27FC236}">
                <a16:creationId xmlns:a16="http://schemas.microsoft.com/office/drawing/2014/main" id="{68981029-9303-432E-BC10-DFD3FF8C9A52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3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46093" name="PA_文本框 17">
            <a:extLst>
              <a:ext uri="{FF2B5EF4-FFF2-40B4-BE49-F238E27FC236}">
                <a16:creationId xmlns:a16="http://schemas.microsoft.com/office/drawing/2014/main" id="{3B275FF4-9764-4ED9-8645-FBB87130B7E5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907876" y="1752664"/>
            <a:ext cx="1922321" cy="774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000" b="1" dirty="0">
                <a:solidFill>
                  <a:schemeClr val="bg1"/>
                </a:solidFill>
              </a:rPr>
              <a:t>RUP</a:t>
            </a:r>
            <a:r>
              <a:rPr lang="zh-CN" altLang="zh-CN" sz="2000" b="1" dirty="0">
                <a:solidFill>
                  <a:schemeClr val="bg1"/>
                </a:solidFill>
              </a:rPr>
              <a:t>的九个核心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zh-CN" altLang="zh-CN" sz="2000" b="1" dirty="0">
                <a:solidFill>
                  <a:schemeClr val="bg1"/>
                </a:solidFill>
              </a:rPr>
              <a:t>工作流及目的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3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 autoUpdateAnimBg="0"/>
      <p:bldP spid="46083" grpId="0" animBg="1" autoUpdateAnimBg="0"/>
      <p:bldP spid="46084" grpId="0" animBg="1" autoUpdateAnimBg="0"/>
      <p:bldP spid="46085" grpId="0" animBg="1" autoUpdateAnimBg="0"/>
      <p:bldP spid="46086" grpId="0" animBg="1" autoUpdateAnimBg="0"/>
      <p:bldP spid="46087" grpId="0" animBg="1" autoUpdateAnimBg="0"/>
      <p:bldP spid="46088" grpId="0" animBg="1" autoUpdateAnimBg="0"/>
      <p:bldP spid="46089" grpId="0" animBg="1" autoUpdateAnimBg="0"/>
      <p:bldP spid="46090" grpId="0" animBg="1" autoUpdateAnimBg="0"/>
      <p:bldP spid="46091" grpId="0" animBg="1" autoUpdateAnimBg="0"/>
      <p:bldP spid="46092" grpId="0"/>
      <p:bldP spid="460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PA_矩形 1">
            <a:extLst>
              <a:ext uri="{FF2B5EF4-FFF2-40B4-BE49-F238E27FC236}">
                <a16:creationId xmlns:a16="http://schemas.microsoft.com/office/drawing/2014/main" id="{78DC6FD6-3032-44B3-8297-1080B74670F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5" name="PA_矩形 2">
            <a:extLst>
              <a:ext uri="{FF2B5EF4-FFF2-40B4-BE49-F238E27FC236}">
                <a16:creationId xmlns:a16="http://schemas.microsoft.com/office/drawing/2014/main" id="{7A0CA3CF-AEAD-41A9-AA76-45A4FFC7F6B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6" name="PA_矩形 3">
            <a:extLst>
              <a:ext uri="{FF2B5EF4-FFF2-40B4-BE49-F238E27FC236}">
                <a16:creationId xmlns:a16="http://schemas.microsoft.com/office/drawing/2014/main" id="{58E1B461-4FE5-439A-8E95-8C95EB09ADA0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7" name="PA_矩形 4">
            <a:extLst>
              <a:ext uri="{FF2B5EF4-FFF2-40B4-BE49-F238E27FC236}">
                <a16:creationId xmlns:a16="http://schemas.microsoft.com/office/drawing/2014/main" id="{F3E39953-DDB5-4647-98A0-A468F0F754E2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4038" name="PA_矩形 9">
            <a:extLst>
              <a:ext uri="{FF2B5EF4-FFF2-40B4-BE49-F238E27FC236}">
                <a16:creationId xmlns:a16="http://schemas.microsoft.com/office/drawing/2014/main" id="{B1C66FF9-720B-476D-8784-00799034704F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49" y="76200"/>
            <a:ext cx="491331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b="1" dirty="0"/>
              <a:t>RUP</a:t>
            </a:r>
            <a:r>
              <a:rPr lang="zh-CN" altLang="zh-CN" b="1" dirty="0"/>
              <a:t>的九个核心工作流及目的</a:t>
            </a:r>
            <a:endParaRPr lang="zh-CN" altLang="zh-CN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553EB5-4BC9-4464-9339-9054F6232AA4}"/>
              </a:ext>
            </a:extLst>
          </p:cNvPr>
          <p:cNvSpPr/>
          <p:nvPr/>
        </p:nvSpPr>
        <p:spPr>
          <a:xfrm>
            <a:off x="266815" y="632531"/>
            <a:ext cx="1194816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7175">
              <a:lnSpc>
                <a:spcPts val="2400"/>
              </a:lnSpc>
            </a:pPr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商业建模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Business Modeling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）：理解待开发系统的组织结构及其商业运作，确保所有参与人员对待开发系统有共同的认识。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需求分析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Requirements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）：定义系统功能及用户界面，使客户知道系统的功能，开发人员知道系统的需求，为项目预算及计划提供基础。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分析与设计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Analysis and Design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）：把需求分析的结果转化为实现规格。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实现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Implementation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）：定义代码的组织结构、实现代码、单元测试、系统集成。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测试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Test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）：校验各自子系统的交互与集成。确保所有的需求被正确实现并在系统发布前发现错误。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发布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Deployment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）：打包、分发、安装软件，升级旧系统；培训用户及销售人员，并提供技术支持。制定并实施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beta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测试。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配置管理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Configuration and Change Management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）：跟踪并维护系统所有产品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的完整性和一致性。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项目管理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Project Management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）：为计划、执行和监控软件开发项目提供可行性的指导；为风险管理提供框架。</a:t>
            </a: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环境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Environment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）：为组织提供过程管理和工具的支持。</a:t>
            </a: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9E8838D-BD23-4003-9214-F16D7B9103B3}"/>
              </a:ext>
            </a:extLst>
          </p:cNvPr>
          <p:cNvSpPr/>
          <p:nvPr/>
        </p:nvSpPr>
        <p:spPr>
          <a:xfrm>
            <a:off x="6163918" y="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[3]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65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 autoUpdateAnimBg="0"/>
      <p:bldP spid="44035" grpId="0" animBg="1" autoUpdateAnimBg="0"/>
      <p:bldP spid="44036" grpId="0" animBg="1" autoUpdateAnimBg="0"/>
      <p:bldP spid="44037" grpId="0" animBg="1" autoUpdateAnimBg="0"/>
      <p:bldP spid="440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PA_椭圆 15">
            <a:extLst>
              <a:ext uri="{FF2B5EF4-FFF2-40B4-BE49-F238E27FC236}">
                <a16:creationId xmlns:a16="http://schemas.microsoft.com/office/drawing/2014/main" id="{2987712B-E079-47C9-AF93-A663C99F02BA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5" name="PA_椭圆 7">
            <a:extLst>
              <a:ext uri="{FF2B5EF4-FFF2-40B4-BE49-F238E27FC236}">
                <a16:creationId xmlns:a16="http://schemas.microsoft.com/office/drawing/2014/main" id="{A71038DA-8AC8-4BBC-B7F4-2CD89127750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6" name="PA_椭圆 8">
            <a:extLst>
              <a:ext uri="{FF2B5EF4-FFF2-40B4-BE49-F238E27FC236}">
                <a16:creationId xmlns:a16="http://schemas.microsoft.com/office/drawing/2014/main" id="{FA14E735-D32A-47F2-B1E0-EEE1A5D346D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7" name="PA_椭圆 1">
            <a:extLst>
              <a:ext uri="{FF2B5EF4-FFF2-40B4-BE49-F238E27FC236}">
                <a16:creationId xmlns:a16="http://schemas.microsoft.com/office/drawing/2014/main" id="{6F4EAB90-2B7D-41AE-9C7B-74512DB11FA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8" name="PA_椭圆 9">
            <a:extLst>
              <a:ext uri="{FF2B5EF4-FFF2-40B4-BE49-F238E27FC236}">
                <a16:creationId xmlns:a16="http://schemas.microsoft.com/office/drawing/2014/main" id="{67EAECB7-E48A-47A1-B011-84A5BB9C31B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79" name="PA_椭圆 10">
            <a:extLst>
              <a:ext uri="{FF2B5EF4-FFF2-40B4-BE49-F238E27FC236}">
                <a16:creationId xmlns:a16="http://schemas.microsoft.com/office/drawing/2014/main" id="{17440D93-6413-49E5-8F7D-BD1AE87F8409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0" name="PA_椭圆 11">
            <a:extLst>
              <a:ext uri="{FF2B5EF4-FFF2-40B4-BE49-F238E27FC236}">
                <a16:creationId xmlns:a16="http://schemas.microsoft.com/office/drawing/2014/main" id="{39B8E81E-50E2-4BFE-85C4-FF8861EA240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1" name="PA_椭圆 12">
            <a:extLst>
              <a:ext uri="{FF2B5EF4-FFF2-40B4-BE49-F238E27FC236}">
                <a16:creationId xmlns:a16="http://schemas.microsoft.com/office/drawing/2014/main" id="{18FBB1BD-C826-49A7-9D96-FF854B8D5BCB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2" name="PA_椭圆 13">
            <a:extLst>
              <a:ext uri="{FF2B5EF4-FFF2-40B4-BE49-F238E27FC236}">
                <a16:creationId xmlns:a16="http://schemas.microsoft.com/office/drawing/2014/main" id="{7F9D3A73-8384-4ED8-A038-59A329FDC11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3" name="PA_椭圆 14">
            <a:extLst>
              <a:ext uri="{FF2B5EF4-FFF2-40B4-BE49-F238E27FC236}">
                <a16:creationId xmlns:a16="http://schemas.microsoft.com/office/drawing/2014/main" id="{FC00A762-33F5-4625-A0FC-9022FF8B60DD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4284" name="PA_文本框 2">
            <a:extLst>
              <a:ext uri="{FF2B5EF4-FFF2-40B4-BE49-F238E27FC236}">
                <a16:creationId xmlns:a16="http://schemas.microsoft.com/office/drawing/2014/main" id="{12E6BF30-24D2-453E-B2EA-C08B133A0ECA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4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54285" name="PA_文本框 17">
            <a:extLst>
              <a:ext uri="{FF2B5EF4-FFF2-40B4-BE49-F238E27FC236}">
                <a16:creationId xmlns:a16="http://schemas.microsoft.com/office/drawing/2014/main" id="{8910278B-81B4-4E81-A9EE-CF3A821FF77F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491684" y="1878340"/>
            <a:ext cx="26757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小组评价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会议</a:t>
            </a:r>
          </a:p>
        </p:txBody>
      </p:sp>
    </p:spTree>
    <p:extLst>
      <p:ext uri="{BB962C8B-B14F-4D97-AF65-F5344CB8AC3E}">
        <p14:creationId xmlns:p14="http://schemas.microsoft.com/office/powerpoint/2010/main" val="113926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nimBg="1" autoUpdateAnimBg="0"/>
      <p:bldP spid="54275" grpId="0" animBg="1" autoUpdateAnimBg="0"/>
      <p:bldP spid="54276" grpId="0" animBg="1" autoUpdateAnimBg="0"/>
      <p:bldP spid="54277" grpId="0" animBg="1" autoUpdateAnimBg="0"/>
      <p:bldP spid="54278" grpId="0" animBg="1" autoUpdateAnimBg="0"/>
      <p:bldP spid="54279" grpId="0" animBg="1" autoUpdateAnimBg="0"/>
      <p:bldP spid="54280" grpId="0" animBg="1" autoUpdateAnimBg="0"/>
      <p:bldP spid="54281" grpId="0" animBg="1" autoUpdateAnimBg="0"/>
      <p:bldP spid="54282" grpId="0" animBg="1" autoUpdateAnimBg="0"/>
      <p:bldP spid="54283" grpId="0" animBg="1" autoUpdateAnimBg="0"/>
      <p:bldP spid="54284" grpId="0"/>
      <p:bldP spid="542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PA_矩形 1">
            <a:extLst>
              <a:ext uri="{FF2B5EF4-FFF2-40B4-BE49-F238E27FC236}">
                <a16:creationId xmlns:a16="http://schemas.microsoft.com/office/drawing/2014/main" id="{E07E34B6-DAF1-4B23-A633-B57F37D225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1" name="PA_矩形 2">
            <a:extLst>
              <a:ext uri="{FF2B5EF4-FFF2-40B4-BE49-F238E27FC236}">
                <a16:creationId xmlns:a16="http://schemas.microsoft.com/office/drawing/2014/main" id="{ECDF07C6-46A9-4FD3-983F-21F958A99CC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2" name="PA_矩形 3">
            <a:extLst>
              <a:ext uri="{FF2B5EF4-FFF2-40B4-BE49-F238E27FC236}">
                <a16:creationId xmlns:a16="http://schemas.microsoft.com/office/drawing/2014/main" id="{42B3DFF7-43DA-495F-856E-31C3B196CE0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3" name="PA_矩形 4">
            <a:extLst>
              <a:ext uri="{FF2B5EF4-FFF2-40B4-BE49-F238E27FC236}">
                <a16:creationId xmlns:a16="http://schemas.microsoft.com/office/drawing/2014/main" id="{65FCC2F7-26C8-47D1-95B5-3133A81F2A1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4" name="PA_矩形 9">
            <a:extLst>
              <a:ext uri="{FF2B5EF4-FFF2-40B4-BE49-F238E27FC236}">
                <a16:creationId xmlns:a16="http://schemas.microsoft.com/office/drawing/2014/main" id="{76E3762B-637A-4E4A-89F7-41C0A0E47C1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0135" y="109451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latin typeface="微软雅黑" panose="020B0503020204020204" pitchFamily="34" charset="-122"/>
                <a:sym typeface="微软雅黑" panose="020B0503020204020204" pitchFamily="34" charset="-122"/>
              </a:rPr>
              <a:t>会议记录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A032E0D-C9E9-47CE-B3DF-E1AD66FA1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011098"/>
              </p:ext>
            </p:extLst>
          </p:nvPr>
        </p:nvGraphicFramePr>
        <p:xfrm>
          <a:off x="2269374" y="1537450"/>
          <a:ext cx="7653252" cy="28941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26626">
                  <a:extLst>
                    <a:ext uri="{9D8B030D-6E8A-4147-A177-3AD203B41FA5}">
                      <a16:colId xmlns:a16="http://schemas.microsoft.com/office/drawing/2014/main" val="1646478253"/>
                    </a:ext>
                  </a:extLst>
                </a:gridCol>
                <a:gridCol w="3826626">
                  <a:extLst>
                    <a:ext uri="{9D8B030D-6E8A-4147-A177-3AD203B41FA5}">
                      <a16:colId xmlns:a16="http://schemas.microsoft.com/office/drawing/2014/main" val="868564237"/>
                    </a:ext>
                  </a:extLst>
                </a:gridCol>
              </a:tblGrid>
              <a:tr h="72354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会议记录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798970"/>
                  </a:ext>
                </a:extLst>
              </a:tr>
              <a:tr h="516818">
                <a:tc>
                  <a:txBody>
                    <a:bodyPr/>
                    <a:lstStyle/>
                    <a:p>
                      <a:r>
                        <a:rPr lang="zh-CN" sz="1600" kern="1200" dirty="0">
                          <a:effectLst/>
                        </a:rPr>
                        <a:t>会议时间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effectLst/>
                        </a:rPr>
                        <a:t>2019/4/6  </a:t>
                      </a:r>
                      <a:r>
                        <a:rPr lang="zh-CN" sz="1600" kern="1200" dirty="0">
                          <a:effectLst/>
                        </a:rPr>
                        <a:t>晚上</a:t>
                      </a:r>
                      <a:r>
                        <a:rPr lang="en-US" sz="1600" kern="1200" dirty="0">
                          <a:effectLst/>
                        </a:rPr>
                        <a:t>7</a:t>
                      </a:r>
                      <a:r>
                        <a:rPr lang="zh-CN" sz="1600" kern="1200" dirty="0">
                          <a:effectLst/>
                        </a:rPr>
                        <a:t>点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45274"/>
                  </a:ext>
                </a:extLst>
              </a:tr>
              <a:tr h="516818">
                <a:tc>
                  <a:txBody>
                    <a:bodyPr/>
                    <a:lstStyle/>
                    <a:p>
                      <a:r>
                        <a:rPr lang="zh-CN" sz="1600" kern="1200" dirty="0">
                          <a:effectLst/>
                        </a:rPr>
                        <a:t>会议主题</a:t>
                      </a:r>
                      <a:r>
                        <a:rPr lang="zh-CN" sz="1600" dirty="0">
                          <a:effectLst/>
                        </a:rPr>
                        <a:t> 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600" kern="1200" dirty="0">
                          <a:effectLst/>
                        </a:rPr>
                        <a:t>对《</a:t>
                      </a:r>
                      <a:r>
                        <a:rPr lang="en-US" sz="1600" kern="1200" dirty="0" err="1">
                          <a:effectLst/>
                        </a:rPr>
                        <a:t>Pmbok</a:t>
                      </a:r>
                      <a:r>
                        <a:rPr lang="zh-CN" sz="1600" kern="1200" dirty="0">
                          <a:effectLst/>
                        </a:rPr>
                        <a:t>》的评价</a:t>
                      </a:r>
                      <a:r>
                        <a:rPr lang="en-US" sz="1600" kern="1200" dirty="0">
                          <a:effectLst/>
                        </a:rPr>
                        <a:t>&amp;</a:t>
                      </a:r>
                      <a:r>
                        <a:rPr lang="zh-CN" sz="1600" kern="1200" dirty="0">
                          <a:effectLst/>
                        </a:rPr>
                        <a:t>讨论；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2195459"/>
                  </a:ext>
                </a:extLst>
              </a:tr>
              <a:tr h="516818">
                <a:tc>
                  <a:txBody>
                    <a:bodyPr/>
                    <a:lstStyle/>
                    <a:p>
                      <a:r>
                        <a:rPr lang="zh-CN" sz="1600" kern="1200" dirty="0">
                          <a:effectLst/>
                        </a:rPr>
                        <a:t>会议人员</a:t>
                      </a:r>
                      <a:r>
                        <a:rPr lang="zh-CN" sz="1600" dirty="0">
                          <a:effectLst/>
                        </a:rPr>
                        <a:t> 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zh-CN" sz="1600" kern="1200" dirty="0">
                          <a:effectLst/>
                        </a:rPr>
                        <a:t>陈昱熹</a:t>
                      </a:r>
                      <a:r>
                        <a:rPr lang="en-US" sz="1600" kern="1200" dirty="0">
                          <a:effectLst/>
                        </a:rPr>
                        <a:t>  </a:t>
                      </a:r>
                      <a:r>
                        <a:rPr lang="zh-CN" sz="1600" kern="1200" dirty="0">
                          <a:effectLst/>
                        </a:rPr>
                        <a:t>王敏</a:t>
                      </a:r>
                      <a:r>
                        <a:rPr lang="en-US" sz="1600" kern="1200" dirty="0">
                          <a:effectLst/>
                        </a:rPr>
                        <a:t>   </a:t>
                      </a:r>
                      <a:r>
                        <a:rPr lang="zh-CN" sz="1600" kern="1200" dirty="0">
                          <a:effectLst/>
                        </a:rPr>
                        <a:t>马宇轩</a:t>
                      </a:r>
                      <a:endParaRPr lang="zh-CN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7268434"/>
                  </a:ext>
                </a:extLst>
              </a:tr>
              <a:tr h="6201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effectLst/>
                        </a:rPr>
                        <a:t>会议方式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effectLst/>
                        </a:rPr>
                        <a:t>网上电话</a:t>
                      </a:r>
                      <a:endParaRPr lang="zh-CN" sz="1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192533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C1614945-379A-4941-AA6D-F296C8F24FCE}"/>
              </a:ext>
            </a:extLst>
          </p:cNvPr>
          <p:cNvSpPr/>
          <p:nvPr/>
        </p:nvSpPr>
        <p:spPr>
          <a:xfrm>
            <a:off x="4514245" y="0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[4]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05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animBg="1"/>
      <p:bldP spid="37892" grpId="0" animBg="1"/>
      <p:bldP spid="37893" grpId="0" animBg="1"/>
      <p:bldP spid="3789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PA_矩形 1">
            <a:extLst>
              <a:ext uri="{FF2B5EF4-FFF2-40B4-BE49-F238E27FC236}">
                <a16:creationId xmlns:a16="http://schemas.microsoft.com/office/drawing/2014/main" id="{C6DC8783-1A75-47F1-95A9-65010D69C59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7" name="PA_矩形 2">
            <a:extLst>
              <a:ext uri="{FF2B5EF4-FFF2-40B4-BE49-F238E27FC236}">
                <a16:creationId xmlns:a16="http://schemas.microsoft.com/office/drawing/2014/main" id="{4633A252-69C0-4018-8A5E-EAB386CBABE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8" name="PA_矩形 3">
            <a:extLst>
              <a:ext uri="{FF2B5EF4-FFF2-40B4-BE49-F238E27FC236}">
                <a16:creationId xmlns:a16="http://schemas.microsoft.com/office/drawing/2014/main" id="{E0EC82FF-8C65-4469-BD67-7E3EE86129C9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49" name="PA_矩形 4">
            <a:extLst>
              <a:ext uri="{FF2B5EF4-FFF2-40B4-BE49-F238E27FC236}">
                <a16:creationId xmlns:a16="http://schemas.microsoft.com/office/drawing/2014/main" id="{6C30C404-78E4-41DD-8E22-D4DD133B749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1750" name="PA_矩形 9">
            <a:extLst>
              <a:ext uri="{FF2B5EF4-FFF2-40B4-BE49-F238E27FC236}">
                <a16:creationId xmlns:a16="http://schemas.microsoft.com/office/drawing/2014/main" id="{5472AF69-319D-4921-8C58-056845AF1ECA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98716" y="60980"/>
            <a:ext cx="1954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评价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心得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42B3EDB-A86F-4C76-B186-D38185052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075781"/>
              </p:ext>
            </p:extLst>
          </p:nvPr>
        </p:nvGraphicFramePr>
        <p:xfrm>
          <a:off x="1530350" y="1176728"/>
          <a:ext cx="7271385" cy="47325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427">
                  <a:extLst>
                    <a:ext uri="{9D8B030D-6E8A-4147-A177-3AD203B41FA5}">
                      <a16:colId xmlns:a16="http://schemas.microsoft.com/office/drawing/2014/main" val="1449408157"/>
                    </a:ext>
                  </a:extLst>
                </a:gridCol>
                <a:gridCol w="6331958">
                  <a:extLst>
                    <a:ext uri="{9D8B030D-6E8A-4147-A177-3AD203B41FA5}">
                      <a16:colId xmlns:a16="http://schemas.microsoft.com/office/drawing/2014/main" val="3198127796"/>
                    </a:ext>
                  </a:extLst>
                </a:gridCol>
              </a:tblGrid>
              <a:tr h="18332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陈昱熹</a:t>
                      </a:r>
                      <a:endParaRPr lang="zh-CN" sz="18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其实整个</a:t>
                      </a:r>
                      <a:r>
                        <a:rPr lang="en-US" sz="1800" kern="100" dirty="0" err="1">
                          <a:effectLst/>
                        </a:rPr>
                        <a:t>rup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zh-CN" sz="1800" kern="100" dirty="0">
                          <a:effectLst/>
                        </a:rPr>
                        <a:t>的方法就是基于传统瀑布模型的一个改进，人们在工作的过程当中，随着技术的进步，软件规模不断扩大，当然便会不断地让我们的工作模型去让我们更好的完成我们的工作；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    </a:t>
                      </a:r>
                      <a:r>
                        <a:rPr lang="zh-CN" sz="1800" kern="100" dirty="0">
                          <a:effectLst/>
                        </a:rPr>
                        <a:t>希望在之后的学习工作当中，可以更好更多的去使用到</a:t>
                      </a:r>
                      <a:r>
                        <a:rPr lang="en-US" sz="1800" kern="100" dirty="0">
                          <a:effectLst/>
                        </a:rPr>
                        <a:t>RUP</a:t>
                      </a:r>
                      <a:r>
                        <a:rPr lang="zh-CN" sz="1800" kern="100" dirty="0">
                          <a:effectLst/>
                        </a:rPr>
                        <a:t>模型，帮助自己去更好的完成自己的工作。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0286874"/>
                  </a:ext>
                </a:extLst>
              </a:tr>
              <a:tr h="2899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王敏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7175" algn="l">
                        <a:lnSpc>
                          <a:spcPts val="24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在了解了</a:t>
                      </a:r>
                      <a:r>
                        <a:rPr lang="en-US" sz="1800" kern="100" dirty="0">
                          <a:effectLst/>
                        </a:rPr>
                        <a:t>RUP </a:t>
                      </a:r>
                      <a:r>
                        <a:rPr lang="zh-CN" sz="1800" kern="100" dirty="0">
                          <a:effectLst/>
                        </a:rPr>
                        <a:t>方法之后，我发现它吸收了多种开发模型的优点，具有很好的可操作性和实用性，在我们小组的开发过程中也可以进行借鉴和参考。其中我印象最深的就是</a:t>
                      </a:r>
                      <a:r>
                        <a:rPr lang="en-US" sz="1800" kern="100" dirty="0">
                          <a:effectLst/>
                        </a:rPr>
                        <a:t>RUP </a:t>
                      </a:r>
                      <a:r>
                        <a:rPr lang="zh-CN" sz="1800" kern="100" dirty="0">
                          <a:effectLst/>
                        </a:rPr>
                        <a:t>方法的静态结构中对方法的描述部分，其分为角色、行为、模型和工作流，其中最触动我的是，不同的工作流在不同的时间段内工作量的不同，几乎所有的工作流，在所有的时间段内均有工作量，只是工作程度不同而已，这让我觉得它与瀑布式开发模型又有明显的不同。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72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565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47" grpId="0" animBg="1"/>
      <p:bldP spid="31748" grpId="0" animBg="1"/>
      <p:bldP spid="31749" grpId="0" animBg="1"/>
      <p:bldP spid="317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PA_矩形 1">
            <a:extLst>
              <a:ext uri="{FF2B5EF4-FFF2-40B4-BE49-F238E27FC236}">
                <a16:creationId xmlns:a16="http://schemas.microsoft.com/office/drawing/2014/main" id="{E07E34B6-DAF1-4B23-A633-B57F37D225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1" name="PA_矩形 2">
            <a:extLst>
              <a:ext uri="{FF2B5EF4-FFF2-40B4-BE49-F238E27FC236}">
                <a16:creationId xmlns:a16="http://schemas.microsoft.com/office/drawing/2014/main" id="{ECDF07C6-46A9-4FD3-983F-21F958A99CC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2" name="PA_矩形 3">
            <a:extLst>
              <a:ext uri="{FF2B5EF4-FFF2-40B4-BE49-F238E27FC236}">
                <a16:creationId xmlns:a16="http://schemas.microsoft.com/office/drawing/2014/main" id="{42B3DFF7-43DA-495F-856E-31C3B196CE02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3" name="PA_矩形 4">
            <a:extLst>
              <a:ext uri="{FF2B5EF4-FFF2-40B4-BE49-F238E27FC236}">
                <a16:creationId xmlns:a16="http://schemas.microsoft.com/office/drawing/2014/main" id="{65FCC2F7-26C8-47D1-95B5-3133A81F2A1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7894" name="PA_矩形 9">
            <a:extLst>
              <a:ext uri="{FF2B5EF4-FFF2-40B4-BE49-F238E27FC236}">
                <a16:creationId xmlns:a16="http://schemas.microsoft.com/office/drawing/2014/main" id="{76E3762B-637A-4E4A-89F7-41C0A0E47C1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0135" y="109451"/>
            <a:ext cx="195438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评价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心得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24EEE67-3441-4E83-8DF5-A85C9F5C3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876370"/>
              </p:ext>
            </p:extLst>
          </p:nvPr>
        </p:nvGraphicFramePr>
        <p:xfrm>
          <a:off x="2572789" y="1958628"/>
          <a:ext cx="727138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427">
                  <a:extLst>
                    <a:ext uri="{9D8B030D-6E8A-4147-A177-3AD203B41FA5}">
                      <a16:colId xmlns:a16="http://schemas.microsoft.com/office/drawing/2014/main" val="2441583839"/>
                    </a:ext>
                  </a:extLst>
                </a:gridCol>
                <a:gridCol w="6331958">
                  <a:extLst>
                    <a:ext uri="{9D8B030D-6E8A-4147-A177-3AD203B41FA5}">
                      <a16:colId xmlns:a16="http://schemas.microsoft.com/office/drawing/2014/main" val="4043055806"/>
                    </a:ext>
                  </a:extLst>
                </a:gridCol>
              </a:tblGrid>
              <a:tr h="2332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</a:rPr>
                        <a:t>马宇轩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 </a:t>
                      </a:r>
                      <a:r>
                        <a:rPr lang="en-US" altLang="zh-CN" sz="1800" kern="100" dirty="0">
                          <a:effectLst/>
                        </a:rPr>
                        <a:t>RUP</a:t>
                      </a:r>
                      <a:r>
                        <a:rPr lang="zh-CN" altLang="en-US" sz="1800" kern="100" dirty="0">
                          <a:effectLst/>
                        </a:rPr>
                        <a:t>是统一过程， 它的基础是迭代开发和风险驱动，</a:t>
                      </a:r>
                      <a:r>
                        <a:rPr lang="en-US" altLang="zh-CN" sz="1800" kern="100" dirty="0">
                          <a:effectLst/>
                        </a:rPr>
                        <a:t>RUP</a:t>
                      </a:r>
                      <a:r>
                        <a:rPr lang="zh-CN" altLang="en-US" sz="1800" kern="100" dirty="0">
                          <a:effectLst/>
                        </a:rPr>
                        <a:t>中的每个阶段可以进一步分解为迭代。每一个迭代都是一个完整的开发循环，会产生一个可执行的产品版本提高了团队生产力，在迭代的开发过程、需求管理、基于组件的体系结构、可视化软件建模、验证软件质量及控制软件变更等方面，针对所有关键的开发活动为每个开发成员提供了必要的准则、模板和工具指导，并确保全体成员共享相同的知识基础。它建立了简洁和清晰的过程结构，为开发过程提供较大的通用性。对于我们刚接触软件开发的学生来说，我觉得</a:t>
                      </a:r>
                      <a:r>
                        <a:rPr lang="en-US" altLang="zh-CN" sz="1800" kern="100" dirty="0">
                          <a:effectLst/>
                        </a:rPr>
                        <a:t>RUP</a:t>
                      </a:r>
                      <a:r>
                        <a:rPr lang="zh-CN" altLang="en-US" sz="1800" kern="100" dirty="0">
                          <a:effectLst/>
                        </a:rPr>
                        <a:t>是一个很好的开端。</a:t>
                      </a:r>
                      <a:endParaRPr lang="zh-CN" sz="18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7901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7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1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5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>
                                      <p:cBhvr>
                                        <p:cTn id="23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*((1.5-1.5*$)^2-(1.5-1.5*$)^3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1" grpId="0" animBg="1"/>
      <p:bldP spid="37892" grpId="0" animBg="1"/>
      <p:bldP spid="37893" grpId="0" animBg="1"/>
      <p:bldP spid="378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PA_矩形 1">
            <a:extLst>
              <a:ext uri="{FF2B5EF4-FFF2-40B4-BE49-F238E27FC236}">
                <a16:creationId xmlns:a16="http://schemas.microsoft.com/office/drawing/2014/main" id="{E32A09A8-5D6A-4B36-9DB7-454580E477F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1" name="PA_矩形 2">
            <a:extLst>
              <a:ext uri="{FF2B5EF4-FFF2-40B4-BE49-F238E27FC236}">
                <a16:creationId xmlns:a16="http://schemas.microsoft.com/office/drawing/2014/main" id="{902AFA31-0653-43B2-9AA2-13B01977481B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2" name="PA_矩形 3">
            <a:extLst>
              <a:ext uri="{FF2B5EF4-FFF2-40B4-BE49-F238E27FC236}">
                <a16:creationId xmlns:a16="http://schemas.microsoft.com/office/drawing/2014/main" id="{B6EA1B8A-4FE1-4ED4-82A8-1889B142CBC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3" name="PA_矩形 4">
            <a:extLst>
              <a:ext uri="{FF2B5EF4-FFF2-40B4-BE49-F238E27FC236}">
                <a16:creationId xmlns:a16="http://schemas.microsoft.com/office/drawing/2014/main" id="{A6E826B5-F700-435C-9116-72301B8732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2774" name="PA_矩形 9">
            <a:extLst>
              <a:ext uri="{FF2B5EF4-FFF2-40B4-BE49-F238E27FC236}">
                <a16:creationId xmlns:a16="http://schemas.microsoft.com/office/drawing/2014/main" id="{52529672-EC4C-4EE3-A6CE-96450EA9AFFB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47813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总结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5F208ED-6720-4574-A6FE-1CE29D659D49}"/>
              </a:ext>
            </a:extLst>
          </p:cNvPr>
          <p:cNvSpPr/>
          <p:nvPr/>
        </p:nvSpPr>
        <p:spPr>
          <a:xfrm>
            <a:off x="1004094" y="1349749"/>
            <a:ext cx="100140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7175">
              <a:lnSpc>
                <a:spcPts val="24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提供了一个极有价值的软件开发业务框架，然而作为框架，必须根据每个项目团队及其环境的需 要进行调整，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不能被当作一个“万能尺码”的开发过程。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因此要想成功实施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，避免以下应用陷阱</a:t>
            </a:r>
            <a:r>
              <a:rPr lang="zh-CN" altLang="en-US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、在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之上叠加瀑布思维；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、把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当作一个重型的、先断性的过程来用；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、忽视对象技术技能；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、贬低适应性、迭代式开发；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、回避那些真正懂得迭代式开发的顾问；</a:t>
            </a: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en-US" altLang="zh-CN" sz="20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、大张旗鼓地实施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sz="2000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16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>
              <a:lnSpc>
                <a:spcPts val="2400"/>
              </a:lnSpc>
            </a:pP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在软件业飞速发展的今天，我国软件业有识之士引入先进的开发理念，经过 长期的投入和锲而不合的努力来提升企业的内力值、提高我国软件行业的国际竞争力，使我国早日成为一个软件外包大国，基于</a:t>
            </a:r>
            <a:r>
              <a:rPr lang="en-US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000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方法的软件开发技术必将起到巨大的作用。</a:t>
            </a:r>
            <a:endParaRPr lang="zh-CN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80313">
                                          <p:val>
                                            <p:strVal val="#ppt_y*1.2"/>
                                          </p:val>
                                        </p:tav>
                                        <p:tav tm="90000">
                                          <p:val>
                                            <p:strVal val="#ppt_y*0.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  <p:bldP spid="32771" grpId="0" animBg="1"/>
      <p:bldP spid="32772" grpId="0" animBg="1"/>
      <p:bldP spid="32773" grpId="0" animBg="1"/>
      <p:bldP spid="327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PA_矩形 1">
            <a:extLst>
              <a:ext uri="{FF2B5EF4-FFF2-40B4-BE49-F238E27FC236}">
                <a16:creationId xmlns:a16="http://schemas.microsoft.com/office/drawing/2014/main" id="{84138801-043D-49DC-ABAF-2566E1DB83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19" name="PA_矩形 2">
            <a:extLst>
              <a:ext uri="{FF2B5EF4-FFF2-40B4-BE49-F238E27FC236}">
                <a16:creationId xmlns:a16="http://schemas.microsoft.com/office/drawing/2014/main" id="{4D860CCC-5FDF-4752-A268-C483662EFBB1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20" name="PA_矩形 3">
            <a:extLst>
              <a:ext uri="{FF2B5EF4-FFF2-40B4-BE49-F238E27FC236}">
                <a16:creationId xmlns:a16="http://schemas.microsoft.com/office/drawing/2014/main" id="{AC53BF1D-6F2B-49F2-9316-464CC57C9F8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21" name="PA_矩形 4">
            <a:extLst>
              <a:ext uri="{FF2B5EF4-FFF2-40B4-BE49-F238E27FC236}">
                <a16:creationId xmlns:a16="http://schemas.microsoft.com/office/drawing/2014/main" id="{E5F10AE1-5F68-420B-A578-CB21B4A6E56D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0422" name="PA_矩形 9">
            <a:extLst>
              <a:ext uri="{FF2B5EF4-FFF2-40B4-BE49-F238E27FC236}">
                <a16:creationId xmlns:a16="http://schemas.microsoft.com/office/drawing/2014/main" id="{816386E0-A24D-43E5-8E44-A00B27CBBCA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73341" y="60980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参考资料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F36C81-E207-4556-AF24-9A1C9C422187}"/>
              </a:ext>
            </a:extLst>
          </p:cNvPr>
          <p:cNvSpPr/>
          <p:nvPr/>
        </p:nvSpPr>
        <p:spPr>
          <a:xfrm>
            <a:off x="2211184" y="2315875"/>
            <a:ext cx="8506691" cy="3154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[1] 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李玉霜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浅谈基于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方法的软件开发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[J]. 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集团经济研究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, 2006(16):257-257.</a:t>
            </a:r>
          </a:p>
          <a:p>
            <a:pPr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[2] 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RUP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》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---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作者：</a:t>
            </a:r>
            <a:r>
              <a:rPr lang="en-US" altLang="zh-CN" kern="100" dirty="0" err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mzhwin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endParaRPr lang="en-US" altLang="zh-CN" kern="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2400"/>
              </a:lnSpc>
            </a:pPr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[3]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徐大伟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."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浅谈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软件过程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."</a:t>
            </a:r>
            <a:r>
              <a:rPr lang="zh-CN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长春大学学报</a:t>
            </a:r>
            <a:r>
              <a:rPr lang="en-US" altLang="zh-CN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.12 (2006):95-98.</a:t>
            </a:r>
          </a:p>
          <a:p>
            <a:pPr>
              <a:lnSpc>
                <a:spcPts val="2400"/>
              </a:lnSpc>
            </a:pPr>
            <a:endParaRPr lang="zh-CN" altLang="zh-CN" sz="1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kern="0" dirty="0">
                <a:latin typeface="宋体" panose="02010600030101010101" pitchFamily="2" charset="-122"/>
                <a:ea typeface="宋体" panose="02010600030101010101" pitchFamily="2" charset="-122"/>
              </a:rPr>
              <a:t>[4]</a:t>
            </a:r>
            <a:r>
              <a:rPr lang="zh-CN" altLang="en-US" kern="0" dirty="0">
                <a:latin typeface="宋体" panose="02010600030101010101" pitchFamily="2" charset="-122"/>
                <a:ea typeface="宋体" panose="02010600030101010101" pitchFamily="2" charset="-122"/>
              </a:rPr>
              <a:t>会议模板</a:t>
            </a:r>
            <a:r>
              <a:rPr lang="en-US" altLang="zh-CN" sz="2400" dirty="0"/>
              <a:t> </a:t>
            </a:r>
            <a:r>
              <a:rPr lang="en-US" altLang="zh-CN" u="sng" dirty="0">
                <a:solidFill>
                  <a:schemeClr val="accent1"/>
                </a:solidFill>
              </a:rPr>
              <a:t>https://wenku.baidu.com/search?word=%E4%BC%9A%E8%AE%AE%E8%AE%B0%E5%BD%95%E6%A8%A1%E6%9D%BF&amp;ie=utf-8&amp;lm=0&amp;od=0</a:t>
            </a:r>
            <a:r>
              <a:rPr lang="zh-CN" altLang="en-US" u="sng" dirty="0">
                <a:solidFill>
                  <a:schemeClr val="accent1"/>
                </a:solidFill>
              </a:rPr>
              <a:t> </a:t>
            </a:r>
            <a:endParaRPr lang="en-US" altLang="zh-CN" kern="0" dirty="0"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ts val="2400"/>
              </a:lnSpc>
            </a:pPr>
            <a:endParaRPr lang="en-US" altLang="zh-CN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52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nimBg="1" autoUpdateAnimBg="0"/>
      <p:bldP spid="60419" grpId="0" animBg="1" autoUpdateAnimBg="0"/>
      <p:bldP spid="60420" grpId="0" animBg="1" autoUpdateAnimBg="0"/>
      <p:bldP spid="60421" grpId="0" animBg="1" autoUpdateAnimBg="0"/>
      <p:bldP spid="604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A_矩形 6">
            <a:extLst>
              <a:ext uri="{FF2B5EF4-FFF2-40B4-BE49-F238E27FC236}">
                <a16:creationId xmlns:a16="http://schemas.microsoft.com/office/drawing/2014/main" id="{0B30DF64-FE27-484C-9FE6-09FE136F857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21088" y="1876425"/>
            <a:ext cx="334962" cy="8318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67" name="PA_任意多边形 44">
            <a:extLst>
              <a:ext uri="{FF2B5EF4-FFF2-40B4-BE49-F238E27FC236}">
                <a16:creationId xmlns:a16="http://schemas.microsoft.com/office/drawing/2014/main" id="{32EDFC93-549B-42D6-8711-9E36690ACF5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-9693783">
            <a:off x="4081463" y="2838450"/>
            <a:ext cx="6084887" cy="628650"/>
          </a:xfrm>
          <a:custGeom>
            <a:avLst/>
            <a:gdLst>
              <a:gd name="T0" fmla="*/ 6077441 w 6084724"/>
              <a:gd name="T1" fmla="*/ 630526 h 627714"/>
              <a:gd name="T2" fmla="*/ 0 w 6084724"/>
              <a:gd name="T3" fmla="*/ 630526 h 627714"/>
              <a:gd name="T4" fmla="*/ 4552789 w 6084724"/>
              <a:gd name="T5" fmla="*/ 0 h 627714"/>
              <a:gd name="T6" fmla="*/ 6085213 w 6084724"/>
              <a:gd name="T7" fmla="*/ 614691 h 627714"/>
              <a:gd name="T8" fmla="*/ 0 60000 65536"/>
              <a:gd name="T9" fmla="*/ 0 60000 65536"/>
              <a:gd name="T10" fmla="*/ 0 60000 65536"/>
              <a:gd name="T11" fmla="*/ 0 60000 65536"/>
              <a:gd name="T12" fmla="*/ 0 w 6084724"/>
              <a:gd name="T13" fmla="*/ 0 h 627714"/>
              <a:gd name="T14" fmla="*/ 6084724 w 6084724"/>
              <a:gd name="T15" fmla="*/ 627714 h 62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PA_任意多边形 43">
            <a:extLst>
              <a:ext uri="{FF2B5EF4-FFF2-40B4-BE49-F238E27FC236}">
                <a16:creationId xmlns:a16="http://schemas.microsoft.com/office/drawing/2014/main" id="{B985EFF9-F2E0-434B-8239-12CAF7489E5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2694935">
            <a:off x="3578225" y="1730375"/>
            <a:ext cx="419100" cy="2019300"/>
          </a:xfrm>
          <a:custGeom>
            <a:avLst/>
            <a:gdLst>
              <a:gd name="T0" fmla="*/ 0 w 419914"/>
              <a:gd name="T1" fmla="*/ 41875 h 2019468"/>
              <a:gd name="T2" fmla="*/ 80660 w 419914"/>
              <a:gd name="T3" fmla="*/ 0 h 2019468"/>
              <a:gd name="T4" fmla="*/ 417477 w 419914"/>
              <a:gd name="T5" fmla="*/ 0 h 2019468"/>
              <a:gd name="T6" fmla="*/ 417477 w 419914"/>
              <a:gd name="T7" fmla="*/ 1600390 h 2019468"/>
              <a:gd name="T8" fmla="*/ 0 w 419914"/>
              <a:gd name="T9" fmla="*/ 2018964 h 2019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914"/>
              <a:gd name="T16" fmla="*/ 0 h 2019468"/>
              <a:gd name="T17" fmla="*/ 419914 w 419914"/>
              <a:gd name="T18" fmla="*/ 2019468 h 2019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PA_矩形 31">
            <a:extLst>
              <a:ext uri="{FF2B5EF4-FFF2-40B4-BE49-F238E27FC236}">
                <a16:creationId xmlns:a16="http://schemas.microsoft.com/office/drawing/2014/main" id="{4EEE5176-1211-432C-BE6E-46230C92201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4527550" y="2730500"/>
            <a:ext cx="100013" cy="6540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70" name="PA_文本框 32">
            <a:extLst>
              <a:ext uri="{FF2B5EF4-FFF2-40B4-BE49-F238E27FC236}">
                <a16:creationId xmlns:a16="http://schemas.microsoft.com/office/drawing/2014/main" id="{D7EDCF36-F7A2-4986-AA20-FCBDED616E8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135313" y="3940175"/>
            <a:ext cx="5980112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6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THANK   YOU</a:t>
            </a:r>
            <a:endParaRPr kumimoji="0" lang="zh-CN" altLang="en-US" sz="6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57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/>
      <p:bldP spid="62468" grpId="0" animBg="1" autoUpdateAnimBg="0"/>
      <p:bldP spid="62469" grpId="0" animBg="1" autoUpdateAnimBg="0"/>
      <p:bldP spid="62470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PA_任意多边形 111">
            <a:extLst>
              <a:ext uri="{FF2B5EF4-FFF2-40B4-BE49-F238E27FC236}">
                <a16:creationId xmlns:a16="http://schemas.microsoft.com/office/drawing/2014/main" id="{39F2C95D-A436-4766-BE04-3936B4F97E2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 rot="-1299987">
            <a:off x="5305425" y="6118225"/>
            <a:ext cx="3878263" cy="695325"/>
          </a:xfrm>
          <a:custGeom>
            <a:avLst/>
            <a:gdLst>
              <a:gd name="T0" fmla="*/ 3880670 w 3877060"/>
              <a:gd name="T1" fmla="*/ 0 h 696658"/>
              <a:gd name="T2" fmla="*/ 3880670 w 3877060"/>
              <a:gd name="T3" fmla="*/ 692667 h 696658"/>
              <a:gd name="T4" fmla="*/ 1755247 w 3877060"/>
              <a:gd name="T5" fmla="*/ 692667 h 696658"/>
              <a:gd name="T6" fmla="*/ 0 w 3877060"/>
              <a:gd name="T7" fmla="*/ 0 h 696658"/>
              <a:gd name="T8" fmla="*/ 0 60000 65536"/>
              <a:gd name="T9" fmla="*/ 0 60000 65536"/>
              <a:gd name="T10" fmla="*/ 0 60000 65536"/>
              <a:gd name="T11" fmla="*/ 0 60000 65536"/>
              <a:gd name="T12" fmla="*/ 0 w 3877060"/>
              <a:gd name="T13" fmla="*/ 0 h 696658"/>
              <a:gd name="T14" fmla="*/ 3877060 w 3877060"/>
              <a:gd name="T15" fmla="*/ 696658 h 6966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77060" h="696658">
                <a:moveTo>
                  <a:pt x="3877060" y="0"/>
                </a:moveTo>
                <a:lnTo>
                  <a:pt x="3877060" y="696658"/>
                </a:lnTo>
                <a:lnTo>
                  <a:pt x="1753615" y="696658"/>
                </a:lnTo>
                <a:lnTo>
                  <a:pt x="0" y="0"/>
                </a:lnTo>
                <a:lnTo>
                  <a:pt x="3877060" y="0"/>
                </a:lnTo>
                <a:close/>
              </a:path>
            </a:pathLst>
          </a:custGeom>
          <a:solidFill>
            <a:srgbClr val="F5906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675" name="PA_组合 112">
            <a:extLst>
              <a:ext uri="{FF2B5EF4-FFF2-40B4-BE49-F238E27FC236}">
                <a16:creationId xmlns:a16="http://schemas.microsoft.com/office/drawing/2014/main" id="{626E2F52-4BEF-401C-B5DC-384B1D30B7A3}"/>
              </a:ext>
            </a:extLst>
          </p:cNvPr>
          <p:cNvGrpSpPr>
            <a:grpSpLocks/>
          </p:cNvGrpSpPr>
          <p:nvPr>
            <p:custDataLst>
              <p:tags r:id="rId2"/>
            </p:custDataLst>
          </p:nvPr>
        </p:nvGrpSpPr>
        <p:grpSpPr bwMode="auto">
          <a:xfrm>
            <a:off x="3268644" y="2675476"/>
            <a:ext cx="5768975" cy="1122363"/>
            <a:chOff x="0" y="0"/>
            <a:chExt cx="5770322" cy="1121542"/>
          </a:xfrm>
        </p:grpSpPr>
        <p:sp>
          <p:nvSpPr>
            <p:cNvPr id="28701" name="任意多边形 113">
              <a:extLst>
                <a:ext uri="{FF2B5EF4-FFF2-40B4-BE49-F238E27FC236}">
                  <a16:creationId xmlns:a16="http://schemas.microsoft.com/office/drawing/2014/main" id="{A01976F1-C8B3-4408-9704-D1FBE6B9935F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0" y="9517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2" name="任意多边形 114">
              <a:extLst>
                <a:ext uri="{FF2B5EF4-FFF2-40B4-BE49-F238E27FC236}">
                  <a16:creationId xmlns:a16="http://schemas.microsoft.com/office/drawing/2014/main" id="{933C5384-CCB2-4570-92E9-8EFC7EAEDBFB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336822" y="0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5D4E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76" name="PA_组合 115">
            <a:extLst>
              <a:ext uri="{FF2B5EF4-FFF2-40B4-BE49-F238E27FC236}">
                <a16:creationId xmlns:a16="http://schemas.microsoft.com/office/drawing/2014/main" id="{26E431FC-0EAB-41C5-9A2B-4C6F945A3E37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3328988" y="3714750"/>
            <a:ext cx="5770562" cy="1120775"/>
            <a:chOff x="0" y="0"/>
            <a:chExt cx="5770322" cy="1121542"/>
          </a:xfrm>
        </p:grpSpPr>
        <p:sp>
          <p:nvSpPr>
            <p:cNvPr id="28699" name="任意多边形 116">
              <a:extLst>
                <a:ext uri="{FF2B5EF4-FFF2-40B4-BE49-F238E27FC236}">
                  <a16:creationId xmlns:a16="http://schemas.microsoft.com/office/drawing/2014/main" id="{86B9425C-9EAA-416B-9E61-3977D6D3320B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0" y="9517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B8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0" name="任意多边形 117">
              <a:extLst>
                <a:ext uri="{FF2B5EF4-FFF2-40B4-BE49-F238E27FC236}">
                  <a16:creationId xmlns:a16="http://schemas.microsoft.com/office/drawing/2014/main" id="{899717ED-12C3-4910-B48B-B7E925DC2E2B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336822" y="0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B858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77" name="PA_组合 118">
            <a:extLst>
              <a:ext uri="{FF2B5EF4-FFF2-40B4-BE49-F238E27FC236}">
                <a16:creationId xmlns:a16="http://schemas.microsoft.com/office/drawing/2014/main" id="{4A8E973C-097D-4DE6-B720-774B35855B05}"/>
              </a:ext>
            </a:extLst>
          </p:cNvPr>
          <p:cNvGrpSpPr>
            <a:grpSpLocks/>
          </p:cNvGrpSpPr>
          <p:nvPr>
            <p:custDataLst>
              <p:tags r:id="rId4"/>
            </p:custDataLst>
          </p:nvPr>
        </p:nvGrpSpPr>
        <p:grpSpPr bwMode="auto">
          <a:xfrm>
            <a:off x="3378200" y="4775200"/>
            <a:ext cx="5770563" cy="1136650"/>
            <a:chOff x="0" y="0"/>
            <a:chExt cx="5770322" cy="1136374"/>
          </a:xfrm>
        </p:grpSpPr>
        <p:sp>
          <p:nvSpPr>
            <p:cNvPr id="28697" name="任意多边形 119">
              <a:extLst>
                <a:ext uri="{FF2B5EF4-FFF2-40B4-BE49-F238E27FC236}">
                  <a16:creationId xmlns:a16="http://schemas.microsoft.com/office/drawing/2014/main" id="{2A39B3E9-6D49-42C6-A438-D437A2724ED5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0" y="0"/>
              <a:ext cx="5434943" cy="1112025"/>
            </a:xfrm>
            <a:custGeom>
              <a:avLst/>
              <a:gdLst>
                <a:gd name="T0" fmla="*/ 5434943 w 5434943"/>
                <a:gd name="T1" fmla="*/ 0 h 1112025"/>
                <a:gd name="T2" fmla="*/ 2056877 w 5434943"/>
                <a:gd name="T3" fmla="*/ 1112025 h 1112025"/>
                <a:gd name="T4" fmla="*/ 0 w 5434943"/>
                <a:gd name="T5" fmla="*/ 1112025 h 1112025"/>
                <a:gd name="T6" fmla="*/ 0 w 5434943"/>
                <a:gd name="T7" fmla="*/ 754453 h 1112025"/>
                <a:gd name="T8" fmla="*/ 2291847 w 5434943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4943"/>
                <a:gd name="T16" fmla="*/ 0 h 1112025"/>
                <a:gd name="T17" fmla="*/ 5434943 w 5434943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4943" h="1112025">
                  <a:moveTo>
                    <a:pt x="5434943" y="0"/>
                  </a:moveTo>
                  <a:lnTo>
                    <a:pt x="2056877" y="1112025"/>
                  </a:lnTo>
                  <a:lnTo>
                    <a:pt x="0" y="1112025"/>
                  </a:lnTo>
                  <a:lnTo>
                    <a:pt x="0" y="754453"/>
                  </a:lnTo>
                  <a:lnTo>
                    <a:pt x="2291847" y="0"/>
                  </a:lnTo>
                  <a:lnTo>
                    <a:pt x="5434943" y="0"/>
                  </a:lnTo>
                  <a:close/>
                </a:path>
              </a:pathLst>
            </a:cu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8" name="任意多边形 120">
              <a:extLst>
                <a:ext uri="{FF2B5EF4-FFF2-40B4-BE49-F238E27FC236}">
                  <a16:creationId xmlns:a16="http://schemas.microsoft.com/office/drawing/2014/main" id="{3DDA641E-2D44-48D3-9034-80E289C77843}"/>
                </a:ext>
              </a:extLst>
            </p:cNvPr>
            <p:cNvSpPr>
              <a:spLocks/>
            </p:cNvSpPr>
            <p:nvPr/>
          </p:nvSpPr>
          <p:spPr bwMode="auto">
            <a:xfrm rot="-180000">
              <a:off x="336822" y="24349"/>
              <a:ext cx="5433500" cy="1112025"/>
            </a:xfrm>
            <a:custGeom>
              <a:avLst/>
              <a:gdLst>
                <a:gd name="T0" fmla="*/ 5433500 w 5433500"/>
                <a:gd name="T1" fmla="*/ 0 h 1112025"/>
                <a:gd name="T2" fmla="*/ 5433500 w 5433500"/>
                <a:gd name="T3" fmla="*/ 358047 h 1112025"/>
                <a:gd name="T4" fmla="*/ 3143096 w 5433500"/>
                <a:gd name="T5" fmla="*/ 1112025 h 1112025"/>
                <a:gd name="T6" fmla="*/ 0 w 5433500"/>
                <a:gd name="T7" fmla="*/ 1112025 h 1112025"/>
                <a:gd name="T8" fmla="*/ 3378066 w 5433500"/>
                <a:gd name="T9" fmla="*/ 0 h 11120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33500"/>
                <a:gd name="T16" fmla="*/ 0 h 1112025"/>
                <a:gd name="T17" fmla="*/ 5433500 w 5433500"/>
                <a:gd name="T18" fmla="*/ 1112025 h 11120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33500" h="1112025">
                  <a:moveTo>
                    <a:pt x="5433500" y="0"/>
                  </a:moveTo>
                  <a:lnTo>
                    <a:pt x="5433500" y="358047"/>
                  </a:lnTo>
                  <a:lnTo>
                    <a:pt x="3143096" y="1112025"/>
                  </a:lnTo>
                  <a:lnTo>
                    <a:pt x="0" y="1112025"/>
                  </a:lnTo>
                  <a:lnTo>
                    <a:pt x="3378066" y="0"/>
                  </a:lnTo>
                  <a:lnTo>
                    <a:pt x="5433500" y="0"/>
                  </a:lnTo>
                  <a:close/>
                </a:path>
              </a:pathLst>
            </a:custGeom>
            <a:solidFill>
              <a:srgbClr val="F456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78" name="PA_组合 121">
            <a:extLst>
              <a:ext uri="{FF2B5EF4-FFF2-40B4-BE49-F238E27FC236}">
                <a16:creationId xmlns:a16="http://schemas.microsoft.com/office/drawing/2014/main" id="{C2251572-0FD1-4884-AF78-08EAA88FA8C7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8280400" y="0"/>
            <a:ext cx="1389063" cy="1287463"/>
            <a:chOff x="0" y="0"/>
            <a:chExt cx="2701935" cy="1257300"/>
          </a:xfrm>
        </p:grpSpPr>
        <p:sp>
          <p:nvSpPr>
            <p:cNvPr id="28693" name="矩形 122">
              <a:extLst>
                <a:ext uri="{FF2B5EF4-FFF2-40B4-BE49-F238E27FC236}">
                  <a16:creationId xmlns:a16="http://schemas.microsoft.com/office/drawing/2014/main" id="{12560491-7E76-4E3F-8C16-7F75C09EE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4" name="矩形 123">
              <a:extLst>
                <a:ext uri="{FF2B5EF4-FFF2-40B4-BE49-F238E27FC236}">
                  <a16:creationId xmlns:a16="http://schemas.microsoft.com/office/drawing/2014/main" id="{D1EBB494-8A23-43C5-ABB3-4CB6838B9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5" name="矩形 124">
              <a:extLst>
                <a:ext uri="{FF2B5EF4-FFF2-40B4-BE49-F238E27FC236}">
                  <a16:creationId xmlns:a16="http://schemas.microsoft.com/office/drawing/2014/main" id="{43A0F081-9DC7-449B-B10D-7DD065A33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6" name="矩形 125">
              <a:extLst>
                <a:ext uri="{FF2B5EF4-FFF2-40B4-BE49-F238E27FC236}">
                  <a16:creationId xmlns:a16="http://schemas.microsoft.com/office/drawing/2014/main" id="{830CBBB8-4153-445C-A381-B2E83B22A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grpSp>
        <p:nvGrpSpPr>
          <p:cNvPr id="28679" name="PA_组合 126">
            <a:extLst>
              <a:ext uri="{FF2B5EF4-FFF2-40B4-BE49-F238E27FC236}">
                <a16:creationId xmlns:a16="http://schemas.microsoft.com/office/drawing/2014/main" id="{E70C0B6E-6B51-42EC-91CB-596A796E0280}"/>
              </a:ext>
            </a:extLst>
          </p:cNvPr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 flipH="1">
            <a:off x="2506663" y="0"/>
            <a:ext cx="1389062" cy="1287463"/>
            <a:chOff x="0" y="0"/>
            <a:chExt cx="2701935" cy="1257300"/>
          </a:xfrm>
        </p:grpSpPr>
        <p:sp>
          <p:nvSpPr>
            <p:cNvPr id="28689" name="矩形 127">
              <a:extLst>
                <a:ext uri="{FF2B5EF4-FFF2-40B4-BE49-F238E27FC236}">
                  <a16:creationId xmlns:a16="http://schemas.microsoft.com/office/drawing/2014/main" id="{95F5AE17-4369-4B41-A4DC-D7FDD3DE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65125" cy="1257300"/>
            </a:xfrm>
            <a:prstGeom prst="rect">
              <a:avLst/>
            </a:prstGeom>
            <a:solidFill>
              <a:srgbClr val="F8B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0" name="矩形 128">
              <a:extLst>
                <a:ext uri="{FF2B5EF4-FFF2-40B4-BE49-F238E27FC236}">
                  <a16:creationId xmlns:a16="http://schemas.microsoft.com/office/drawing/2014/main" id="{3A3016D3-0994-4E40-A546-87E7CB678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20" y="0"/>
              <a:ext cx="578908" cy="1257300"/>
            </a:xfrm>
            <a:prstGeom prst="rect">
              <a:avLst/>
            </a:prstGeom>
            <a:solidFill>
              <a:srgbClr val="F672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1" name="矩形 129">
              <a:extLst>
                <a:ext uri="{FF2B5EF4-FFF2-40B4-BE49-F238E27FC236}">
                  <a16:creationId xmlns:a16="http://schemas.microsoft.com/office/drawing/2014/main" id="{02334742-80F2-4F19-91BD-43C09431F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023" y="0"/>
              <a:ext cx="680509" cy="1257300"/>
            </a:xfrm>
            <a:prstGeom prst="rect">
              <a:avLst/>
            </a:prstGeom>
            <a:solidFill>
              <a:srgbClr val="C06C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  <p:sp>
          <p:nvSpPr>
            <p:cNvPr id="28692" name="矩形 130">
              <a:extLst>
                <a:ext uri="{FF2B5EF4-FFF2-40B4-BE49-F238E27FC236}">
                  <a16:creationId xmlns:a16="http://schemas.microsoft.com/office/drawing/2014/main" id="{D0C12DE7-5EB1-482F-9738-59FC72B7A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027" y="0"/>
              <a:ext cx="832908" cy="1257300"/>
            </a:xfrm>
            <a:prstGeom prst="rect">
              <a:avLst/>
            </a:prstGeom>
            <a:solidFill>
              <a:srgbClr val="6C5B7B"/>
            </a:solidFill>
            <a:ln w="12700">
              <a:solidFill>
                <a:srgbClr val="6C5B7B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endParaRPr>
            </a:p>
          </p:txBody>
        </p:sp>
      </p:grpSp>
      <p:sp>
        <p:nvSpPr>
          <p:cNvPr id="28680" name="PA_文本框 131">
            <a:extLst>
              <a:ext uri="{FF2B5EF4-FFF2-40B4-BE49-F238E27FC236}">
                <a16:creationId xmlns:a16="http://schemas.microsoft.com/office/drawing/2014/main" id="{B73A1CCB-8DC0-4934-8DF9-85F8F000CCA4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40188" y="180975"/>
            <a:ext cx="40306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CON</a:t>
            </a:r>
            <a:r>
              <a:rPr kumimoji="0" lang="zh-CN" altLang="en-US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T</a:t>
            </a:r>
            <a:r>
              <a:rPr kumimoji="0" lang="en-US" altLang="zh-CN" sz="5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ENTS</a:t>
            </a:r>
            <a:endParaRPr kumimoji="0" lang="zh-CN" altLang="en-US" sz="5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681" name="PA_矩形 132">
            <a:extLst>
              <a:ext uri="{FF2B5EF4-FFF2-40B4-BE49-F238E27FC236}">
                <a16:creationId xmlns:a16="http://schemas.microsoft.com/office/drawing/2014/main" id="{C5D0226F-840E-4F16-836E-F11A8FE4E82A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 rot="-180000">
            <a:off x="3232150" y="2319338"/>
            <a:ext cx="5791200" cy="696912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2" name="PA_矩形 133">
            <a:extLst>
              <a:ext uri="{FF2B5EF4-FFF2-40B4-BE49-F238E27FC236}">
                <a16:creationId xmlns:a16="http://schemas.microsoft.com/office/drawing/2014/main" id="{AB3485AE-13D8-490B-9665-E4AA6C7668FA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 rot="-180000">
            <a:off x="3287713" y="3387725"/>
            <a:ext cx="5791200" cy="696913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b="1" dirty="0"/>
              <a:t>RUP</a:t>
            </a:r>
            <a:r>
              <a:rPr lang="zh-CN" altLang="en-US" sz="2400" b="1" dirty="0"/>
              <a:t>三大特点</a:t>
            </a:r>
            <a:endParaRPr lang="zh-CN" altLang="zh-CN" sz="2400" b="1" dirty="0"/>
          </a:p>
        </p:txBody>
      </p:sp>
      <p:sp>
        <p:nvSpPr>
          <p:cNvPr id="28683" name="PA_矩形 134">
            <a:extLst>
              <a:ext uri="{FF2B5EF4-FFF2-40B4-BE49-F238E27FC236}">
                <a16:creationId xmlns:a16="http://schemas.microsoft.com/office/drawing/2014/main" id="{2E4C91E4-0258-41E4-BE45-F4F6453B9302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 rot="-180000">
            <a:off x="3343275" y="4470400"/>
            <a:ext cx="5791200" cy="695325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4" name="PA_矩形 135">
            <a:extLst>
              <a:ext uri="{FF2B5EF4-FFF2-40B4-BE49-F238E27FC236}">
                <a16:creationId xmlns:a16="http://schemas.microsoft.com/office/drawing/2014/main" id="{1DEF6987-D40E-431B-A443-661E69CD20F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rot="-180000">
            <a:off x="3398838" y="5518150"/>
            <a:ext cx="5791200" cy="696913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8685" name="PA_矩形 136">
            <a:extLst>
              <a:ext uri="{FF2B5EF4-FFF2-40B4-BE49-F238E27FC236}">
                <a16:creationId xmlns:a16="http://schemas.microsoft.com/office/drawing/2014/main" id="{740D565C-C5B1-4A5C-B12C-89584CD1E53E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 rot="-240000">
            <a:off x="5366474" y="2598886"/>
            <a:ext cx="14590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sym typeface="微软雅黑" panose="020B0503020204020204" pitchFamily="34" charset="-122"/>
              </a:rPr>
              <a:t>RUP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687" name="PA_矩形 138">
            <a:extLst>
              <a:ext uri="{FF2B5EF4-FFF2-40B4-BE49-F238E27FC236}">
                <a16:creationId xmlns:a16="http://schemas.microsoft.com/office/drawing/2014/main" id="{B676C328-AD13-47AC-A29A-E93D37CC5A2B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 rot="-240000">
            <a:off x="4170978" y="4655177"/>
            <a:ext cx="496941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en-US" altLang="zh-CN" sz="2400" b="1" dirty="0"/>
              <a:t>RUP</a:t>
            </a:r>
            <a:r>
              <a:rPr lang="zh-CN" altLang="zh-CN" sz="2400" b="1" dirty="0"/>
              <a:t>的九个核心工作流及目的</a:t>
            </a:r>
            <a:endParaRPr lang="zh-CN" altLang="zh-CN" sz="2400" dirty="0"/>
          </a:p>
        </p:txBody>
      </p:sp>
      <p:sp>
        <p:nvSpPr>
          <p:cNvPr id="28688" name="PA_矩形 139">
            <a:extLst>
              <a:ext uri="{FF2B5EF4-FFF2-40B4-BE49-F238E27FC236}">
                <a16:creationId xmlns:a16="http://schemas.microsoft.com/office/drawing/2014/main" id="{274C0FEE-3681-4542-8059-E6A173035559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 rot="-240000">
            <a:off x="5160768" y="5693171"/>
            <a:ext cx="2321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1" noProof="0" dirty="0">
                <a:latin typeface="微软雅黑" panose="020B0503020204020204" pitchFamily="34" charset="-122"/>
                <a:sym typeface="微软雅黑" panose="020B0503020204020204" pitchFamily="34" charset="-122"/>
              </a:rPr>
              <a:t>小组评价</a:t>
            </a:r>
            <a:r>
              <a:rPr lang="en-US" altLang="zh-CN" sz="2400" b="1" noProof="0" dirty="0">
                <a:latin typeface="微软雅黑" panose="020B0503020204020204" pitchFamily="34" charset="-122"/>
                <a:sym typeface="微软雅黑" panose="020B0503020204020204" pitchFamily="34" charset="-122"/>
              </a:rPr>
              <a:t>&amp;</a:t>
            </a:r>
            <a:r>
              <a:rPr lang="zh-CN" altLang="en-US" sz="2400" b="1" noProof="0" dirty="0">
                <a:latin typeface="微软雅黑" panose="020B0503020204020204" pitchFamily="34" charset="-122"/>
                <a:sym typeface="微软雅黑" panose="020B0503020204020204" pitchFamily="34" charset="-122"/>
              </a:rPr>
              <a:t>会议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89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80" grpId="0"/>
      <p:bldP spid="28681" grpId="0" animBg="1"/>
      <p:bldP spid="28682" grpId="0" animBg="1"/>
      <p:bldP spid="28683" grpId="0" animBg="1"/>
      <p:bldP spid="28684" grpId="0" animBg="1"/>
      <p:bldP spid="28685" grpId="0"/>
      <p:bldP spid="28687" grpId="0"/>
      <p:bldP spid="2868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PA_椭圆 15">
            <a:extLst>
              <a:ext uri="{FF2B5EF4-FFF2-40B4-BE49-F238E27FC236}">
                <a16:creationId xmlns:a16="http://schemas.microsoft.com/office/drawing/2014/main" id="{7EC44AC9-D98B-4EB9-87FD-4B8F885CA6D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3" name="PA_椭圆 7">
            <a:extLst>
              <a:ext uri="{FF2B5EF4-FFF2-40B4-BE49-F238E27FC236}">
                <a16:creationId xmlns:a16="http://schemas.microsoft.com/office/drawing/2014/main" id="{E38A5960-1F91-4AC4-9F26-16177DF38B5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4" name="PA_椭圆 8">
            <a:extLst>
              <a:ext uri="{FF2B5EF4-FFF2-40B4-BE49-F238E27FC236}">
                <a16:creationId xmlns:a16="http://schemas.microsoft.com/office/drawing/2014/main" id="{C315BB2E-7620-44D4-9F3F-33D8B46FA4ED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5" name="PA_椭圆 1">
            <a:extLst>
              <a:ext uri="{FF2B5EF4-FFF2-40B4-BE49-F238E27FC236}">
                <a16:creationId xmlns:a16="http://schemas.microsoft.com/office/drawing/2014/main" id="{C8D1D537-3B3D-44AF-A553-3A13BA9F2DE9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6" name="PA_椭圆 9">
            <a:extLst>
              <a:ext uri="{FF2B5EF4-FFF2-40B4-BE49-F238E27FC236}">
                <a16:creationId xmlns:a16="http://schemas.microsoft.com/office/drawing/2014/main" id="{780E63F5-3EFA-4949-9983-ADA1CDB84D75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7" name="PA_椭圆 10">
            <a:extLst>
              <a:ext uri="{FF2B5EF4-FFF2-40B4-BE49-F238E27FC236}">
                <a16:creationId xmlns:a16="http://schemas.microsoft.com/office/drawing/2014/main" id="{2A53BD4E-F438-4F95-AA53-17EEA39DD34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8" name="PA_椭圆 11">
            <a:extLst>
              <a:ext uri="{FF2B5EF4-FFF2-40B4-BE49-F238E27FC236}">
                <a16:creationId xmlns:a16="http://schemas.microsoft.com/office/drawing/2014/main" id="{1A8BADA9-B7FE-41ED-A637-EF25266A6A35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29" name="PA_椭圆 12">
            <a:extLst>
              <a:ext uri="{FF2B5EF4-FFF2-40B4-BE49-F238E27FC236}">
                <a16:creationId xmlns:a16="http://schemas.microsoft.com/office/drawing/2014/main" id="{237B45BA-E66D-4FD1-94D1-E59DD57AA7E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0" name="PA_椭圆 13">
            <a:extLst>
              <a:ext uri="{FF2B5EF4-FFF2-40B4-BE49-F238E27FC236}">
                <a16:creationId xmlns:a16="http://schemas.microsoft.com/office/drawing/2014/main" id="{5985E40A-0F6E-4F0B-AE3A-99632E5814A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1" name="PA_椭圆 14">
            <a:extLst>
              <a:ext uri="{FF2B5EF4-FFF2-40B4-BE49-F238E27FC236}">
                <a16:creationId xmlns:a16="http://schemas.microsoft.com/office/drawing/2014/main" id="{7B12F1EA-64F9-4460-ACA3-0BFF1569999C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0732" name="PA_文本框 2">
            <a:extLst>
              <a:ext uri="{FF2B5EF4-FFF2-40B4-BE49-F238E27FC236}">
                <a16:creationId xmlns:a16="http://schemas.microsoft.com/office/drawing/2014/main" id="{A2D2C51A-D7C7-41C8-A625-8BCF8A04ACCD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1</a:t>
            </a:r>
            <a:endParaRPr kumimoji="0" lang="zh-CN" altLang="en-US" sz="199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  <p:sp>
        <p:nvSpPr>
          <p:cNvPr id="30733" name="PA_文本框 17">
            <a:extLst>
              <a:ext uri="{FF2B5EF4-FFF2-40B4-BE49-F238E27FC236}">
                <a16:creationId xmlns:a16="http://schemas.microsoft.com/office/drawing/2014/main" id="{136D7366-53EC-4AD5-961B-B665810C8986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112113" y="1911350"/>
            <a:ext cx="159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>
                <a:solidFill>
                  <a:srgbClr val="FFFFFF"/>
                </a:solidFill>
              </a:rPr>
              <a:t>RUP</a:t>
            </a:r>
            <a:r>
              <a:rPr lang="zh-CN" altLang="en-US" dirty="0">
                <a:solidFill>
                  <a:srgbClr val="FFFFFF"/>
                </a:solidFill>
              </a:rPr>
              <a:t>简介</a:t>
            </a:r>
            <a:r>
              <a:rPr lang="en-US" altLang="zh-CN" dirty="0">
                <a:solidFill>
                  <a:srgbClr val="FFFFFF"/>
                </a:solidFill>
              </a:rPr>
              <a:t> 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4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  <p:bldP spid="30723" grpId="0" animBg="1"/>
      <p:bldP spid="30724" grpId="0" animBg="1"/>
      <p:bldP spid="30725" grpId="0" animBg="1"/>
      <p:bldP spid="30726" grpId="0" animBg="1"/>
      <p:bldP spid="30727" grpId="0" animBg="1"/>
      <p:bldP spid="30728" grpId="0" animBg="1"/>
      <p:bldP spid="30729" grpId="0" animBg="1"/>
      <p:bldP spid="30730" grpId="0" animBg="1"/>
      <p:bldP spid="30731" grpId="0" animBg="1"/>
      <p:bldP spid="30732" grpId="0"/>
      <p:bldP spid="307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A_矩形 6">
            <a:extLst>
              <a:ext uri="{FF2B5EF4-FFF2-40B4-BE49-F238E27FC236}">
                <a16:creationId xmlns:a16="http://schemas.microsoft.com/office/drawing/2014/main" id="{0B30DF64-FE27-484C-9FE6-09FE136F857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28519" y="5102069"/>
            <a:ext cx="334962" cy="8318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67" name="PA_任意多边形 44">
            <a:extLst>
              <a:ext uri="{FF2B5EF4-FFF2-40B4-BE49-F238E27FC236}">
                <a16:creationId xmlns:a16="http://schemas.microsoft.com/office/drawing/2014/main" id="{32EDFC93-549B-42D6-8711-9E36690ACF5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11295233">
            <a:off x="6386383" y="6445935"/>
            <a:ext cx="6084887" cy="628650"/>
          </a:xfrm>
          <a:custGeom>
            <a:avLst/>
            <a:gdLst>
              <a:gd name="T0" fmla="*/ 6077441 w 6084724"/>
              <a:gd name="T1" fmla="*/ 630526 h 627714"/>
              <a:gd name="T2" fmla="*/ 0 w 6084724"/>
              <a:gd name="T3" fmla="*/ 630526 h 627714"/>
              <a:gd name="T4" fmla="*/ 4552789 w 6084724"/>
              <a:gd name="T5" fmla="*/ 0 h 627714"/>
              <a:gd name="T6" fmla="*/ 6085213 w 6084724"/>
              <a:gd name="T7" fmla="*/ 614691 h 627714"/>
              <a:gd name="T8" fmla="*/ 0 60000 65536"/>
              <a:gd name="T9" fmla="*/ 0 60000 65536"/>
              <a:gd name="T10" fmla="*/ 0 60000 65536"/>
              <a:gd name="T11" fmla="*/ 0 60000 65536"/>
              <a:gd name="T12" fmla="*/ 0 w 6084724"/>
              <a:gd name="T13" fmla="*/ 0 h 627714"/>
              <a:gd name="T14" fmla="*/ 6084724 w 6084724"/>
              <a:gd name="T15" fmla="*/ 627714 h 62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PA_任意多边形 43">
            <a:extLst>
              <a:ext uri="{FF2B5EF4-FFF2-40B4-BE49-F238E27FC236}">
                <a16:creationId xmlns:a16="http://schemas.microsoft.com/office/drawing/2014/main" id="{B985EFF9-F2E0-434B-8239-12CAF7489E5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2694935">
            <a:off x="5541661" y="5270169"/>
            <a:ext cx="419100" cy="2019300"/>
          </a:xfrm>
          <a:custGeom>
            <a:avLst/>
            <a:gdLst>
              <a:gd name="T0" fmla="*/ 0 w 419914"/>
              <a:gd name="T1" fmla="*/ 41875 h 2019468"/>
              <a:gd name="T2" fmla="*/ 80660 w 419914"/>
              <a:gd name="T3" fmla="*/ 0 h 2019468"/>
              <a:gd name="T4" fmla="*/ 417477 w 419914"/>
              <a:gd name="T5" fmla="*/ 0 h 2019468"/>
              <a:gd name="T6" fmla="*/ 417477 w 419914"/>
              <a:gd name="T7" fmla="*/ 1600390 h 2019468"/>
              <a:gd name="T8" fmla="*/ 0 w 419914"/>
              <a:gd name="T9" fmla="*/ 2018964 h 2019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914"/>
              <a:gd name="T16" fmla="*/ 0 h 2019468"/>
              <a:gd name="T17" fmla="*/ 419914 w 419914"/>
              <a:gd name="T18" fmla="*/ 2019468 h 2019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PA_矩形 31">
            <a:extLst>
              <a:ext uri="{FF2B5EF4-FFF2-40B4-BE49-F238E27FC236}">
                <a16:creationId xmlns:a16="http://schemas.microsoft.com/office/drawing/2014/main" id="{4EEE5176-1211-432C-BE6E-46230C92201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322766" y="6203950"/>
            <a:ext cx="100013" cy="6540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2C9558-6022-4368-A289-06D6CFE9999E}"/>
              </a:ext>
            </a:extLst>
          </p:cNvPr>
          <p:cNvSpPr/>
          <p:nvPr/>
        </p:nvSpPr>
        <p:spPr>
          <a:xfrm>
            <a:off x="484313" y="315409"/>
            <a:ext cx="10987761" cy="5389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7175">
              <a:lnSpc>
                <a:spcPts val="2400"/>
              </a:lnSpc>
            </a:pPr>
            <a:r>
              <a:rPr lang="en-US" altLang="zh-CN" sz="3200" b="1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3200" b="1" kern="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简介：</a:t>
            </a:r>
            <a:endParaRPr lang="en-US" altLang="zh-CN" sz="3200" b="1" kern="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257175">
              <a:lnSpc>
                <a:spcPts val="2400"/>
              </a:lnSpc>
            </a:pP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57175" latinLnBrk="1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2800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	</a:t>
            </a:r>
            <a:r>
              <a:rPr lang="en-US" altLang="zh-CN" sz="2800" u="sng" kern="0" spc="2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Rational Unified Process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，统一软件开发过程）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是一套软件工程方法，主要由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Ivar Jacobson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The </a:t>
            </a:r>
            <a:r>
              <a:rPr lang="en-US" altLang="zh-CN" sz="2800" kern="0" spc="2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Objectory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2800" kern="0" spc="2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Approch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 The Rational </a:t>
            </a:r>
            <a:r>
              <a:rPr lang="en-US" altLang="zh-CN" sz="2800" kern="0" spc="2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Approch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发展而来。同时，它又是文档化的软件工程产品，所有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的实施细节及方法导引均以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Web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文档的方式集成在一张光盘上，由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Rational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公司开发、维护并销售，当前版本是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5.0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又是一套软件工程方法的框架，各个组织可根据自身的实际情况，以及项目规模对</a:t>
            </a:r>
            <a:r>
              <a:rPr lang="en-US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RUP</a:t>
            </a:r>
            <a:r>
              <a:rPr lang="zh-CN" altLang="zh-CN" sz="2800" kern="0" spc="2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进行裁剪和修改，以制定出合乎需要的软件工程过程。</a:t>
            </a:r>
            <a:endParaRPr lang="zh-CN" altLang="zh-CN" sz="2000" kern="100" spc="2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3E70B4-4887-4A57-B0CB-287C178074DF}"/>
              </a:ext>
            </a:extLst>
          </p:cNvPr>
          <p:cNvSpPr/>
          <p:nvPr/>
        </p:nvSpPr>
        <p:spPr>
          <a:xfrm>
            <a:off x="2161722" y="86131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85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/>
      <p:bldP spid="62468" grpId="0" animBg="1" autoUpdateAnimBg="0"/>
      <p:bldP spid="6246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PA_椭圆 15">
            <a:extLst>
              <a:ext uri="{FF2B5EF4-FFF2-40B4-BE49-F238E27FC236}">
                <a16:creationId xmlns:a16="http://schemas.microsoft.com/office/drawing/2014/main" id="{259A74BE-9ABD-4B9F-B423-C9822C252CD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95575" y="4662488"/>
            <a:ext cx="800100" cy="798512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5" name="PA_椭圆 7">
            <a:extLst>
              <a:ext uri="{FF2B5EF4-FFF2-40B4-BE49-F238E27FC236}">
                <a16:creationId xmlns:a16="http://schemas.microsoft.com/office/drawing/2014/main" id="{C52AA1C7-F8C5-419F-A658-EEDD269ECB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534150" y="3619500"/>
            <a:ext cx="1701800" cy="1701800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6" name="PA_椭圆 8">
            <a:extLst>
              <a:ext uri="{FF2B5EF4-FFF2-40B4-BE49-F238E27FC236}">
                <a16:creationId xmlns:a16="http://schemas.microsoft.com/office/drawing/2014/main" id="{36F2E5C0-DFDF-4974-A05C-17F34A2C1AE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797300" y="1397000"/>
            <a:ext cx="3543300" cy="3543300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7" name="PA_椭圆 1">
            <a:extLst>
              <a:ext uri="{FF2B5EF4-FFF2-40B4-BE49-F238E27FC236}">
                <a16:creationId xmlns:a16="http://schemas.microsoft.com/office/drawing/2014/main" id="{7BFA50BA-B768-4C44-9D15-E54184A3416B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34150" y="812800"/>
            <a:ext cx="2590800" cy="259080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RUP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三大特点</a:t>
            </a:r>
          </a:p>
        </p:txBody>
      </p:sp>
      <p:sp>
        <p:nvSpPr>
          <p:cNvPr id="38918" name="PA_椭圆 9">
            <a:extLst>
              <a:ext uri="{FF2B5EF4-FFF2-40B4-BE49-F238E27FC236}">
                <a16:creationId xmlns:a16="http://schemas.microsoft.com/office/drawing/2014/main" id="{197E79D9-C27A-48F3-8E0D-A98C3E940EA0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954338" y="3390900"/>
            <a:ext cx="1930400" cy="19304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19" name="PA_椭圆 10">
            <a:extLst>
              <a:ext uri="{FF2B5EF4-FFF2-40B4-BE49-F238E27FC236}">
                <a16:creationId xmlns:a16="http://schemas.microsoft.com/office/drawing/2014/main" id="{11717B1E-B50C-401E-93E8-602303F5482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914525" y="1397000"/>
            <a:ext cx="514350" cy="514350"/>
          </a:xfrm>
          <a:prstGeom prst="ellipse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0" name="PA_椭圆 11">
            <a:extLst>
              <a:ext uri="{FF2B5EF4-FFF2-40B4-BE49-F238E27FC236}">
                <a16:creationId xmlns:a16="http://schemas.microsoft.com/office/drawing/2014/main" id="{A8843845-DD4B-4F7A-8E84-92BF6B2FF993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280025" y="5842000"/>
            <a:ext cx="288925" cy="288925"/>
          </a:xfrm>
          <a:prstGeom prst="ellipse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1" name="PA_椭圆 12">
            <a:extLst>
              <a:ext uri="{FF2B5EF4-FFF2-40B4-BE49-F238E27FC236}">
                <a16:creationId xmlns:a16="http://schemas.microsoft.com/office/drawing/2014/main" id="{C8F5FBE8-7D02-4839-90B3-ABA07B29C3AF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815513" y="2139950"/>
            <a:ext cx="523875" cy="523875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2" name="PA_椭圆 13">
            <a:extLst>
              <a:ext uri="{FF2B5EF4-FFF2-40B4-BE49-F238E27FC236}">
                <a16:creationId xmlns:a16="http://schemas.microsoft.com/office/drawing/2014/main" id="{99263421-9D6D-48FF-A197-348C8A26CFF1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45075" y="412750"/>
            <a:ext cx="798513" cy="800100"/>
          </a:xfrm>
          <a:prstGeom prst="ellipse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3" name="PA_椭圆 14">
            <a:extLst>
              <a:ext uri="{FF2B5EF4-FFF2-40B4-BE49-F238E27FC236}">
                <a16:creationId xmlns:a16="http://schemas.microsoft.com/office/drawing/2014/main" id="{BC641B5B-BE29-4E4A-9658-EFBCE0E6E94B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763125" y="4819650"/>
            <a:ext cx="244475" cy="242888"/>
          </a:xfrm>
          <a:prstGeom prst="ellipse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8924" name="PA_文本框 2">
            <a:extLst>
              <a:ext uri="{FF2B5EF4-FFF2-40B4-BE49-F238E27FC236}">
                <a16:creationId xmlns:a16="http://schemas.microsoft.com/office/drawing/2014/main" id="{7B7E8620-B387-4DCA-943F-37D21281B39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921250" y="1384300"/>
            <a:ext cx="1460500" cy="315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9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  <a:sym typeface="方正姚体" panose="02010601030101010101" pitchFamily="2" charset="-122"/>
              </a:rPr>
              <a:t>2</a:t>
            </a:r>
            <a:endParaRPr kumimoji="0" lang="zh-CN" altLang="en-US" sz="199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姚体" panose="02010601030101010101" pitchFamily="2" charset="-122"/>
              <a:ea typeface="方正姚体" panose="02010601030101010101" pitchFamily="2" charset="-122"/>
              <a:cs typeface="+mn-cs"/>
              <a:sym typeface="方正姚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087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0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h-#ppt_h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/2*($)^8">
                                          <p:val>
                                            <p:strVal val="0"/>
                                          </p:val>
                                        </p:tav>
                                        <p:tav tm="50000" fmla="#ppt_w-#ppt_w/2*(2-$)^8">
                                          <p:val>
                                            <p:strVal val="1"/>
                                          </p:val>
                                        </p:tav>
                                        <p:tav tm="100000">
                                          <p:val>
                                            <p:strVal val="2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 autoUpdateAnimBg="0"/>
      <p:bldP spid="38915" grpId="0" animBg="1" autoUpdateAnimBg="0"/>
      <p:bldP spid="38916" grpId="0" animBg="1" autoUpdateAnimBg="0"/>
      <p:bldP spid="38917" grpId="0" animBg="1" autoUpdateAnimBg="0"/>
      <p:bldP spid="38918" grpId="0" animBg="1" autoUpdateAnimBg="0"/>
      <p:bldP spid="38919" grpId="0" animBg="1" autoUpdateAnimBg="0"/>
      <p:bldP spid="38920" grpId="0" animBg="1" autoUpdateAnimBg="0"/>
      <p:bldP spid="38921" grpId="0" animBg="1" autoUpdateAnimBg="0"/>
      <p:bldP spid="38922" grpId="0" animBg="1" autoUpdateAnimBg="0"/>
      <p:bldP spid="38923" grpId="0" animBg="1" autoUpdateAnimBg="0"/>
      <p:bldP spid="389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PA_矩形 1">
            <a:extLst>
              <a:ext uri="{FF2B5EF4-FFF2-40B4-BE49-F238E27FC236}">
                <a16:creationId xmlns:a16="http://schemas.microsoft.com/office/drawing/2014/main" id="{347D7B20-F677-47C4-9ACC-FBDEEC52FA8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1463" y="0"/>
            <a:ext cx="5570537" cy="58420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79" name="PA_矩形 2">
            <a:extLst>
              <a:ext uri="{FF2B5EF4-FFF2-40B4-BE49-F238E27FC236}">
                <a16:creationId xmlns:a16="http://schemas.microsoft.com/office/drawing/2014/main" id="{49AB772D-3EA6-4BC7-B696-E1E7F9ABFF2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0"/>
            <a:ext cx="914400" cy="58420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80" name="PA_矩形 3">
            <a:extLst>
              <a:ext uri="{FF2B5EF4-FFF2-40B4-BE49-F238E27FC236}">
                <a16:creationId xmlns:a16="http://schemas.microsoft.com/office/drawing/2014/main" id="{16A72804-C804-49FB-83D8-2C59BE21BF1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62025" y="0"/>
            <a:ext cx="376238" cy="584200"/>
          </a:xfrm>
          <a:prstGeom prst="rect">
            <a:avLst/>
          </a:pr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81" name="PA_矩形 4">
            <a:extLst>
              <a:ext uri="{FF2B5EF4-FFF2-40B4-BE49-F238E27FC236}">
                <a16:creationId xmlns:a16="http://schemas.microsoft.com/office/drawing/2014/main" id="{8B3B64B6-DE8F-4161-A0EB-8883F483B1E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384300" y="0"/>
            <a:ext cx="146050" cy="584200"/>
          </a:xfrm>
          <a:prstGeom prst="rect">
            <a:avLst/>
          </a:pr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0182" name="PA_矩形 9">
            <a:extLst>
              <a:ext uri="{FF2B5EF4-FFF2-40B4-BE49-F238E27FC236}">
                <a16:creationId xmlns:a16="http://schemas.microsoft.com/office/drawing/2014/main" id="{4EBB512D-A8CE-484B-9B4D-2589BF8A4E09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708150" y="76200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具有的三大特点：</a:t>
            </a:r>
          </a:p>
        </p:txBody>
      </p:sp>
      <p:sp>
        <p:nvSpPr>
          <p:cNvPr id="50183" name="PA_任意多边形 12">
            <a:extLst>
              <a:ext uri="{FF2B5EF4-FFF2-40B4-BE49-F238E27FC236}">
                <a16:creationId xmlns:a16="http://schemas.microsoft.com/office/drawing/2014/main" id="{EC716024-4BF8-4F6C-80B2-7D28B9CCAC5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rot="2083007">
            <a:off x="6629400" y="2903538"/>
            <a:ext cx="1562100" cy="1560512"/>
          </a:xfrm>
          <a:custGeom>
            <a:avLst/>
            <a:gdLst>
              <a:gd name="T0" fmla="*/ 50991 w 3340100"/>
              <a:gd name="T1" fmla="*/ 170315 h 3340100"/>
              <a:gd name="T2" fmla="*/ 290680 w 3340100"/>
              <a:gd name="T3" fmla="*/ 170315 h 3340100"/>
              <a:gd name="T4" fmla="*/ 170835 w 3340100"/>
              <a:gd name="T5" fmla="*/ 0 h 3340100"/>
              <a:gd name="T6" fmla="*/ 190244 w 3340100"/>
              <a:gd name="T7" fmla="*/ 20072 h 3340100"/>
              <a:gd name="T8" fmla="*/ 210623 w 3340100"/>
              <a:gd name="T9" fmla="*/ 24065 h 3340100"/>
              <a:gd name="T10" fmla="*/ 237332 w 3340100"/>
              <a:gd name="T11" fmla="*/ 13384 h 3340100"/>
              <a:gd name="T12" fmla="*/ 246399 w 3340100"/>
              <a:gd name="T13" fmla="*/ 38578 h 3340100"/>
              <a:gd name="T14" fmla="*/ 264025 w 3340100"/>
              <a:gd name="T15" fmla="*/ 50294 h 3340100"/>
              <a:gd name="T16" fmla="*/ 291634 w 3340100"/>
              <a:gd name="T17" fmla="*/ 49884 h 3340100"/>
              <a:gd name="T18" fmla="*/ 291291 w 3340100"/>
              <a:gd name="T19" fmla="*/ 77172 h 3340100"/>
              <a:gd name="T20" fmla="*/ 303386 w 3340100"/>
              <a:gd name="T21" fmla="*/ 95027 h 3340100"/>
              <a:gd name="T22" fmla="*/ 328245 w 3340100"/>
              <a:gd name="T23" fmla="*/ 104020 h 3340100"/>
              <a:gd name="T24" fmla="*/ 318079 w 3340100"/>
              <a:gd name="T25" fmla="*/ 129964 h 3340100"/>
              <a:gd name="T26" fmla="*/ 322440 w 3340100"/>
              <a:gd name="T27" fmla="*/ 151463 h 3340100"/>
              <a:gd name="T28" fmla="*/ 341671 w 3340100"/>
              <a:gd name="T29" fmla="*/ 170315 h 3340100"/>
              <a:gd name="T30" fmla="*/ 322602 w 3340100"/>
              <a:gd name="T31" fmla="*/ 189077 h 3340100"/>
              <a:gd name="T32" fmla="*/ 318268 w 3340100"/>
              <a:gd name="T33" fmla="*/ 210903 h 3340100"/>
              <a:gd name="T34" fmla="*/ 328245 w 3340100"/>
              <a:gd name="T35" fmla="*/ 236609 h 3340100"/>
              <a:gd name="T36" fmla="*/ 304021 w 3340100"/>
              <a:gd name="T37" fmla="*/ 245531 h 3340100"/>
              <a:gd name="T38" fmla="*/ 291493 w 3340100"/>
              <a:gd name="T39" fmla="*/ 264158 h 3340100"/>
              <a:gd name="T40" fmla="*/ 291634 w 3340100"/>
              <a:gd name="T41" fmla="*/ 290746 h 3340100"/>
              <a:gd name="T42" fmla="*/ 264966 w 3340100"/>
              <a:gd name="T43" fmla="*/ 290605 h 3340100"/>
              <a:gd name="T44" fmla="*/ 246281 w 3340100"/>
              <a:gd name="T45" fmla="*/ 303095 h 3340100"/>
              <a:gd name="T46" fmla="*/ 237332 w 3340100"/>
              <a:gd name="T47" fmla="*/ 327245 h 3340100"/>
              <a:gd name="T48" fmla="*/ 211548 w 3340100"/>
              <a:gd name="T49" fmla="*/ 317299 h 3340100"/>
              <a:gd name="T50" fmla="*/ 189655 w 3340100"/>
              <a:gd name="T51" fmla="*/ 321619 h 3340100"/>
              <a:gd name="T52" fmla="*/ 170835 w 3340100"/>
              <a:gd name="T53" fmla="*/ 340629 h 3340100"/>
              <a:gd name="T54" fmla="*/ 151926 w 3340100"/>
              <a:gd name="T55" fmla="*/ 321457 h 3340100"/>
              <a:gd name="T56" fmla="*/ 130361 w 3340100"/>
              <a:gd name="T57" fmla="*/ 317110 h 3340100"/>
              <a:gd name="T58" fmla="*/ 104339 w 3340100"/>
              <a:gd name="T59" fmla="*/ 327245 h 3340100"/>
              <a:gd name="T60" fmla="*/ 95318 w 3340100"/>
              <a:gd name="T61" fmla="*/ 302461 h 3340100"/>
              <a:gd name="T62" fmla="*/ 77408 w 3340100"/>
              <a:gd name="T63" fmla="*/ 290404 h 3340100"/>
              <a:gd name="T64" fmla="*/ 50037 w 3340100"/>
              <a:gd name="T65" fmla="*/ 290746 h 3340100"/>
              <a:gd name="T66" fmla="*/ 50448 w 3340100"/>
              <a:gd name="T67" fmla="*/ 263221 h 3340100"/>
              <a:gd name="T68" fmla="*/ 38695 w 3340100"/>
              <a:gd name="T69" fmla="*/ 245649 h 3340100"/>
              <a:gd name="T70" fmla="*/ 13425 w 3340100"/>
              <a:gd name="T71" fmla="*/ 236609 h 3340100"/>
              <a:gd name="T72" fmla="*/ 24139 w 3340100"/>
              <a:gd name="T73" fmla="*/ 209981 h 3340100"/>
              <a:gd name="T74" fmla="*/ 20133 w 3340100"/>
              <a:gd name="T75" fmla="*/ 189664 h 3340100"/>
              <a:gd name="T76" fmla="*/ 0 w 3340100"/>
              <a:gd name="T77" fmla="*/ 170315 h 3340100"/>
              <a:gd name="T78" fmla="*/ 20295 w 3340100"/>
              <a:gd name="T79" fmla="*/ 150876 h 3340100"/>
              <a:gd name="T80" fmla="*/ 24328 w 3340100"/>
              <a:gd name="T81" fmla="*/ 130886 h 3340100"/>
              <a:gd name="T82" fmla="*/ 13425 w 3340100"/>
              <a:gd name="T83" fmla="*/ 104020 h 3340100"/>
              <a:gd name="T84" fmla="*/ 39331 w 3340100"/>
              <a:gd name="T85" fmla="*/ 94909 h 3340100"/>
              <a:gd name="T86" fmla="*/ 50650 w 3340100"/>
              <a:gd name="T87" fmla="*/ 78111 h 3340100"/>
              <a:gd name="T88" fmla="*/ 50037 w 3340100"/>
              <a:gd name="T89" fmla="*/ 49884 h 3340100"/>
              <a:gd name="T90" fmla="*/ 78350 w 3340100"/>
              <a:gd name="T91" fmla="*/ 50496 h 3340100"/>
              <a:gd name="T92" fmla="*/ 95199 w 3340100"/>
              <a:gd name="T93" fmla="*/ 39211 h 3340100"/>
              <a:gd name="T94" fmla="*/ 104339 w 3340100"/>
              <a:gd name="T95" fmla="*/ 13384 h 3340100"/>
              <a:gd name="T96" fmla="*/ 131285 w 3340100"/>
              <a:gd name="T97" fmla="*/ 24254 h 3340100"/>
              <a:gd name="T98" fmla="*/ 151337 w 3340100"/>
              <a:gd name="T99" fmla="*/ 20234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4" name="PA_任意多边形 15">
            <a:extLst>
              <a:ext uri="{FF2B5EF4-FFF2-40B4-BE49-F238E27FC236}">
                <a16:creationId xmlns:a16="http://schemas.microsoft.com/office/drawing/2014/main" id="{56CCC79A-0A5A-4D92-8AFF-556A6E531DD2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 rot="2535249">
            <a:off x="5070475" y="3944938"/>
            <a:ext cx="2143125" cy="2143125"/>
          </a:xfrm>
          <a:custGeom>
            <a:avLst/>
            <a:gdLst>
              <a:gd name="T0" fmla="*/ 131676 w 3340100"/>
              <a:gd name="T1" fmla="*/ 441157 h 3340100"/>
              <a:gd name="T2" fmla="*/ 750638 w 3340100"/>
              <a:gd name="T3" fmla="*/ 441157 h 3340100"/>
              <a:gd name="T4" fmla="*/ 441157 w 3340100"/>
              <a:gd name="T5" fmla="*/ 0 h 3340100"/>
              <a:gd name="T6" fmla="*/ 491277 w 3340100"/>
              <a:gd name="T7" fmla="*/ 51990 h 3340100"/>
              <a:gd name="T8" fmla="*/ 543903 w 3340100"/>
              <a:gd name="T9" fmla="*/ 62335 h 3340100"/>
              <a:gd name="T10" fmla="*/ 612876 w 3340100"/>
              <a:gd name="T11" fmla="*/ 34668 h 3340100"/>
              <a:gd name="T12" fmla="*/ 636291 w 3340100"/>
              <a:gd name="T13" fmla="*/ 99926 h 3340100"/>
              <a:gd name="T14" fmla="*/ 681806 w 3340100"/>
              <a:gd name="T15" fmla="*/ 130274 h 3340100"/>
              <a:gd name="T16" fmla="*/ 753103 w 3340100"/>
              <a:gd name="T17" fmla="*/ 129212 h 3340100"/>
              <a:gd name="T18" fmla="*/ 752217 w 3340100"/>
              <a:gd name="T19" fmla="*/ 199896 h 3340100"/>
              <a:gd name="T20" fmla="*/ 783449 w 3340100"/>
              <a:gd name="T21" fmla="*/ 246145 h 3340100"/>
              <a:gd name="T22" fmla="*/ 847647 w 3340100"/>
              <a:gd name="T23" fmla="*/ 269439 h 3340100"/>
              <a:gd name="T24" fmla="*/ 821393 w 3340100"/>
              <a:gd name="T25" fmla="*/ 336638 h 3340100"/>
              <a:gd name="T26" fmla="*/ 832653 w 3340100"/>
              <a:gd name="T27" fmla="*/ 392326 h 3340100"/>
              <a:gd name="T28" fmla="*/ 882315 w 3340100"/>
              <a:gd name="T29" fmla="*/ 441157 h 3340100"/>
              <a:gd name="T30" fmla="*/ 833073 w 3340100"/>
              <a:gd name="T31" fmla="*/ 489757 h 3340100"/>
              <a:gd name="T32" fmla="*/ 821882 w 3340100"/>
              <a:gd name="T33" fmla="*/ 546291 h 3340100"/>
              <a:gd name="T34" fmla="*/ 847647 w 3340100"/>
              <a:gd name="T35" fmla="*/ 612876 h 3340100"/>
              <a:gd name="T36" fmla="*/ 785091 w 3340100"/>
              <a:gd name="T37" fmla="*/ 635985 h 3340100"/>
              <a:gd name="T38" fmla="*/ 752739 w 3340100"/>
              <a:gd name="T39" fmla="*/ 684236 h 3340100"/>
              <a:gd name="T40" fmla="*/ 753103 w 3340100"/>
              <a:gd name="T41" fmla="*/ 753103 h 3340100"/>
              <a:gd name="T42" fmla="*/ 684236 w 3340100"/>
              <a:gd name="T43" fmla="*/ 752739 h 3340100"/>
              <a:gd name="T44" fmla="*/ 635985 w 3340100"/>
              <a:gd name="T45" fmla="*/ 785091 h 3340100"/>
              <a:gd name="T46" fmla="*/ 612876 w 3340100"/>
              <a:gd name="T47" fmla="*/ 847647 h 3340100"/>
              <a:gd name="T48" fmla="*/ 546291 w 3340100"/>
              <a:gd name="T49" fmla="*/ 821882 h 3340100"/>
              <a:gd name="T50" fmla="*/ 489757 w 3340100"/>
              <a:gd name="T51" fmla="*/ 833073 h 3340100"/>
              <a:gd name="T52" fmla="*/ 441157 w 3340100"/>
              <a:gd name="T53" fmla="*/ 882315 h 3340100"/>
              <a:gd name="T54" fmla="*/ 392326 w 3340100"/>
              <a:gd name="T55" fmla="*/ 832653 h 3340100"/>
              <a:gd name="T56" fmla="*/ 336638 w 3340100"/>
              <a:gd name="T57" fmla="*/ 821393 h 3340100"/>
              <a:gd name="T58" fmla="*/ 269439 w 3340100"/>
              <a:gd name="T59" fmla="*/ 847647 h 3340100"/>
              <a:gd name="T60" fmla="*/ 246145 w 3340100"/>
              <a:gd name="T61" fmla="*/ 783449 h 3340100"/>
              <a:gd name="T62" fmla="*/ 199896 w 3340100"/>
              <a:gd name="T63" fmla="*/ 752217 h 3340100"/>
              <a:gd name="T64" fmla="*/ 129212 w 3340100"/>
              <a:gd name="T65" fmla="*/ 753103 h 3340100"/>
              <a:gd name="T66" fmla="*/ 130274 w 3340100"/>
              <a:gd name="T67" fmla="*/ 681806 h 3340100"/>
              <a:gd name="T68" fmla="*/ 99926 w 3340100"/>
              <a:gd name="T69" fmla="*/ 636291 h 3340100"/>
              <a:gd name="T70" fmla="*/ 34668 w 3340100"/>
              <a:gd name="T71" fmla="*/ 612876 h 3340100"/>
              <a:gd name="T72" fmla="*/ 62335 w 3340100"/>
              <a:gd name="T73" fmla="*/ 543903 h 3340100"/>
              <a:gd name="T74" fmla="*/ 51990 w 3340100"/>
              <a:gd name="T75" fmla="*/ 491277 h 3340100"/>
              <a:gd name="T76" fmla="*/ 0 w 3340100"/>
              <a:gd name="T77" fmla="*/ 441157 h 3340100"/>
              <a:gd name="T78" fmla="*/ 52409 w 3340100"/>
              <a:gd name="T79" fmla="*/ 390806 h 3340100"/>
              <a:gd name="T80" fmla="*/ 62824 w 3340100"/>
              <a:gd name="T81" fmla="*/ 339025 h 3340100"/>
              <a:gd name="T82" fmla="*/ 34668 w 3340100"/>
              <a:gd name="T83" fmla="*/ 269439 h 3340100"/>
              <a:gd name="T84" fmla="*/ 101567 w 3340100"/>
              <a:gd name="T85" fmla="*/ 245839 h 3340100"/>
              <a:gd name="T86" fmla="*/ 130797 w 3340100"/>
              <a:gd name="T87" fmla="*/ 202326 h 3340100"/>
              <a:gd name="T88" fmla="*/ 129212 w 3340100"/>
              <a:gd name="T89" fmla="*/ 129212 h 3340100"/>
              <a:gd name="T90" fmla="*/ 202326 w 3340100"/>
              <a:gd name="T91" fmla="*/ 130797 h 3340100"/>
              <a:gd name="T92" fmla="*/ 245839 w 3340100"/>
              <a:gd name="T93" fmla="*/ 101567 h 3340100"/>
              <a:gd name="T94" fmla="*/ 269439 w 3340100"/>
              <a:gd name="T95" fmla="*/ 34668 h 3340100"/>
              <a:gd name="T96" fmla="*/ 339025 w 3340100"/>
              <a:gd name="T97" fmla="*/ 62824 h 3340100"/>
              <a:gd name="T98" fmla="*/ 390806 w 3340100"/>
              <a:gd name="T99" fmla="*/ 52409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5" name="PA_任意多边形 18">
            <a:extLst>
              <a:ext uri="{FF2B5EF4-FFF2-40B4-BE49-F238E27FC236}">
                <a16:creationId xmlns:a16="http://schemas.microsoft.com/office/drawing/2014/main" id="{BFC45BD5-473D-4395-99D3-499A8E58669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 rot="1877475">
            <a:off x="4956175" y="1504950"/>
            <a:ext cx="2127250" cy="2125663"/>
          </a:xfrm>
          <a:custGeom>
            <a:avLst/>
            <a:gdLst>
              <a:gd name="T0" fmla="*/ 128772 w 3340100"/>
              <a:gd name="T1" fmla="*/ 430462 h 3340100"/>
              <a:gd name="T2" fmla="*/ 734081 w 3340100"/>
              <a:gd name="T3" fmla="*/ 430462 h 3340100"/>
              <a:gd name="T4" fmla="*/ 431427 w 3340100"/>
              <a:gd name="T5" fmla="*/ 0 h 3340100"/>
              <a:gd name="T6" fmla="*/ 480440 w 3340100"/>
              <a:gd name="T7" fmla="*/ 50730 h 3340100"/>
              <a:gd name="T8" fmla="*/ 531906 w 3340100"/>
              <a:gd name="T9" fmla="*/ 60823 h 3340100"/>
              <a:gd name="T10" fmla="*/ 599357 w 3340100"/>
              <a:gd name="T11" fmla="*/ 33828 h 3340100"/>
              <a:gd name="T12" fmla="*/ 622255 w 3340100"/>
              <a:gd name="T13" fmla="*/ 97503 h 3340100"/>
              <a:gd name="T14" fmla="*/ 666767 w 3340100"/>
              <a:gd name="T15" fmla="*/ 127116 h 3340100"/>
              <a:gd name="T16" fmla="*/ 736491 w 3340100"/>
              <a:gd name="T17" fmla="*/ 126080 h 3340100"/>
              <a:gd name="T18" fmla="*/ 735625 w 3340100"/>
              <a:gd name="T19" fmla="*/ 195050 h 3340100"/>
              <a:gd name="T20" fmla="*/ 766168 w 3340100"/>
              <a:gd name="T21" fmla="*/ 240176 h 3340100"/>
              <a:gd name="T22" fmla="*/ 828949 w 3340100"/>
              <a:gd name="T23" fmla="*/ 262906 h 3340100"/>
              <a:gd name="T24" fmla="*/ 803275 w 3340100"/>
              <a:gd name="T25" fmla="*/ 328476 h 3340100"/>
              <a:gd name="T26" fmla="*/ 814286 w 3340100"/>
              <a:gd name="T27" fmla="*/ 382814 h 3340100"/>
              <a:gd name="T28" fmla="*/ 862853 w 3340100"/>
              <a:gd name="T29" fmla="*/ 430462 h 3340100"/>
              <a:gd name="T30" fmla="*/ 814696 w 3340100"/>
              <a:gd name="T31" fmla="*/ 477882 h 3340100"/>
              <a:gd name="T32" fmla="*/ 803753 w 3340100"/>
              <a:gd name="T33" fmla="*/ 533046 h 3340100"/>
              <a:gd name="T34" fmla="*/ 828949 w 3340100"/>
              <a:gd name="T35" fmla="*/ 598017 h 3340100"/>
              <a:gd name="T36" fmla="*/ 767774 w 3340100"/>
              <a:gd name="T37" fmla="*/ 620565 h 3340100"/>
              <a:gd name="T38" fmla="*/ 736135 w 3340100"/>
              <a:gd name="T39" fmla="*/ 667646 h 3340100"/>
              <a:gd name="T40" fmla="*/ 736491 w 3340100"/>
              <a:gd name="T41" fmla="*/ 734844 h 3340100"/>
              <a:gd name="T42" fmla="*/ 669143 w 3340100"/>
              <a:gd name="T43" fmla="*/ 734489 h 3340100"/>
              <a:gd name="T44" fmla="*/ 621956 w 3340100"/>
              <a:gd name="T45" fmla="*/ 766056 h 3340100"/>
              <a:gd name="T46" fmla="*/ 599357 w 3340100"/>
              <a:gd name="T47" fmla="*/ 827095 h 3340100"/>
              <a:gd name="T48" fmla="*/ 534241 w 3340100"/>
              <a:gd name="T49" fmla="*/ 801956 h 3340100"/>
              <a:gd name="T50" fmla="*/ 478954 w 3340100"/>
              <a:gd name="T51" fmla="*/ 812874 h 3340100"/>
              <a:gd name="T52" fmla="*/ 431427 w 3340100"/>
              <a:gd name="T53" fmla="*/ 860923 h 3340100"/>
              <a:gd name="T54" fmla="*/ 383672 w 3340100"/>
              <a:gd name="T55" fmla="*/ 812465 h 3340100"/>
              <a:gd name="T56" fmla="*/ 329213 w 3340100"/>
              <a:gd name="T57" fmla="*/ 801478 h 3340100"/>
              <a:gd name="T58" fmla="*/ 263496 w 3340100"/>
              <a:gd name="T59" fmla="*/ 827095 h 3340100"/>
              <a:gd name="T60" fmla="*/ 240715 w 3340100"/>
              <a:gd name="T61" fmla="*/ 764455 h 3340100"/>
              <a:gd name="T62" fmla="*/ 195487 w 3340100"/>
              <a:gd name="T63" fmla="*/ 733980 h 3340100"/>
              <a:gd name="T64" fmla="*/ 126362 w 3340100"/>
              <a:gd name="T65" fmla="*/ 734844 h 3340100"/>
              <a:gd name="T66" fmla="*/ 127401 w 3340100"/>
              <a:gd name="T67" fmla="*/ 665276 h 3340100"/>
              <a:gd name="T68" fmla="*/ 97722 w 3340100"/>
              <a:gd name="T69" fmla="*/ 620863 h 3340100"/>
              <a:gd name="T70" fmla="*/ 33904 w 3340100"/>
              <a:gd name="T71" fmla="*/ 598017 h 3340100"/>
              <a:gd name="T72" fmla="*/ 60960 w 3340100"/>
              <a:gd name="T73" fmla="*/ 530716 h 3340100"/>
              <a:gd name="T74" fmla="*/ 50844 w 3340100"/>
              <a:gd name="T75" fmla="*/ 479367 h 3340100"/>
              <a:gd name="T76" fmla="*/ 0 w 3340100"/>
              <a:gd name="T77" fmla="*/ 430462 h 3340100"/>
              <a:gd name="T78" fmla="*/ 51254 w 3340100"/>
              <a:gd name="T79" fmla="*/ 381330 h 3340100"/>
              <a:gd name="T80" fmla="*/ 61438 w 3340100"/>
              <a:gd name="T81" fmla="*/ 330806 h 3340100"/>
              <a:gd name="T82" fmla="*/ 33904 w 3340100"/>
              <a:gd name="T83" fmla="*/ 262906 h 3340100"/>
              <a:gd name="T84" fmla="*/ 99327 w 3340100"/>
              <a:gd name="T85" fmla="*/ 239878 h 3340100"/>
              <a:gd name="T86" fmla="*/ 127912 w 3340100"/>
              <a:gd name="T87" fmla="*/ 197420 h 3340100"/>
              <a:gd name="T88" fmla="*/ 126362 w 3340100"/>
              <a:gd name="T89" fmla="*/ 126080 h 3340100"/>
              <a:gd name="T90" fmla="*/ 197863 w 3340100"/>
              <a:gd name="T91" fmla="*/ 127626 h 3340100"/>
              <a:gd name="T92" fmla="*/ 240416 w 3340100"/>
              <a:gd name="T93" fmla="*/ 99104 h 3340100"/>
              <a:gd name="T94" fmla="*/ 263496 w 3340100"/>
              <a:gd name="T95" fmla="*/ 33828 h 3340100"/>
              <a:gd name="T96" fmla="*/ 331547 w 3340100"/>
              <a:gd name="T97" fmla="*/ 61301 h 3340100"/>
              <a:gd name="T98" fmla="*/ 382185 w 3340100"/>
              <a:gd name="T99" fmla="*/ 51139 h 334010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3340100"/>
              <a:gd name="T151" fmla="*/ 0 h 3340100"/>
              <a:gd name="T152" fmla="*/ 3340100 w 3340100"/>
              <a:gd name="T153" fmla="*/ 3340100 h 3340100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3340100" h="3340100">
                <a:moveTo>
                  <a:pt x="1670050" y="498475"/>
                </a:moveTo>
                <a:cubicBezTo>
                  <a:pt x="1023007" y="498475"/>
                  <a:pt x="498475" y="1023007"/>
                  <a:pt x="498475" y="1670050"/>
                </a:cubicBezTo>
                <a:cubicBezTo>
                  <a:pt x="498475" y="2317093"/>
                  <a:pt x="1023007" y="2841625"/>
                  <a:pt x="1670050" y="2841625"/>
                </a:cubicBezTo>
                <a:cubicBezTo>
                  <a:pt x="2317093" y="2841625"/>
                  <a:pt x="2841625" y="2317093"/>
                  <a:pt x="2841625" y="1670050"/>
                </a:cubicBezTo>
                <a:cubicBezTo>
                  <a:pt x="2841625" y="1023007"/>
                  <a:pt x="2317093" y="498475"/>
                  <a:pt x="1670050" y="498475"/>
                </a:cubicBezTo>
                <a:close/>
                <a:moveTo>
                  <a:pt x="1670050" y="0"/>
                </a:moveTo>
                <a:lnTo>
                  <a:pt x="1753194" y="4199"/>
                </a:lnTo>
                <a:lnTo>
                  <a:pt x="1859784" y="196816"/>
                </a:lnTo>
                <a:lnTo>
                  <a:pt x="1975233" y="214435"/>
                </a:lnTo>
                <a:lnTo>
                  <a:pt x="2059006" y="235975"/>
                </a:lnTo>
                <a:lnTo>
                  <a:pt x="2231291" y="98733"/>
                </a:lnTo>
                <a:lnTo>
                  <a:pt x="2320109" y="131241"/>
                </a:lnTo>
                <a:lnTo>
                  <a:pt x="2384278" y="162153"/>
                </a:lnTo>
                <a:lnTo>
                  <a:pt x="2408748" y="378280"/>
                </a:lnTo>
                <a:lnTo>
                  <a:pt x="2508255" y="438732"/>
                </a:lnTo>
                <a:lnTo>
                  <a:pt x="2581052" y="493168"/>
                </a:lnTo>
                <a:lnTo>
                  <a:pt x="2789449" y="433248"/>
                </a:lnTo>
                <a:lnTo>
                  <a:pt x="2850954" y="489147"/>
                </a:lnTo>
                <a:lnTo>
                  <a:pt x="2906853" y="550651"/>
                </a:lnTo>
                <a:lnTo>
                  <a:pt x="2847600" y="756729"/>
                </a:lnTo>
                <a:lnTo>
                  <a:pt x="2910892" y="841369"/>
                </a:lnTo>
                <a:lnTo>
                  <a:pt x="2965835" y="931807"/>
                </a:lnTo>
                <a:lnTo>
                  <a:pt x="3177947" y="955822"/>
                </a:lnTo>
                <a:lnTo>
                  <a:pt x="3208859" y="1019991"/>
                </a:lnTo>
                <a:lnTo>
                  <a:pt x="3241367" y="1108809"/>
                </a:lnTo>
                <a:lnTo>
                  <a:pt x="3109474" y="1274380"/>
                </a:lnTo>
                <a:lnTo>
                  <a:pt x="3135189" y="1374392"/>
                </a:lnTo>
                <a:lnTo>
                  <a:pt x="3152100" y="1485194"/>
                </a:lnTo>
                <a:lnTo>
                  <a:pt x="3335902" y="1586906"/>
                </a:lnTo>
                <a:lnTo>
                  <a:pt x="3340100" y="1670050"/>
                </a:lnTo>
                <a:lnTo>
                  <a:pt x="3335902" y="1753194"/>
                </a:lnTo>
                <a:lnTo>
                  <a:pt x="3153687" y="1854028"/>
                </a:lnTo>
                <a:lnTo>
                  <a:pt x="3135189" y="1975233"/>
                </a:lnTo>
                <a:lnTo>
                  <a:pt x="3111325" y="2068045"/>
                </a:lnTo>
                <a:lnTo>
                  <a:pt x="3241367" y="2231291"/>
                </a:lnTo>
                <a:lnTo>
                  <a:pt x="3208859" y="2320109"/>
                </a:lnTo>
                <a:lnTo>
                  <a:pt x="3177947" y="2384278"/>
                </a:lnTo>
                <a:lnTo>
                  <a:pt x="2972048" y="2407590"/>
                </a:lnTo>
                <a:lnTo>
                  <a:pt x="2910892" y="2508255"/>
                </a:lnTo>
                <a:lnTo>
                  <a:pt x="2849578" y="2590250"/>
                </a:lnTo>
                <a:lnTo>
                  <a:pt x="2906853" y="2789449"/>
                </a:lnTo>
                <a:lnTo>
                  <a:pt x="2850954" y="2850954"/>
                </a:lnTo>
                <a:lnTo>
                  <a:pt x="2789449" y="2906853"/>
                </a:lnTo>
                <a:lnTo>
                  <a:pt x="2590250" y="2849578"/>
                </a:lnTo>
                <a:lnTo>
                  <a:pt x="2508255" y="2910892"/>
                </a:lnTo>
                <a:lnTo>
                  <a:pt x="2407590" y="2972048"/>
                </a:lnTo>
                <a:lnTo>
                  <a:pt x="2384278" y="3177947"/>
                </a:lnTo>
                <a:lnTo>
                  <a:pt x="2320109" y="3208859"/>
                </a:lnTo>
                <a:lnTo>
                  <a:pt x="2231291" y="3241367"/>
                </a:lnTo>
                <a:lnTo>
                  <a:pt x="2068045" y="3111325"/>
                </a:lnTo>
                <a:lnTo>
                  <a:pt x="1975233" y="3135189"/>
                </a:lnTo>
                <a:lnTo>
                  <a:pt x="1854028" y="3153687"/>
                </a:lnTo>
                <a:lnTo>
                  <a:pt x="1753194" y="3335902"/>
                </a:lnTo>
                <a:lnTo>
                  <a:pt x="1670050" y="3340100"/>
                </a:lnTo>
                <a:lnTo>
                  <a:pt x="1586906" y="3335902"/>
                </a:lnTo>
                <a:lnTo>
                  <a:pt x="1485194" y="3152100"/>
                </a:lnTo>
                <a:lnTo>
                  <a:pt x="1374392" y="3135189"/>
                </a:lnTo>
                <a:lnTo>
                  <a:pt x="1274380" y="3109474"/>
                </a:lnTo>
                <a:lnTo>
                  <a:pt x="1108809" y="3241367"/>
                </a:lnTo>
                <a:lnTo>
                  <a:pt x="1019991" y="3208859"/>
                </a:lnTo>
                <a:lnTo>
                  <a:pt x="955822" y="3177947"/>
                </a:lnTo>
                <a:lnTo>
                  <a:pt x="931807" y="2965835"/>
                </a:lnTo>
                <a:lnTo>
                  <a:pt x="841369" y="2910892"/>
                </a:lnTo>
                <a:lnTo>
                  <a:pt x="756729" y="2847600"/>
                </a:lnTo>
                <a:lnTo>
                  <a:pt x="550651" y="2906853"/>
                </a:lnTo>
                <a:lnTo>
                  <a:pt x="489147" y="2850954"/>
                </a:lnTo>
                <a:lnTo>
                  <a:pt x="433248" y="2789449"/>
                </a:lnTo>
                <a:lnTo>
                  <a:pt x="493168" y="2581052"/>
                </a:lnTo>
                <a:lnTo>
                  <a:pt x="438732" y="2508255"/>
                </a:lnTo>
                <a:lnTo>
                  <a:pt x="378280" y="2408748"/>
                </a:lnTo>
                <a:lnTo>
                  <a:pt x="162153" y="2384278"/>
                </a:lnTo>
                <a:lnTo>
                  <a:pt x="131241" y="2320109"/>
                </a:lnTo>
                <a:lnTo>
                  <a:pt x="98733" y="2231291"/>
                </a:lnTo>
                <a:lnTo>
                  <a:pt x="235976" y="2059006"/>
                </a:lnTo>
                <a:lnTo>
                  <a:pt x="214435" y="1975233"/>
                </a:lnTo>
                <a:lnTo>
                  <a:pt x="196816" y="1859784"/>
                </a:lnTo>
                <a:lnTo>
                  <a:pt x="4199" y="1753194"/>
                </a:lnTo>
                <a:lnTo>
                  <a:pt x="0" y="1670050"/>
                </a:lnTo>
                <a:lnTo>
                  <a:pt x="4199" y="1586906"/>
                </a:lnTo>
                <a:lnTo>
                  <a:pt x="198403" y="1479437"/>
                </a:lnTo>
                <a:lnTo>
                  <a:pt x="214435" y="1374392"/>
                </a:lnTo>
                <a:lnTo>
                  <a:pt x="237827" y="1283418"/>
                </a:lnTo>
                <a:lnTo>
                  <a:pt x="98733" y="1108809"/>
                </a:lnTo>
                <a:lnTo>
                  <a:pt x="131241" y="1019991"/>
                </a:lnTo>
                <a:lnTo>
                  <a:pt x="162153" y="955822"/>
                </a:lnTo>
                <a:lnTo>
                  <a:pt x="384493" y="930649"/>
                </a:lnTo>
                <a:lnTo>
                  <a:pt x="438732" y="841369"/>
                </a:lnTo>
                <a:lnTo>
                  <a:pt x="495146" y="765928"/>
                </a:lnTo>
                <a:lnTo>
                  <a:pt x="433248" y="550651"/>
                </a:lnTo>
                <a:lnTo>
                  <a:pt x="489147" y="489147"/>
                </a:lnTo>
                <a:lnTo>
                  <a:pt x="550651" y="433248"/>
                </a:lnTo>
                <a:lnTo>
                  <a:pt x="765928" y="495146"/>
                </a:lnTo>
                <a:lnTo>
                  <a:pt x="841369" y="438732"/>
                </a:lnTo>
                <a:lnTo>
                  <a:pt x="930649" y="384493"/>
                </a:lnTo>
                <a:lnTo>
                  <a:pt x="955822" y="162153"/>
                </a:lnTo>
                <a:lnTo>
                  <a:pt x="1019991" y="131241"/>
                </a:lnTo>
                <a:lnTo>
                  <a:pt x="1108809" y="98733"/>
                </a:lnTo>
                <a:lnTo>
                  <a:pt x="1283418" y="237827"/>
                </a:lnTo>
                <a:lnTo>
                  <a:pt x="1374392" y="214435"/>
                </a:lnTo>
                <a:lnTo>
                  <a:pt x="1479437" y="198403"/>
                </a:lnTo>
                <a:lnTo>
                  <a:pt x="1586906" y="4199"/>
                </a:lnTo>
                <a:lnTo>
                  <a:pt x="1670050" y="0"/>
                </a:lnTo>
                <a:close/>
              </a:path>
            </a:pathLst>
          </a:cu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186" name="PA_文本框 19">
            <a:extLst>
              <a:ext uri="{FF2B5EF4-FFF2-40B4-BE49-F238E27FC236}">
                <a16:creationId xmlns:a16="http://schemas.microsoft.com/office/drawing/2014/main" id="{A0CEDDA9-D451-424C-9F30-00F51A26964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576888" y="2178050"/>
            <a:ext cx="87947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01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7" name="PA_文本框 20">
            <a:extLst>
              <a:ext uri="{FF2B5EF4-FFF2-40B4-BE49-F238E27FC236}">
                <a16:creationId xmlns:a16="http://schemas.microsoft.com/office/drawing/2014/main" id="{CFA09D7D-2D15-4A22-9F95-88164242E55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024688" y="3360738"/>
            <a:ext cx="755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02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8" name="PA_文本框 21">
            <a:extLst>
              <a:ext uri="{FF2B5EF4-FFF2-40B4-BE49-F238E27FC236}">
                <a16:creationId xmlns:a16="http://schemas.microsoft.com/office/drawing/2014/main" id="{96179E7C-524E-4970-BAA3-B1375E389A3C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84838" y="4632325"/>
            <a:ext cx="874712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宋体" panose="02010600030101010101" pitchFamily="2" charset="-122"/>
                <a:cs typeface="+mn-cs"/>
                <a:sym typeface="微软雅黑" panose="020B0503020204020204" pitchFamily="34" charset="-122"/>
              </a:rPr>
              <a:t>03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宋体" panose="02010600030101010101" pitchFamily="2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0189" name="PA_文本框 22">
            <a:extLst>
              <a:ext uri="{FF2B5EF4-FFF2-40B4-BE49-F238E27FC236}">
                <a16:creationId xmlns:a16="http://schemas.microsoft.com/office/drawing/2014/main" id="{5B0FAA34-ABF4-48BC-8541-8A1F4170F03B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391557" y="2225159"/>
            <a:ext cx="398538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软件开发是一个叠代过程；</a:t>
            </a:r>
            <a:endParaRPr lang="en-US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90" name="PA_文本框 23">
            <a:extLst>
              <a:ext uri="{FF2B5EF4-FFF2-40B4-BE49-F238E27FC236}">
                <a16:creationId xmlns:a16="http://schemas.microsoft.com/office/drawing/2014/main" id="{94D5D781-E87A-43D9-B9B1-2E145C85742C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64198" y="4448175"/>
            <a:ext cx="4121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软件开发是以构架设计为中心的。</a:t>
            </a:r>
            <a:endParaRPr lang="zh-CN" altLang="zh-CN" sz="16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191" name="PA_文本框 24">
            <a:extLst>
              <a:ext uri="{FF2B5EF4-FFF2-40B4-BE49-F238E27FC236}">
                <a16:creationId xmlns:a16="http://schemas.microsoft.com/office/drawing/2014/main" id="{06B7EC47-1454-4027-8047-48223FB2893B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975988" y="3360738"/>
            <a:ext cx="457208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软件开发是由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 Case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驱动的；</a:t>
            </a:r>
            <a:endParaRPr lang="en-US" altLang="zh-CN" sz="2400" b="1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24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2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3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3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4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4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5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5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6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69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73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74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179" grpId="0" animBg="1"/>
      <p:bldP spid="50180" grpId="0" animBg="1"/>
      <p:bldP spid="50181" grpId="0" animBg="1"/>
      <p:bldP spid="50182" grpId="0"/>
      <p:bldP spid="50183" grpId="0" animBg="1"/>
      <p:bldP spid="50184" grpId="0" animBg="1"/>
      <p:bldP spid="50185" grpId="0" animBg="1"/>
      <p:bldP spid="50186" grpId="0"/>
      <p:bldP spid="50187" grpId="0"/>
      <p:bldP spid="50188" grpId="0"/>
      <p:bldP spid="50189" grpId="0"/>
      <p:bldP spid="50190" grpId="0"/>
      <p:bldP spid="5019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A_矩形 6">
            <a:extLst>
              <a:ext uri="{FF2B5EF4-FFF2-40B4-BE49-F238E27FC236}">
                <a16:creationId xmlns:a16="http://schemas.microsoft.com/office/drawing/2014/main" id="{0B30DF64-FE27-484C-9FE6-09FE136F857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28519" y="5102069"/>
            <a:ext cx="334962" cy="8318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67" name="PA_任意多边形 44">
            <a:extLst>
              <a:ext uri="{FF2B5EF4-FFF2-40B4-BE49-F238E27FC236}">
                <a16:creationId xmlns:a16="http://schemas.microsoft.com/office/drawing/2014/main" id="{32EDFC93-549B-42D6-8711-9E36690ACF5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11295233">
            <a:off x="6386383" y="6445935"/>
            <a:ext cx="6084887" cy="628650"/>
          </a:xfrm>
          <a:custGeom>
            <a:avLst/>
            <a:gdLst>
              <a:gd name="T0" fmla="*/ 6077441 w 6084724"/>
              <a:gd name="T1" fmla="*/ 630526 h 627714"/>
              <a:gd name="T2" fmla="*/ 0 w 6084724"/>
              <a:gd name="T3" fmla="*/ 630526 h 627714"/>
              <a:gd name="T4" fmla="*/ 4552789 w 6084724"/>
              <a:gd name="T5" fmla="*/ 0 h 627714"/>
              <a:gd name="T6" fmla="*/ 6085213 w 6084724"/>
              <a:gd name="T7" fmla="*/ 614691 h 627714"/>
              <a:gd name="T8" fmla="*/ 0 60000 65536"/>
              <a:gd name="T9" fmla="*/ 0 60000 65536"/>
              <a:gd name="T10" fmla="*/ 0 60000 65536"/>
              <a:gd name="T11" fmla="*/ 0 60000 65536"/>
              <a:gd name="T12" fmla="*/ 0 w 6084724"/>
              <a:gd name="T13" fmla="*/ 0 h 627714"/>
              <a:gd name="T14" fmla="*/ 6084724 w 6084724"/>
              <a:gd name="T15" fmla="*/ 627714 h 62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PA_任意多边形 43">
            <a:extLst>
              <a:ext uri="{FF2B5EF4-FFF2-40B4-BE49-F238E27FC236}">
                <a16:creationId xmlns:a16="http://schemas.microsoft.com/office/drawing/2014/main" id="{B985EFF9-F2E0-434B-8239-12CAF7489E5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2694935">
            <a:off x="5541661" y="5270169"/>
            <a:ext cx="419100" cy="2019300"/>
          </a:xfrm>
          <a:custGeom>
            <a:avLst/>
            <a:gdLst>
              <a:gd name="T0" fmla="*/ 0 w 419914"/>
              <a:gd name="T1" fmla="*/ 41875 h 2019468"/>
              <a:gd name="T2" fmla="*/ 80660 w 419914"/>
              <a:gd name="T3" fmla="*/ 0 h 2019468"/>
              <a:gd name="T4" fmla="*/ 417477 w 419914"/>
              <a:gd name="T5" fmla="*/ 0 h 2019468"/>
              <a:gd name="T6" fmla="*/ 417477 w 419914"/>
              <a:gd name="T7" fmla="*/ 1600390 h 2019468"/>
              <a:gd name="T8" fmla="*/ 0 w 419914"/>
              <a:gd name="T9" fmla="*/ 2018964 h 2019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914"/>
              <a:gd name="T16" fmla="*/ 0 h 2019468"/>
              <a:gd name="T17" fmla="*/ 419914 w 419914"/>
              <a:gd name="T18" fmla="*/ 2019468 h 2019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PA_矩形 31">
            <a:extLst>
              <a:ext uri="{FF2B5EF4-FFF2-40B4-BE49-F238E27FC236}">
                <a16:creationId xmlns:a16="http://schemas.microsoft.com/office/drawing/2014/main" id="{4EEE5176-1211-432C-BE6E-46230C92201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322766" y="6203950"/>
            <a:ext cx="100013" cy="6540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A2DACF-E36A-471C-B950-555AA3C95AF8}"/>
              </a:ext>
            </a:extLst>
          </p:cNvPr>
          <p:cNvSpPr/>
          <p:nvPr/>
        </p:nvSpPr>
        <p:spPr>
          <a:xfrm>
            <a:off x="249445" y="473832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/>
              <a:t>1</a:t>
            </a:r>
            <a:r>
              <a:rPr lang="zh-CN" altLang="en-US" sz="2800" b="1"/>
              <a:t>：</a:t>
            </a:r>
            <a:r>
              <a:rPr lang="zh-CN" altLang="zh-CN" sz="2800" b="1"/>
              <a:t>软件开发是一个叠代过程</a:t>
            </a:r>
            <a:endParaRPr lang="zh-CN" altLang="zh-CN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5D1A49-59D2-411F-A00D-421F53A7E88F}"/>
              </a:ext>
            </a:extLst>
          </p:cNvPr>
          <p:cNvSpPr/>
          <p:nvPr/>
        </p:nvSpPr>
        <p:spPr>
          <a:xfrm>
            <a:off x="2412099" y="1453777"/>
            <a:ext cx="703283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	</a:t>
            </a:r>
            <a:r>
              <a:rPr lang="zh-CN" altLang="zh-CN" sz="2800" dirty="0"/>
              <a:t>可以说</a:t>
            </a:r>
            <a:r>
              <a:rPr lang="en-US" altLang="zh-CN" sz="2800" dirty="0"/>
              <a:t>RUP</a:t>
            </a:r>
            <a:r>
              <a:rPr lang="zh-CN" altLang="zh-CN" sz="2800" dirty="0"/>
              <a:t>是传统瀑布模型的升级版本，是一个迭代的模型，它定义四个阶段：开端；阐述；建造；过度；其中每个阶段都有可能经历传统以瀑布模型进行的软件开发步骤（商务需求分析，系统分析，系统设计，开发实现，测试，发布，系统支持 和 系统变更管理）。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68FAF4-38F6-4B31-A0C0-4B1571E9AA5C}"/>
              </a:ext>
            </a:extLst>
          </p:cNvPr>
          <p:cNvSpPr/>
          <p:nvPr/>
        </p:nvSpPr>
        <p:spPr>
          <a:xfrm>
            <a:off x="4679503" y="22988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34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/>
      <p:bldP spid="62468" grpId="0" animBg="1" autoUpdateAnimBg="0"/>
      <p:bldP spid="6246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A_矩形 6">
            <a:extLst>
              <a:ext uri="{FF2B5EF4-FFF2-40B4-BE49-F238E27FC236}">
                <a16:creationId xmlns:a16="http://schemas.microsoft.com/office/drawing/2014/main" id="{0B30DF64-FE27-484C-9FE6-09FE136F857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28519" y="5102069"/>
            <a:ext cx="334962" cy="8318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67" name="PA_任意多边形 44">
            <a:extLst>
              <a:ext uri="{FF2B5EF4-FFF2-40B4-BE49-F238E27FC236}">
                <a16:creationId xmlns:a16="http://schemas.microsoft.com/office/drawing/2014/main" id="{32EDFC93-549B-42D6-8711-9E36690ACF5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11295233">
            <a:off x="6386383" y="6445935"/>
            <a:ext cx="6084887" cy="628650"/>
          </a:xfrm>
          <a:custGeom>
            <a:avLst/>
            <a:gdLst>
              <a:gd name="T0" fmla="*/ 6077441 w 6084724"/>
              <a:gd name="T1" fmla="*/ 630526 h 627714"/>
              <a:gd name="T2" fmla="*/ 0 w 6084724"/>
              <a:gd name="T3" fmla="*/ 630526 h 627714"/>
              <a:gd name="T4" fmla="*/ 4552789 w 6084724"/>
              <a:gd name="T5" fmla="*/ 0 h 627714"/>
              <a:gd name="T6" fmla="*/ 6085213 w 6084724"/>
              <a:gd name="T7" fmla="*/ 614691 h 627714"/>
              <a:gd name="T8" fmla="*/ 0 60000 65536"/>
              <a:gd name="T9" fmla="*/ 0 60000 65536"/>
              <a:gd name="T10" fmla="*/ 0 60000 65536"/>
              <a:gd name="T11" fmla="*/ 0 60000 65536"/>
              <a:gd name="T12" fmla="*/ 0 w 6084724"/>
              <a:gd name="T13" fmla="*/ 0 h 627714"/>
              <a:gd name="T14" fmla="*/ 6084724 w 6084724"/>
              <a:gd name="T15" fmla="*/ 627714 h 62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PA_任意多边形 43">
            <a:extLst>
              <a:ext uri="{FF2B5EF4-FFF2-40B4-BE49-F238E27FC236}">
                <a16:creationId xmlns:a16="http://schemas.microsoft.com/office/drawing/2014/main" id="{B985EFF9-F2E0-434B-8239-12CAF7489E5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2694935">
            <a:off x="5541661" y="5270169"/>
            <a:ext cx="419100" cy="2019300"/>
          </a:xfrm>
          <a:custGeom>
            <a:avLst/>
            <a:gdLst>
              <a:gd name="T0" fmla="*/ 0 w 419914"/>
              <a:gd name="T1" fmla="*/ 41875 h 2019468"/>
              <a:gd name="T2" fmla="*/ 80660 w 419914"/>
              <a:gd name="T3" fmla="*/ 0 h 2019468"/>
              <a:gd name="T4" fmla="*/ 417477 w 419914"/>
              <a:gd name="T5" fmla="*/ 0 h 2019468"/>
              <a:gd name="T6" fmla="*/ 417477 w 419914"/>
              <a:gd name="T7" fmla="*/ 1600390 h 2019468"/>
              <a:gd name="T8" fmla="*/ 0 w 419914"/>
              <a:gd name="T9" fmla="*/ 2018964 h 2019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914"/>
              <a:gd name="T16" fmla="*/ 0 h 2019468"/>
              <a:gd name="T17" fmla="*/ 419914 w 419914"/>
              <a:gd name="T18" fmla="*/ 2019468 h 2019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PA_矩形 31">
            <a:extLst>
              <a:ext uri="{FF2B5EF4-FFF2-40B4-BE49-F238E27FC236}">
                <a16:creationId xmlns:a16="http://schemas.microsoft.com/office/drawing/2014/main" id="{4EEE5176-1211-432C-BE6E-46230C92201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322766" y="6203950"/>
            <a:ext cx="100013" cy="6540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A2DACF-E36A-471C-B950-555AA3C95AF8}"/>
              </a:ext>
            </a:extLst>
          </p:cNvPr>
          <p:cNvSpPr/>
          <p:nvPr/>
        </p:nvSpPr>
        <p:spPr>
          <a:xfrm>
            <a:off x="249445" y="473832"/>
            <a:ext cx="56669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2</a:t>
            </a:r>
            <a:r>
              <a:rPr lang="zh-CN" altLang="en-US" sz="2800" b="1" dirty="0"/>
              <a:t>：</a:t>
            </a:r>
            <a:r>
              <a:rPr lang="zh-CN" altLang="zh-CN" sz="2800" b="1" dirty="0"/>
              <a:t>软件开发是由</a:t>
            </a:r>
            <a:r>
              <a:rPr lang="en-US" altLang="zh-CN" sz="2800" b="1" dirty="0"/>
              <a:t>Use Case</a:t>
            </a:r>
            <a:r>
              <a:rPr lang="zh-CN" altLang="zh-CN" sz="2800" b="1" dirty="0"/>
              <a:t>驱动的</a:t>
            </a:r>
            <a:r>
              <a:rPr lang="zh-CN" altLang="en-US" sz="2800" b="1" dirty="0"/>
              <a:t>：</a:t>
            </a:r>
            <a:endParaRPr lang="zh-CN" altLang="zh-CN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5D1A49-59D2-411F-A00D-421F53A7E88F}"/>
              </a:ext>
            </a:extLst>
          </p:cNvPr>
          <p:cNvSpPr/>
          <p:nvPr/>
        </p:nvSpPr>
        <p:spPr>
          <a:xfrm>
            <a:off x="2068904" y="1546110"/>
            <a:ext cx="771922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sz="2400" dirty="0"/>
              <a:t>Use Case</a:t>
            </a:r>
            <a:r>
              <a:rPr lang="zh-CN" altLang="zh-CN" sz="2400" dirty="0"/>
              <a:t>被用来将一个复杂的庞大系统分割、定义成一个个小的单元，这个小的单元就是</a:t>
            </a:r>
            <a:r>
              <a:rPr lang="en-US" altLang="zh-CN" sz="2400" dirty="0"/>
              <a:t>Use Case,</a:t>
            </a:r>
            <a:r>
              <a:rPr lang="zh-CN" altLang="zh-CN" sz="2400" dirty="0"/>
              <a:t>然后以每个小的单元为对象进行开发。按照</a:t>
            </a:r>
            <a:r>
              <a:rPr lang="en-US" altLang="zh-CN" sz="2400" dirty="0"/>
              <a:t>RUP, Use Case</a:t>
            </a:r>
            <a:r>
              <a:rPr lang="zh-CN" altLang="zh-CN" sz="2400" dirty="0"/>
              <a:t>贯穿整个软件开发的生命周期。在商务需求分析中，客户或用户对</a:t>
            </a:r>
            <a:r>
              <a:rPr lang="en-US" altLang="zh-CN" sz="2400" dirty="0"/>
              <a:t>Use Case</a:t>
            </a:r>
            <a:r>
              <a:rPr lang="zh-CN" altLang="zh-CN" sz="2400" dirty="0"/>
              <a:t>进行描述，在系统分布和系统设计过程中，设计师对</a:t>
            </a:r>
            <a:r>
              <a:rPr lang="en-US" altLang="zh-CN" sz="2400" dirty="0"/>
              <a:t>Use Case</a:t>
            </a:r>
            <a:r>
              <a:rPr lang="zh-CN" altLang="zh-CN" sz="2400" dirty="0"/>
              <a:t>进行分析，在开发实现过程中，开发编程人员对</a:t>
            </a:r>
            <a:r>
              <a:rPr lang="en-US" altLang="zh-CN" sz="2400" dirty="0"/>
              <a:t>Use Case</a:t>
            </a:r>
            <a:r>
              <a:rPr lang="zh-CN" altLang="zh-CN" sz="2400" dirty="0"/>
              <a:t>进行实现，在测试过程中，测试人员对</a:t>
            </a:r>
            <a:r>
              <a:rPr lang="en-US" altLang="zh-CN" sz="2400" dirty="0"/>
              <a:t>Use Case</a:t>
            </a:r>
            <a:r>
              <a:rPr lang="zh-CN" altLang="zh-CN" sz="2400" dirty="0"/>
              <a:t>进行检验。</a:t>
            </a:r>
            <a:endParaRPr lang="zh-CN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C3BC34-B6E0-4A1E-9DF2-8A5E237EC0B0}"/>
              </a:ext>
            </a:extLst>
          </p:cNvPr>
          <p:cNvSpPr/>
          <p:nvPr/>
        </p:nvSpPr>
        <p:spPr>
          <a:xfrm>
            <a:off x="5290974" y="389500"/>
            <a:ext cx="4703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6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/>
      <p:bldP spid="62468" grpId="0" animBg="1" autoUpdateAnimBg="0"/>
      <p:bldP spid="6246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PA_矩形 6">
            <a:extLst>
              <a:ext uri="{FF2B5EF4-FFF2-40B4-BE49-F238E27FC236}">
                <a16:creationId xmlns:a16="http://schemas.microsoft.com/office/drawing/2014/main" id="{0B30DF64-FE27-484C-9FE6-09FE136F857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28519" y="5102069"/>
            <a:ext cx="334962" cy="831850"/>
          </a:xfrm>
          <a:prstGeom prst="rect">
            <a:avLst/>
          </a:prstGeom>
          <a:solidFill>
            <a:srgbClr val="6C5B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2467" name="PA_任意多边形 44">
            <a:extLst>
              <a:ext uri="{FF2B5EF4-FFF2-40B4-BE49-F238E27FC236}">
                <a16:creationId xmlns:a16="http://schemas.microsoft.com/office/drawing/2014/main" id="{32EDFC93-549B-42D6-8711-9E36690ACF58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 rot="11295233">
            <a:off x="6386383" y="6445935"/>
            <a:ext cx="6084887" cy="628650"/>
          </a:xfrm>
          <a:custGeom>
            <a:avLst/>
            <a:gdLst>
              <a:gd name="T0" fmla="*/ 6077441 w 6084724"/>
              <a:gd name="T1" fmla="*/ 630526 h 627714"/>
              <a:gd name="T2" fmla="*/ 0 w 6084724"/>
              <a:gd name="T3" fmla="*/ 630526 h 627714"/>
              <a:gd name="T4" fmla="*/ 4552789 w 6084724"/>
              <a:gd name="T5" fmla="*/ 0 h 627714"/>
              <a:gd name="T6" fmla="*/ 6085213 w 6084724"/>
              <a:gd name="T7" fmla="*/ 614691 h 627714"/>
              <a:gd name="T8" fmla="*/ 0 60000 65536"/>
              <a:gd name="T9" fmla="*/ 0 60000 65536"/>
              <a:gd name="T10" fmla="*/ 0 60000 65536"/>
              <a:gd name="T11" fmla="*/ 0 60000 65536"/>
              <a:gd name="T12" fmla="*/ 0 w 6084724"/>
              <a:gd name="T13" fmla="*/ 0 h 627714"/>
              <a:gd name="T14" fmla="*/ 6084724 w 6084724"/>
              <a:gd name="T15" fmla="*/ 627714 h 6277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4724" h="627714">
                <a:moveTo>
                  <a:pt x="6076952" y="627714"/>
                </a:moveTo>
                <a:lnTo>
                  <a:pt x="0" y="627714"/>
                </a:lnTo>
                <a:lnTo>
                  <a:pt x="4552423" y="0"/>
                </a:lnTo>
                <a:lnTo>
                  <a:pt x="6084724" y="611950"/>
                </a:lnTo>
                <a:lnTo>
                  <a:pt x="6076952" y="627714"/>
                </a:lnTo>
                <a:close/>
              </a:path>
            </a:pathLst>
          </a:custGeom>
          <a:solidFill>
            <a:srgbClr val="C06C8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8" name="PA_任意多边形 43">
            <a:extLst>
              <a:ext uri="{FF2B5EF4-FFF2-40B4-BE49-F238E27FC236}">
                <a16:creationId xmlns:a16="http://schemas.microsoft.com/office/drawing/2014/main" id="{B985EFF9-F2E0-434B-8239-12CAF7489E5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 rot="2694935">
            <a:off x="5541661" y="5270169"/>
            <a:ext cx="419100" cy="2019300"/>
          </a:xfrm>
          <a:custGeom>
            <a:avLst/>
            <a:gdLst>
              <a:gd name="T0" fmla="*/ 0 w 419914"/>
              <a:gd name="T1" fmla="*/ 41875 h 2019468"/>
              <a:gd name="T2" fmla="*/ 80660 w 419914"/>
              <a:gd name="T3" fmla="*/ 0 h 2019468"/>
              <a:gd name="T4" fmla="*/ 417477 w 419914"/>
              <a:gd name="T5" fmla="*/ 0 h 2019468"/>
              <a:gd name="T6" fmla="*/ 417477 w 419914"/>
              <a:gd name="T7" fmla="*/ 1600390 h 2019468"/>
              <a:gd name="T8" fmla="*/ 0 w 419914"/>
              <a:gd name="T9" fmla="*/ 2018964 h 20194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9914"/>
              <a:gd name="T16" fmla="*/ 0 h 2019468"/>
              <a:gd name="T17" fmla="*/ 419914 w 419914"/>
              <a:gd name="T18" fmla="*/ 2019468 h 20194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9914" h="2019468">
                <a:moveTo>
                  <a:pt x="0" y="41884"/>
                </a:moveTo>
                <a:lnTo>
                  <a:pt x="81131" y="0"/>
                </a:lnTo>
                <a:lnTo>
                  <a:pt x="419914" y="0"/>
                </a:lnTo>
                <a:lnTo>
                  <a:pt x="419914" y="1600789"/>
                </a:lnTo>
                <a:lnTo>
                  <a:pt x="0" y="2019468"/>
                </a:lnTo>
                <a:lnTo>
                  <a:pt x="0" y="41884"/>
                </a:lnTo>
                <a:close/>
              </a:path>
            </a:pathLst>
          </a:custGeom>
          <a:solidFill>
            <a:srgbClr val="F672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9" name="PA_矩形 31">
            <a:extLst>
              <a:ext uri="{FF2B5EF4-FFF2-40B4-BE49-F238E27FC236}">
                <a16:creationId xmlns:a16="http://schemas.microsoft.com/office/drawing/2014/main" id="{4EEE5176-1211-432C-BE6E-46230C92201E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 flipH="1">
            <a:off x="6322766" y="6203950"/>
            <a:ext cx="100013" cy="654050"/>
          </a:xfrm>
          <a:prstGeom prst="rect">
            <a:avLst/>
          </a:prstGeom>
          <a:solidFill>
            <a:srgbClr val="F8B1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A2DACF-E36A-471C-B950-555AA3C95AF8}"/>
              </a:ext>
            </a:extLst>
          </p:cNvPr>
          <p:cNvSpPr/>
          <p:nvPr/>
        </p:nvSpPr>
        <p:spPr>
          <a:xfrm>
            <a:off x="251130" y="647765"/>
            <a:ext cx="58448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3.</a:t>
            </a:r>
            <a:r>
              <a:rPr lang="zh-CN" altLang="zh-CN" sz="2800" b="1" dirty="0"/>
              <a:t>软件开发是以构架设计为中心的</a:t>
            </a:r>
            <a:r>
              <a:rPr lang="zh-CN" altLang="en-US" sz="2800" b="1" dirty="0"/>
              <a:t>：</a:t>
            </a:r>
            <a:endParaRPr lang="zh-CN" altLang="zh-CN" sz="28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45D1A49-59D2-411F-A00D-421F53A7E88F}"/>
              </a:ext>
            </a:extLst>
          </p:cNvPr>
          <p:cNvSpPr/>
          <p:nvPr/>
        </p:nvSpPr>
        <p:spPr>
          <a:xfrm>
            <a:off x="2350391" y="1868138"/>
            <a:ext cx="73041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zh-CN" sz="2400" dirty="0"/>
              <a:t>构架设计是系统设计的一个重要组成部分。在构架设计过程中，设计师必须完成对技术和运行平台的选取，整个项目的基础框架的设计，完成对公共组件的设计，如审计系统，日志系统，错误处理系统，安全系统等。设计师必须对系统的可扩展性，安全性，可维护性，可延拓性，可重用性和运行速度提出可行的解决方案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684F55-6F72-4D37-B213-5FEFBFDF140D}"/>
              </a:ext>
            </a:extLst>
          </p:cNvPr>
          <p:cNvSpPr/>
          <p:nvPr/>
        </p:nvSpPr>
        <p:spPr>
          <a:xfrm>
            <a:off x="5485753" y="474634"/>
            <a:ext cx="530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[2]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917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2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16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nimBg="1" autoUpdateAnimBg="0"/>
      <p:bldP spid="62467" grpId="0" animBg="1"/>
      <p:bldP spid="62468" grpId="0" animBg="1" autoUpdateAnimBg="0"/>
      <p:bldP spid="62469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Office 主题">
  <a:themeElements>
    <a:clrScheme name="1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FFFFFF"/>
      </a:hlink>
      <a:folHlink>
        <a:srgbClr val="00B0F0"/>
      </a:folHlink>
    </a:clrScheme>
    <a:fontScheme name="1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FFFFFF"/>
        </a:hlink>
        <a:folHlink>
          <a:srgbClr val="00B0F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811</Words>
  <Application>Microsoft Office PowerPoint</Application>
  <PresentationFormat>宽屏</PresentationFormat>
  <Paragraphs>105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等线</vt:lpstr>
      <vt:lpstr>等线 Light</vt:lpstr>
      <vt:lpstr>方正姚体</vt:lpstr>
      <vt:lpstr>宋体</vt:lpstr>
      <vt:lpstr>微软雅黑</vt:lpstr>
      <vt:lpstr>Arial</vt:lpstr>
      <vt:lpstr>Calibri</vt:lpstr>
      <vt:lpstr>Calibri Light</vt:lpstr>
      <vt:lpstr>Times New Roman</vt:lpstr>
      <vt:lpstr>Office 主题​​</vt:lpstr>
      <vt:lpstr>12_Office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chen cici</cp:lastModifiedBy>
  <cp:revision>10</cp:revision>
  <dcterms:created xsi:type="dcterms:W3CDTF">2016-08-30T15:41:43Z</dcterms:created>
  <dcterms:modified xsi:type="dcterms:W3CDTF">2019-04-07T10:56:06Z</dcterms:modified>
</cp:coreProperties>
</file>