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9" r:id="rId3"/>
    <p:sldId id="261" r:id="rId4"/>
    <p:sldId id="262" r:id="rId5"/>
    <p:sldId id="263" r:id="rId6"/>
    <p:sldId id="312" r:id="rId7"/>
    <p:sldId id="313" r:id="rId8"/>
    <p:sldId id="316" r:id="rId9"/>
    <p:sldId id="317" r:id="rId10"/>
    <p:sldId id="318" r:id="rId11"/>
    <p:sldId id="319" r:id="rId12"/>
    <p:sldId id="328" r:id="rId13"/>
    <p:sldId id="320" r:id="rId14"/>
    <p:sldId id="321" r:id="rId15"/>
    <p:sldId id="322" r:id="rId16"/>
    <p:sldId id="323" r:id="rId17"/>
    <p:sldId id="264" r:id="rId18"/>
    <p:sldId id="327" r:id="rId19"/>
    <p:sldId id="265" r:id="rId20"/>
    <p:sldId id="266" r:id="rId21"/>
  </p:sldIdLst>
  <p:sldSz cx="9144000" cy="5143500" type="screen16x9"/>
  <p:notesSz cx="6858000" cy="9144000"/>
  <p:embeddedFontLst>
    <p:embeddedFont>
      <p:font typeface="Bebas Neue" panose="020B0606020202050201" pitchFamily="34" charset="0"/>
      <p:regular r:id="rId23"/>
    </p:embeddedFont>
    <p:embeddedFont>
      <p:font typeface="Poppins" panose="00000500000000000000" pitchFamily="2" charset="0"/>
      <p:regular r:id="rId24"/>
      <p:bold r:id="rId25"/>
      <p:italic r:id="rId26"/>
      <p:boldItalic r:id="rId27"/>
    </p:embeddedFont>
    <p:embeddedFont>
      <p:font typeface="Poppins SemiBold" panose="00000700000000000000" pitchFamily="2" charset="0"/>
      <p:regular r:id="rId28"/>
      <p:bold r:id="rId29"/>
      <p:italic r:id="rId30"/>
      <p:boldItalic r:id="rId31"/>
    </p:embeddedFont>
    <p:embeddedFont>
      <p:font typeface="Yu Gothic UI Light" panose="020B0300000000000000" pitchFamily="34" charset="-128"/>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392E2"/>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91D51A-EE16-4368-B217-88F6F8312804}">
  <a:tblStyle styleId="{3F91D51A-EE16-4368-B217-88F6F83128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p:scale>
          <a:sx n="125" d="100"/>
          <a:sy n="125" d="100"/>
        </p:scale>
        <p:origin x="2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d4e97ef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d4e97ef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da052de2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da052de2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d4e97ef00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d4e97ef0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da052de2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da052de2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da052de2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da052de2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2d4e97ef0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2d4e97ef0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da052de2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2da052de2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2da052de2e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2da052de2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26475" y="1039950"/>
            <a:ext cx="4649100" cy="1958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3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926475" y="3373050"/>
            <a:ext cx="2656200" cy="73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66666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286800" y="0"/>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1"/>
            </a:gs>
            <a:gs pos="100000">
              <a:schemeClr val="lt1"/>
            </a:gs>
          </a:gsLst>
          <a:lin ang="5400700" scaled="0"/>
        </a:gradFill>
        <a:effectLst/>
      </p:bgPr>
    </p:bg>
    <p:spTree>
      <p:nvGrpSpPr>
        <p:cNvPr id="1" name="Shape 212"/>
        <p:cNvGrpSpPr/>
        <p:nvPr/>
      </p:nvGrpSpPr>
      <p:grpSpPr>
        <a:xfrm>
          <a:off x="0" y="0"/>
          <a:ext cx="0" cy="0"/>
          <a:chOff x="0" y="0"/>
          <a:chExt cx="0" cy="0"/>
        </a:xfrm>
      </p:grpSpPr>
      <p:sp>
        <p:nvSpPr>
          <p:cNvPr id="213" name="Google Shape;213;p28"/>
          <p:cNvSpPr/>
          <p:nvPr/>
        </p:nvSpPr>
        <p:spPr>
          <a:xfrm rot="10800000" flipH="1">
            <a:off x="0" y="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flipH="1">
            <a:off x="6286800" y="4822125"/>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542100" y="43634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8430775"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713225" y="47902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1"/>
            </a:gs>
            <a:gs pos="100000">
              <a:schemeClr val="lt1"/>
            </a:gs>
          </a:gsLst>
          <a:lin ang="18900732" scaled="0"/>
        </a:gradFill>
        <a:effectLst/>
      </p:bgPr>
    </p:bg>
    <p:spTree>
      <p:nvGrpSpPr>
        <p:cNvPr id="1" name="Shape 218"/>
        <p:cNvGrpSpPr/>
        <p:nvPr/>
      </p:nvGrpSpPr>
      <p:grpSpPr>
        <a:xfrm>
          <a:off x="0" y="0"/>
          <a:ext cx="0" cy="0"/>
          <a:chOff x="0" y="0"/>
          <a:chExt cx="0" cy="0"/>
        </a:xfrm>
      </p:grpSpPr>
      <p:sp>
        <p:nvSpPr>
          <p:cNvPr id="219" name="Google Shape;219;p29"/>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rot="10800000">
            <a:off x="7527900" y="0"/>
            <a:ext cx="1616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61150"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8239950" y="4237275"/>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3225" y="-3914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100000">
              <a:schemeClr val="lt1"/>
            </a:gs>
          </a:gsLst>
          <a:lin ang="5400012"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2221675"/>
            <a:ext cx="4387800" cy="678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982925"/>
            <a:ext cx="1126200" cy="88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3225" y="2899550"/>
            <a:ext cx="2369400" cy="5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rot="10800000" flipH="1">
            <a:off x="0" y="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753090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1"/>
            </a:gs>
            <a:gs pos="100000">
              <a:schemeClr val="lt1"/>
            </a:gs>
          </a:gsLst>
          <a:lin ang="18900044" scaled="0"/>
        </a:gra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267638" y="2711350"/>
            <a:ext cx="29424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title" idx="2"/>
          </p:nvPr>
        </p:nvSpPr>
        <p:spPr>
          <a:xfrm>
            <a:off x="4933895" y="2711350"/>
            <a:ext cx="29424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b="0">
                <a:solidFill>
                  <a:schemeClr val="accen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5"/>
          <p:cNvSpPr txBox="1">
            <a:spLocks noGrp="1"/>
          </p:cNvSpPr>
          <p:nvPr>
            <p:ph type="subTitle" idx="1"/>
          </p:nvPr>
        </p:nvSpPr>
        <p:spPr>
          <a:xfrm>
            <a:off x="4933895" y="3068050"/>
            <a:ext cx="294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1" name="Google Shape;31;p5"/>
          <p:cNvSpPr txBox="1">
            <a:spLocks noGrp="1"/>
          </p:cNvSpPr>
          <p:nvPr>
            <p:ph type="subTitle" idx="3"/>
          </p:nvPr>
        </p:nvSpPr>
        <p:spPr>
          <a:xfrm>
            <a:off x="1267638" y="3068050"/>
            <a:ext cx="294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 name="Google Shape;32;p5"/>
          <p:cNvSpPr txBox="1">
            <a:spLocks noGrp="1"/>
          </p:cNvSpPr>
          <p:nvPr>
            <p:ph type="title" idx="4"/>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33" name="Google Shape;33;p5"/>
          <p:cNvSpPr/>
          <p:nvPr/>
        </p:nvSpPr>
        <p:spPr>
          <a:xfrm>
            <a:off x="0" y="482220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1"/>
            </a:gs>
            <a:gs pos="100000">
              <a:schemeClr val="lt1"/>
            </a:gs>
          </a:gsLst>
          <a:lin ang="10801400" scaled="0"/>
        </a:gra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36" name="Google Shape;36;p6"/>
          <p:cNvSpPr/>
          <p:nvPr/>
        </p:nvSpPr>
        <p:spPr>
          <a:xfrm flipH="1">
            <a:off x="753090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rot="10800000" flipH="1">
            <a:off x="0" y="0"/>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777475" y="4424625"/>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1"/>
            </a:gs>
          </a:gsLst>
          <a:lin ang="16200038" scaled="0"/>
        </a:gra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3338275" y="1415713"/>
            <a:ext cx="50925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9"/>
          <p:cNvSpPr txBox="1">
            <a:spLocks noGrp="1"/>
          </p:cNvSpPr>
          <p:nvPr>
            <p:ph type="subTitle" idx="1"/>
          </p:nvPr>
        </p:nvSpPr>
        <p:spPr>
          <a:xfrm>
            <a:off x="3338275" y="2543688"/>
            <a:ext cx="5092500" cy="118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9"/>
          <p:cNvSpPr/>
          <p:nvPr/>
        </p:nvSpPr>
        <p:spPr>
          <a:xfrm flipH="1">
            <a:off x="6286800" y="4822125"/>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10800000" flipH="1">
            <a:off x="0" y="0"/>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bg>
      <p:bgPr>
        <a:gradFill>
          <a:gsLst>
            <a:gs pos="0">
              <a:schemeClr val="dk1"/>
            </a:gs>
            <a:gs pos="100000">
              <a:schemeClr val="lt1"/>
            </a:gs>
          </a:gsLst>
          <a:lin ang="5400700" scaled="0"/>
        </a:gradFill>
        <a:effectLst/>
      </p:bgPr>
    </p:bg>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713225" y="1584850"/>
            <a:ext cx="4338600" cy="93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7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5" name="Google Shape;85;p14"/>
          <p:cNvSpPr txBox="1">
            <a:spLocks noGrp="1"/>
          </p:cNvSpPr>
          <p:nvPr>
            <p:ph type="subTitle" idx="1"/>
          </p:nvPr>
        </p:nvSpPr>
        <p:spPr>
          <a:xfrm>
            <a:off x="713225" y="2922025"/>
            <a:ext cx="4338600" cy="61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4"/>
          <p:cNvSpPr/>
          <p:nvPr/>
        </p:nvSpPr>
        <p:spPr>
          <a:xfrm rot="10800000" flipH="1">
            <a:off x="0" y="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flipH="1">
            <a:off x="753090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370650" y="4237275"/>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7406975" y="-951200"/>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dk1"/>
            </a:gs>
            <a:gs pos="100000">
              <a:schemeClr val="lt1"/>
            </a:gs>
          </a:gsLst>
          <a:lin ang="5400700" scaled="0"/>
        </a:gra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969750" y="3381325"/>
            <a:ext cx="33456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2" name="Google Shape;92;p15"/>
          <p:cNvSpPr txBox="1">
            <a:spLocks noGrp="1"/>
          </p:cNvSpPr>
          <p:nvPr>
            <p:ph type="subTitle" idx="1"/>
          </p:nvPr>
        </p:nvSpPr>
        <p:spPr>
          <a:xfrm>
            <a:off x="969750" y="1405475"/>
            <a:ext cx="7204500" cy="151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93" name="Google Shape;93;p15"/>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10800000">
            <a:off x="6286800" y="0"/>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gradFill>
          <a:gsLst>
            <a:gs pos="0">
              <a:schemeClr val="dk1"/>
            </a:gs>
            <a:gs pos="100000">
              <a:schemeClr val="lt1"/>
            </a:gs>
          </a:gsLst>
          <a:lin ang="5400700" scaled="0"/>
        </a:gradFill>
        <a:effectLst/>
      </p:bgPr>
    </p:bg>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145808" y="1635275"/>
            <a:ext cx="21390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 name="Google Shape;151;p22"/>
          <p:cNvSpPr txBox="1">
            <a:spLocks noGrp="1"/>
          </p:cNvSpPr>
          <p:nvPr>
            <p:ph type="subTitle" idx="1"/>
          </p:nvPr>
        </p:nvSpPr>
        <p:spPr>
          <a:xfrm>
            <a:off x="2145808" y="1991975"/>
            <a:ext cx="2139000" cy="59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2"/>
          <p:cNvSpPr txBox="1">
            <a:spLocks noGrp="1"/>
          </p:cNvSpPr>
          <p:nvPr>
            <p:ph type="title" idx="2"/>
          </p:nvPr>
        </p:nvSpPr>
        <p:spPr>
          <a:xfrm>
            <a:off x="5910993" y="1635275"/>
            <a:ext cx="21390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2"/>
          <p:cNvSpPr txBox="1">
            <a:spLocks noGrp="1"/>
          </p:cNvSpPr>
          <p:nvPr>
            <p:ph type="subTitle" idx="3"/>
          </p:nvPr>
        </p:nvSpPr>
        <p:spPr>
          <a:xfrm>
            <a:off x="5910986" y="1991975"/>
            <a:ext cx="2139000" cy="59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2"/>
          <p:cNvSpPr txBox="1">
            <a:spLocks noGrp="1"/>
          </p:cNvSpPr>
          <p:nvPr>
            <p:ph type="title" idx="4"/>
          </p:nvPr>
        </p:nvSpPr>
        <p:spPr>
          <a:xfrm>
            <a:off x="2145808" y="3068675"/>
            <a:ext cx="21390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 name="Google Shape;155;p22"/>
          <p:cNvSpPr txBox="1">
            <a:spLocks noGrp="1"/>
          </p:cNvSpPr>
          <p:nvPr>
            <p:ph type="subTitle" idx="5"/>
          </p:nvPr>
        </p:nvSpPr>
        <p:spPr>
          <a:xfrm>
            <a:off x="2145808" y="3425375"/>
            <a:ext cx="2139000" cy="59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2"/>
          <p:cNvSpPr txBox="1">
            <a:spLocks noGrp="1"/>
          </p:cNvSpPr>
          <p:nvPr>
            <p:ph type="title" idx="6"/>
          </p:nvPr>
        </p:nvSpPr>
        <p:spPr>
          <a:xfrm>
            <a:off x="5910993" y="3068675"/>
            <a:ext cx="21390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22"/>
          <p:cNvSpPr txBox="1">
            <a:spLocks noGrp="1"/>
          </p:cNvSpPr>
          <p:nvPr>
            <p:ph type="subTitle" idx="7"/>
          </p:nvPr>
        </p:nvSpPr>
        <p:spPr>
          <a:xfrm>
            <a:off x="5910986" y="3425375"/>
            <a:ext cx="2139000" cy="59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2"/>
          <p:cNvSpPr txBox="1">
            <a:spLocks noGrp="1"/>
          </p:cNvSpPr>
          <p:nvPr>
            <p:ph type="title" idx="8"/>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159" name="Google Shape;159;p22"/>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rot="10800000">
            <a:off x="6286800" y="0"/>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6634050" y="4608575"/>
            <a:ext cx="2162700" cy="2163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1pPr>
            <a:lvl2pPr lvl="1"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2pPr>
            <a:lvl3pPr lvl="2"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3pPr>
            <a:lvl4pPr lvl="3"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4pPr>
            <a:lvl5pPr lvl="4"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5pPr>
            <a:lvl6pPr lvl="5"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6pPr>
            <a:lvl7pPr lvl="6"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7pPr>
            <a:lvl8pPr lvl="7"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8pPr>
            <a:lvl9pPr lvl="8"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0" r:id="rId7"/>
    <p:sldLayoutId id="2147483661" r:id="rId8"/>
    <p:sldLayoutId id="2147483668"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ctrTitle"/>
          </p:nvPr>
        </p:nvSpPr>
        <p:spPr>
          <a:xfrm>
            <a:off x="1828496" y="34846"/>
            <a:ext cx="5327377" cy="17396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Alva’s Institute of Engineering and Technology</a:t>
            </a:r>
            <a:endParaRPr dirty="0">
              <a:solidFill>
                <a:schemeClr val="lt2"/>
              </a:solidFill>
            </a:endParaRPr>
          </a:p>
        </p:txBody>
      </p:sp>
      <p:cxnSp>
        <p:nvCxnSpPr>
          <p:cNvPr id="236" name="Google Shape;236;p33"/>
          <p:cNvCxnSpPr/>
          <p:nvPr/>
        </p:nvCxnSpPr>
        <p:spPr>
          <a:xfrm>
            <a:off x="3435819" y="2985365"/>
            <a:ext cx="1272300" cy="0"/>
          </a:xfrm>
          <a:prstGeom prst="straightConnector1">
            <a:avLst/>
          </a:prstGeom>
          <a:noFill/>
          <a:ln w="9525" cap="flat" cmpd="sng">
            <a:solidFill>
              <a:schemeClr val="accent2"/>
            </a:solidFill>
            <a:prstDash val="solid"/>
            <a:round/>
            <a:headEnd type="none" w="med" len="med"/>
            <a:tailEnd type="none" w="med" len="med"/>
          </a:ln>
        </p:spPr>
      </p:cxnSp>
      <p:sp>
        <p:nvSpPr>
          <p:cNvPr id="237" name="Google Shape;237;p33"/>
          <p:cNvSpPr/>
          <p:nvPr/>
        </p:nvSpPr>
        <p:spPr>
          <a:xfrm>
            <a:off x="6633413" y="440761"/>
            <a:ext cx="2984357" cy="2979178"/>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just" rtl="0">
              <a:spcBef>
                <a:spcPts val="0"/>
              </a:spcBef>
              <a:spcAft>
                <a:spcPts val="0"/>
              </a:spcAft>
              <a:buNone/>
            </a:pPr>
            <a:r>
              <a:rPr lang="en-US" b="1" dirty="0"/>
              <a:t>  </a:t>
            </a:r>
            <a:r>
              <a:rPr lang="en-US" u="sng" dirty="0"/>
              <a:t>Under Guidance of</a:t>
            </a:r>
          </a:p>
          <a:p>
            <a:pPr marL="0" lvl="0" indent="0" algn="just" rtl="0">
              <a:spcBef>
                <a:spcPts val="0"/>
              </a:spcBef>
              <a:spcAft>
                <a:spcPts val="0"/>
              </a:spcAft>
              <a:buNone/>
            </a:pPr>
            <a:endParaRPr lang="en-US" b="1" u="sng" dirty="0"/>
          </a:p>
          <a:p>
            <a:pPr marL="0" lvl="0" indent="0" algn="l" rtl="0">
              <a:spcBef>
                <a:spcPts val="0"/>
              </a:spcBef>
              <a:spcAft>
                <a:spcPts val="0"/>
              </a:spcAft>
              <a:buNone/>
            </a:pPr>
            <a:r>
              <a:rPr lang="en-US" dirty="0"/>
              <a:t>     </a:t>
            </a:r>
            <a:r>
              <a:rPr lang="en-US" b="1" dirty="0">
                <a:solidFill>
                  <a:schemeClr val="tx2">
                    <a:lumMod val="75000"/>
                  </a:schemeClr>
                </a:solidFill>
              </a:rPr>
              <a:t>Mr. Pradeep V</a:t>
            </a:r>
          </a:p>
          <a:p>
            <a:pPr marL="0" lvl="0" indent="0" algn="l" rtl="0">
              <a:spcBef>
                <a:spcPts val="0"/>
              </a:spcBef>
              <a:spcAft>
                <a:spcPts val="0"/>
              </a:spcAft>
              <a:buNone/>
            </a:pPr>
            <a:endParaRPr dirty="0"/>
          </a:p>
        </p:txBody>
      </p:sp>
      <p:sp>
        <p:nvSpPr>
          <p:cNvPr id="238" name="Google Shape;238;p33"/>
          <p:cNvSpPr/>
          <p:nvPr/>
        </p:nvSpPr>
        <p:spPr>
          <a:xfrm>
            <a:off x="9383293" y="1526961"/>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230369" y="-169879"/>
            <a:ext cx="1845219" cy="1873989"/>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descr="Alva's Institute of Engineering &amp; Technology (AIET)">
            <a:extLst>
              <a:ext uri="{FF2B5EF4-FFF2-40B4-BE49-F238E27FC236}">
                <a16:creationId xmlns:a16="http://schemas.microsoft.com/office/drawing/2014/main" id="{2C921377-6A39-4F9C-AEA5-CD74826DE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35" y="293609"/>
            <a:ext cx="668409" cy="77882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FF08795F-7F71-41F7-A53B-B0E4E5F0C47E}"/>
              </a:ext>
            </a:extLst>
          </p:cNvPr>
          <p:cNvSpPr>
            <a:spLocks noGrp="1"/>
          </p:cNvSpPr>
          <p:nvPr>
            <p:ph type="subTitle" idx="1"/>
          </p:nvPr>
        </p:nvSpPr>
        <p:spPr>
          <a:xfrm>
            <a:off x="1043125" y="3408458"/>
            <a:ext cx="5822864" cy="730500"/>
          </a:xfrm>
        </p:spPr>
        <p:txBody>
          <a:bodyPr/>
          <a:lstStyle/>
          <a:p>
            <a:pPr algn="ctr"/>
            <a:r>
              <a:rPr lang="en-US" sz="1800" b="1" dirty="0">
                <a:solidFill>
                  <a:schemeClr val="accent2"/>
                </a:solidFill>
                <a:effectLst/>
                <a:latin typeface="Yu Gothic UI Light" panose="020B0300000000000000" pitchFamily="34" charset="-128"/>
                <a:ea typeface="Yu Gothic UI Light" panose="020B0300000000000000" pitchFamily="34" charset="-128"/>
              </a:rPr>
              <a:t>  </a:t>
            </a:r>
            <a:r>
              <a:rPr lang="en-US" sz="1800" b="1" dirty="0">
                <a:solidFill>
                  <a:schemeClr val="accent2"/>
                </a:solidFill>
                <a:effectLst/>
                <a:latin typeface="Yu Gothic UI Light" panose="020B0300000000000000" pitchFamily="34" charset="-128"/>
                <a:ea typeface="Yu Gothic UI Light" panose="020B0300000000000000" pitchFamily="34" charset="-128"/>
                <a:cs typeface="Courier New" panose="02070309020205020404" pitchFamily="49" charset="0"/>
              </a:rPr>
              <a:t>DETECTING SLEEPINESS OF THE DRIVER USING IMAGE    PROCESSING TECHNIQUES</a:t>
            </a:r>
          </a:p>
          <a:p>
            <a:endParaRPr lang="en-IN" dirty="0"/>
          </a:p>
        </p:txBody>
      </p:sp>
      <p:sp>
        <p:nvSpPr>
          <p:cNvPr id="4" name="TextBox 3">
            <a:extLst>
              <a:ext uri="{FF2B5EF4-FFF2-40B4-BE49-F238E27FC236}">
                <a16:creationId xmlns:a16="http://schemas.microsoft.com/office/drawing/2014/main" id="{EB27BEF9-16AF-475C-805F-8A28FA8EFD0E}"/>
              </a:ext>
            </a:extLst>
          </p:cNvPr>
          <p:cNvSpPr txBox="1"/>
          <p:nvPr/>
        </p:nvSpPr>
        <p:spPr>
          <a:xfrm>
            <a:off x="2852771" y="2349190"/>
            <a:ext cx="3419707" cy="572428"/>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82B133FC-865E-4979-B493-C3A95E571B44}"/>
              </a:ext>
            </a:extLst>
          </p:cNvPr>
          <p:cNvPicPr>
            <a:picLocks noChangeAspect="1"/>
          </p:cNvPicPr>
          <p:nvPr/>
        </p:nvPicPr>
        <p:blipFill>
          <a:blip r:embed="rId4"/>
          <a:stretch>
            <a:fillRect/>
          </a:stretch>
        </p:blipFill>
        <p:spPr>
          <a:xfrm>
            <a:off x="2785602" y="2427799"/>
            <a:ext cx="2572735" cy="493819"/>
          </a:xfrm>
          <a:prstGeom prst="rect">
            <a:avLst/>
          </a:prstGeom>
        </p:spPr>
      </p:pic>
      <p:sp>
        <p:nvSpPr>
          <p:cNvPr id="12" name="Google Shape;237;p33">
            <a:extLst>
              <a:ext uri="{FF2B5EF4-FFF2-40B4-BE49-F238E27FC236}">
                <a16:creationId xmlns:a16="http://schemas.microsoft.com/office/drawing/2014/main" id="{85DB0659-F5D3-484A-9A1F-20E5F3CF95A7}"/>
              </a:ext>
            </a:extLst>
          </p:cNvPr>
          <p:cNvSpPr/>
          <p:nvPr/>
        </p:nvSpPr>
        <p:spPr>
          <a:xfrm>
            <a:off x="6982593" y="2882313"/>
            <a:ext cx="2285999" cy="2094654"/>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2">
                    <a:lumMod val="75000"/>
                  </a:schemeClr>
                </a:solidFill>
              </a:rPr>
              <a:t>PRESENTED BY</a:t>
            </a:r>
          </a:p>
          <a:p>
            <a:pPr marL="0" lvl="0" indent="0" algn="l" rtl="0">
              <a:spcBef>
                <a:spcPts val="0"/>
              </a:spcBef>
              <a:spcAft>
                <a:spcPts val="0"/>
              </a:spcAft>
              <a:buNone/>
            </a:pPr>
            <a:r>
              <a:rPr lang="en-US" dirty="0">
                <a:latin typeface="Courier New" panose="02070309020205020404" pitchFamily="49" charset="0"/>
                <a:cs typeface="Courier New" panose="02070309020205020404" pitchFamily="49" charset="0"/>
              </a:rPr>
              <a:t>NAMRATHA</a:t>
            </a:r>
          </a:p>
          <a:p>
            <a:pPr marL="0" lvl="0" indent="0" algn="l" rtl="0">
              <a:spcBef>
                <a:spcPts val="0"/>
              </a:spcBef>
              <a:spcAft>
                <a:spcPts val="0"/>
              </a:spcAft>
              <a:buNone/>
            </a:pPr>
            <a:r>
              <a:rPr lang="en-US" dirty="0">
                <a:latin typeface="Courier New" panose="02070309020205020404" pitchFamily="49" charset="0"/>
                <a:cs typeface="Courier New" panose="02070309020205020404" pitchFamily="49" charset="0"/>
              </a:rPr>
              <a:t>NISHA TELLIS</a:t>
            </a:r>
          </a:p>
          <a:p>
            <a:pPr marL="0" lvl="0" indent="0" algn="l" rtl="0">
              <a:spcBef>
                <a:spcPts val="0"/>
              </a:spcBef>
              <a:spcAft>
                <a:spcPts val="0"/>
              </a:spcAft>
              <a:buNone/>
            </a:pPr>
            <a:r>
              <a:rPr lang="en-US" dirty="0">
                <a:latin typeface="Courier New" panose="02070309020205020404" pitchFamily="49" charset="0"/>
                <a:cs typeface="Courier New" panose="02070309020205020404" pitchFamily="49" charset="0"/>
              </a:rPr>
              <a:t>SHRAVYA</a:t>
            </a:r>
          </a:p>
          <a:p>
            <a:pPr marL="0" lvl="0" indent="0" algn="l" rtl="0">
              <a:spcBef>
                <a:spcPts val="0"/>
              </a:spcBef>
              <a:spcAft>
                <a:spcPts val="0"/>
              </a:spcAft>
              <a:buNone/>
            </a:pPr>
            <a:r>
              <a:rPr lang="en-US" dirty="0">
                <a:latin typeface="Courier New" panose="02070309020205020404" pitchFamily="49" charset="0"/>
                <a:cs typeface="Courier New" panose="02070309020205020404" pitchFamily="49" charset="0"/>
              </a:rPr>
              <a:t>VSHKER</a:t>
            </a:r>
          </a:p>
        </p:txBody>
      </p:sp>
      <p:sp>
        <p:nvSpPr>
          <p:cNvPr id="2" name="TextBox 1">
            <a:extLst>
              <a:ext uri="{FF2B5EF4-FFF2-40B4-BE49-F238E27FC236}">
                <a16:creationId xmlns:a16="http://schemas.microsoft.com/office/drawing/2014/main" id="{DE7C940F-EC5A-4F6C-9017-C18A8358DC06}"/>
              </a:ext>
            </a:extLst>
          </p:cNvPr>
          <p:cNvSpPr txBox="1"/>
          <p:nvPr/>
        </p:nvSpPr>
        <p:spPr>
          <a:xfrm>
            <a:off x="7155873" y="2279559"/>
            <a:ext cx="2112719" cy="523220"/>
          </a:xfrm>
          <a:prstGeom prst="rect">
            <a:avLst/>
          </a:prstGeom>
          <a:noFill/>
        </p:spPr>
        <p:txBody>
          <a:bodyPr wrap="square" rtlCol="0">
            <a:spAutoFit/>
          </a:bodyPr>
          <a:lstStyle/>
          <a:p>
            <a:pPr marL="0" lvl="0" indent="0" algn="l" rtl="0">
              <a:spcBef>
                <a:spcPts val="0"/>
              </a:spcBef>
              <a:spcAft>
                <a:spcPts val="0"/>
              </a:spcAft>
              <a:buNone/>
            </a:pPr>
            <a:r>
              <a:rPr lang="en-US" dirty="0">
                <a:latin typeface="Courier New" panose="02070309020205020404" pitchFamily="49" charset="0"/>
                <a:cs typeface="Courier New" panose="02070309020205020404" pitchFamily="49" charset="0"/>
              </a:rPr>
              <a:t>SENIOR ASSISTANT PROFESSOR</a:t>
            </a:r>
          </a:p>
        </p:txBody>
      </p:sp>
      <p:cxnSp>
        <p:nvCxnSpPr>
          <p:cNvPr id="14" name="Google Shape;236;p33">
            <a:extLst>
              <a:ext uri="{FF2B5EF4-FFF2-40B4-BE49-F238E27FC236}">
                <a16:creationId xmlns:a16="http://schemas.microsoft.com/office/drawing/2014/main" id="{1430437C-5887-4651-A618-19DF912B5438}"/>
              </a:ext>
            </a:extLst>
          </p:cNvPr>
          <p:cNvCxnSpPr>
            <a:cxnSpLocks/>
          </p:cNvCxnSpPr>
          <p:nvPr/>
        </p:nvCxnSpPr>
        <p:spPr>
          <a:xfrm>
            <a:off x="7388443" y="3619661"/>
            <a:ext cx="1357695" cy="0"/>
          </a:xfrm>
          <a:prstGeom prst="straightConnector1">
            <a:avLst/>
          </a:prstGeom>
          <a:noFill/>
          <a:ln w="9525" cap="flat" cmpd="sng">
            <a:solidFill>
              <a:schemeClr val="accent2"/>
            </a:solidFill>
            <a:prstDash val="solid"/>
            <a:round/>
            <a:headEnd type="none" w="med" len="med"/>
            <a:tailEnd type="none" w="med" len="med"/>
          </a:ln>
        </p:spPr>
      </p:cxnSp>
      <p:sp>
        <p:nvSpPr>
          <p:cNvPr id="5" name="TextBox 4">
            <a:extLst>
              <a:ext uri="{FF2B5EF4-FFF2-40B4-BE49-F238E27FC236}">
                <a16:creationId xmlns:a16="http://schemas.microsoft.com/office/drawing/2014/main" id="{5E685492-4FC0-C571-E7DE-3ACC01CCEA4A}"/>
              </a:ext>
            </a:extLst>
          </p:cNvPr>
          <p:cNvSpPr txBox="1"/>
          <p:nvPr/>
        </p:nvSpPr>
        <p:spPr>
          <a:xfrm>
            <a:off x="7213661" y="1048286"/>
            <a:ext cx="1707257" cy="276999"/>
          </a:xfrm>
          <a:prstGeom prst="rect">
            <a:avLst/>
          </a:prstGeom>
          <a:noFill/>
        </p:spPr>
        <p:txBody>
          <a:bodyPr wrap="square" rtlCol="0">
            <a:spAutoFit/>
          </a:bodyPr>
          <a:lstStyle/>
          <a:p>
            <a:pPr algn="ctr"/>
            <a:r>
              <a:rPr lang="en-US" sz="1200" b="1" dirty="0"/>
              <a:t>BATCH B4</a:t>
            </a:r>
            <a:endParaRPr lang="en-IN" sz="1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ACCC2-E363-B0E9-4C50-C93A50BEA84F}"/>
              </a:ext>
            </a:extLst>
          </p:cNvPr>
          <p:cNvSpPr txBox="1"/>
          <p:nvPr/>
        </p:nvSpPr>
        <p:spPr>
          <a:xfrm>
            <a:off x="854241" y="1387720"/>
            <a:ext cx="8157412" cy="4613058"/>
          </a:xfrm>
          <a:prstGeom prst="rect">
            <a:avLst/>
          </a:prstGeom>
          <a:noFill/>
        </p:spPr>
        <p:txBody>
          <a:bodyPr wrap="square">
            <a:spAutoFit/>
          </a:bodyPr>
          <a:lstStyle/>
          <a:p>
            <a:pPr marL="556260" marR="4572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We used the sequential model built with </a:t>
            </a:r>
            <a:r>
              <a:rPr lang="en-US" sz="1800" dirty="0" err="1">
                <a:effectLst/>
                <a:latin typeface="Times New Roman" panose="02020603050405020304" pitchFamily="18" charset="0"/>
                <a:ea typeface="SimSun" panose="02010600030101010101" pitchFamily="2" charset="-122"/>
              </a:rPr>
              <a:t>Keras</a:t>
            </a:r>
            <a:r>
              <a:rPr lang="en-US" sz="1800" dirty="0">
                <a:effectLst/>
                <a:latin typeface="Times New Roman" panose="02020603050405020304" pitchFamily="18" charset="0"/>
                <a:ea typeface="SimSun" panose="02010600030101010101" pitchFamily="2" charset="-122"/>
              </a:rPr>
              <a:t> using Convolutional Neural Networks (CNN). A convolutional neural network is a type of deep neural network that works exceptionally .</a:t>
            </a:r>
          </a:p>
          <a:p>
            <a:pPr marL="55626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key idea behind CNN is to learn local patterns or features from images by applying a series of convolutional filters, followed by pooling layers to extract the most important features.</a:t>
            </a:r>
            <a:endParaRPr lang="en-IN" sz="1800" dirty="0">
              <a:effectLst/>
              <a:latin typeface="Times New Roman" panose="02020603050405020304" pitchFamily="18" charset="0"/>
              <a:ea typeface="Times New Roman" panose="02020603050405020304" pitchFamily="18" charset="0"/>
            </a:endParaRPr>
          </a:p>
          <a:p>
            <a:pPr marL="55626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basic building blocks of a CNN are convolutional layers, pooling layers, and fully connected layers.</a:t>
            </a:r>
            <a:endParaRPr lang="en-IN" sz="1800" dirty="0">
              <a:effectLst/>
              <a:latin typeface="Times New Roman" panose="02020603050405020304" pitchFamily="18" charset="0"/>
              <a:ea typeface="Times New Roman" panose="02020603050405020304" pitchFamily="18" charset="0"/>
            </a:endParaRPr>
          </a:p>
          <a:p>
            <a:pPr marL="270510" marR="45720" algn="just">
              <a:lnSpc>
                <a:spcPct val="150000"/>
              </a:lnSpc>
              <a:spcAft>
                <a:spcPts val="0"/>
              </a:spcAft>
            </a:pPr>
            <a:endParaRPr lang="en-US" sz="1800" dirty="0">
              <a:effectLst/>
              <a:latin typeface="Times New Roman" panose="02020603050405020304" pitchFamily="18" charset="0"/>
              <a:ea typeface="SimSun" panose="02010600030101010101" pitchFamily="2" charset="-122"/>
            </a:endParaRPr>
          </a:p>
          <a:p>
            <a:pPr marL="270510" marR="45720" algn="just">
              <a:lnSpc>
                <a:spcPct val="150000"/>
              </a:lnSpc>
              <a:spcAft>
                <a:spcPts val="0"/>
              </a:spcAft>
            </a:pPr>
            <a:endParaRPr lang="en-US" sz="1800" dirty="0">
              <a:effectLst/>
              <a:latin typeface="Times New Roman" panose="02020603050405020304" pitchFamily="18" charset="0"/>
              <a:ea typeface="SimSun" panose="02010600030101010101" pitchFamily="2" charset="-122"/>
            </a:endParaRPr>
          </a:p>
          <a:p>
            <a:pPr marL="270510" marR="45720" algn="just">
              <a:lnSpc>
                <a:spcPct val="150000"/>
              </a:lnSpc>
              <a:spcAft>
                <a:spcPts val="0"/>
              </a:spcAft>
            </a:pP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B249D90-2BE3-48A2-753D-9E6A6E66A327}"/>
              </a:ext>
            </a:extLst>
          </p:cNvPr>
          <p:cNvSpPr txBox="1"/>
          <p:nvPr/>
        </p:nvSpPr>
        <p:spPr>
          <a:xfrm>
            <a:off x="854241" y="569572"/>
            <a:ext cx="5366084" cy="498663"/>
          </a:xfrm>
          <a:prstGeom prst="rect">
            <a:avLst/>
          </a:prstGeom>
          <a:noFill/>
        </p:spPr>
        <p:txBody>
          <a:bodyPr wrap="square">
            <a:spAutoFit/>
          </a:bodyPr>
          <a:lstStyle/>
          <a:p>
            <a:pPr marL="270510" marR="45720">
              <a:lnSpc>
                <a:spcPct val="150000"/>
              </a:lnSpc>
              <a:spcAft>
                <a:spcPts val="0"/>
              </a:spcAft>
            </a:pPr>
            <a:r>
              <a:rPr lang="en-US" sz="2000" dirty="0">
                <a:effectLst/>
                <a:latin typeface="Times New Roman" panose="02020603050405020304" pitchFamily="18" charset="0"/>
                <a:ea typeface="Times New Roman" panose="02020603050405020304" pitchFamily="18" charset="0"/>
              </a:rPr>
              <a:t>C. CLASSIFICATION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753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39A2E-327A-5A02-7942-1B2BA1E3B2A8}"/>
              </a:ext>
            </a:extLst>
          </p:cNvPr>
          <p:cNvSpPr txBox="1"/>
          <p:nvPr/>
        </p:nvSpPr>
        <p:spPr>
          <a:xfrm>
            <a:off x="625642" y="285547"/>
            <a:ext cx="7892715" cy="4572406"/>
          </a:xfrm>
          <a:prstGeom prst="rect">
            <a:avLst/>
          </a:prstGeom>
          <a:noFill/>
        </p:spPr>
        <p:txBody>
          <a:bodyPr wrap="square">
            <a:spAutoFit/>
          </a:bodyPr>
          <a:lstStyle/>
          <a:p>
            <a:pPr marL="270510" algn="just">
              <a:lnSpc>
                <a:spcPct val="150000"/>
              </a:lnSpc>
            </a:pPr>
            <a:r>
              <a:rPr lang="en-US" sz="2000" dirty="0">
                <a:effectLst/>
                <a:latin typeface="Times New Roman" panose="02020603050405020304" pitchFamily="18" charset="0"/>
                <a:ea typeface="SimSun" panose="02010600030101010101" pitchFamily="2" charset="-122"/>
              </a:rPr>
              <a:t>Sequential Model</a:t>
            </a:r>
            <a:endParaRPr lang="en-IN" sz="2000" dirty="0">
              <a:effectLst/>
              <a:latin typeface="Times New Roman" panose="02020603050405020304" pitchFamily="18" charset="0"/>
              <a:ea typeface="Times New Roman" panose="02020603050405020304" pitchFamily="18" charset="0"/>
            </a:endParaRPr>
          </a:p>
          <a:p>
            <a:pPr marL="55626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In </a:t>
            </a:r>
            <a:r>
              <a:rPr lang="en-US" sz="1600" dirty="0" err="1">
                <a:effectLst/>
                <a:latin typeface="Times New Roman" panose="02020603050405020304" pitchFamily="18" charset="0"/>
                <a:ea typeface="SimSun" panose="02010600030101010101" pitchFamily="2" charset="-122"/>
              </a:rPr>
              <a:t>Keras</a:t>
            </a:r>
            <a:r>
              <a:rPr lang="en-US" sz="1600" dirty="0">
                <a:effectLst/>
                <a:latin typeface="Times New Roman" panose="02020603050405020304" pitchFamily="18" charset="0"/>
                <a:ea typeface="SimSun" panose="02010600030101010101" pitchFamily="2" charset="-122"/>
              </a:rPr>
              <a:t>, a Sequential model is a linear stack of layers that can be used to create a convolutional neural network (CNN) for image recognition and other computer vision tasks. </a:t>
            </a:r>
          </a:p>
          <a:p>
            <a:pPr marL="55626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The </a:t>
            </a:r>
            <a:r>
              <a:rPr lang="en-US" sz="1600" dirty="0" err="1">
                <a:effectLst/>
                <a:latin typeface="Times New Roman" panose="02020603050405020304" pitchFamily="18" charset="0"/>
                <a:ea typeface="SimSun" panose="02010600030101010101" pitchFamily="2" charset="-122"/>
              </a:rPr>
              <a:t>Keras</a:t>
            </a:r>
            <a:r>
              <a:rPr lang="en-US" sz="1600" dirty="0">
                <a:effectLst/>
                <a:latin typeface="Times New Roman" panose="02020603050405020304" pitchFamily="18" charset="0"/>
                <a:ea typeface="SimSun" panose="02010600030101010101" pitchFamily="2" charset="-122"/>
              </a:rPr>
              <a:t> API includes a wide range of pre-built layers, such as convolutional layers, pooling layers, and activation functions, that can be easily stacked together to form a deep learning model.</a:t>
            </a:r>
            <a:endParaRPr lang="en-IN" sz="1600" dirty="0">
              <a:effectLst/>
              <a:latin typeface="Times New Roman" panose="02020603050405020304" pitchFamily="18" charset="0"/>
              <a:ea typeface="Times New Roman" panose="02020603050405020304" pitchFamily="18" charset="0"/>
            </a:endParaRPr>
          </a:p>
          <a:p>
            <a:pPr marL="55626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The Sequential model in </a:t>
            </a:r>
            <a:r>
              <a:rPr lang="en-US" sz="1600" dirty="0" err="1">
                <a:effectLst/>
                <a:latin typeface="Times New Roman" panose="02020603050405020304" pitchFamily="18" charset="0"/>
                <a:ea typeface="SimSun" panose="02010600030101010101" pitchFamily="2" charset="-122"/>
              </a:rPr>
              <a:t>Keras</a:t>
            </a:r>
            <a:r>
              <a:rPr lang="en-US" sz="1600" dirty="0">
                <a:effectLst/>
                <a:latin typeface="Times New Roman" panose="02020603050405020304" pitchFamily="18" charset="0"/>
                <a:ea typeface="SimSun" panose="02010600030101010101" pitchFamily="2" charset="-122"/>
              </a:rPr>
              <a:t> is created using the Sequential() class, which can be imported from the </a:t>
            </a:r>
            <a:r>
              <a:rPr lang="en-US" sz="1600" dirty="0" err="1">
                <a:effectLst/>
                <a:latin typeface="Times New Roman" panose="02020603050405020304" pitchFamily="18" charset="0"/>
                <a:ea typeface="SimSun" panose="02010600030101010101" pitchFamily="2" charset="-122"/>
              </a:rPr>
              <a:t>Keras</a:t>
            </a:r>
            <a:r>
              <a:rPr lang="en-US" sz="1600" dirty="0">
                <a:effectLst/>
                <a:latin typeface="Times New Roman" panose="02020603050405020304" pitchFamily="18" charset="0"/>
                <a:ea typeface="SimSun" panose="02010600030101010101" pitchFamily="2" charset="-122"/>
              </a:rPr>
              <a:t> module. The model can then be built by adding layers to it using the add() method. The Sequential model can include different types of layers, such as convolutional layers, pooling layers, and fully connected layers, that are commonly used in CNNs.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428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E077C2-90C2-C63C-0C66-DF5FFBE4F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187" y="638194"/>
            <a:ext cx="6495626" cy="38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17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91499-CB3E-2551-5699-9A6A7D672EBD}"/>
              </a:ext>
            </a:extLst>
          </p:cNvPr>
          <p:cNvPicPr>
            <a:picLocks noChangeAspect="1"/>
          </p:cNvPicPr>
          <p:nvPr/>
        </p:nvPicPr>
        <p:blipFill>
          <a:blip r:embed="rId2"/>
          <a:stretch>
            <a:fillRect/>
          </a:stretch>
        </p:blipFill>
        <p:spPr>
          <a:xfrm>
            <a:off x="2227162" y="297781"/>
            <a:ext cx="5328670" cy="4547937"/>
          </a:xfrm>
          <a:prstGeom prst="rect">
            <a:avLst/>
          </a:prstGeom>
        </p:spPr>
      </p:pic>
    </p:spTree>
    <p:extLst>
      <p:ext uri="{BB962C8B-B14F-4D97-AF65-F5344CB8AC3E}">
        <p14:creationId xmlns:p14="http://schemas.microsoft.com/office/powerpoint/2010/main" val="283111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538DC6-3888-E14C-7A19-1282BA7CFD47}"/>
              </a:ext>
            </a:extLst>
          </p:cNvPr>
          <p:cNvSpPr txBox="1"/>
          <p:nvPr/>
        </p:nvSpPr>
        <p:spPr>
          <a:xfrm>
            <a:off x="860258" y="767506"/>
            <a:ext cx="7255042" cy="3859583"/>
          </a:xfrm>
          <a:prstGeom prst="rect">
            <a:avLst/>
          </a:prstGeom>
          <a:noFill/>
        </p:spPr>
        <p:txBody>
          <a:bodyPr wrap="square">
            <a:spAutoFit/>
          </a:bodyPr>
          <a:lstStyle/>
          <a:p>
            <a:pPr marL="556260" indent="-285750" algn="just">
              <a:lnSpc>
                <a:spcPct val="150000"/>
              </a:lnSpc>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The input data enters the model at the top, passes through the layers, and produces the output at the bottom.</a:t>
            </a:r>
            <a:endParaRPr lang="en-IN" sz="1500" dirty="0">
              <a:effectLst/>
              <a:latin typeface="Times New Roman" panose="02020603050405020304" pitchFamily="18" charset="0"/>
              <a:ea typeface="Times New Roman" panose="02020603050405020304" pitchFamily="18" charset="0"/>
            </a:endParaRPr>
          </a:p>
          <a:p>
            <a:pPr marL="556260" indent="-285750" algn="just">
              <a:lnSpc>
                <a:spcPct val="150000"/>
              </a:lnSpc>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The sequential model  starts with a convolutional layer (Conv2D) that applies a filter to the input image and produces a feature map. This layer has 7,168 trainable parameters. The output of the convolutional layer is passed through a max pooling layer (MaxPooling2D) that reduces the size of the feature map by taking the maximum value of each pooling window.</a:t>
            </a:r>
            <a:endParaRPr lang="en-IN" sz="1500" dirty="0">
              <a:effectLst/>
              <a:latin typeface="Times New Roman" panose="02020603050405020304" pitchFamily="18" charset="0"/>
              <a:ea typeface="Times New Roman" panose="02020603050405020304" pitchFamily="18" charset="0"/>
            </a:endParaRPr>
          </a:p>
          <a:p>
            <a:pPr marL="556260" indent="-285750" algn="just">
              <a:lnSpc>
                <a:spcPct val="150000"/>
              </a:lnSpc>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The second convolutional layer (Conv2D) applies another filter to the output of the first max pooling layer and produces another feature map. This layer has 295,040 trainable parameters. The output of this convolutional layer is again passed through a max pooling layer (MaxPooling2D) that reduces the size of the feature map.</a:t>
            </a:r>
            <a:endParaRPr lang="en-IN" sz="1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908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D9F57E-71A7-F0ED-55B1-B0CA8C1DA2D0}"/>
              </a:ext>
            </a:extLst>
          </p:cNvPr>
          <p:cNvSpPr txBox="1"/>
          <p:nvPr/>
        </p:nvSpPr>
        <p:spPr>
          <a:xfrm>
            <a:off x="631658" y="1417588"/>
            <a:ext cx="7880684" cy="2308324"/>
          </a:xfrm>
          <a:prstGeom prst="rect">
            <a:avLst/>
          </a:prstGeom>
          <a:noFill/>
        </p:spPr>
        <p:txBody>
          <a:bodyPr wrap="square">
            <a:spAutoFit/>
          </a:bodyPr>
          <a:lstStyle/>
          <a:p>
            <a:pPr marL="55626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third convolutional layer (Conv2D) applies yet another filter to the output of the second max pooling layer and produces another feature map. This layer has 73,792 trainable parameters. The output of this convolutional layer is again passed through a max pooling layer (MaxPooling2D) that reduces the size of the feature map.</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      The fourth convolutional layer (Conv2D) applies another filter to the output of the           third max pooling layer and produces another feature map. This layer has 18,464 trainable parameters. </a:t>
            </a:r>
            <a:endParaRPr lang="en-IN" sz="1600" dirty="0"/>
          </a:p>
        </p:txBody>
      </p:sp>
    </p:spTree>
    <p:extLst>
      <p:ext uri="{BB962C8B-B14F-4D97-AF65-F5344CB8AC3E}">
        <p14:creationId xmlns:p14="http://schemas.microsoft.com/office/powerpoint/2010/main" val="360770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F5EFA-94AD-8DC7-91F8-1D09B77CFF68}"/>
              </a:ext>
            </a:extLst>
          </p:cNvPr>
          <p:cNvSpPr txBox="1"/>
          <p:nvPr/>
        </p:nvSpPr>
        <p:spPr>
          <a:xfrm>
            <a:off x="884321" y="1088508"/>
            <a:ext cx="7375357" cy="3184590"/>
          </a:xfrm>
          <a:prstGeom prst="rect">
            <a:avLst/>
          </a:prstGeom>
          <a:noFill/>
        </p:spPr>
        <p:txBody>
          <a:bodyPr wrap="square">
            <a:spAutoFit/>
          </a:bodyPr>
          <a:lstStyle/>
          <a:p>
            <a:pPr marL="556260" indent="-285750" algn="just">
              <a:lnSpc>
                <a:spcPct val="150000"/>
              </a:lnSpc>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rPr>
              <a:t>The output of this convolutional layer is again passed through a max pooling layer (MaxPooling2D) that reduces the size of the feature map.</a:t>
            </a:r>
            <a:endParaRPr lang="en-IN" sz="1700" dirty="0">
              <a:effectLst/>
              <a:latin typeface="Times New Roman" panose="02020603050405020304" pitchFamily="18" charset="0"/>
              <a:ea typeface="Times New Roman" panose="02020603050405020304" pitchFamily="18" charset="0"/>
            </a:endParaRPr>
          </a:p>
          <a:p>
            <a:pPr marL="556260" indent="-285750" algn="just">
              <a:lnSpc>
                <a:spcPct val="150000"/>
              </a:lnSpc>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rPr>
              <a:t>The flattened output of the fourth max pooling layer is passed through a dropout layer (Dropout) to prevent overfitting. </a:t>
            </a:r>
          </a:p>
          <a:p>
            <a:pPr marL="556260" indent="-285750" algn="just">
              <a:lnSpc>
                <a:spcPct val="150000"/>
              </a:lnSpc>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rPr>
              <a:t>The output of the dropout layer is then passed through two fully connected (Dense) layers, the first with 100,416 trainable parameters and the second with 260 trainable parameters. The final output is a tensor with four values, representing the predicted probabilities for each of the four classes.</a:t>
            </a:r>
            <a:endParaRPr lang="en-IN" sz="1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28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1" name="Google Shape;341;p41"/>
          <p:cNvSpPr txBox="1">
            <a:spLocks noGrp="1"/>
          </p:cNvSpPr>
          <p:nvPr>
            <p:ph type="title" idx="4"/>
          </p:nvPr>
        </p:nvSpPr>
        <p:spPr>
          <a:xfrm>
            <a:off x="75063" y="225750"/>
            <a:ext cx="8355662" cy="791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RESULTS</a:t>
            </a:r>
            <a:endParaRPr sz="4400" dirty="0"/>
          </a:p>
        </p:txBody>
      </p:sp>
      <p:sp>
        <p:nvSpPr>
          <p:cNvPr id="352" name="Google Shape;352;p41"/>
          <p:cNvSpPr/>
          <p:nvPr/>
        </p:nvSpPr>
        <p:spPr>
          <a:xfrm>
            <a:off x="7315201" y="-607324"/>
            <a:ext cx="2169994" cy="2139126"/>
          </a:xfrm>
          <a:prstGeom prst="ellipse">
            <a:avLst/>
          </a:prstGeom>
          <a:solidFill>
            <a:schemeClr val="accent1">
              <a:lumMod val="75000"/>
            </a:schemeClr>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41"/>
          <p:cNvSpPr/>
          <p:nvPr/>
        </p:nvSpPr>
        <p:spPr>
          <a:xfrm>
            <a:off x="7875112" y="243820"/>
            <a:ext cx="1501584" cy="1526496"/>
          </a:xfrm>
          <a:prstGeom prst="ellipse">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326;p40">
            <a:extLst>
              <a:ext uri="{FF2B5EF4-FFF2-40B4-BE49-F238E27FC236}">
                <a16:creationId xmlns:a16="http://schemas.microsoft.com/office/drawing/2014/main" id="{8865D456-407A-49D6-B73B-AE7C9D8A9330}"/>
              </a:ext>
            </a:extLst>
          </p:cNvPr>
          <p:cNvCxnSpPr>
            <a:cxnSpLocks/>
          </p:cNvCxnSpPr>
          <p:nvPr/>
        </p:nvCxnSpPr>
        <p:spPr>
          <a:xfrm>
            <a:off x="151724" y="902810"/>
            <a:ext cx="2291225" cy="0"/>
          </a:xfrm>
          <a:prstGeom prst="straightConnector1">
            <a:avLst/>
          </a:prstGeom>
          <a:noFill/>
          <a:ln w="9525" cap="flat" cmpd="sng">
            <a:solidFill>
              <a:schemeClr val="accent2"/>
            </a:solidFill>
            <a:prstDash val="solid"/>
            <a:round/>
            <a:headEnd type="none" w="med" len="med"/>
            <a:tailEnd type="none" w="med" len="med"/>
          </a:ln>
        </p:spPr>
      </p:cxnSp>
      <p:pic>
        <p:nvPicPr>
          <p:cNvPr id="29" name="Picture 28">
            <a:extLst>
              <a:ext uri="{FF2B5EF4-FFF2-40B4-BE49-F238E27FC236}">
                <a16:creationId xmlns:a16="http://schemas.microsoft.com/office/drawing/2014/main" id="{DABCF473-81D2-4DD7-8D39-AAEB1892B17D}"/>
              </a:ext>
            </a:extLst>
          </p:cNvPr>
          <p:cNvPicPr>
            <a:picLocks noChangeAspect="1"/>
          </p:cNvPicPr>
          <p:nvPr/>
        </p:nvPicPr>
        <p:blipFill>
          <a:blip r:embed="rId3"/>
          <a:stretch>
            <a:fillRect/>
          </a:stretch>
        </p:blipFill>
        <p:spPr>
          <a:xfrm>
            <a:off x="256258" y="1694760"/>
            <a:ext cx="3581400" cy="2392680"/>
          </a:xfrm>
          <a:prstGeom prst="rect">
            <a:avLst/>
          </a:prstGeom>
        </p:spPr>
      </p:pic>
      <p:pic>
        <p:nvPicPr>
          <p:cNvPr id="30" name="Picture 29">
            <a:extLst>
              <a:ext uri="{FF2B5EF4-FFF2-40B4-BE49-F238E27FC236}">
                <a16:creationId xmlns:a16="http://schemas.microsoft.com/office/drawing/2014/main" id="{BF101C5A-D6C7-4E97-8290-896D285DC464}"/>
              </a:ext>
            </a:extLst>
          </p:cNvPr>
          <p:cNvPicPr>
            <a:picLocks noChangeAspect="1"/>
          </p:cNvPicPr>
          <p:nvPr/>
        </p:nvPicPr>
        <p:blipFill>
          <a:blip r:embed="rId4"/>
          <a:stretch>
            <a:fillRect/>
          </a:stretch>
        </p:blipFill>
        <p:spPr>
          <a:xfrm>
            <a:off x="4572000" y="1679520"/>
            <a:ext cx="3589020" cy="2423160"/>
          </a:xfrm>
          <a:prstGeom prst="rect">
            <a:avLst/>
          </a:prstGeom>
        </p:spPr>
      </p:pic>
      <p:sp>
        <p:nvSpPr>
          <p:cNvPr id="9" name="TextBox 8">
            <a:extLst>
              <a:ext uri="{FF2B5EF4-FFF2-40B4-BE49-F238E27FC236}">
                <a16:creationId xmlns:a16="http://schemas.microsoft.com/office/drawing/2014/main" id="{5D53B4FC-0E73-4F49-8A46-E99A3A0E68DF}"/>
              </a:ext>
            </a:extLst>
          </p:cNvPr>
          <p:cNvSpPr txBox="1"/>
          <p:nvPr/>
        </p:nvSpPr>
        <p:spPr>
          <a:xfrm>
            <a:off x="3043451" y="4217157"/>
            <a:ext cx="3254991" cy="307777"/>
          </a:xfrm>
          <a:prstGeom prst="rect">
            <a:avLst/>
          </a:prstGeom>
          <a:noFill/>
        </p:spPr>
        <p:txBody>
          <a:bodyPr wrap="square" rtlCol="0">
            <a:spAutoFit/>
          </a:bodyPr>
          <a:lstStyle/>
          <a:p>
            <a:r>
              <a:rPr lang="en-US" dirty="0"/>
              <a:t>Accuracy and Loss of training model</a:t>
            </a:r>
            <a:endParaRPr lang="en-IN" dirty="0"/>
          </a:p>
        </p:txBody>
      </p:sp>
      <p:grpSp>
        <p:nvGrpSpPr>
          <p:cNvPr id="32" name="Google Shape;3840;p76">
            <a:extLst>
              <a:ext uri="{FF2B5EF4-FFF2-40B4-BE49-F238E27FC236}">
                <a16:creationId xmlns:a16="http://schemas.microsoft.com/office/drawing/2014/main" id="{FB92624C-50EC-40B9-BB64-0B5E4B02D656}"/>
              </a:ext>
            </a:extLst>
          </p:cNvPr>
          <p:cNvGrpSpPr/>
          <p:nvPr/>
        </p:nvGrpSpPr>
        <p:grpSpPr>
          <a:xfrm>
            <a:off x="7961682" y="709774"/>
            <a:ext cx="1368680" cy="682919"/>
            <a:chOff x="724986" y="3605478"/>
            <a:chExt cx="1368680" cy="682919"/>
          </a:xfrm>
          <a:solidFill>
            <a:schemeClr val="accent2">
              <a:lumMod val="75000"/>
              <a:lumOff val="25000"/>
            </a:schemeClr>
          </a:solidFill>
        </p:grpSpPr>
        <p:grpSp>
          <p:nvGrpSpPr>
            <p:cNvPr id="33" name="Google Shape;3841;p76">
              <a:extLst>
                <a:ext uri="{FF2B5EF4-FFF2-40B4-BE49-F238E27FC236}">
                  <a16:creationId xmlns:a16="http://schemas.microsoft.com/office/drawing/2014/main" id="{29010C64-6FEE-4509-B3E5-9B4C71A770DE}"/>
                </a:ext>
              </a:extLst>
            </p:cNvPr>
            <p:cNvGrpSpPr/>
            <p:nvPr/>
          </p:nvGrpSpPr>
          <p:grpSpPr>
            <a:xfrm>
              <a:off x="1289102" y="3823625"/>
              <a:ext cx="240442" cy="250437"/>
              <a:chOff x="-165066" y="3843615"/>
              <a:chExt cx="221259" cy="230457"/>
            </a:xfrm>
            <a:grpFill/>
          </p:grpSpPr>
          <p:sp>
            <p:nvSpPr>
              <p:cNvPr id="99" name="Google Shape;3842;p76">
                <a:extLst>
                  <a:ext uri="{FF2B5EF4-FFF2-40B4-BE49-F238E27FC236}">
                    <a16:creationId xmlns:a16="http://schemas.microsoft.com/office/drawing/2014/main" id="{C56F73F6-D7AF-4A4C-BA25-078BE17CAB35}"/>
                  </a:ext>
                </a:extLst>
              </p:cNvPr>
              <p:cNvSpPr/>
              <p:nvPr/>
            </p:nvSpPr>
            <p:spPr>
              <a:xfrm>
                <a:off x="-165066" y="3843617"/>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0" name="Google Shape;3843;p76">
                <a:extLst>
                  <a:ext uri="{FF2B5EF4-FFF2-40B4-BE49-F238E27FC236}">
                    <a16:creationId xmlns:a16="http://schemas.microsoft.com/office/drawing/2014/main" id="{824644AF-42C2-43D9-9F69-CE14ACA36DE4}"/>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1" name="Google Shape;3844;p76">
                <a:extLst>
                  <a:ext uri="{FF2B5EF4-FFF2-40B4-BE49-F238E27FC236}">
                    <a16:creationId xmlns:a16="http://schemas.microsoft.com/office/drawing/2014/main" id="{5DEC3F4F-B917-47A9-B167-356CA812AE82}"/>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2" name="Google Shape;3845;p76">
                <a:extLst>
                  <a:ext uri="{FF2B5EF4-FFF2-40B4-BE49-F238E27FC236}">
                    <a16:creationId xmlns:a16="http://schemas.microsoft.com/office/drawing/2014/main" id="{155E9D94-E02B-4F73-A07B-C944EB3B5CC6}"/>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3" name="Google Shape;3846;p76">
                <a:extLst>
                  <a:ext uri="{FF2B5EF4-FFF2-40B4-BE49-F238E27FC236}">
                    <a16:creationId xmlns:a16="http://schemas.microsoft.com/office/drawing/2014/main" id="{9AF7A0B4-962E-456C-9314-6A21B6CEF57C}"/>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4" name="Google Shape;3847;p76">
                <a:extLst>
                  <a:ext uri="{FF2B5EF4-FFF2-40B4-BE49-F238E27FC236}">
                    <a16:creationId xmlns:a16="http://schemas.microsoft.com/office/drawing/2014/main" id="{0C1B80CE-4D3A-4CA1-BD44-1CA3F0691722}"/>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5" name="Google Shape;3848;p76">
                <a:extLst>
                  <a:ext uri="{FF2B5EF4-FFF2-40B4-BE49-F238E27FC236}">
                    <a16:creationId xmlns:a16="http://schemas.microsoft.com/office/drawing/2014/main" id="{74B1C62B-F661-4748-983E-752E13AE55E8}"/>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lumMod val="75000"/>
                      <a:lumOff val="25000"/>
                    </a:schemeClr>
                  </a:solidFill>
                </a:endParaRPr>
              </a:p>
            </p:txBody>
          </p:sp>
          <p:sp>
            <p:nvSpPr>
              <p:cNvPr id="106" name="Google Shape;3849;p76">
                <a:extLst>
                  <a:ext uri="{FF2B5EF4-FFF2-40B4-BE49-F238E27FC236}">
                    <a16:creationId xmlns:a16="http://schemas.microsoft.com/office/drawing/2014/main" id="{83BBA966-2B88-4A66-B746-B4C0C44F6020}"/>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7" name="Google Shape;3850;p76">
                <a:extLst>
                  <a:ext uri="{FF2B5EF4-FFF2-40B4-BE49-F238E27FC236}">
                    <a16:creationId xmlns:a16="http://schemas.microsoft.com/office/drawing/2014/main" id="{0998DACA-0B6D-4A65-88EA-C0F58AF6AEC9}"/>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lumMod val="75000"/>
                      <a:lumOff val="25000"/>
                    </a:schemeClr>
                  </a:solidFill>
                </a:endParaRPr>
              </a:p>
            </p:txBody>
          </p:sp>
          <p:sp>
            <p:nvSpPr>
              <p:cNvPr id="108" name="Google Shape;3851;p76">
                <a:extLst>
                  <a:ext uri="{FF2B5EF4-FFF2-40B4-BE49-F238E27FC236}">
                    <a16:creationId xmlns:a16="http://schemas.microsoft.com/office/drawing/2014/main" id="{161238AE-95F3-4304-BA67-3D9414D4CD52}"/>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09" name="Google Shape;3852;p76">
                <a:extLst>
                  <a:ext uri="{FF2B5EF4-FFF2-40B4-BE49-F238E27FC236}">
                    <a16:creationId xmlns:a16="http://schemas.microsoft.com/office/drawing/2014/main" id="{85CC871A-D0F0-4908-99A5-094B677D2223}"/>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10" name="Google Shape;3853;p76">
                <a:extLst>
                  <a:ext uri="{FF2B5EF4-FFF2-40B4-BE49-F238E27FC236}">
                    <a16:creationId xmlns:a16="http://schemas.microsoft.com/office/drawing/2014/main" id="{823DAED9-7371-4DB7-BCFD-2212AFC9EAE7}"/>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lumMod val="75000"/>
                      <a:lumOff val="25000"/>
                    </a:schemeClr>
                  </a:solidFill>
                </a:endParaRPr>
              </a:p>
            </p:txBody>
          </p:sp>
          <p:sp>
            <p:nvSpPr>
              <p:cNvPr id="111" name="Google Shape;3854;p76">
                <a:extLst>
                  <a:ext uri="{FF2B5EF4-FFF2-40B4-BE49-F238E27FC236}">
                    <a16:creationId xmlns:a16="http://schemas.microsoft.com/office/drawing/2014/main" id="{DA08A4CA-C4CF-4EF9-A716-55ED95808890}"/>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12" name="Google Shape;3855;p76">
                <a:extLst>
                  <a:ext uri="{FF2B5EF4-FFF2-40B4-BE49-F238E27FC236}">
                    <a16:creationId xmlns:a16="http://schemas.microsoft.com/office/drawing/2014/main" id="{D0C8F174-4B56-475D-8355-AAB329002608}"/>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13" name="Google Shape;3856;p76">
                <a:extLst>
                  <a:ext uri="{FF2B5EF4-FFF2-40B4-BE49-F238E27FC236}">
                    <a16:creationId xmlns:a16="http://schemas.microsoft.com/office/drawing/2014/main" id="{50349BEA-535E-4A57-8E08-37399A370BA1}"/>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14" name="Google Shape;3857;p76">
                <a:extLst>
                  <a:ext uri="{FF2B5EF4-FFF2-40B4-BE49-F238E27FC236}">
                    <a16:creationId xmlns:a16="http://schemas.microsoft.com/office/drawing/2014/main" id="{7A325670-0801-4D6E-937E-029039FF814C}"/>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lumMod val="75000"/>
                      <a:lumOff val="25000"/>
                    </a:schemeClr>
                  </a:solidFill>
                </a:endParaRPr>
              </a:p>
            </p:txBody>
          </p:sp>
          <p:sp>
            <p:nvSpPr>
              <p:cNvPr id="115" name="Google Shape;3858;p76">
                <a:extLst>
                  <a:ext uri="{FF2B5EF4-FFF2-40B4-BE49-F238E27FC236}">
                    <a16:creationId xmlns:a16="http://schemas.microsoft.com/office/drawing/2014/main" id="{BD86D7AB-9796-4CF6-BB07-21920A8EE119}"/>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16" name="Google Shape;3859;p76">
                <a:extLst>
                  <a:ext uri="{FF2B5EF4-FFF2-40B4-BE49-F238E27FC236}">
                    <a16:creationId xmlns:a16="http://schemas.microsoft.com/office/drawing/2014/main" id="{9D5EA242-C638-493A-B3DF-EA8171D5A080}"/>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17" name="Google Shape;3860;p76">
                <a:extLst>
                  <a:ext uri="{FF2B5EF4-FFF2-40B4-BE49-F238E27FC236}">
                    <a16:creationId xmlns:a16="http://schemas.microsoft.com/office/drawing/2014/main" id="{51EF484B-CFFD-43B3-9675-66C55815D089}"/>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118" name="Google Shape;3861;p76">
                <a:extLst>
                  <a:ext uri="{FF2B5EF4-FFF2-40B4-BE49-F238E27FC236}">
                    <a16:creationId xmlns:a16="http://schemas.microsoft.com/office/drawing/2014/main" id="{86B88CFF-96CD-4D76-8032-C68C9F92D345}"/>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grp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34" name="Google Shape;3862;p76">
              <a:extLst>
                <a:ext uri="{FF2B5EF4-FFF2-40B4-BE49-F238E27FC236}">
                  <a16:creationId xmlns:a16="http://schemas.microsoft.com/office/drawing/2014/main" id="{ABC9F49A-2C4A-42F3-BCEE-EBDD1D81AC52}"/>
                </a:ext>
              </a:extLst>
            </p:cNvPr>
            <p:cNvGrpSpPr/>
            <p:nvPr/>
          </p:nvGrpSpPr>
          <p:grpSpPr>
            <a:xfrm>
              <a:off x="724986" y="3605478"/>
              <a:ext cx="1368680" cy="682919"/>
              <a:chOff x="724986" y="3605478"/>
              <a:chExt cx="1368680" cy="682919"/>
            </a:xfrm>
            <a:grpFill/>
          </p:grpSpPr>
          <p:grpSp>
            <p:nvGrpSpPr>
              <p:cNvPr id="35" name="Google Shape;3863;p76">
                <a:extLst>
                  <a:ext uri="{FF2B5EF4-FFF2-40B4-BE49-F238E27FC236}">
                    <a16:creationId xmlns:a16="http://schemas.microsoft.com/office/drawing/2014/main" id="{21F22166-CB2B-4D4C-89EC-9B56BA27DEF5}"/>
                  </a:ext>
                </a:extLst>
              </p:cNvPr>
              <p:cNvGrpSpPr/>
              <p:nvPr/>
            </p:nvGrpSpPr>
            <p:grpSpPr>
              <a:xfrm>
                <a:off x="1498221" y="4047614"/>
                <a:ext cx="529172" cy="240783"/>
                <a:chOff x="1498221" y="4047614"/>
                <a:chExt cx="529172" cy="240783"/>
              </a:xfrm>
              <a:grpFill/>
            </p:grpSpPr>
            <p:grpSp>
              <p:nvGrpSpPr>
                <p:cNvPr id="91" name="Google Shape;3864;p76">
                  <a:extLst>
                    <a:ext uri="{FF2B5EF4-FFF2-40B4-BE49-F238E27FC236}">
                      <a16:creationId xmlns:a16="http://schemas.microsoft.com/office/drawing/2014/main" id="{679C49EB-5F7F-4B81-ACEB-29B80C7A94D7}"/>
                    </a:ext>
                  </a:extLst>
                </p:cNvPr>
                <p:cNvGrpSpPr/>
                <p:nvPr/>
              </p:nvGrpSpPr>
              <p:grpSpPr>
                <a:xfrm>
                  <a:off x="1826655" y="4224370"/>
                  <a:ext cx="200738" cy="25631"/>
                  <a:chOff x="1826655" y="4224370"/>
                  <a:chExt cx="200738" cy="25631"/>
                </a:xfrm>
                <a:grpFill/>
              </p:grpSpPr>
              <p:sp>
                <p:nvSpPr>
                  <p:cNvPr id="97" name="Google Shape;3865;p76">
                    <a:extLst>
                      <a:ext uri="{FF2B5EF4-FFF2-40B4-BE49-F238E27FC236}">
                        <a16:creationId xmlns:a16="http://schemas.microsoft.com/office/drawing/2014/main" id="{626FD29B-72E0-4CDD-879C-6FDA887EC3D5}"/>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98" name="Google Shape;3866;p76">
                    <a:extLst>
                      <a:ext uri="{FF2B5EF4-FFF2-40B4-BE49-F238E27FC236}">
                        <a16:creationId xmlns:a16="http://schemas.microsoft.com/office/drawing/2014/main" id="{F39C38F2-4B0B-4B5A-B6F6-8820058E7C25}"/>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92" name="Google Shape;3867;p76">
                  <a:extLst>
                    <a:ext uri="{FF2B5EF4-FFF2-40B4-BE49-F238E27FC236}">
                      <a16:creationId xmlns:a16="http://schemas.microsoft.com/office/drawing/2014/main" id="{CD7AA805-8868-42D6-8C37-57FC66047A75}"/>
                    </a:ext>
                  </a:extLst>
                </p:cNvPr>
                <p:cNvGrpSpPr/>
                <p:nvPr/>
              </p:nvGrpSpPr>
              <p:grpSpPr>
                <a:xfrm>
                  <a:off x="1498221" y="4047614"/>
                  <a:ext cx="328444" cy="240783"/>
                  <a:chOff x="1498221" y="4047614"/>
                  <a:chExt cx="328444" cy="240783"/>
                </a:xfrm>
                <a:grpFill/>
              </p:grpSpPr>
              <p:sp>
                <p:nvSpPr>
                  <p:cNvPr id="93" name="Google Shape;3868;p76">
                    <a:extLst>
                      <a:ext uri="{FF2B5EF4-FFF2-40B4-BE49-F238E27FC236}">
                        <a16:creationId xmlns:a16="http://schemas.microsoft.com/office/drawing/2014/main" id="{FCD29057-ADE1-49F5-8B9E-4F9C066E0A00}"/>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nvGrpSpPr>
                  <p:cNvPr id="94" name="Google Shape;3869;p76">
                    <a:extLst>
                      <a:ext uri="{FF2B5EF4-FFF2-40B4-BE49-F238E27FC236}">
                        <a16:creationId xmlns:a16="http://schemas.microsoft.com/office/drawing/2014/main" id="{9CCD73C1-A092-4DC9-99AA-0EE865D508D7}"/>
                      </a:ext>
                    </a:extLst>
                  </p:cNvPr>
                  <p:cNvGrpSpPr/>
                  <p:nvPr/>
                </p:nvGrpSpPr>
                <p:grpSpPr>
                  <a:xfrm>
                    <a:off x="1498221" y="4047614"/>
                    <a:ext cx="150566" cy="190416"/>
                    <a:chOff x="1498221" y="4047614"/>
                    <a:chExt cx="150566" cy="190416"/>
                  </a:xfrm>
                  <a:grpFill/>
                </p:grpSpPr>
                <p:sp>
                  <p:nvSpPr>
                    <p:cNvPr id="95" name="Google Shape;3870;p76">
                      <a:extLst>
                        <a:ext uri="{FF2B5EF4-FFF2-40B4-BE49-F238E27FC236}">
                          <a16:creationId xmlns:a16="http://schemas.microsoft.com/office/drawing/2014/main" id="{7F57A12C-8BD8-42CE-B270-0CD0EA84CB4F}"/>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96" name="Google Shape;3871;p76">
                      <a:extLst>
                        <a:ext uri="{FF2B5EF4-FFF2-40B4-BE49-F238E27FC236}">
                          <a16:creationId xmlns:a16="http://schemas.microsoft.com/office/drawing/2014/main" id="{E7EAF97F-6AB2-4643-A29C-7C3DF9764BED}"/>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grpSp>
          <p:grpSp>
            <p:nvGrpSpPr>
              <p:cNvPr id="36" name="Google Shape;3872;p76">
                <a:extLst>
                  <a:ext uri="{FF2B5EF4-FFF2-40B4-BE49-F238E27FC236}">
                    <a16:creationId xmlns:a16="http://schemas.microsoft.com/office/drawing/2014/main" id="{2FB96EEA-CCCD-4253-87EE-94183769A2AC}"/>
                  </a:ext>
                </a:extLst>
              </p:cNvPr>
              <p:cNvGrpSpPr/>
              <p:nvPr/>
            </p:nvGrpSpPr>
            <p:grpSpPr>
              <a:xfrm>
                <a:off x="1560718" y="3800594"/>
                <a:ext cx="532948" cy="302090"/>
                <a:chOff x="1560718" y="3800594"/>
                <a:chExt cx="532948" cy="302090"/>
              </a:xfrm>
              <a:grpFill/>
            </p:grpSpPr>
            <p:grpSp>
              <p:nvGrpSpPr>
                <p:cNvPr id="78" name="Google Shape;3873;p76">
                  <a:extLst>
                    <a:ext uri="{FF2B5EF4-FFF2-40B4-BE49-F238E27FC236}">
                      <a16:creationId xmlns:a16="http://schemas.microsoft.com/office/drawing/2014/main" id="{F9FFD39E-56C0-4A28-B59F-A4E91673767A}"/>
                    </a:ext>
                  </a:extLst>
                </p:cNvPr>
                <p:cNvGrpSpPr/>
                <p:nvPr/>
              </p:nvGrpSpPr>
              <p:grpSpPr>
                <a:xfrm>
                  <a:off x="1912179" y="3827344"/>
                  <a:ext cx="181487" cy="25631"/>
                  <a:chOff x="1912179" y="3827344"/>
                  <a:chExt cx="181487" cy="25631"/>
                </a:xfrm>
                <a:grpFill/>
              </p:grpSpPr>
              <p:sp>
                <p:nvSpPr>
                  <p:cNvPr id="89" name="Google Shape;3874;p76">
                    <a:extLst>
                      <a:ext uri="{FF2B5EF4-FFF2-40B4-BE49-F238E27FC236}">
                        <a16:creationId xmlns:a16="http://schemas.microsoft.com/office/drawing/2014/main" id="{8EB28055-69EE-4F22-99F7-A524946EB158}"/>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90" name="Google Shape;3875;p76">
                    <a:extLst>
                      <a:ext uri="{FF2B5EF4-FFF2-40B4-BE49-F238E27FC236}">
                        <a16:creationId xmlns:a16="http://schemas.microsoft.com/office/drawing/2014/main" id="{E9A0D2CE-A5AF-4763-9EC1-DEDA3F9FE8D5}"/>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79" name="Google Shape;3876;p76">
                  <a:extLst>
                    <a:ext uri="{FF2B5EF4-FFF2-40B4-BE49-F238E27FC236}">
                      <a16:creationId xmlns:a16="http://schemas.microsoft.com/office/drawing/2014/main" id="{132D2006-53DC-4200-89BE-4CFF3EF1607F}"/>
                    </a:ext>
                  </a:extLst>
                </p:cNvPr>
                <p:cNvGrpSpPr/>
                <p:nvPr/>
              </p:nvGrpSpPr>
              <p:grpSpPr>
                <a:xfrm>
                  <a:off x="1912179" y="4044505"/>
                  <a:ext cx="181487" cy="25622"/>
                  <a:chOff x="1912179" y="4044506"/>
                  <a:chExt cx="181487" cy="25622"/>
                </a:xfrm>
                <a:grpFill/>
              </p:grpSpPr>
              <p:sp>
                <p:nvSpPr>
                  <p:cNvPr id="87" name="Google Shape;3877;p76">
                    <a:extLst>
                      <a:ext uri="{FF2B5EF4-FFF2-40B4-BE49-F238E27FC236}">
                        <a16:creationId xmlns:a16="http://schemas.microsoft.com/office/drawing/2014/main" id="{B676CB77-EB14-4D77-9AF4-89115C69094C}"/>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88" name="Google Shape;3878;p76">
                    <a:extLst>
                      <a:ext uri="{FF2B5EF4-FFF2-40B4-BE49-F238E27FC236}">
                        <a16:creationId xmlns:a16="http://schemas.microsoft.com/office/drawing/2014/main" id="{253BE7A4-70D0-4C12-964F-5331151FE139}"/>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80" name="Google Shape;3879;p76">
                  <a:extLst>
                    <a:ext uri="{FF2B5EF4-FFF2-40B4-BE49-F238E27FC236}">
                      <a16:creationId xmlns:a16="http://schemas.microsoft.com/office/drawing/2014/main" id="{76A2642F-EAEC-4519-BE9A-37CBC61BE200}"/>
                    </a:ext>
                  </a:extLst>
                </p:cNvPr>
                <p:cNvGrpSpPr/>
                <p:nvPr/>
              </p:nvGrpSpPr>
              <p:grpSpPr>
                <a:xfrm>
                  <a:off x="1560718" y="3800594"/>
                  <a:ext cx="351472" cy="302090"/>
                  <a:chOff x="1560718" y="3800594"/>
                  <a:chExt cx="351472" cy="302090"/>
                </a:xfrm>
                <a:grpFill/>
              </p:grpSpPr>
              <p:grpSp>
                <p:nvGrpSpPr>
                  <p:cNvPr id="81" name="Google Shape;3880;p76">
                    <a:extLst>
                      <a:ext uri="{FF2B5EF4-FFF2-40B4-BE49-F238E27FC236}">
                        <a16:creationId xmlns:a16="http://schemas.microsoft.com/office/drawing/2014/main" id="{655B731D-8451-4CAC-B2AB-0C78D3607E6D}"/>
                      </a:ext>
                    </a:extLst>
                  </p:cNvPr>
                  <p:cNvGrpSpPr/>
                  <p:nvPr/>
                </p:nvGrpSpPr>
                <p:grpSpPr>
                  <a:xfrm>
                    <a:off x="1560718" y="3842857"/>
                    <a:ext cx="173586" cy="217131"/>
                    <a:chOff x="1560718" y="3842857"/>
                    <a:chExt cx="173586" cy="217131"/>
                  </a:xfrm>
                  <a:grpFill/>
                </p:grpSpPr>
                <p:sp>
                  <p:nvSpPr>
                    <p:cNvPr id="84" name="Google Shape;3881;p76">
                      <a:extLst>
                        <a:ext uri="{FF2B5EF4-FFF2-40B4-BE49-F238E27FC236}">
                          <a16:creationId xmlns:a16="http://schemas.microsoft.com/office/drawing/2014/main" id="{71EA1FBF-3542-41F5-9615-93E453BA3E19}"/>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85" name="Google Shape;3882;p76">
                      <a:extLst>
                        <a:ext uri="{FF2B5EF4-FFF2-40B4-BE49-F238E27FC236}">
                          <a16:creationId xmlns:a16="http://schemas.microsoft.com/office/drawing/2014/main" id="{D6655BD3-592D-4E05-A8BA-B6DE4C46DAC4}"/>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86" name="Google Shape;3883;p76">
                      <a:extLst>
                        <a:ext uri="{FF2B5EF4-FFF2-40B4-BE49-F238E27FC236}">
                          <a16:creationId xmlns:a16="http://schemas.microsoft.com/office/drawing/2014/main" id="{348DF777-C8B9-46F2-98B0-C97DC40F7826}"/>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sp>
                <p:nvSpPr>
                  <p:cNvPr id="82" name="Google Shape;3884;p76">
                    <a:extLst>
                      <a:ext uri="{FF2B5EF4-FFF2-40B4-BE49-F238E27FC236}">
                        <a16:creationId xmlns:a16="http://schemas.microsoft.com/office/drawing/2014/main" id="{FE3E7D61-48EC-449A-AA86-EA792132A467}"/>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83" name="Google Shape;3885;p76">
                    <a:extLst>
                      <a:ext uri="{FF2B5EF4-FFF2-40B4-BE49-F238E27FC236}">
                        <a16:creationId xmlns:a16="http://schemas.microsoft.com/office/drawing/2014/main" id="{9B929B47-BF12-4F28-AD76-9F310B7E0298}"/>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lumMod val="75000"/>
                          <a:lumOff val="25000"/>
                        </a:schemeClr>
                      </a:solidFill>
                    </a:endParaRPr>
                  </a:p>
                </p:txBody>
              </p:sp>
            </p:grpSp>
          </p:grpSp>
          <p:sp>
            <p:nvSpPr>
              <p:cNvPr id="37" name="Google Shape;3886;p76">
                <a:extLst>
                  <a:ext uri="{FF2B5EF4-FFF2-40B4-BE49-F238E27FC236}">
                    <a16:creationId xmlns:a16="http://schemas.microsoft.com/office/drawing/2014/main" id="{06AF38BA-E791-4F92-B7BD-F2438B82D759}"/>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nvGrpSpPr>
              <p:cNvPr id="38" name="Google Shape;3887;p76">
                <a:extLst>
                  <a:ext uri="{FF2B5EF4-FFF2-40B4-BE49-F238E27FC236}">
                    <a16:creationId xmlns:a16="http://schemas.microsoft.com/office/drawing/2014/main" id="{20515E3B-4F49-418C-A664-91D9EBF17110}"/>
                  </a:ext>
                </a:extLst>
              </p:cNvPr>
              <p:cNvGrpSpPr/>
              <p:nvPr/>
            </p:nvGrpSpPr>
            <p:grpSpPr>
              <a:xfrm>
                <a:off x="785350" y="3605478"/>
                <a:ext cx="535311" cy="249245"/>
                <a:chOff x="785350" y="3605478"/>
                <a:chExt cx="535311" cy="249245"/>
              </a:xfrm>
              <a:grpFill/>
            </p:grpSpPr>
            <p:grpSp>
              <p:nvGrpSpPr>
                <p:cNvPr id="71" name="Google Shape;3888;p76">
                  <a:extLst>
                    <a:ext uri="{FF2B5EF4-FFF2-40B4-BE49-F238E27FC236}">
                      <a16:creationId xmlns:a16="http://schemas.microsoft.com/office/drawing/2014/main" id="{6BF19028-85A5-4E38-9239-EF971077BB8A}"/>
                    </a:ext>
                  </a:extLst>
                </p:cNvPr>
                <p:cNvGrpSpPr/>
                <p:nvPr/>
              </p:nvGrpSpPr>
              <p:grpSpPr>
                <a:xfrm>
                  <a:off x="785350" y="3605478"/>
                  <a:ext cx="376191" cy="102736"/>
                  <a:chOff x="785350" y="3605478"/>
                  <a:chExt cx="376191" cy="102736"/>
                </a:xfrm>
                <a:grpFill/>
              </p:grpSpPr>
              <p:sp>
                <p:nvSpPr>
                  <p:cNvPr id="75" name="Google Shape;3889;p76">
                    <a:extLst>
                      <a:ext uri="{FF2B5EF4-FFF2-40B4-BE49-F238E27FC236}">
                        <a16:creationId xmlns:a16="http://schemas.microsoft.com/office/drawing/2014/main" id="{B70B5EB4-5028-4C54-BCC9-7FBE87D4E1B3}"/>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76" name="Google Shape;3890;p76">
                    <a:extLst>
                      <a:ext uri="{FF2B5EF4-FFF2-40B4-BE49-F238E27FC236}">
                        <a16:creationId xmlns:a16="http://schemas.microsoft.com/office/drawing/2014/main" id="{93D2831A-0209-4E64-92B9-DD1B0CDCC5E5}"/>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77" name="Google Shape;3891;p76">
                    <a:extLst>
                      <a:ext uri="{FF2B5EF4-FFF2-40B4-BE49-F238E27FC236}">
                        <a16:creationId xmlns:a16="http://schemas.microsoft.com/office/drawing/2014/main" id="{42FE3FA1-CB7F-4BC6-82C0-CC7E188AF71F}"/>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72" name="Google Shape;3892;p76">
                  <a:extLst>
                    <a:ext uri="{FF2B5EF4-FFF2-40B4-BE49-F238E27FC236}">
                      <a16:creationId xmlns:a16="http://schemas.microsoft.com/office/drawing/2014/main" id="{3DC777A6-E2F3-4651-B353-8D27D4F7DC68}"/>
                    </a:ext>
                  </a:extLst>
                </p:cNvPr>
                <p:cNvGrpSpPr/>
                <p:nvPr/>
              </p:nvGrpSpPr>
              <p:grpSpPr>
                <a:xfrm>
                  <a:off x="1161530" y="3655851"/>
                  <a:ext cx="159131" cy="198872"/>
                  <a:chOff x="1161530" y="3655851"/>
                  <a:chExt cx="159131" cy="198872"/>
                </a:xfrm>
                <a:grpFill/>
              </p:grpSpPr>
              <p:sp>
                <p:nvSpPr>
                  <p:cNvPr id="73" name="Google Shape;3893;p76">
                    <a:extLst>
                      <a:ext uri="{FF2B5EF4-FFF2-40B4-BE49-F238E27FC236}">
                        <a16:creationId xmlns:a16="http://schemas.microsoft.com/office/drawing/2014/main" id="{55FE7F88-7C3A-4E6D-9136-F73928727816}"/>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74" name="Google Shape;3894;p76">
                    <a:extLst>
                      <a:ext uri="{FF2B5EF4-FFF2-40B4-BE49-F238E27FC236}">
                        <a16:creationId xmlns:a16="http://schemas.microsoft.com/office/drawing/2014/main" id="{FC89E0F2-0B98-4984-9409-EA4D625186A9}"/>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grpSp>
            <p:nvGrpSpPr>
              <p:cNvPr id="39" name="Google Shape;3895;p76">
                <a:extLst>
                  <a:ext uri="{FF2B5EF4-FFF2-40B4-BE49-F238E27FC236}">
                    <a16:creationId xmlns:a16="http://schemas.microsoft.com/office/drawing/2014/main" id="{0B115067-C799-473D-A99F-58221F72A89E}"/>
                  </a:ext>
                </a:extLst>
              </p:cNvPr>
              <p:cNvGrpSpPr/>
              <p:nvPr/>
            </p:nvGrpSpPr>
            <p:grpSpPr>
              <a:xfrm>
                <a:off x="785350" y="4047614"/>
                <a:ext cx="535311" cy="240783"/>
                <a:chOff x="785350" y="4047614"/>
                <a:chExt cx="535311" cy="240783"/>
              </a:xfrm>
              <a:grpFill/>
            </p:grpSpPr>
            <p:grpSp>
              <p:nvGrpSpPr>
                <p:cNvPr id="64" name="Google Shape;3896;p76">
                  <a:extLst>
                    <a:ext uri="{FF2B5EF4-FFF2-40B4-BE49-F238E27FC236}">
                      <a16:creationId xmlns:a16="http://schemas.microsoft.com/office/drawing/2014/main" id="{302317D2-F3C8-48E1-B339-167EE022064B}"/>
                    </a:ext>
                  </a:extLst>
                </p:cNvPr>
                <p:cNvGrpSpPr/>
                <p:nvPr/>
              </p:nvGrpSpPr>
              <p:grpSpPr>
                <a:xfrm>
                  <a:off x="1161636" y="4047614"/>
                  <a:ext cx="159025" cy="190415"/>
                  <a:chOff x="1161636" y="4047614"/>
                  <a:chExt cx="159025" cy="190415"/>
                </a:xfrm>
                <a:grpFill/>
              </p:grpSpPr>
              <p:sp>
                <p:nvSpPr>
                  <p:cNvPr id="69" name="Google Shape;3897;p76">
                    <a:extLst>
                      <a:ext uri="{FF2B5EF4-FFF2-40B4-BE49-F238E27FC236}">
                        <a16:creationId xmlns:a16="http://schemas.microsoft.com/office/drawing/2014/main" id="{C975DCEE-2AE4-4698-BEE7-D8EF9FC69250}"/>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70" name="Google Shape;3898;p76">
                    <a:extLst>
                      <a:ext uri="{FF2B5EF4-FFF2-40B4-BE49-F238E27FC236}">
                        <a16:creationId xmlns:a16="http://schemas.microsoft.com/office/drawing/2014/main" id="{A9D5758A-7199-43E2-B5AB-5F485EBCAA8D}"/>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65" name="Google Shape;3899;p76">
                  <a:extLst>
                    <a:ext uri="{FF2B5EF4-FFF2-40B4-BE49-F238E27FC236}">
                      <a16:creationId xmlns:a16="http://schemas.microsoft.com/office/drawing/2014/main" id="{C320560E-5D25-4A33-A705-A169A94004F1}"/>
                    </a:ext>
                  </a:extLst>
                </p:cNvPr>
                <p:cNvGrpSpPr/>
                <p:nvPr/>
              </p:nvGrpSpPr>
              <p:grpSpPr>
                <a:xfrm>
                  <a:off x="785350" y="4185661"/>
                  <a:ext cx="376191" cy="102736"/>
                  <a:chOff x="785350" y="4185661"/>
                  <a:chExt cx="376191" cy="102736"/>
                </a:xfrm>
                <a:grpFill/>
              </p:grpSpPr>
              <p:sp>
                <p:nvSpPr>
                  <p:cNvPr id="66" name="Google Shape;3900;p76">
                    <a:extLst>
                      <a:ext uri="{FF2B5EF4-FFF2-40B4-BE49-F238E27FC236}">
                        <a16:creationId xmlns:a16="http://schemas.microsoft.com/office/drawing/2014/main" id="{A666B6F9-C8B7-4F79-9449-A00223CEC31D}"/>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67" name="Google Shape;3901;p76">
                    <a:extLst>
                      <a:ext uri="{FF2B5EF4-FFF2-40B4-BE49-F238E27FC236}">
                        <a16:creationId xmlns:a16="http://schemas.microsoft.com/office/drawing/2014/main" id="{DF568E2B-86BF-48B3-B59A-008D6F4A2B1A}"/>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68" name="Google Shape;3902;p76">
                    <a:extLst>
                      <a:ext uri="{FF2B5EF4-FFF2-40B4-BE49-F238E27FC236}">
                        <a16:creationId xmlns:a16="http://schemas.microsoft.com/office/drawing/2014/main" id="{8D981D16-77B8-484B-A8FC-D896B0ED0CCA}"/>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grpSp>
            <p:nvGrpSpPr>
              <p:cNvPr id="40" name="Google Shape;3903;p76">
                <a:extLst>
                  <a:ext uri="{FF2B5EF4-FFF2-40B4-BE49-F238E27FC236}">
                    <a16:creationId xmlns:a16="http://schemas.microsoft.com/office/drawing/2014/main" id="{5A8C4A09-B6B8-4DC5-A9BA-B68A92DEE50A}"/>
                  </a:ext>
                </a:extLst>
              </p:cNvPr>
              <p:cNvGrpSpPr/>
              <p:nvPr/>
            </p:nvGrpSpPr>
            <p:grpSpPr>
              <a:xfrm>
                <a:off x="1501054" y="3605478"/>
                <a:ext cx="526340" cy="249240"/>
                <a:chOff x="1501054" y="3605478"/>
                <a:chExt cx="526340" cy="249240"/>
              </a:xfrm>
              <a:grpFill/>
            </p:grpSpPr>
            <p:grpSp>
              <p:nvGrpSpPr>
                <p:cNvPr id="56" name="Google Shape;3904;p76">
                  <a:extLst>
                    <a:ext uri="{FF2B5EF4-FFF2-40B4-BE49-F238E27FC236}">
                      <a16:creationId xmlns:a16="http://schemas.microsoft.com/office/drawing/2014/main" id="{A7C1CA56-2AAB-4B85-9C3E-29FEC9C4835C}"/>
                    </a:ext>
                  </a:extLst>
                </p:cNvPr>
                <p:cNvGrpSpPr/>
                <p:nvPr/>
              </p:nvGrpSpPr>
              <p:grpSpPr>
                <a:xfrm>
                  <a:off x="1834208" y="3643867"/>
                  <a:ext cx="193185" cy="25622"/>
                  <a:chOff x="1834208" y="3643867"/>
                  <a:chExt cx="193185" cy="25622"/>
                </a:xfrm>
                <a:grpFill/>
              </p:grpSpPr>
              <p:sp>
                <p:nvSpPr>
                  <p:cNvPr id="62" name="Google Shape;3905;p76">
                    <a:extLst>
                      <a:ext uri="{FF2B5EF4-FFF2-40B4-BE49-F238E27FC236}">
                        <a16:creationId xmlns:a16="http://schemas.microsoft.com/office/drawing/2014/main" id="{421F01E5-D309-4D37-9792-6AE8078E0DEF}"/>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63" name="Google Shape;3906;p76">
                    <a:extLst>
                      <a:ext uri="{FF2B5EF4-FFF2-40B4-BE49-F238E27FC236}">
                        <a16:creationId xmlns:a16="http://schemas.microsoft.com/office/drawing/2014/main" id="{DD423C83-4CAB-45F8-BB4C-EEC09786EABC}"/>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57" name="Google Shape;3907;p76">
                  <a:extLst>
                    <a:ext uri="{FF2B5EF4-FFF2-40B4-BE49-F238E27FC236}">
                      <a16:creationId xmlns:a16="http://schemas.microsoft.com/office/drawing/2014/main" id="{9DF5A46C-B41D-4B5C-90D2-A24880D64C11}"/>
                    </a:ext>
                  </a:extLst>
                </p:cNvPr>
                <p:cNvGrpSpPr/>
                <p:nvPr/>
              </p:nvGrpSpPr>
              <p:grpSpPr>
                <a:xfrm>
                  <a:off x="1501054" y="3605478"/>
                  <a:ext cx="333165" cy="249240"/>
                  <a:chOff x="1501054" y="3605478"/>
                  <a:chExt cx="333165" cy="249240"/>
                </a:xfrm>
                <a:grpFill/>
              </p:grpSpPr>
              <p:sp>
                <p:nvSpPr>
                  <p:cNvPr id="58" name="Google Shape;3908;p76">
                    <a:extLst>
                      <a:ext uri="{FF2B5EF4-FFF2-40B4-BE49-F238E27FC236}">
                        <a16:creationId xmlns:a16="http://schemas.microsoft.com/office/drawing/2014/main" id="{2E62C82C-94EC-444F-8EC5-204272856FF8}"/>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nvGrpSpPr>
                  <p:cNvPr id="59" name="Google Shape;3909;p76">
                    <a:extLst>
                      <a:ext uri="{FF2B5EF4-FFF2-40B4-BE49-F238E27FC236}">
                        <a16:creationId xmlns:a16="http://schemas.microsoft.com/office/drawing/2014/main" id="{2DA2558F-7BCC-4755-A299-2CE3999A400D}"/>
                      </a:ext>
                    </a:extLst>
                  </p:cNvPr>
                  <p:cNvGrpSpPr/>
                  <p:nvPr/>
                </p:nvGrpSpPr>
                <p:grpSpPr>
                  <a:xfrm>
                    <a:off x="1501054" y="3655851"/>
                    <a:ext cx="155286" cy="198867"/>
                    <a:chOff x="1501054" y="3655851"/>
                    <a:chExt cx="155286" cy="198867"/>
                  </a:xfrm>
                  <a:grpFill/>
                </p:grpSpPr>
                <p:sp>
                  <p:nvSpPr>
                    <p:cNvPr id="60" name="Google Shape;3910;p76">
                      <a:extLst>
                        <a:ext uri="{FF2B5EF4-FFF2-40B4-BE49-F238E27FC236}">
                          <a16:creationId xmlns:a16="http://schemas.microsoft.com/office/drawing/2014/main" id="{AE27F8B9-0AD8-486B-B0EF-7BEFBDCBCA9A}"/>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61" name="Google Shape;3911;p76">
                      <a:extLst>
                        <a:ext uri="{FF2B5EF4-FFF2-40B4-BE49-F238E27FC236}">
                          <a16:creationId xmlns:a16="http://schemas.microsoft.com/office/drawing/2014/main" id="{D11B54D2-AF33-4056-BD29-2F8B46FE7B85}"/>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grpSp>
          <p:grpSp>
            <p:nvGrpSpPr>
              <p:cNvPr id="41" name="Google Shape;3912;p76">
                <a:extLst>
                  <a:ext uri="{FF2B5EF4-FFF2-40B4-BE49-F238E27FC236}">
                    <a16:creationId xmlns:a16="http://schemas.microsoft.com/office/drawing/2014/main" id="{8B54B0FF-F087-48EE-B7B9-E71BA11173F2}"/>
                  </a:ext>
                </a:extLst>
              </p:cNvPr>
              <p:cNvGrpSpPr/>
              <p:nvPr/>
            </p:nvGrpSpPr>
            <p:grpSpPr>
              <a:xfrm>
                <a:off x="724986" y="3800594"/>
                <a:ext cx="532950" cy="302090"/>
                <a:chOff x="724986" y="3800594"/>
                <a:chExt cx="532950" cy="302090"/>
              </a:xfrm>
              <a:grpFill/>
            </p:grpSpPr>
            <p:grpSp>
              <p:nvGrpSpPr>
                <p:cNvPr id="42" name="Google Shape;3913;p76">
                  <a:extLst>
                    <a:ext uri="{FF2B5EF4-FFF2-40B4-BE49-F238E27FC236}">
                      <a16:creationId xmlns:a16="http://schemas.microsoft.com/office/drawing/2014/main" id="{937A228B-B114-4DD9-BB07-658E1FD08C10}"/>
                    </a:ext>
                  </a:extLst>
                </p:cNvPr>
                <p:cNvGrpSpPr/>
                <p:nvPr/>
              </p:nvGrpSpPr>
              <p:grpSpPr>
                <a:xfrm>
                  <a:off x="724986" y="4044367"/>
                  <a:ext cx="181314" cy="25626"/>
                  <a:chOff x="724986" y="4044367"/>
                  <a:chExt cx="181314" cy="25626"/>
                </a:xfrm>
                <a:grpFill/>
              </p:grpSpPr>
              <p:sp>
                <p:nvSpPr>
                  <p:cNvPr id="54" name="Google Shape;3914;p76">
                    <a:extLst>
                      <a:ext uri="{FF2B5EF4-FFF2-40B4-BE49-F238E27FC236}">
                        <a16:creationId xmlns:a16="http://schemas.microsoft.com/office/drawing/2014/main" id="{32DC8B38-3E2A-4D4A-9B7A-4B40B71C5640}"/>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55" name="Google Shape;3915;p76">
                    <a:extLst>
                      <a:ext uri="{FF2B5EF4-FFF2-40B4-BE49-F238E27FC236}">
                        <a16:creationId xmlns:a16="http://schemas.microsoft.com/office/drawing/2014/main" id="{CE60B3A8-F7B1-489B-B280-3BFA25673F19}"/>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43" name="Google Shape;3916;p76">
                  <a:extLst>
                    <a:ext uri="{FF2B5EF4-FFF2-40B4-BE49-F238E27FC236}">
                      <a16:creationId xmlns:a16="http://schemas.microsoft.com/office/drawing/2014/main" id="{DD8FE665-75D0-4E8A-8767-726EF2779A0F}"/>
                    </a:ext>
                  </a:extLst>
                </p:cNvPr>
                <p:cNvGrpSpPr/>
                <p:nvPr/>
              </p:nvGrpSpPr>
              <p:grpSpPr>
                <a:xfrm>
                  <a:off x="906290" y="3800594"/>
                  <a:ext cx="351646" cy="302090"/>
                  <a:chOff x="906290" y="3800594"/>
                  <a:chExt cx="351646" cy="302090"/>
                </a:xfrm>
                <a:grpFill/>
              </p:grpSpPr>
              <p:grpSp>
                <p:nvGrpSpPr>
                  <p:cNvPr id="47" name="Google Shape;3917;p76">
                    <a:extLst>
                      <a:ext uri="{FF2B5EF4-FFF2-40B4-BE49-F238E27FC236}">
                        <a16:creationId xmlns:a16="http://schemas.microsoft.com/office/drawing/2014/main" id="{8B0186A1-67B8-4423-A6BE-4F59D024C5A5}"/>
                      </a:ext>
                    </a:extLst>
                  </p:cNvPr>
                  <p:cNvGrpSpPr/>
                  <p:nvPr/>
                </p:nvGrpSpPr>
                <p:grpSpPr>
                  <a:xfrm>
                    <a:off x="1084172" y="3842857"/>
                    <a:ext cx="173764" cy="217131"/>
                    <a:chOff x="1084172" y="3842857"/>
                    <a:chExt cx="173764" cy="217131"/>
                  </a:xfrm>
                  <a:grpFill/>
                </p:grpSpPr>
                <p:grpSp>
                  <p:nvGrpSpPr>
                    <p:cNvPr id="50" name="Google Shape;3918;p76">
                      <a:extLst>
                        <a:ext uri="{FF2B5EF4-FFF2-40B4-BE49-F238E27FC236}">
                          <a16:creationId xmlns:a16="http://schemas.microsoft.com/office/drawing/2014/main" id="{3E54C43A-E580-43AF-B673-87527300667D}"/>
                        </a:ext>
                      </a:extLst>
                    </p:cNvPr>
                    <p:cNvGrpSpPr/>
                    <p:nvPr/>
                  </p:nvGrpSpPr>
                  <p:grpSpPr>
                    <a:xfrm>
                      <a:off x="1156862" y="3936509"/>
                      <a:ext cx="101073" cy="25622"/>
                      <a:chOff x="1156862" y="3936509"/>
                      <a:chExt cx="101073" cy="25622"/>
                    </a:xfrm>
                    <a:grpFill/>
                  </p:grpSpPr>
                  <p:sp>
                    <p:nvSpPr>
                      <p:cNvPr id="52" name="Google Shape;3919;p76">
                        <a:extLst>
                          <a:ext uri="{FF2B5EF4-FFF2-40B4-BE49-F238E27FC236}">
                            <a16:creationId xmlns:a16="http://schemas.microsoft.com/office/drawing/2014/main" id="{4F1CA746-C89C-49FA-A16F-3804FD677D39}"/>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53" name="Google Shape;3920;p76">
                        <a:extLst>
                          <a:ext uri="{FF2B5EF4-FFF2-40B4-BE49-F238E27FC236}">
                            <a16:creationId xmlns:a16="http://schemas.microsoft.com/office/drawing/2014/main" id="{3ABFD978-4D93-4955-BBAF-B5D8C9F2C2E8}"/>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sp>
                  <p:nvSpPr>
                    <p:cNvPr id="51" name="Google Shape;3921;p76">
                      <a:extLst>
                        <a:ext uri="{FF2B5EF4-FFF2-40B4-BE49-F238E27FC236}">
                          <a16:creationId xmlns:a16="http://schemas.microsoft.com/office/drawing/2014/main" id="{CCBFFA5B-B423-443C-AA25-CAF12421A8EE}"/>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sp>
                <p:nvSpPr>
                  <p:cNvPr id="48" name="Google Shape;3922;p76">
                    <a:extLst>
                      <a:ext uri="{FF2B5EF4-FFF2-40B4-BE49-F238E27FC236}">
                        <a16:creationId xmlns:a16="http://schemas.microsoft.com/office/drawing/2014/main" id="{9856CCEB-4C12-4829-9600-8BF3C78BD690}"/>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49" name="Google Shape;3923;p76">
                    <a:extLst>
                      <a:ext uri="{FF2B5EF4-FFF2-40B4-BE49-F238E27FC236}">
                        <a16:creationId xmlns:a16="http://schemas.microsoft.com/office/drawing/2014/main" id="{6EBA91AB-A234-4F30-95D1-2C98647514CF}"/>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grp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nvGrpSpPr>
                <p:cNvPr id="44" name="Google Shape;3924;p76">
                  <a:extLst>
                    <a:ext uri="{FF2B5EF4-FFF2-40B4-BE49-F238E27FC236}">
                      <a16:creationId xmlns:a16="http://schemas.microsoft.com/office/drawing/2014/main" id="{EE3ADAA1-6D84-4913-808E-2CB21AB99D0A}"/>
                    </a:ext>
                  </a:extLst>
                </p:cNvPr>
                <p:cNvGrpSpPr/>
                <p:nvPr/>
              </p:nvGrpSpPr>
              <p:grpSpPr>
                <a:xfrm>
                  <a:off x="724986" y="3830189"/>
                  <a:ext cx="189533" cy="25626"/>
                  <a:chOff x="724986" y="3830189"/>
                  <a:chExt cx="189533" cy="25626"/>
                </a:xfrm>
                <a:grpFill/>
              </p:grpSpPr>
              <p:sp>
                <p:nvSpPr>
                  <p:cNvPr id="45" name="Google Shape;3925;p76">
                    <a:extLst>
                      <a:ext uri="{FF2B5EF4-FFF2-40B4-BE49-F238E27FC236}">
                        <a16:creationId xmlns:a16="http://schemas.microsoft.com/office/drawing/2014/main" id="{B950585B-0227-4C76-8769-2B09C9391A6C}"/>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sp>
                <p:nvSpPr>
                  <p:cNvPr id="46" name="Google Shape;3926;p76">
                    <a:extLst>
                      <a:ext uri="{FF2B5EF4-FFF2-40B4-BE49-F238E27FC236}">
                        <a16:creationId xmlns:a16="http://schemas.microsoft.com/office/drawing/2014/main" id="{FCA0CA9C-BEB8-478B-8665-D5E0D2FAE099}"/>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grp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lumOff val="25000"/>
                        </a:schemeClr>
                      </a:solidFill>
                    </a:endParaRPr>
                  </a:p>
                </p:txBody>
              </p:sp>
            </p:grpSp>
          </p:grpSp>
        </p:grpSp>
      </p:grpSp>
      <p:sp>
        <p:nvSpPr>
          <p:cNvPr id="5" name="TextBox 4">
            <a:extLst>
              <a:ext uri="{FF2B5EF4-FFF2-40B4-BE49-F238E27FC236}">
                <a16:creationId xmlns:a16="http://schemas.microsoft.com/office/drawing/2014/main" id="{F72D3DE0-CFDE-3873-5243-8183220A3852}"/>
              </a:ext>
            </a:extLst>
          </p:cNvPr>
          <p:cNvSpPr txBox="1"/>
          <p:nvPr/>
        </p:nvSpPr>
        <p:spPr>
          <a:xfrm>
            <a:off x="255221" y="1138337"/>
            <a:ext cx="6519651"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Below graphs show the model accuracy and model loss respectively.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6DD648-6F2E-C94E-16D2-FF5022D487A1}"/>
              </a:ext>
            </a:extLst>
          </p:cNvPr>
          <p:cNvSpPr txBox="1"/>
          <p:nvPr/>
        </p:nvSpPr>
        <p:spPr>
          <a:xfrm>
            <a:off x="668741" y="1015835"/>
            <a:ext cx="7601906" cy="2399760"/>
          </a:xfrm>
          <a:prstGeom prst="rect">
            <a:avLst/>
          </a:prstGeom>
          <a:noFill/>
        </p:spPr>
        <p:txBody>
          <a:bodyPr wrap="square">
            <a:spAutoFit/>
          </a:bodyPr>
          <a:lstStyle/>
          <a:p>
            <a:pPr marL="556260" marR="45720" indent="-285750" algn="just">
              <a:lnSpc>
                <a:spcPct val="150000"/>
              </a:lnSpc>
              <a:spcAft>
                <a:spcPts val="0"/>
              </a:spcAft>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rPr>
              <a:t>The model was trained for 50 epochs. During the training process, the model achieved a loss value of 11.65% and an accuracy of 95.62% on the training dataset. </a:t>
            </a:r>
          </a:p>
          <a:p>
            <a:pPr marL="270510" marR="45720" algn="just">
              <a:lnSpc>
                <a:spcPct val="150000"/>
              </a:lnSpc>
              <a:spcAft>
                <a:spcPts val="0"/>
              </a:spcAft>
            </a:pPr>
            <a:endParaRPr lang="en-US" sz="1700" dirty="0">
              <a:effectLst/>
              <a:latin typeface="Times New Roman" panose="02020603050405020304" pitchFamily="18" charset="0"/>
              <a:ea typeface="Times New Roman" panose="02020603050405020304" pitchFamily="18" charset="0"/>
            </a:endParaRPr>
          </a:p>
          <a:p>
            <a:pPr marL="556260" marR="45720" indent="-285750" algn="just">
              <a:lnSpc>
                <a:spcPct val="150000"/>
              </a:lnSpc>
              <a:spcAft>
                <a:spcPts val="0"/>
              </a:spcAft>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rPr>
              <a:t>The validation dataset was also evaluated, and the model achieved a loss value of 08.17% and an accuracy of 96.19%.</a:t>
            </a:r>
            <a:endParaRPr lang="en-IN" sz="1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9790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87" name="Google Shape;387;p42"/>
          <p:cNvSpPr/>
          <p:nvPr/>
        </p:nvSpPr>
        <p:spPr>
          <a:xfrm>
            <a:off x="8050000" y="4289825"/>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16">
            <a:extLst>
              <a:ext uri="{FF2B5EF4-FFF2-40B4-BE49-F238E27FC236}">
                <a16:creationId xmlns:a16="http://schemas.microsoft.com/office/drawing/2014/main" id="{937CB1C6-D1CD-44B9-9D4C-469966E7F533}"/>
              </a:ext>
            </a:extLst>
          </p:cNvPr>
          <p:cNvPicPr>
            <a:picLocks noChangeAspect="1"/>
          </p:cNvPicPr>
          <p:nvPr/>
        </p:nvPicPr>
        <p:blipFill>
          <a:blip r:embed="rId3"/>
          <a:stretch>
            <a:fillRect/>
          </a:stretch>
        </p:blipFill>
        <p:spPr>
          <a:xfrm>
            <a:off x="354842" y="474829"/>
            <a:ext cx="3563694" cy="2677804"/>
          </a:xfrm>
          <a:prstGeom prst="rect">
            <a:avLst/>
          </a:prstGeom>
        </p:spPr>
      </p:pic>
      <p:pic>
        <p:nvPicPr>
          <p:cNvPr id="19" name="Picture 18">
            <a:extLst>
              <a:ext uri="{FF2B5EF4-FFF2-40B4-BE49-F238E27FC236}">
                <a16:creationId xmlns:a16="http://schemas.microsoft.com/office/drawing/2014/main" id="{3D8AD1FE-876E-43B7-BFB4-3955680DB330}"/>
              </a:ext>
            </a:extLst>
          </p:cNvPr>
          <p:cNvPicPr>
            <a:picLocks noChangeAspect="1"/>
          </p:cNvPicPr>
          <p:nvPr/>
        </p:nvPicPr>
        <p:blipFill>
          <a:blip r:embed="rId4"/>
          <a:stretch>
            <a:fillRect/>
          </a:stretch>
        </p:blipFill>
        <p:spPr>
          <a:xfrm>
            <a:off x="4486306" y="472247"/>
            <a:ext cx="3563694" cy="2680386"/>
          </a:xfrm>
          <a:prstGeom prst="rect">
            <a:avLst/>
          </a:prstGeom>
        </p:spPr>
      </p:pic>
      <p:sp>
        <p:nvSpPr>
          <p:cNvPr id="21" name="TextBox 20">
            <a:extLst>
              <a:ext uri="{FF2B5EF4-FFF2-40B4-BE49-F238E27FC236}">
                <a16:creationId xmlns:a16="http://schemas.microsoft.com/office/drawing/2014/main" id="{2EBEC052-CFDF-4910-A45D-CD71F496975B}"/>
              </a:ext>
            </a:extLst>
          </p:cNvPr>
          <p:cNvSpPr txBox="1"/>
          <p:nvPr/>
        </p:nvSpPr>
        <p:spPr>
          <a:xfrm>
            <a:off x="1419368" y="3228276"/>
            <a:ext cx="1480781" cy="307777"/>
          </a:xfrm>
          <a:prstGeom prst="rect">
            <a:avLst/>
          </a:prstGeom>
          <a:noFill/>
        </p:spPr>
        <p:txBody>
          <a:bodyPr wrap="square" rtlCol="0">
            <a:spAutoFit/>
          </a:bodyPr>
          <a:lstStyle/>
          <a:p>
            <a:r>
              <a:rPr lang="en-US" dirty="0"/>
              <a:t>Eyes Open </a:t>
            </a:r>
            <a:endParaRPr lang="en-IN" dirty="0"/>
          </a:p>
        </p:txBody>
      </p:sp>
      <p:sp>
        <p:nvSpPr>
          <p:cNvPr id="22" name="TextBox 21">
            <a:extLst>
              <a:ext uri="{FF2B5EF4-FFF2-40B4-BE49-F238E27FC236}">
                <a16:creationId xmlns:a16="http://schemas.microsoft.com/office/drawing/2014/main" id="{A6ECCFDC-B948-4DD8-81BE-27D6210DC358}"/>
              </a:ext>
            </a:extLst>
          </p:cNvPr>
          <p:cNvSpPr txBox="1"/>
          <p:nvPr/>
        </p:nvSpPr>
        <p:spPr>
          <a:xfrm>
            <a:off x="5472751" y="3323229"/>
            <a:ext cx="1787857" cy="307777"/>
          </a:xfrm>
          <a:prstGeom prst="rect">
            <a:avLst/>
          </a:prstGeom>
          <a:noFill/>
        </p:spPr>
        <p:txBody>
          <a:bodyPr wrap="square" rtlCol="0">
            <a:spAutoFit/>
          </a:bodyPr>
          <a:lstStyle/>
          <a:p>
            <a:r>
              <a:rPr lang="en-US" dirty="0"/>
              <a:t>Drowsiness Alert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6"/>
          <p:cNvSpPr txBox="1">
            <a:spLocks noGrp="1"/>
          </p:cNvSpPr>
          <p:nvPr>
            <p:ph type="title"/>
          </p:nvPr>
        </p:nvSpPr>
        <p:spPr>
          <a:xfrm>
            <a:off x="233400" y="377250"/>
            <a:ext cx="5704104" cy="93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INTRODUCTION</a:t>
            </a:r>
            <a:endParaRPr sz="4800" dirty="0"/>
          </a:p>
        </p:txBody>
      </p:sp>
      <p:sp>
        <p:nvSpPr>
          <p:cNvPr id="283" name="Google Shape;283;p36"/>
          <p:cNvSpPr txBox="1">
            <a:spLocks noGrp="1"/>
          </p:cNvSpPr>
          <p:nvPr>
            <p:ph type="subTitle" idx="1"/>
          </p:nvPr>
        </p:nvSpPr>
        <p:spPr>
          <a:xfrm>
            <a:off x="126380" y="1531435"/>
            <a:ext cx="8965581" cy="3449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Most car accidents occur due to driver drowsiness, which is why we introduce a reliable and intelligent method for detecting it. </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Our method involves  eye closure  technique to accurately determine if the driver is feeling fatigued. </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achieve this, we utilize a camera placed within the car to capture the driver's facial features</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Initially, we use computer vision techniques to track and identify the face region within the captured video.</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drowsiness detection system can be used to monitor an individual's fatigue levels and alert them to take a break or rest when needed.</a:t>
            </a:r>
          </a:p>
        </p:txBody>
      </p:sp>
      <p:cxnSp>
        <p:nvCxnSpPr>
          <p:cNvPr id="284" name="Google Shape;284;p36"/>
          <p:cNvCxnSpPr>
            <a:cxnSpLocks/>
          </p:cNvCxnSpPr>
          <p:nvPr/>
        </p:nvCxnSpPr>
        <p:spPr>
          <a:xfrm>
            <a:off x="393557" y="1309650"/>
            <a:ext cx="4338600" cy="0"/>
          </a:xfrm>
          <a:prstGeom prst="straightConnector1">
            <a:avLst/>
          </a:prstGeom>
          <a:noFill/>
          <a:ln w="9525" cap="flat" cmpd="sng">
            <a:solidFill>
              <a:schemeClr val="accent2"/>
            </a:solidFill>
            <a:prstDash val="solid"/>
            <a:round/>
            <a:headEnd type="none" w="med" len="med"/>
            <a:tailEnd type="none" w="med" len="med"/>
          </a:ln>
        </p:spPr>
      </p:cxnSp>
      <p:sp>
        <p:nvSpPr>
          <p:cNvPr id="285" name="Google Shape;285;p36"/>
          <p:cNvSpPr/>
          <p:nvPr/>
        </p:nvSpPr>
        <p:spPr>
          <a:xfrm>
            <a:off x="5623920" y="438074"/>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6"/>
          <p:cNvSpPr/>
          <p:nvPr/>
        </p:nvSpPr>
        <p:spPr>
          <a:xfrm>
            <a:off x="5814420" y="485930"/>
            <a:ext cx="637500" cy="637500"/>
          </a:xfrm>
          <a:prstGeom prst="ellipse">
            <a:avLst/>
          </a:prstGeom>
          <a:gradFill>
            <a:gsLst>
              <a:gs pos="0">
                <a:schemeClr val="accent1">
                  <a:lumMod val="5000"/>
                  <a:lumOff val="95000"/>
                </a:schemeClr>
              </a:gs>
              <a:gs pos="27000">
                <a:schemeClr val="accent1">
                  <a:lumMod val="45000"/>
                  <a:lumOff val="55000"/>
                </a:schemeClr>
              </a:gs>
              <a:gs pos="83000">
                <a:schemeClr val="accent1">
                  <a:lumMod val="45000"/>
                  <a:lumOff val="55000"/>
                </a:schemeClr>
              </a:gs>
              <a:gs pos="59000">
                <a:schemeClr val="accent1">
                  <a:lumMod val="30000"/>
                  <a:lumOff val="70000"/>
                </a:schemeClr>
              </a:gs>
            </a:gsLst>
            <a:lin ang="5400000" scaled="1"/>
          </a:gra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3"/>
          <p:cNvSpPr txBox="1">
            <a:spLocks noGrp="1"/>
          </p:cNvSpPr>
          <p:nvPr>
            <p:ph type="title"/>
          </p:nvPr>
        </p:nvSpPr>
        <p:spPr>
          <a:xfrm>
            <a:off x="221906" y="347925"/>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CONCLUSION</a:t>
            </a:r>
            <a:endParaRPr sz="4400" dirty="0"/>
          </a:p>
        </p:txBody>
      </p:sp>
      <p:sp>
        <p:nvSpPr>
          <p:cNvPr id="393" name="Google Shape;393;p43"/>
          <p:cNvSpPr/>
          <p:nvPr/>
        </p:nvSpPr>
        <p:spPr>
          <a:xfrm>
            <a:off x="7487450" y="-1336875"/>
            <a:ext cx="2162700" cy="2163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3"/>
          <p:cNvSpPr/>
          <p:nvPr/>
        </p:nvSpPr>
        <p:spPr>
          <a:xfrm>
            <a:off x="7487450" y="30355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E5E36273-8A3B-4F4B-A237-C509DBC3ABD5}"/>
              </a:ext>
            </a:extLst>
          </p:cNvPr>
          <p:cNvSpPr txBox="1"/>
          <p:nvPr/>
        </p:nvSpPr>
        <p:spPr>
          <a:xfrm>
            <a:off x="0" y="1061569"/>
            <a:ext cx="9000699" cy="3859583"/>
          </a:xfrm>
          <a:prstGeom prst="rect">
            <a:avLst/>
          </a:prstGeom>
          <a:noFill/>
        </p:spPr>
        <p:txBody>
          <a:bodyPr wrap="square">
            <a:spAutoFit/>
          </a:bodyPr>
          <a:lstStyle/>
          <a:p>
            <a:pPr marL="441960" marR="45720" indent="-171450" algn="just">
              <a:lnSpc>
                <a:spcPct val="150000"/>
              </a:lnSpc>
              <a:spcBef>
                <a:spcPts val="5"/>
              </a:spcBef>
              <a:spcAft>
                <a:spcPts val="0"/>
              </a:spcAft>
              <a:buFont typeface="Arial" panose="020B0604020202020204" pitchFamily="34" charset="0"/>
              <a:buChar char="•"/>
            </a:pPr>
            <a:r>
              <a:rPr lang="en-US" sz="1500" dirty="0">
                <a:latin typeface="Times New Roman" panose="02020603050405020304" pitchFamily="18" charset="0"/>
                <a:ea typeface="Times New Roman" panose="02020603050405020304" pitchFamily="18" charset="0"/>
              </a:rPr>
              <a:t>We have proposed a </a:t>
            </a:r>
            <a:r>
              <a:rPr lang="en-US" sz="1500" dirty="0">
                <a:effectLst/>
                <a:latin typeface="Times New Roman" panose="02020603050405020304" pitchFamily="18" charset="0"/>
                <a:ea typeface="Times New Roman" panose="02020603050405020304" pitchFamily="18" charset="0"/>
              </a:rPr>
              <a:t>drowsiness detection system based on eye detection.. The role of the system is to detect face and eyes from the video frame and extract the features of eyes which will serve as an input to the CNN model which will classify the images and predict by comparing it with the threshold and detect the level of drowsiness.</a:t>
            </a:r>
            <a:endParaRPr lang="en-IN" sz="1500" dirty="0">
              <a:effectLst/>
              <a:latin typeface="Times New Roman" panose="02020603050405020304" pitchFamily="18" charset="0"/>
              <a:ea typeface="Times New Roman" panose="02020603050405020304" pitchFamily="18" charset="0"/>
            </a:endParaRPr>
          </a:p>
          <a:p>
            <a:pPr marL="441960" marR="45720" indent="-171450" algn="just">
              <a:lnSpc>
                <a:spcPct val="150000"/>
              </a:lnSpc>
              <a:spcBef>
                <a:spcPts val="5"/>
              </a:spcBef>
              <a:spcAft>
                <a:spcPts val="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According to the experimental results, it successfully detects person during a drowsy condition. However, there is still space for performance improvement.</a:t>
            </a:r>
          </a:p>
          <a:p>
            <a:pPr marL="556260" marR="45720" indent="-285750" algn="just">
              <a:lnSpc>
                <a:spcPct val="150000"/>
              </a:lnSpc>
              <a:spcBef>
                <a:spcPts val="5"/>
              </a:spcBef>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Future work could focus on collecting more diverse data that includes a wider range of individuals, lighting conditions, and driving environments to improve the accuracy and robustness of the system.</a:t>
            </a:r>
          </a:p>
          <a:p>
            <a:pPr marL="441960" marR="45720" indent="-171450" algn="just">
              <a:lnSpc>
                <a:spcPct val="150000"/>
              </a:lnSpc>
              <a:spcBef>
                <a:spcPts val="5"/>
              </a:spcBef>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rPr>
              <a:t>Could also explore the possibility of providing real-time feedback to the driver, such as adjusting the temperature or playing music to help the driver stay alert.</a:t>
            </a:r>
          </a:p>
          <a:p>
            <a:pPr marL="441960" marR="45720" indent="-171450" algn="just">
              <a:lnSpc>
                <a:spcPct val="150000"/>
              </a:lnSpc>
              <a:spcBef>
                <a:spcPts val="5"/>
              </a:spcBef>
              <a:buFont typeface="Arial" panose="020B0604020202020204" pitchFamily="34" charset="0"/>
              <a:buChar char="•"/>
            </a:pPr>
            <a:r>
              <a:rPr lang="en-US" sz="1500" dirty="0">
                <a:latin typeface="Times New Roman" panose="02020603050405020304" pitchFamily="18" charset="0"/>
                <a:ea typeface="Times New Roman" panose="02020603050405020304" pitchFamily="18" charset="0"/>
              </a:rPr>
              <a:t>Future work </a:t>
            </a:r>
            <a:endParaRPr lang="en-IN" sz="1500" dirty="0">
              <a:effectLst/>
              <a:latin typeface="Times New Roman" panose="02020603050405020304" pitchFamily="18" charset="0"/>
              <a:ea typeface="Times New Roman" panose="02020603050405020304" pitchFamily="18" charset="0"/>
            </a:endParaRPr>
          </a:p>
        </p:txBody>
      </p:sp>
      <p:cxnSp>
        <p:nvCxnSpPr>
          <p:cNvPr id="12" name="Google Shape;326;p40">
            <a:extLst>
              <a:ext uri="{FF2B5EF4-FFF2-40B4-BE49-F238E27FC236}">
                <a16:creationId xmlns:a16="http://schemas.microsoft.com/office/drawing/2014/main" id="{39455CE1-4832-4C2F-9C97-940BA6660156}"/>
              </a:ext>
            </a:extLst>
          </p:cNvPr>
          <p:cNvCxnSpPr>
            <a:cxnSpLocks/>
          </p:cNvCxnSpPr>
          <p:nvPr/>
        </p:nvCxnSpPr>
        <p:spPr>
          <a:xfrm flipV="1">
            <a:off x="464024" y="887104"/>
            <a:ext cx="3514299" cy="29770"/>
          </a:xfrm>
          <a:prstGeom prst="straightConnector1">
            <a:avLst/>
          </a:prstGeom>
          <a:noFill/>
          <a:ln w="9525" cap="flat" cmpd="sng">
            <a:solidFill>
              <a:schemeClr val="bg1">
                <a:lumMod val="10000"/>
              </a:schemeClr>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38"/>
          <p:cNvSpPr txBox="1">
            <a:spLocks noGrp="1"/>
          </p:cNvSpPr>
          <p:nvPr>
            <p:ph type="title"/>
          </p:nvPr>
        </p:nvSpPr>
        <p:spPr>
          <a:xfrm>
            <a:off x="182873" y="403411"/>
            <a:ext cx="6995871" cy="1237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PROBLEM STATEMENT</a:t>
            </a:r>
            <a:endParaRPr sz="4400" dirty="0"/>
          </a:p>
        </p:txBody>
      </p:sp>
      <p:sp>
        <p:nvSpPr>
          <p:cNvPr id="302" name="Google Shape;302;p38"/>
          <p:cNvSpPr txBox="1">
            <a:spLocks noGrp="1"/>
          </p:cNvSpPr>
          <p:nvPr>
            <p:ph type="subTitle" idx="1"/>
          </p:nvPr>
        </p:nvSpPr>
        <p:spPr>
          <a:xfrm>
            <a:off x="277127" y="1641361"/>
            <a:ext cx="8554579" cy="3169780"/>
          </a:xfrm>
          <a:prstGeom prst="rect">
            <a:avLst/>
          </a:prstGeom>
        </p:spPr>
        <p:txBody>
          <a:bodyPr spcFirstLastPara="1" wrap="square" lIns="91425" tIns="91425" rIns="91425" bIns="91425" anchor="t" anchorCtr="0">
            <a:noAutofit/>
          </a:bodyPr>
          <a:lstStyle/>
          <a:p>
            <a:pPr marL="342900" lvl="0" indent="-342900">
              <a:spcBef>
                <a:spcPts val="805"/>
              </a:spcBef>
              <a:spcAft>
                <a:spcPts val="0"/>
              </a:spcAft>
              <a:buSzPts val="1000"/>
              <a:buFont typeface="Symbol" panose="05050102010706020507" pitchFamily="18" charset="2"/>
              <a:buChar char=""/>
              <a:tabLst>
                <a:tab pos="457200" algn="l"/>
              </a:tabLst>
            </a:pPr>
            <a:r>
              <a:rPr lang="en-IN" sz="1800" b="0" dirty="0">
                <a:effectLst/>
                <a:latin typeface="Times New Roman" panose="02020603050405020304" pitchFamily="18" charset="0"/>
                <a:ea typeface="Times New Roman" panose="02020603050405020304" pitchFamily="18" charset="0"/>
              </a:rPr>
              <a:t>Existing sleep detection methods involve attaching electrodes to record electrical activity, which is uncomfortable and distracting for drivers</a:t>
            </a:r>
            <a:endParaRPr lang="en-IN" sz="1800" b="1" dirty="0">
              <a:effectLst/>
              <a:latin typeface="Times New Roman" panose="02020603050405020304" pitchFamily="18" charset="0"/>
              <a:ea typeface="Times New Roman" panose="02020603050405020304" pitchFamily="18" charset="0"/>
            </a:endParaRPr>
          </a:p>
          <a:p>
            <a:pPr marL="342900" lvl="0" indent="-342900">
              <a:spcBef>
                <a:spcPts val="805"/>
              </a:spcBef>
              <a:spcAft>
                <a:spcPts val="0"/>
              </a:spcAft>
              <a:buSzPts val="1000"/>
              <a:buFont typeface="Symbol" panose="05050102010706020507" pitchFamily="18" charset="2"/>
              <a:buChar char=""/>
              <a:tabLst>
                <a:tab pos="457200" algn="l"/>
              </a:tabLst>
            </a:pPr>
            <a:r>
              <a:rPr lang="en-IN" sz="1800" b="0" dirty="0">
                <a:effectLst/>
                <a:latin typeface="Times New Roman" panose="02020603050405020304" pitchFamily="18" charset="0"/>
                <a:ea typeface="Times New Roman" panose="02020603050405020304" pitchFamily="18" charset="0"/>
              </a:rPr>
              <a:t>Methods based on driver performance, which involve installing sensors in the vehicle, are relatively accurate but expensive. There is a need for a practical and cost-effective method for detecting drowsiness in drivers</a:t>
            </a:r>
            <a:endParaRPr lang="en-IN" sz="1800" b="1"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cxnSp>
        <p:nvCxnSpPr>
          <p:cNvPr id="305" name="Google Shape;305;p38"/>
          <p:cNvCxnSpPr>
            <a:cxnSpLocks/>
          </p:cNvCxnSpPr>
          <p:nvPr/>
        </p:nvCxnSpPr>
        <p:spPr>
          <a:xfrm>
            <a:off x="277127" y="1479583"/>
            <a:ext cx="6243248" cy="0"/>
          </a:xfrm>
          <a:prstGeom prst="straightConnector1">
            <a:avLst/>
          </a:prstGeom>
          <a:noFill/>
          <a:ln w="9525" cap="flat" cmpd="sng">
            <a:solidFill>
              <a:schemeClr val="accent2"/>
            </a:solidFill>
            <a:prstDash val="solid"/>
            <a:round/>
            <a:headEnd type="none" w="med" len="med"/>
            <a:tailEnd type="none" w="med" len="med"/>
          </a:ln>
        </p:spPr>
      </p:cxnSp>
      <p:sp>
        <p:nvSpPr>
          <p:cNvPr id="306" name="Google Shape;306;p38"/>
          <p:cNvSpPr/>
          <p:nvPr/>
        </p:nvSpPr>
        <p:spPr>
          <a:xfrm>
            <a:off x="7088779" y="-1340039"/>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861725" y="4633518"/>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911634E-A138-4BB1-9F78-5B08B29E5DD5}"/>
              </a:ext>
            </a:extLst>
          </p:cNvPr>
          <p:cNvPicPr>
            <a:picLocks noChangeAspect="1"/>
          </p:cNvPicPr>
          <p:nvPr/>
        </p:nvPicPr>
        <p:blipFill>
          <a:blip r:embed="rId3"/>
          <a:stretch>
            <a:fillRect/>
          </a:stretch>
        </p:blipFill>
        <p:spPr>
          <a:xfrm>
            <a:off x="8015534" y="150661"/>
            <a:ext cx="1493649" cy="1414395"/>
          </a:xfrm>
          <a:prstGeom prst="rect">
            <a:avLst/>
          </a:prstGeom>
        </p:spPr>
      </p:pic>
      <p:pic>
        <p:nvPicPr>
          <p:cNvPr id="4" name="Picture 3">
            <a:extLst>
              <a:ext uri="{FF2B5EF4-FFF2-40B4-BE49-F238E27FC236}">
                <a16:creationId xmlns:a16="http://schemas.microsoft.com/office/drawing/2014/main" id="{74358969-E425-4FC7-A3EE-D38AA1531FE0}"/>
              </a:ext>
            </a:extLst>
          </p:cNvPr>
          <p:cNvPicPr>
            <a:picLocks noChangeAspect="1"/>
          </p:cNvPicPr>
          <p:nvPr/>
        </p:nvPicPr>
        <p:blipFill>
          <a:blip r:embed="rId4"/>
          <a:stretch>
            <a:fillRect/>
          </a:stretch>
        </p:blipFill>
        <p:spPr>
          <a:xfrm>
            <a:off x="8762358" y="-45783"/>
            <a:ext cx="1072989" cy="10729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Google Shape;313;p39"/>
          <p:cNvSpPr txBox="1">
            <a:spLocks noGrp="1"/>
          </p:cNvSpPr>
          <p:nvPr>
            <p:ph type="title"/>
          </p:nvPr>
        </p:nvSpPr>
        <p:spPr>
          <a:xfrm>
            <a:off x="133638" y="351187"/>
            <a:ext cx="50925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OBJECTIVES</a:t>
            </a:r>
            <a:endParaRPr dirty="0"/>
          </a:p>
        </p:txBody>
      </p:sp>
      <p:sp>
        <p:nvSpPr>
          <p:cNvPr id="314" name="Google Shape;314;p39"/>
          <p:cNvSpPr txBox="1">
            <a:spLocks noGrp="1"/>
          </p:cNvSpPr>
          <p:nvPr>
            <p:ph type="subTitle" idx="1"/>
          </p:nvPr>
        </p:nvSpPr>
        <p:spPr>
          <a:xfrm>
            <a:off x="345262" y="1066387"/>
            <a:ext cx="8562742" cy="4077113"/>
          </a:xfrm>
          <a:prstGeom prst="rect">
            <a:avLst/>
          </a:prstGeom>
        </p:spPr>
        <p:txBody>
          <a:bodyPr spcFirstLastPara="1" wrap="square" lIns="91425" tIns="91425" rIns="91425" bIns="91425" anchor="t" anchorCtr="0">
            <a:noAutofit/>
          </a:bodyPr>
          <a:lstStyle/>
          <a:p>
            <a:pPr marL="285750" indent="-28575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To develop a system that accurately detects driver drowsiness and provides timely warnings to prevent accidents caused by fatigue using image processing techniques..</a:t>
            </a:r>
          </a:p>
          <a:p>
            <a:pPr marL="285750" indent="-28575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To use non-invasive methods for detecting drowsiness, such as analyzing facial expressions, eye movements, and head posture, to avoid discomfort or distraction for the driver.</a:t>
            </a:r>
          </a:p>
          <a:p>
            <a:pPr marL="285750" indent="-28575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To design a cost-effective and reliable solution to drowsiness detection that is accessible to all drivers, regardless of their vehicle or budget, even</a:t>
            </a:r>
            <a:r>
              <a:rPr lang="en-IN" dirty="0">
                <a:effectLst/>
                <a:latin typeface="Times New Roman" panose="02020603050405020304" pitchFamily="18" charset="0"/>
                <a:ea typeface="Times New Roman" panose="02020603050405020304" pitchFamily="18" charset="0"/>
              </a:rPr>
              <a:t> into existing vehicles, and provide real-time alerts to the driver when drowsiness is detected.</a:t>
            </a:r>
            <a:endParaRPr lang="en-US"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To create a system that is expandable and upgradable, allowing for the addition of new features and the incorporation of the latest technology advancements.</a:t>
            </a:r>
            <a:endParaRPr lang="en-IN" dirty="0">
              <a:effectLst/>
              <a:latin typeface="Times New Roman" panose="02020603050405020304" pitchFamily="18" charset="0"/>
              <a:ea typeface="Times New Roman" panose="02020603050405020304" pitchFamily="18" charset="0"/>
            </a:endParaRPr>
          </a:p>
          <a:p>
            <a:pPr marL="139700" indent="0" algn="just"/>
            <a:r>
              <a:rPr lang="en-IN" dirty="0">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39700" indent="0" algn="just"/>
            <a:endParaRPr lang="en-US" dirty="0"/>
          </a:p>
        </p:txBody>
      </p:sp>
      <p:cxnSp>
        <p:nvCxnSpPr>
          <p:cNvPr id="315" name="Google Shape;315;p39"/>
          <p:cNvCxnSpPr>
            <a:cxnSpLocks/>
          </p:cNvCxnSpPr>
          <p:nvPr/>
        </p:nvCxnSpPr>
        <p:spPr>
          <a:xfrm flipV="1">
            <a:off x="345262" y="1066387"/>
            <a:ext cx="3246770" cy="698"/>
          </a:xfrm>
          <a:prstGeom prst="straightConnector1">
            <a:avLst/>
          </a:prstGeom>
          <a:noFill/>
          <a:ln w="9525" cap="flat" cmpd="sng">
            <a:solidFill>
              <a:schemeClr val="accent2"/>
            </a:solidFill>
            <a:prstDash val="solid"/>
            <a:round/>
            <a:headEnd type="none" w="med" len="med"/>
            <a:tailEnd type="none" w="med" len="med"/>
          </a:ln>
        </p:spPr>
      </p:cxnSp>
      <p:sp>
        <p:nvSpPr>
          <p:cNvPr id="316" name="Google Shape;316;p39"/>
          <p:cNvSpPr/>
          <p:nvPr/>
        </p:nvSpPr>
        <p:spPr>
          <a:xfrm>
            <a:off x="6847662" y="-1028170"/>
            <a:ext cx="2162700" cy="2163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6847662" y="39096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419042" y="4455891"/>
            <a:ext cx="1042800" cy="10431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BBB13E7D-76BE-4798-9427-C5C9A72D4907}"/>
              </a:ext>
            </a:extLst>
          </p:cNvPr>
          <p:cNvPicPr>
            <a:picLocks noChangeAspect="1"/>
          </p:cNvPicPr>
          <p:nvPr/>
        </p:nvPicPr>
        <p:blipFill>
          <a:blip r:embed="rId3"/>
          <a:stretch>
            <a:fillRect/>
          </a:stretch>
        </p:blipFill>
        <p:spPr>
          <a:xfrm>
            <a:off x="156269" y="5017489"/>
            <a:ext cx="377985" cy="3840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40"/>
          <p:cNvSpPr txBox="1">
            <a:spLocks noGrp="1"/>
          </p:cNvSpPr>
          <p:nvPr>
            <p:ph type="subTitle" idx="1"/>
          </p:nvPr>
        </p:nvSpPr>
        <p:spPr>
          <a:xfrm>
            <a:off x="380982" y="109437"/>
            <a:ext cx="7179650" cy="9214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2"/>
                </a:solidFill>
              </a:rPr>
              <a:t>SYSTEM ARCHITECTURE</a:t>
            </a:r>
            <a:endParaRPr sz="4400" dirty="0">
              <a:solidFill>
                <a:schemeClr val="accent2"/>
              </a:solidFill>
            </a:endParaRPr>
          </a:p>
        </p:txBody>
      </p:sp>
      <p:cxnSp>
        <p:nvCxnSpPr>
          <p:cNvPr id="326" name="Google Shape;326;p40"/>
          <p:cNvCxnSpPr>
            <a:cxnSpLocks/>
          </p:cNvCxnSpPr>
          <p:nvPr/>
        </p:nvCxnSpPr>
        <p:spPr>
          <a:xfrm>
            <a:off x="533862" y="841395"/>
            <a:ext cx="6098950" cy="0"/>
          </a:xfrm>
          <a:prstGeom prst="straightConnector1">
            <a:avLst/>
          </a:prstGeom>
          <a:noFill/>
          <a:ln w="9525" cap="flat" cmpd="sng">
            <a:solidFill>
              <a:schemeClr val="accent2"/>
            </a:solidFill>
            <a:prstDash val="solid"/>
            <a:round/>
            <a:headEnd type="none" w="med" len="med"/>
            <a:tailEnd type="none" w="med" len="med"/>
          </a:ln>
        </p:spPr>
      </p:cxnSp>
      <p:sp>
        <p:nvSpPr>
          <p:cNvPr id="327" name="Google Shape;327;p40"/>
          <p:cNvSpPr/>
          <p:nvPr/>
        </p:nvSpPr>
        <p:spPr>
          <a:xfrm>
            <a:off x="7121135" y="2553522"/>
            <a:ext cx="2803194" cy="2781362"/>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0"/>
          <p:cNvSpPr/>
          <p:nvPr/>
        </p:nvSpPr>
        <p:spPr>
          <a:xfrm>
            <a:off x="8522732" y="3643952"/>
            <a:ext cx="300642" cy="300251"/>
          </a:xfrm>
          <a:prstGeom prst="ellipse">
            <a:avLst/>
          </a:prstGeom>
          <a:solidFill>
            <a:srgbClr val="E392E2"/>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38826A51-9CFB-418D-8A88-DA4558DCB618}"/>
              </a:ext>
            </a:extLst>
          </p:cNvPr>
          <p:cNvPicPr>
            <a:picLocks noChangeAspect="1"/>
          </p:cNvPicPr>
          <p:nvPr/>
        </p:nvPicPr>
        <p:blipFill>
          <a:blip r:embed="rId3"/>
          <a:stretch>
            <a:fillRect/>
          </a:stretch>
        </p:blipFill>
        <p:spPr>
          <a:xfrm>
            <a:off x="2689443" y="921434"/>
            <a:ext cx="2562728" cy="3671667"/>
          </a:xfrm>
          <a:prstGeom prst="rect">
            <a:avLst/>
          </a:prstGeom>
        </p:spPr>
      </p:pic>
      <p:sp>
        <p:nvSpPr>
          <p:cNvPr id="2" name="TextBox 1">
            <a:extLst>
              <a:ext uri="{FF2B5EF4-FFF2-40B4-BE49-F238E27FC236}">
                <a16:creationId xmlns:a16="http://schemas.microsoft.com/office/drawing/2014/main" id="{F5DB0337-075B-BF43-FEAE-1EA585A17E02}"/>
              </a:ext>
            </a:extLst>
          </p:cNvPr>
          <p:cNvSpPr txBox="1"/>
          <p:nvPr/>
        </p:nvSpPr>
        <p:spPr>
          <a:xfrm>
            <a:off x="3505912" y="4615056"/>
            <a:ext cx="1461836" cy="307777"/>
          </a:xfrm>
          <a:prstGeom prst="rect">
            <a:avLst/>
          </a:prstGeom>
          <a:noFill/>
        </p:spPr>
        <p:txBody>
          <a:bodyPr wrap="square" rtlCol="0">
            <a:spAutoFit/>
          </a:bodyPr>
          <a:lstStyle/>
          <a:p>
            <a:r>
              <a:rPr lang="en-US" dirty="0"/>
              <a:t>Block diagram</a:t>
            </a:r>
            <a:endParaRPr lang="en-IN" dirty="0"/>
          </a:p>
        </p:txBody>
      </p:sp>
      <p:sp>
        <p:nvSpPr>
          <p:cNvPr id="10" name="Google Shape;330;p40">
            <a:extLst>
              <a:ext uri="{FF2B5EF4-FFF2-40B4-BE49-F238E27FC236}">
                <a16:creationId xmlns:a16="http://schemas.microsoft.com/office/drawing/2014/main" id="{D7CB84EE-8F70-4726-A91D-52193520EC3F}"/>
              </a:ext>
            </a:extLst>
          </p:cNvPr>
          <p:cNvSpPr/>
          <p:nvPr/>
        </p:nvSpPr>
        <p:spPr>
          <a:xfrm>
            <a:off x="8659015" y="3309582"/>
            <a:ext cx="512378" cy="532263"/>
          </a:xfrm>
          <a:prstGeom prst="ellipse">
            <a:avLst/>
          </a:pr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9F3ED9-672B-85E2-2D43-8D3C804CA512}"/>
              </a:ext>
            </a:extLst>
          </p:cNvPr>
          <p:cNvSpPr txBox="1"/>
          <p:nvPr/>
        </p:nvSpPr>
        <p:spPr>
          <a:xfrm>
            <a:off x="997527" y="587906"/>
            <a:ext cx="7751618" cy="3954929"/>
          </a:xfrm>
          <a:prstGeom prst="rect">
            <a:avLst/>
          </a:prstGeom>
          <a:noFill/>
        </p:spPr>
        <p:txBody>
          <a:bodyPr wrap="square" rtlCol="0">
            <a:spAutoFit/>
          </a:bodyPr>
          <a:lstStyle/>
          <a:p>
            <a:pPr marL="270510" algn="just">
              <a:lnSpc>
                <a:spcPct val="150000"/>
              </a:lnSpc>
            </a:pPr>
            <a:r>
              <a:rPr lang="en-US" sz="2000" dirty="0">
                <a:effectLst/>
                <a:latin typeface="Times New Roman" panose="02020603050405020304" pitchFamily="18" charset="0"/>
                <a:ea typeface="Times New Roman" panose="02020603050405020304" pitchFamily="18" charset="0"/>
              </a:rPr>
              <a:t> A. Face detection</a:t>
            </a:r>
          </a:p>
          <a:p>
            <a:pPr marL="270510"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70510" marR="4572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 face detection in real time is done by Viola Jones. The Viola Jones algorithm has four main steps.</a:t>
            </a:r>
            <a:endParaRPr lang="en-IN" sz="1800" dirty="0">
              <a:effectLst/>
              <a:latin typeface="Times New Roman" panose="02020603050405020304" pitchFamily="18" charset="0"/>
              <a:ea typeface="Times New Roman" panose="02020603050405020304" pitchFamily="18" charset="0"/>
            </a:endParaRPr>
          </a:p>
          <a:p>
            <a:pPr marL="270510" marR="4572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1.Selecting </a:t>
            </a:r>
            <a:r>
              <a:rPr lang="en-US" sz="1800" dirty="0" err="1">
                <a:effectLst/>
                <a:latin typeface="Times New Roman" panose="02020603050405020304" pitchFamily="18" charset="0"/>
                <a:ea typeface="Times New Roman" panose="02020603050405020304" pitchFamily="18" charset="0"/>
              </a:rPr>
              <a:t>Haar</a:t>
            </a:r>
            <a:r>
              <a:rPr lang="en-US" sz="1800" dirty="0">
                <a:effectLst/>
                <a:latin typeface="Times New Roman" panose="02020603050405020304" pitchFamily="18" charset="0"/>
                <a:ea typeface="Times New Roman" panose="02020603050405020304" pitchFamily="18" charset="0"/>
              </a:rPr>
              <a:t>-like features</a:t>
            </a:r>
            <a:endParaRPr lang="en-IN" sz="1800" dirty="0">
              <a:effectLst/>
              <a:latin typeface="Times New Roman" panose="02020603050405020304" pitchFamily="18" charset="0"/>
              <a:ea typeface="Times New Roman" panose="02020603050405020304" pitchFamily="18" charset="0"/>
            </a:endParaRPr>
          </a:p>
          <a:p>
            <a:pPr marL="270510" marR="4572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2.Creating an integral image</a:t>
            </a:r>
            <a:endParaRPr lang="en-IN" sz="1800" dirty="0">
              <a:effectLst/>
              <a:latin typeface="Times New Roman" panose="02020603050405020304" pitchFamily="18" charset="0"/>
              <a:ea typeface="Times New Roman" panose="02020603050405020304" pitchFamily="18" charset="0"/>
            </a:endParaRPr>
          </a:p>
          <a:p>
            <a:pPr marL="270510" marR="4572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3.Running AdaBoost training</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4.Creating classifier cascades</a:t>
            </a:r>
          </a:p>
          <a:p>
            <a:endParaRPr lang="en-US" sz="18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257984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D5B46-6A69-AE88-FF34-7C97062B36A7}"/>
              </a:ext>
            </a:extLst>
          </p:cNvPr>
          <p:cNvPicPr>
            <a:picLocks noChangeAspect="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2530157" y="313690"/>
            <a:ext cx="4083685" cy="2258060"/>
          </a:xfrm>
          <a:prstGeom prst="rect">
            <a:avLst/>
          </a:prstGeom>
          <a:noFill/>
          <a:ln>
            <a:noFill/>
          </a:ln>
        </p:spPr>
      </p:pic>
      <p:sp>
        <p:nvSpPr>
          <p:cNvPr id="6" name="TextBox 5">
            <a:extLst>
              <a:ext uri="{FF2B5EF4-FFF2-40B4-BE49-F238E27FC236}">
                <a16:creationId xmlns:a16="http://schemas.microsoft.com/office/drawing/2014/main" id="{CA16F214-9FF5-615F-8126-48D984B0D2D8}"/>
              </a:ext>
            </a:extLst>
          </p:cNvPr>
          <p:cNvSpPr txBox="1"/>
          <p:nvPr/>
        </p:nvSpPr>
        <p:spPr>
          <a:xfrm>
            <a:off x="421105" y="2439284"/>
            <a:ext cx="8470232" cy="3221523"/>
          </a:xfrm>
          <a:prstGeom prst="rect">
            <a:avLst/>
          </a:prstGeom>
          <a:noFill/>
        </p:spPr>
        <p:txBody>
          <a:bodyPr wrap="square">
            <a:spAutoFit/>
          </a:bodyPr>
          <a:lstStyle/>
          <a:p>
            <a:pPr marL="556260" marR="4572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For detection, the method employs a </a:t>
            </a:r>
            <a:r>
              <a:rPr lang="en-US" sz="1600" dirty="0" err="1">
                <a:effectLst/>
                <a:latin typeface="Times New Roman" panose="02020603050405020304" pitchFamily="18" charset="0"/>
                <a:ea typeface="Times New Roman" panose="02020603050405020304" pitchFamily="18" charset="0"/>
              </a:rPr>
              <a:t>Haar</a:t>
            </a:r>
            <a:r>
              <a:rPr lang="en-US" sz="1600" dirty="0">
                <a:effectLst/>
                <a:latin typeface="Times New Roman" panose="02020603050405020304" pitchFamily="18" charset="0"/>
                <a:ea typeface="Times New Roman" panose="02020603050405020304" pitchFamily="18" charset="0"/>
              </a:rPr>
              <a:t> feature basis filter. Human faces share some characteristics, and </a:t>
            </a:r>
            <a:r>
              <a:rPr lang="en-US" sz="1600" dirty="0" err="1">
                <a:effectLst/>
                <a:latin typeface="Times New Roman" panose="02020603050405020304" pitchFamily="18" charset="0"/>
                <a:ea typeface="Times New Roman" panose="02020603050405020304" pitchFamily="18" charset="0"/>
              </a:rPr>
              <a:t>Haar</a:t>
            </a:r>
            <a:r>
              <a:rPr lang="en-US" sz="1600" dirty="0">
                <a:effectLst/>
                <a:latin typeface="Times New Roman" panose="02020603050405020304" pitchFamily="18" charset="0"/>
                <a:ea typeface="Times New Roman" panose="02020603050405020304" pitchFamily="18" charset="0"/>
              </a:rPr>
              <a:t> Features can be used to match them. By subtracting the total number of pixels inside clear         rectangles from the total number of pixels inside shaded rectangles, the value of every given feature may be determined.</a:t>
            </a:r>
          </a:p>
          <a:p>
            <a:pPr marL="556260" marR="4572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integral image is used to calculate the sum of pixel values in an image or a rectangular portion of an image in a quick and efficient manner.</a:t>
            </a:r>
            <a:endParaRPr lang="en-IN" sz="1600" dirty="0">
              <a:effectLst/>
              <a:latin typeface="Times New Roman" panose="02020603050405020304" pitchFamily="18" charset="0"/>
              <a:ea typeface="Times New Roman" panose="02020603050405020304" pitchFamily="18" charset="0"/>
            </a:endParaRPr>
          </a:p>
          <a:p>
            <a:pPr marL="270510" marR="45720" algn="just">
              <a:lnSpc>
                <a:spcPct val="150000"/>
              </a:lnSpc>
            </a:pPr>
            <a:endParaRPr lang="en-IN" sz="1500" dirty="0">
              <a:effectLst/>
              <a:latin typeface="Times New Roman" panose="02020603050405020304" pitchFamily="18" charset="0"/>
              <a:ea typeface="Times New Roman" panose="02020603050405020304" pitchFamily="18" charset="0"/>
            </a:endParaRPr>
          </a:p>
          <a:p>
            <a:pPr marL="270510" marR="45720" algn="just">
              <a:lnSpc>
                <a:spcPct val="150000"/>
              </a:lnSpc>
              <a:spcAft>
                <a:spcPts val="0"/>
              </a:spcAft>
            </a:pPr>
            <a:endParaRPr lang="en-US" sz="1400" dirty="0">
              <a:effectLst/>
              <a:latin typeface="Times New Roman" panose="02020603050405020304" pitchFamily="18" charset="0"/>
              <a:ea typeface="Times New Roman" panose="02020603050405020304" pitchFamily="18" charset="0"/>
            </a:endParaRPr>
          </a:p>
          <a:p>
            <a:pPr marL="270510" marR="45720" algn="just">
              <a:lnSpc>
                <a:spcPct val="150000"/>
              </a:lnSpc>
              <a:spcAft>
                <a:spcPts val="0"/>
              </a:spcAft>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2298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2EBC77-B094-AD89-2B11-874D4446AB69}"/>
              </a:ext>
            </a:extLst>
          </p:cNvPr>
          <p:cNvSpPr txBox="1"/>
          <p:nvPr/>
        </p:nvSpPr>
        <p:spPr>
          <a:xfrm>
            <a:off x="517358" y="1117477"/>
            <a:ext cx="8109284" cy="3139321"/>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Over 160,000 features are present in the 24x24 detector window, however only a few of these elements are significant for identifying a face. </a:t>
            </a:r>
          </a:p>
          <a:p>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AdaBoost method is used to find the best features among the 160,000 features. </a:t>
            </a:r>
          </a:p>
          <a:p>
            <a:pPr marL="285750" indent="-285750">
              <a:buFont typeface="Arial" panose="020B0604020202020204" pitchFamily="34" charset="0"/>
              <a:buChar char="•"/>
            </a:pPr>
            <a:endParaRPr lang="en-US" sz="1800" dirty="0">
              <a:latin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cascade's job is to quickly eliminate non-faces in order to avoid wasting time and calculations. We set up a cascaded system in which we divide the task of identifying a face into many steps.</a:t>
            </a:r>
          </a:p>
          <a:p>
            <a:r>
              <a:rPr lang="en-US" sz="18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is designed to remove non-faces rapidly, saving time and computational resources. </a:t>
            </a:r>
            <a:endParaRPr lang="en-IN" sz="1800" dirty="0"/>
          </a:p>
        </p:txBody>
      </p:sp>
    </p:spTree>
    <p:extLst>
      <p:ext uri="{BB962C8B-B14F-4D97-AF65-F5344CB8AC3E}">
        <p14:creationId xmlns:p14="http://schemas.microsoft.com/office/powerpoint/2010/main" val="187265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9F8062-A984-8084-2720-93EDB1B986D0}"/>
              </a:ext>
            </a:extLst>
          </p:cNvPr>
          <p:cNvSpPr txBox="1"/>
          <p:nvPr/>
        </p:nvSpPr>
        <p:spPr>
          <a:xfrm>
            <a:off x="294773" y="1181617"/>
            <a:ext cx="8554453" cy="3372077"/>
          </a:xfrm>
          <a:prstGeom prst="rect">
            <a:avLst/>
          </a:prstGeom>
          <a:noFill/>
        </p:spPr>
        <p:txBody>
          <a:bodyPr wrap="square">
            <a:spAutoFit/>
          </a:bodyPr>
          <a:lstStyle/>
          <a:p>
            <a:pPr marL="556260" marR="45720" indent="-285750" algn="just">
              <a:lnSpc>
                <a:spcPct val="150000"/>
              </a:lnSpc>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most important factor which helps detect driver fatigue is the state of eyes, i.e. open or closed. </a:t>
            </a:r>
          </a:p>
          <a:p>
            <a:pPr marL="556260" marR="45720" indent="-285750" algn="just">
              <a:lnSpc>
                <a:spcPct val="150000"/>
              </a:lnSpc>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position of the driver's eyes are determined by using Viola Jones. The system takes an image of a person's face and detects their eyes. </a:t>
            </a:r>
          </a:p>
          <a:p>
            <a:pPr marL="556260" marR="45720" indent="-285750" algn="just">
              <a:lnSpc>
                <a:spcPct val="150000"/>
              </a:lnSpc>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To process each eye image, first it resizes it to a fixed size, normalizes the pixel values, and then converts it to an array. The array is then expanded to match the input shape of the neural network model, which predicts whether the eye is open or closed.</a:t>
            </a:r>
            <a:endParaRPr lang="en-IN" sz="1600" dirty="0">
              <a:effectLst/>
              <a:latin typeface="Times New Roman" panose="02020603050405020304" pitchFamily="18" charset="0"/>
              <a:ea typeface="Times New Roman" panose="02020603050405020304" pitchFamily="18" charset="0"/>
            </a:endParaRPr>
          </a:p>
          <a:p>
            <a:pPr marL="556260" marR="45720" indent="-285750" algn="just">
              <a:lnSpc>
                <a:spcPct val="150000"/>
              </a:lnSpc>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If both eyes are classified as closed, the code starts a counter and checks if the counter exceeds a certain threshold to trigger an alarm, indicating that the driver may be falling asleep.</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F9FFBEA-CB3F-72AF-3AE5-BBCAF73AAE72}"/>
              </a:ext>
            </a:extLst>
          </p:cNvPr>
          <p:cNvSpPr txBox="1"/>
          <p:nvPr/>
        </p:nvSpPr>
        <p:spPr>
          <a:xfrm>
            <a:off x="649705" y="589806"/>
            <a:ext cx="5366084" cy="400110"/>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B.EYE DETECTION</a:t>
            </a:r>
            <a:endParaRPr lang="en-IN" sz="2000" dirty="0"/>
          </a:p>
        </p:txBody>
      </p:sp>
    </p:spTree>
    <p:extLst>
      <p:ext uri="{BB962C8B-B14F-4D97-AF65-F5344CB8AC3E}">
        <p14:creationId xmlns:p14="http://schemas.microsoft.com/office/powerpoint/2010/main" val="3555856098"/>
      </p:ext>
    </p:extLst>
  </p:cSld>
  <p:clrMapOvr>
    <a:masterClrMapping/>
  </p:clrMapOvr>
</p:sld>
</file>

<file path=ppt/theme/theme1.xml><?xml version="1.0" encoding="utf-8"?>
<a:theme xmlns:a="http://schemas.openxmlformats.org/drawingml/2006/main" name="Computer Science &amp; Mathematics Major For College: Mathematics by Slidesgo">
  <a:themeElements>
    <a:clrScheme name="Simple Light">
      <a:dk1>
        <a:srgbClr val="FFFFFF"/>
      </a:dk1>
      <a:lt1>
        <a:srgbClr val="F3F3F3"/>
      </a:lt1>
      <a:dk2>
        <a:srgbClr val="666666"/>
      </a:dk2>
      <a:lt2>
        <a:srgbClr val="D149CE"/>
      </a:lt2>
      <a:accent1>
        <a:srgbClr val="43309F"/>
      </a:accent1>
      <a:accent2>
        <a:srgbClr val="000000"/>
      </a:accent2>
      <a:accent3>
        <a:srgbClr val="FFFFF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1493</Words>
  <Application>Microsoft Office PowerPoint</Application>
  <PresentationFormat>On-screen Show (16:9)</PresentationFormat>
  <Paragraphs>82</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Poppins SemiBold</vt:lpstr>
      <vt:lpstr>Symbol</vt:lpstr>
      <vt:lpstr>Times New Roman</vt:lpstr>
      <vt:lpstr>Courier New</vt:lpstr>
      <vt:lpstr>Poppins</vt:lpstr>
      <vt:lpstr>Arial</vt:lpstr>
      <vt:lpstr>Bebas Neue</vt:lpstr>
      <vt:lpstr>Yu Gothic UI Light</vt:lpstr>
      <vt:lpstr>Computer Science &amp; Mathematics Major For College: Mathematics by Slidesgo</vt:lpstr>
      <vt:lpstr>Alva’s Institute of Engineering and Technology</vt:lpstr>
      <vt:lpstr>INTRODUCTION</vt:lpstr>
      <vt:lpstr>PROBLEM STATEMENT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Alva’s Institute of Engineering and Technology</dc:title>
  <dc:creator>HP</dc:creator>
  <cp:lastModifiedBy>NISHA T</cp:lastModifiedBy>
  <cp:revision>39</cp:revision>
  <dcterms:modified xsi:type="dcterms:W3CDTF">2023-04-26T07:03:38Z</dcterms:modified>
</cp:coreProperties>
</file>