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1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6877-3022-41A7-815B-CE666C8F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10DC-4752-4776-B632-F036D2A7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7FCF-DAF0-43FE-9DF3-9F30A09F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4A2A-4061-422D-9F39-C502EF24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2999-2DC4-415E-89DE-B8DC1380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9C36-1598-40E8-B7DE-5F61CC9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258B-664A-422F-9901-F1CE131FA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4812-0B44-4982-A33E-F5FAB97A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5859-2C78-4C7E-AE41-080D78FA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D7A-49D5-4C0F-9213-CA681277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83166-9F97-4163-821B-68930695D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08754-4C2C-409B-A78F-4705BB87E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16C7-B007-4E09-9ED0-C97DE43A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5710-D5DB-4CD2-BDE0-7D18D8C3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A752-27F2-449F-A67B-0D1D0F0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56E9-22DF-4585-B6F5-C77172B0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6FAC-A14F-4DD1-8360-E1BDC597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0B32-A268-44BE-9D11-B5B8AA7B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426-785A-4466-BEEE-F7F3A78D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E48F-7FE9-4809-8CF7-86FE1E0E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8933-E7FE-45D7-8659-72DDF9C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8FF4-C2FB-4560-A028-B006C3B6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E49B-324A-4367-BA11-C31A59D6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D5E8-BBE5-421B-AB02-98DBF6F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DB48-AD78-474A-AF19-046496C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4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7D4-3BEA-450C-A429-15CACC87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A227-3B20-42C3-B3E5-132D826F8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E15C9-7D9A-4BC3-AF91-572BAB42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FBE3-2C6C-4C17-AB99-F836AFCC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210C-409E-417E-BDD9-D4E54FD5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15A5-7BC0-4091-9FBB-78A42A00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7E84-3B38-4F92-A534-B543C07B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44FF-FB64-41E0-B543-947B9315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C6290-357D-430C-A442-6E7BF81A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D68EA-4A56-41F7-B645-A981C697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E197-7547-4150-A67A-1F5A656E2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863DA-36C4-4AEB-A29B-815618E8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5A0FA-7B40-40A8-B76C-C1E12A1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5B2B-43DF-4967-93DF-BA03F58E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2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04BB-B63E-4BF6-BD46-27C4DD43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8E1E0-11C4-47F5-87AC-DA563142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991D-E7AD-425A-B155-F6F7FF0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875-ABF7-4CB8-900D-59FAF07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7C5F3-8121-435E-9288-DD98DBE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854DD-945E-4DEA-AC4C-F3B0CE8F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260A5-ACD0-4B36-9DF7-7965535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1FE-0367-4267-BAE3-826A4F0D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8D58-83E6-4652-8F05-A53491E3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3BAE0-DBCB-469D-A36C-E21EFF43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1F8C-206D-4903-AE28-37F17FC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30378-722C-4E43-A3A6-19FEFD6C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9C2AF-8E90-4263-80C0-874ADF0D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1D78-CC39-422D-953A-1A8AA494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C7139-3C61-4FC9-B3E9-C0191232C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3678-90BD-4376-9D84-B12E3FBE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0F715-6E00-4E58-9B57-C7BC065B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C713-74DD-42C9-B1A3-D6D420AD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C4FD-0B38-48CA-83DD-78928223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D2817-2A31-40DA-A52B-A9AD8C51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17C3-0F62-4A1F-A5BA-A516DE25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466E-D3FA-4FE4-B9FD-4A0415B85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0570-5ED7-4200-8522-60CA48D3208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F5C1-ACCA-4918-9609-C8B2E421A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6C22-607B-4376-A12E-3B573A11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567C-F685-4D0C-9409-89AFF9149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2B22D904-CD7F-4903-9132-09F2522F2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FD86145-7052-43C3-A746-ED81632381DB}"/>
              </a:ext>
            </a:extLst>
          </p:cNvPr>
          <p:cNvSpPr/>
          <p:nvPr/>
        </p:nvSpPr>
        <p:spPr>
          <a:xfrm>
            <a:off x="0" y="4983940"/>
            <a:ext cx="12192000" cy="89771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68DD97-FCC2-43A3-9991-CEC0C4E0E50B}"/>
              </a:ext>
            </a:extLst>
          </p:cNvPr>
          <p:cNvGrpSpPr/>
          <p:nvPr/>
        </p:nvGrpSpPr>
        <p:grpSpPr>
          <a:xfrm>
            <a:off x="0" y="355024"/>
            <a:ext cx="12191998" cy="4007426"/>
            <a:chOff x="0" y="355024"/>
            <a:chExt cx="12191998" cy="40074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422CB2-947C-448E-809D-C33A8B002DF7}"/>
                </a:ext>
              </a:extLst>
            </p:cNvPr>
            <p:cNvSpPr/>
            <p:nvPr/>
          </p:nvSpPr>
          <p:spPr>
            <a:xfrm>
              <a:off x="0" y="355024"/>
              <a:ext cx="12191998" cy="4007426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4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48D3497A-A5F0-4C07-AD44-FCD056E6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6" y="542175"/>
              <a:ext cx="10867507" cy="36225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386D11-62FB-41FF-A75E-0643FD07F86A}"/>
              </a:ext>
            </a:extLst>
          </p:cNvPr>
          <p:cNvSpPr txBox="1"/>
          <p:nvPr/>
        </p:nvSpPr>
        <p:spPr>
          <a:xfrm>
            <a:off x="1394135" y="4983940"/>
            <a:ext cx="940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0B0F0"/>
                </a:solidFill>
              </a:rPr>
              <a:t>S</a:t>
            </a:r>
            <a:r>
              <a:rPr lang="en-US" altLang="ko-KR" sz="4800" dirty="0">
                <a:solidFill>
                  <a:schemeClr val="bg1"/>
                </a:solidFill>
              </a:rPr>
              <a:t>creen</a:t>
            </a:r>
            <a:r>
              <a:rPr lang="en-US" altLang="ko-KR" sz="4800" dirty="0"/>
              <a:t> </a:t>
            </a:r>
            <a:r>
              <a:rPr lang="en-US" altLang="ko-KR" sz="4800" dirty="0">
                <a:solidFill>
                  <a:srgbClr val="00B0F0"/>
                </a:solidFill>
              </a:rPr>
              <a:t>S</a:t>
            </a:r>
            <a:r>
              <a:rPr lang="en-US" altLang="ko-KR" sz="4800" dirty="0">
                <a:solidFill>
                  <a:schemeClr val="bg1"/>
                </a:solidFill>
              </a:rPr>
              <a:t>pace</a:t>
            </a:r>
            <a:r>
              <a:rPr lang="en-US" altLang="ko-KR" sz="4800" dirty="0"/>
              <a:t> </a:t>
            </a:r>
            <a:r>
              <a:rPr lang="en-US" altLang="ko-KR" sz="4800" dirty="0">
                <a:solidFill>
                  <a:srgbClr val="00B0F0"/>
                </a:solidFill>
              </a:rPr>
              <a:t>A</a:t>
            </a:r>
            <a:r>
              <a:rPr lang="en-US" altLang="ko-KR" sz="4800" dirty="0">
                <a:solidFill>
                  <a:schemeClr val="bg1"/>
                </a:solidFill>
              </a:rPr>
              <a:t>mbient</a:t>
            </a:r>
            <a:r>
              <a:rPr lang="en-US" altLang="ko-KR" sz="4800" dirty="0"/>
              <a:t> </a:t>
            </a:r>
            <a:r>
              <a:rPr lang="en-US" altLang="ko-KR" sz="4800" dirty="0">
                <a:solidFill>
                  <a:srgbClr val="00B0F0"/>
                </a:solidFill>
              </a:rPr>
              <a:t>O</a:t>
            </a:r>
            <a:r>
              <a:rPr lang="en-US" altLang="ko-KR" sz="4800" dirty="0">
                <a:solidFill>
                  <a:schemeClr val="bg1"/>
                </a:solidFill>
              </a:rPr>
              <a:t>cclusion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7" name="Picture 26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5E99A231-BD3F-437F-9A09-CA549472D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2C38C5AD-4BB1-44C3-8D68-37E3019DD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7CB722-4F3F-442A-93B7-8E9E1CC1181A}"/>
              </a:ext>
            </a:extLst>
          </p:cNvPr>
          <p:cNvCxnSpPr>
            <a:cxnSpLocks/>
          </p:cNvCxnSpPr>
          <p:nvPr/>
        </p:nvCxnSpPr>
        <p:spPr>
          <a:xfrm>
            <a:off x="5261956" y="0"/>
            <a:ext cx="0" cy="68580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FA203D-8AB4-4D14-B5E8-BBE3D5C98562}"/>
              </a:ext>
            </a:extLst>
          </p:cNvPr>
          <p:cNvSpPr txBox="1"/>
          <p:nvPr/>
        </p:nvSpPr>
        <p:spPr>
          <a:xfrm>
            <a:off x="3169021" y="617097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EC1C4C-E6EF-4B7B-8D12-DF77483E01A2}"/>
              </a:ext>
            </a:extLst>
          </p:cNvPr>
          <p:cNvGrpSpPr/>
          <p:nvPr/>
        </p:nvGrpSpPr>
        <p:grpSpPr>
          <a:xfrm>
            <a:off x="4946799" y="1699343"/>
            <a:ext cx="4101547" cy="762248"/>
            <a:chOff x="4946799" y="1699343"/>
            <a:chExt cx="4101547" cy="7622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98B66F-0259-456E-89F1-F12F423143B1}"/>
                </a:ext>
              </a:extLst>
            </p:cNvPr>
            <p:cNvGrpSpPr/>
            <p:nvPr/>
          </p:nvGrpSpPr>
          <p:grpSpPr>
            <a:xfrm>
              <a:off x="4946799" y="1703086"/>
              <a:ext cx="4101547" cy="758505"/>
              <a:chOff x="331186" y="388191"/>
              <a:chExt cx="4101547" cy="75850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2ED159-D997-43E5-BDD0-A23AFF46E38B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65FB6F-1865-48A0-98D7-04B69B483455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BCA260A-C468-4CEE-B406-79839A1D1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3272645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D14E8C-9EFD-47C4-992E-A665E9D1CE0B}"/>
                  </a:ext>
                </a:extLst>
              </p:cNvPr>
              <p:cNvSpPr txBox="1"/>
              <p:nvPr/>
            </p:nvSpPr>
            <p:spPr>
              <a:xfrm>
                <a:off x="1786111" y="412272"/>
                <a:ext cx="2646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에 대하여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DCD1C4-261C-4B9F-9F66-B026A2B956AD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E52427-22EA-4205-9E0F-0BF3C090918C}"/>
              </a:ext>
            </a:extLst>
          </p:cNvPr>
          <p:cNvGrpSpPr/>
          <p:nvPr/>
        </p:nvGrpSpPr>
        <p:grpSpPr>
          <a:xfrm>
            <a:off x="4946799" y="2935820"/>
            <a:ext cx="4117782" cy="762248"/>
            <a:chOff x="4946799" y="1699343"/>
            <a:chExt cx="4117782" cy="7622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B9D045-CBD5-4388-A379-8256AB74C0E7}"/>
                </a:ext>
              </a:extLst>
            </p:cNvPr>
            <p:cNvGrpSpPr/>
            <p:nvPr/>
          </p:nvGrpSpPr>
          <p:grpSpPr>
            <a:xfrm>
              <a:off x="4946799" y="1703086"/>
              <a:ext cx="4117782" cy="758505"/>
              <a:chOff x="331186" y="388191"/>
              <a:chExt cx="4117782" cy="75850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E14FDDC-0BB8-43E3-A07B-2CA4B30AB173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870B467-E6FC-42AA-8B00-127AA4609513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E71DD23-AF05-436C-AFD8-5AA2E775A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3272645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476012-52AF-4B47-9EA0-5E523F36BB66}"/>
                  </a:ext>
                </a:extLst>
              </p:cNvPr>
              <p:cNvSpPr txBox="1"/>
              <p:nvPr/>
            </p:nvSpPr>
            <p:spPr>
              <a:xfrm>
                <a:off x="1351902" y="412272"/>
                <a:ext cx="3097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 구현 방법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D83CCB-07D5-4E1F-BC98-127721E09789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6044F-1F14-4C81-B3A2-843BA6EC0007}"/>
              </a:ext>
            </a:extLst>
          </p:cNvPr>
          <p:cNvSpPr/>
          <p:nvPr/>
        </p:nvSpPr>
        <p:spPr>
          <a:xfrm rot="18900000">
            <a:off x="5616894" y="3744777"/>
            <a:ext cx="247018" cy="247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FBEEDF-6FCC-4D08-9DE7-ECA03BFEA89E}"/>
              </a:ext>
            </a:extLst>
          </p:cNvPr>
          <p:cNvCxnSpPr>
            <a:cxnSpLocks/>
          </p:cNvCxnSpPr>
          <p:nvPr/>
        </p:nvCxnSpPr>
        <p:spPr>
          <a:xfrm>
            <a:off x="6143683" y="4274218"/>
            <a:ext cx="327264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6A2174-4A84-4A86-B33C-DDD2B3931B67}"/>
              </a:ext>
            </a:extLst>
          </p:cNvPr>
          <p:cNvSpPr txBox="1"/>
          <p:nvPr/>
        </p:nvSpPr>
        <p:spPr>
          <a:xfrm>
            <a:off x="6370796" y="3692599"/>
            <a:ext cx="3097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SSAO</a:t>
            </a:r>
            <a:r>
              <a:rPr lang="ko-KR" altLang="en-US" sz="2800" dirty="0">
                <a:solidFill>
                  <a:schemeClr val="bg1"/>
                </a:solidFill>
              </a:rPr>
              <a:t> 구현 방법 </a:t>
            </a:r>
            <a:r>
              <a:rPr lang="en-US" altLang="ko-KR" sz="28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1DE7CD-F4E3-4DD6-89F8-8C4114F0D029}"/>
              </a:ext>
            </a:extLst>
          </p:cNvPr>
          <p:cNvCxnSpPr>
            <a:stCxn id="47" idx="2"/>
          </p:cNvCxnSpPr>
          <p:nvPr/>
        </p:nvCxnSpPr>
        <p:spPr>
          <a:xfrm>
            <a:off x="5827737" y="3955620"/>
            <a:ext cx="319887" cy="31712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FB970A46-7E93-46C1-A4BD-49F18685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ADE4C25-0C7E-4506-A85C-2007A005971A}"/>
              </a:ext>
            </a:extLst>
          </p:cNvPr>
          <p:cNvGrpSpPr/>
          <p:nvPr/>
        </p:nvGrpSpPr>
        <p:grpSpPr>
          <a:xfrm>
            <a:off x="4922554" y="4654523"/>
            <a:ext cx="4908339" cy="762248"/>
            <a:chOff x="4946799" y="1699343"/>
            <a:chExt cx="4908339" cy="76224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F7D2D52-F5A8-4A04-8A75-75F230DBA7A0}"/>
                </a:ext>
              </a:extLst>
            </p:cNvPr>
            <p:cNvGrpSpPr/>
            <p:nvPr/>
          </p:nvGrpSpPr>
          <p:grpSpPr>
            <a:xfrm>
              <a:off x="4946799" y="1703086"/>
              <a:ext cx="4908339" cy="758505"/>
              <a:chOff x="331186" y="388191"/>
              <a:chExt cx="4908339" cy="75850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9B668DB-CD30-443D-A825-451567CBB826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CF972E-8991-4AC2-8627-67378AF8C553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11D729-431A-48EA-98B5-73A8F96B9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403346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F29C6AD-F005-4F6B-A7E0-05C0FF61FA58}"/>
                  </a:ext>
                </a:extLst>
              </p:cNvPr>
              <p:cNvSpPr txBox="1"/>
              <p:nvPr/>
            </p:nvSpPr>
            <p:spPr>
              <a:xfrm>
                <a:off x="1262411" y="412272"/>
                <a:ext cx="3977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 문제점 및 해결법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F96C59-F066-4FD6-BB5B-B620C5076E9F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3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9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72F9CAA-F747-4402-9C5D-71ACC6A1CB4A}"/>
              </a:ext>
            </a:extLst>
          </p:cNvPr>
          <p:cNvSpPr/>
          <p:nvPr/>
        </p:nvSpPr>
        <p:spPr>
          <a:xfrm>
            <a:off x="4241783" y="5481786"/>
            <a:ext cx="1167313" cy="36933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47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65D0427E-286E-4850-BD9B-7D31665D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8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34EA2-CAE9-495B-88F7-9C848EBD04EA}"/>
              </a:ext>
            </a:extLst>
          </p:cNvPr>
          <p:cNvGrpSpPr/>
          <p:nvPr/>
        </p:nvGrpSpPr>
        <p:grpSpPr>
          <a:xfrm>
            <a:off x="383112" y="336056"/>
            <a:ext cx="4066248" cy="762248"/>
            <a:chOff x="4946799" y="1699343"/>
            <a:chExt cx="4066248" cy="7622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EED62E-77AE-41C2-9BD0-BFA28E1D3983}"/>
                </a:ext>
              </a:extLst>
            </p:cNvPr>
            <p:cNvGrpSpPr/>
            <p:nvPr/>
          </p:nvGrpSpPr>
          <p:grpSpPr>
            <a:xfrm>
              <a:off x="4946799" y="1703086"/>
              <a:ext cx="4066248" cy="758505"/>
              <a:chOff x="331186" y="388191"/>
              <a:chExt cx="4066248" cy="7585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D44CB1-5942-43F2-83BB-3DB644ED98F0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413097-FE7D-40BD-95B7-C5968A87F5EB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425A865-D3F4-4D0A-9C11-E82AEB189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3272645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5166E-71FA-44BE-A749-B7034172E9C7}"/>
                  </a:ext>
                </a:extLst>
              </p:cNvPr>
              <p:cNvSpPr txBox="1"/>
              <p:nvPr/>
            </p:nvSpPr>
            <p:spPr>
              <a:xfrm>
                <a:off x="1262411" y="412272"/>
                <a:ext cx="2646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에 대하여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E1F646-5E61-48C2-8B7F-83E27948701C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1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F1EFF6-CA10-4A4D-9734-CBE8C919E672}"/>
              </a:ext>
            </a:extLst>
          </p:cNvPr>
          <p:cNvSpPr txBox="1"/>
          <p:nvPr/>
        </p:nvSpPr>
        <p:spPr>
          <a:xfrm>
            <a:off x="1314337" y="1553453"/>
            <a:ext cx="1000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오직 주변광으로만 물체에 색을 입히면 우측 사진과 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같이 하나의 색이 고르게 입혀진 모습이 나온다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주변광 차폐</a:t>
            </a:r>
            <a:r>
              <a:rPr lang="en-US" altLang="ko-KR" sz="1600" dirty="0">
                <a:solidFill>
                  <a:schemeClr val="bg1"/>
                </a:solidFill>
              </a:rPr>
              <a:t>(Ambient Occlusion)</a:t>
            </a:r>
            <a:r>
              <a:rPr lang="ko-KR" altLang="en-US" sz="1600" dirty="0">
                <a:solidFill>
                  <a:schemeClr val="bg1"/>
                </a:solidFill>
              </a:rPr>
              <a:t>은 주변광을 개선하여 물체에 음영을 지게 하는 기법이다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F11CCF-A0A7-47E5-9E39-7A427F64C10E}"/>
              </a:ext>
            </a:extLst>
          </p:cNvPr>
          <p:cNvCxnSpPr>
            <a:cxnSpLocks/>
          </p:cNvCxnSpPr>
          <p:nvPr/>
        </p:nvCxnSpPr>
        <p:spPr>
          <a:xfrm>
            <a:off x="0" y="6350920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0D4C71-CFDD-463A-8449-AAE1CB239719}"/>
              </a:ext>
            </a:extLst>
          </p:cNvPr>
          <p:cNvGrpSpPr/>
          <p:nvPr/>
        </p:nvGrpSpPr>
        <p:grpSpPr>
          <a:xfrm>
            <a:off x="5903231" y="6155577"/>
            <a:ext cx="385538" cy="388112"/>
            <a:chOff x="3916196" y="5705982"/>
            <a:chExt cx="385538" cy="3881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9373AE-497B-436C-9A77-03F24595EC94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864A30-3D86-4019-B34D-5DE23E1D5482}"/>
                </a:ext>
              </a:extLst>
            </p:cNvPr>
            <p:cNvSpPr txBox="1"/>
            <p:nvPr/>
          </p:nvSpPr>
          <p:spPr>
            <a:xfrm>
              <a:off x="3944333" y="5705982"/>
              <a:ext cx="257987" cy="316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A03D17-855B-4400-BBC1-1DD1877121FD}"/>
              </a:ext>
            </a:extLst>
          </p:cNvPr>
          <p:cNvGrpSpPr/>
          <p:nvPr/>
        </p:nvGrpSpPr>
        <p:grpSpPr>
          <a:xfrm>
            <a:off x="6984081" y="6210449"/>
            <a:ext cx="463786" cy="392949"/>
            <a:chOff x="6547631" y="6210449"/>
            <a:chExt cx="463786" cy="39294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7EDF77-EF4F-43D5-8B29-7AE1887E7522}"/>
                </a:ext>
              </a:extLst>
            </p:cNvPr>
            <p:cNvSpPr/>
            <p:nvPr/>
          </p:nvSpPr>
          <p:spPr>
            <a:xfrm rot="18900000">
              <a:off x="6758421" y="6432524"/>
              <a:ext cx="118982" cy="118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21F9E6-1B61-4304-909A-E300E5CE99B9}"/>
                </a:ext>
              </a:extLst>
            </p:cNvPr>
            <p:cNvGrpSpPr/>
            <p:nvPr/>
          </p:nvGrpSpPr>
          <p:grpSpPr>
            <a:xfrm>
              <a:off x="6547631" y="6210449"/>
              <a:ext cx="463786" cy="392949"/>
              <a:chOff x="6547631" y="6210449"/>
              <a:chExt cx="463786" cy="39294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2215F1A-EB00-47E9-897A-5B243EF9B41E}"/>
                  </a:ext>
                </a:extLst>
              </p:cNvPr>
              <p:cNvGrpSpPr/>
              <p:nvPr/>
            </p:nvGrpSpPr>
            <p:grpSpPr>
              <a:xfrm>
                <a:off x="6547631" y="6210449"/>
                <a:ext cx="269626" cy="276999"/>
                <a:chOff x="3905735" y="5688563"/>
                <a:chExt cx="417289" cy="4286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0180E92-31B6-470B-823C-637811C7A369}"/>
                    </a:ext>
                  </a:extLst>
                </p:cNvPr>
                <p:cNvSpPr/>
                <p:nvPr/>
              </p:nvSpPr>
              <p:spPr>
                <a:xfrm rot="18900000">
                  <a:off x="3916196" y="5708556"/>
                  <a:ext cx="385538" cy="38553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E7EE0C-EE6E-4DB7-872A-3399ADC4D4EE}"/>
                    </a:ext>
                  </a:extLst>
                </p:cNvPr>
                <p:cNvSpPr txBox="1"/>
                <p:nvPr/>
              </p:nvSpPr>
              <p:spPr>
                <a:xfrm>
                  <a:off x="3905735" y="5688563"/>
                  <a:ext cx="417289" cy="428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97CDB25-EC15-452E-870D-0E97FD71EDE0}"/>
                  </a:ext>
                </a:extLst>
              </p:cNvPr>
              <p:cNvSpPr/>
              <p:nvPr/>
            </p:nvSpPr>
            <p:spPr>
              <a:xfrm rot="18900000">
                <a:off x="6892435" y="6484416"/>
                <a:ext cx="118982" cy="1189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7F770D2C-7CF9-4B16-9C94-F358DA95E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32" y="3153974"/>
            <a:ext cx="3772177" cy="2801918"/>
          </a:xfrm>
          <a:prstGeom prst="rect">
            <a:avLst/>
          </a:prstGeom>
        </p:spPr>
      </p:pic>
      <p:pic>
        <p:nvPicPr>
          <p:cNvPr id="55" name="Picture 54" descr="A skull with teeth&#10;&#10;Description automatically generated with medium confidence">
            <a:extLst>
              <a:ext uri="{FF2B5EF4-FFF2-40B4-BE49-F238E27FC236}">
                <a16:creationId xmlns:a16="http://schemas.microsoft.com/office/drawing/2014/main" id="{46FE5345-CBDC-4E4A-91DF-0332E343F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45" y="3147396"/>
            <a:ext cx="3765082" cy="2808496"/>
          </a:xfrm>
          <a:prstGeom prst="rect">
            <a:avLst/>
          </a:prstGeom>
        </p:spPr>
      </p:pic>
      <p:pic>
        <p:nvPicPr>
          <p:cNvPr id="47" name="Picture 46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87B1AC52-4F0D-455A-AF33-458AE2572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943C42-C80D-4F73-9BBB-535CB2512C13}"/>
              </a:ext>
            </a:extLst>
          </p:cNvPr>
          <p:cNvSpPr txBox="1"/>
          <p:nvPr/>
        </p:nvSpPr>
        <p:spPr>
          <a:xfrm>
            <a:off x="4288957" y="5514594"/>
            <a:ext cx="1168846" cy="369332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SSAO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0E6A59-CFD6-47E9-BBF5-42D95ADE5976}"/>
              </a:ext>
            </a:extLst>
          </p:cNvPr>
          <p:cNvSpPr txBox="1"/>
          <p:nvPr/>
        </p:nvSpPr>
        <p:spPr>
          <a:xfrm>
            <a:off x="9461148" y="5514594"/>
            <a:ext cx="1154419" cy="369332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SSAO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F3A255-C8D3-4899-AD5C-03976C44CBE0}"/>
              </a:ext>
            </a:extLst>
          </p:cNvPr>
          <p:cNvGrpSpPr/>
          <p:nvPr/>
        </p:nvGrpSpPr>
        <p:grpSpPr>
          <a:xfrm>
            <a:off x="8092164" y="6209422"/>
            <a:ext cx="269626" cy="276999"/>
            <a:chOff x="3905732" y="5688563"/>
            <a:chExt cx="417289" cy="42869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B6DA3E-6D0A-4452-8069-F3DED88BE2CA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1262DC-F13D-4205-B5DD-AB1119B5E6D4}"/>
                </a:ext>
              </a:extLst>
            </p:cNvPr>
            <p:cNvSpPr txBox="1"/>
            <p:nvPr/>
          </p:nvSpPr>
          <p:spPr>
            <a:xfrm>
              <a:off x="3905735" y="5688563"/>
              <a:ext cx="417289" cy="428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07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2C2272B0-E8AC-455B-A901-B28CD909B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D2C29C-A1D4-49F6-89D2-9EA62B78CBBD}"/>
              </a:ext>
            </a:extLst>
          </p:cNvPr>
          <p:cNvGrpSpPr/>
          <p:nvPr/>
        </p:nvGrpSpPr>
        <p:grpSpPr>
          <a:xfrm>
            <a:off x="383112" y="336056"/>
            <a:ext cx="4066248" cy="762248"/>
            <a:chOff x="4946799" y="1699343"/>
            <a:chExt cx="4066248" cy="7622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6DBF51-D8DB-4EB3-BE71-52C5249860B8}"/>
                </a:ext>
              </a:extLst>
            </p:cNvPr>
            <p:cNvGrpSpPr/>
            <p:nvPr/>
          </p:nvGrpSpPr>
          <p:grpSpPr>
            <a:xfrm>
              <a:off x="4946799" y="1703086"/>
              <a:ext cx="4066248" cy="758505"/>
              <a:chOff x="331186" y="388191"/>
              <a:chExt cx="4066248" cy="7585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23866E-96CE-47B9-9968-D92F2E0EE434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930570-B695-455E-8D07-6C1B2B28968A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BE7F382-1110-439B-9D59-5FE574433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3272645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B5E42-351E-4A54-822C-738D0195AC3D}"/>
                  </a:ext>
                </a:extLst>
              </p:cNvPr>
              <p:cNvSpPr txBox="1"/>
              <p:nvPr/>
            </p:nvSpPr>
            <p:spPr>
              <a:xfrm>
                <a:off x="1262411" y="412272"/>
                <a:ext cx="3097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 구현 방법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1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642764-B6C3-47C2-A97B-83446B81FBA4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15D6A7-4EED-4466-A5CA-EE1A8139F2C3}"/>
              </a:ext>
            </a:extLst>
          </p:cNvPr>
          <p:cNvCxnSpPr>
            <a:cxnSpLocks/>
          </p:cNvCxnSpPr>
          <p:nvPr/>
        </p:nvCxnSpPr>
        <p:spPr>
          <a:xfrm>
            <a:off x="0" y="6350920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74325B-1F0D-4132-BB14-A2F0B9CB265D}"/>
              </a:ext>
            </a:extLst>
          </p:cNvPr>
          <p:cNvGrpSpPr/>
          <p:nvPr/>
        </p:nvGrpSpPr>
        <p:grpSpPr>
          <a:xfrm>
            <a:off x="4896082" y="6219905"/>
            <a:ext cx="255870" cy="262029"/>
            <a:chOff x="3905735" y="5688563"/>
            <a:chExt cx="395999" cy="4055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8BA2DF-F8B8-425B-8AD6-15AED63CA129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1EF72-34E2-46F5-AD1E-D42E1947B6B7}"/>
                </a:ext>
              </a:extLst>
            </p:cNvPr>
            <p:cNvSpPr txBox="1"/>
            <p:nvPr/>
          </p:nvSpPr>
          <p:spPr>
            <a:xfrm>
              <a:off x="3905735" y="5688563"/>
              <a:ext cx="269627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841B40-3E58-4CDA-BC4D-FBF520AD38DC}"/>
                  </a:ext>
                </a:extLst>
              </p:cNvPr>
              <p:cNvSpPr txBox="1"/>
              <p:nvPr/>
            </p:nvSpPr>
            <p:spPr>
              <a:xfrm>
                <a:off x="618045" y="2050692"/>
                <a:ext cx="6638356" cy="3059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</a:rPr>
                  <a:t>점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p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를 중심으로 한 반구 전반에 반직선을 쏜다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. N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개의 반진석을 쏘아 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1"/>
                    </a:solidFill>
                  </a:rPr>
                  <a:t> h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개가 물체와 교차했을 때 그 점의 차폐도는 다음과 같다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</a:rPr>
                  <a:t>차폐도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ko-KR" altLang="en-US" sz="1600" dirty="0">
                    <a:solidFill>
                      <a:schemeClr val="bg1"/>
                    </a:solidFill>
                  </a:rPr>
                  <a:t> ∈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[0, 1]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</a:rPr>
                  <a:t>차폐도는 주어진 점이 얼마나 가려졌는지를 나타낸다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.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 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</a:rPr>
                  <a:t> 하지만 조명 계산에는 그 반대인 도달도가 필요하다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1600" dirty="0">
                    <a:solidFill>
                      <a:schemeClr val="bg1"/>
                    </a:solidFill>
                  </a:rPr>
                  <a:t>도달도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= 1 –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차폐도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이 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차폐도 ∈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[0, 1])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841B40-3E58-4CDA-BC4D-FBF520AD3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5" y="2050692"/>
                <a:ext cx="6638356" cy="3059620"/>
              </a:xfrm>
              <a:prstGeom prst="rect">
                <a:avLst/>
              </a:prstGeom>
              <a:blipFill>
                <a:blip r:embed="rId3"/>
                <a:stretch>
                  <a:fillRect l="-459" b="-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FEEB1849-03E7-46CE-8793-51FFC94466C1}"/>
              </a:ext>
            </a:extLst>
          </p:cNvPr>
          <p:cNvGrpSpPr/>
          <p:nvPr/>
        </p:nvGrpSpPr>
        <p:grpSpPr>
          <a:xfrm>
            <a:off x="7338497" y="2344530"/>
            <a:ext cx="4491446" cy="3288121"/>
            <a:chOff x="7559391" y="2790182"/>
            <a:chExt cx="4491446" cy="328812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D05025-E0D9-4FD6-A89F-B6DDC1EBF9D8}"/>
                </a:ext>
              </a:extLst>
            </p:cNvPr>
            <p:cNvGrpSpPr/>
            <p:nvPr/>
          </p:nvGrpSpPr>
          <p:grpSpPr>
            <a:xfrm>
              <a:off x="7559391" y="2790182"/>
              <a:ext cx="4491446" cy="3288121"/>
              <a:chOff x="6730924" y="2144684"/>
              <a:chExt cx="5189527" cy="3799176"/>
            </a:xfrm>
          </p:grpSpPr>
          <p:sp>
            <p:nvSpPr>
              <p:cNvPr id="33" name="Partial Circle 32">
                <a:extLst>
                  <a:ext uri="{FF2B5EF4-FFF2-40B4-BE49-F238E27FC236}">
                    <a16:creationId xmlns:a16="http://schemas.microsoft.com/office/drawing/2014/main" id="{A0F78DFD-6722-48CE-B118-A7D0BCE872EA}"/>
                  </a:ext>
                </a:extLst>
              </p:cNvPr>
              <p:cNvSpPr/>
              <p:nvPr/>
            </p:nvSpPr>
            <p:spPr>
              <a:xfrm>
                <a:off x="7955018" y="3557583"/>
                <a:ext cx="2386277" cy="2386277"/>
              </a:xfrm>
              <a:prstGeom prst="pie">
                <a:avLst>
                  <a:gd name="adj1" fmla="val 10786182"/>
                  <a:gd name="adj2" fmla="val 7012"/>
                </a:avLst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ㅎ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7FC86F8-F69B-4B46-AFCD-74D57D5FD85F}"/>
                  </a:ext>
                </a:extLst>
              </p:cNvPr>
              <p:cNvGrpSpPr/>
              <p:nvPr/>
            </p:nvGrpSpPr>
            <p:grpSpPr>
              <a:xfrm>
                <a:off x="6730924" y="2144684"/>
                <a:ext cx="5189527" cy="2687639"/>
                <a:chOff x="6730924" y="2144684"/>
                <a:chExt cx="5189527" cy="2687639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C364ADD-E9CA-4016-A5D4-EE35ADB03DC3}"/>
                    </a:ext>
                  </a:extLst>
                </p:cNvPr>
                <p:cNvCxnSpPr/>
                <p:nvPr/>
              </p:nvCxnSpPr>
              <p:spPr>
                <a:xfrm flipH="1">
                  <a:off x="9759142" y="2190403"/>
                  <a:ext cx="2161309" cy="83127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D016A01-6E54-4D76-8807-BB06675FE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9142" y="3021676"/>
                  <a:ext cx="1679171" cy="81464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C4A4E9F-21B0-4978-94B8-4C73F7885E89}"/>
                    </a:ext>
                  </a:extLst>
                </p:cNvPr>
                <p:cNvCxnSpPr/>
                <p:nvPr/>
              </p:nvCxnSpPr>
              <p:spPr>
                <a:xfrm flipH="1">
                  <a:off x="10390910" y="3836323"/>
                  <a:ext cx="1047403" cy="89777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C62CD8C-2FCE-4433-8E5E-256BBF8C2F3E}"/>
                    </a:ext>
                  </a:extLst>
                </p:cNvPr>
                <p:cNvCxnSpPr/>
                <p:nvPr/>
              </p:nvCxnSpPr>
              <p:spPr>
                <a:xfrm flipH="1">
                  <a:off x="7913717" y="4742411"/>
                  <a:ext cx="2477193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FB18E72-C479-4D59-A901-8FC49D43AA14}"/>
                    </a:ext>
                  </a:extLst>
                </p:cNvPr>
                <p:cNvCxnSpPr/>
                <p:nvPr/>
              </p:nvCxnSpPr>
              <p:spPr>
                <a:xfrm flipH="1" flipV="1">
                  <a:off x="6730924" y="3113116"/>
                  <a:ext cx="1174480" cy="162098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3336FB5-D386-4716-B7A0-77CA1B847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8155" y="2144684"/>
                  <a:ext cx="1" cy="260035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AE421BF-3B55-44F5-9B08-FDB076963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8156" y="3183775"/>
                  <a:ext cx="951808" cy="1566946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4DE11E1-CBFF-447F-9449-E65AA36B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8156" y="3501738"/>
                  <a:ext cx="1566949" cy="125729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0B36CAD-4A28-4BC8-8585-E6805708ABA4}"/>
                    </a:ext>
                  </a:extLst>
                </p:cNvPr>
                <p:cNvCxnSpPr/>
                <p:nvPr/>
              </p:nvCxnSpPr>
              <p:spPr>
                <a:xfrm flipV="1">
                  <a:off x="9148156" y="4146054"/>
                  <a:ext cx="1853739" cy="60466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FAFED7A5-2B96-45CB-A860-4C6ABC80C95C}"/>
                    </a:ext>
                  </a:extLst>
                </p:cNvPr>
                <p:cNvCxnSpPr/>
                <p:nvPr/>
              </p:nvCxnSpPr>
              <p:spPr>
                <a:xfrm flipH="1" flipV="1">
                  <a:off x="7955018" y="2502131"/>
                  <a:ext cx="1193137" cy="224028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331CACB7-7A7D-407D-9288-A51AA8CA1D45}"/>
                    </a:ext>
                  </a:extLst>
                </p:cNvPr>
                <p:cNvCxnSpPr/>
                <p:nvPr/>
              </p:nvCxnSpPr>
              <p:spPr>
                <a:xfrm flipH="1" flipV="1">
                  <a:off x="6866313" y="3284967"/>
                  <a:ext cx="2281842" cy="146575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1EC6B44-E004-4AB9-8F6B-070AB693CD3B}"/>
                    </a:ext>
                  </a:extLst>
                </p:cNvPr>
                <p:cNvCxnSpPr/>
                <p:nvPr/>
              </p:nvCxnSpPr>
              <p:spPr>
                <a:xfrm flipH="1" flipV="1">
                  <a:off x="7630823" y="4360745"/>
                  <a:ext cx="1515125" cy="389976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1A84A8A-5446-438A-8B0B-8EFD456E836C}"/>
                    </a:ext>
                  </a:extLst>
                </p:cNvPr>
                <p:cNvSpPr/>
                <p:nvPr/>
              </p:nvSpPr>
              <p:spPr>
                <a:xfrm>
                  <a:off x="9071218" y="4666069"/>
                  <a:ext cx="166254" cy="1662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48C766-0B28-4D2E-90FF-77F5B4496DCA}"/>
                </a:ext>
              </a:extLst>
            </p:cNvPr>
            <p:cNvSpPr txBox="1"/>
            <p:nvPr/>
          </p:nvSpPr>
          <p:spPr>
            <a:xfrm>
              <a:off x="9661425" y="498756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37702C-CDF0-4211-BE77-2A78CAF952EE}"/>
              </a:ext>
            </a:extLst>
          </p:cNvPr>
          <p:cNvGrpSpPr/>
          <p:nvPr/>
        </p:nvGrpSpPr>
        <p:grpSpPr>
          <a:xfrm>
            <a:off x="5903231" y="6155577"/>
            <a:ext cx="733662" cy="504852"/>
            <a:chOff x="5903231" y="6155577"/>
            <a:chExt cx="733662" cy="50485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44C1F9-8286-439B-A030-22AF0D424869}"/>
                </a:ext>
              </a:extLst>
            </p:cNvPr>
            <p:cNvGrpSpPr/>
            <p:nvPr/>
          </p:nvGrpSpPr>
          <p:grpSpPr>
            <a:xfrm>
              <a:off x="5903231" y="6155577"/>
              <a:ext cx="385538" cy="400110"/>
              <a:chOff x="3916196" y="5705982"/>
              <a:chExt cx="385538" cy="4001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DD857C-6EE5-4877-A21F-82E11C92BBBE}"/>
                  </a:ext>
                </a:extLst>
              </p:cNvPr>
              <p:cNvSpPr/>
              <p:nvPr/>
            </p:nvSpPr>
            <p:spPr>
              <a:xfrm rot="18900000">
                <a:off x="3916196" y="5708556"/>
                <a:ext cx="385538" cy="3855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6BF3EC-2555-4981-A976-97330B44324F}"/>
                  </a:ext>
                </a:extLst>
              </p:cNvPr>
              <p:cNvSpPr txBox="1"/>
              <p:nvPr/>
            </p:nvSpPr>
            <p:spPr>
              <a:xfrm>
                <a:off x="3944333" y="5705982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8E0F0C-B4BE-4B72-9E82-A8499D93B45D}"/>
                </a:ext>
              </a:extLst>
            </p:cNvPr>
            <p:cNvSpPr/>
            <p:nvPr/>
          </p:nvSpPr>
          <p:spPr>
            <a:xfrm rot="18900000">
              <a:off x="6517911" y="6434287"/>
              <a:ext cx="118982" cy="118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54A12D-F712-42CF-839E-804E706C2219}"/>
                </a:ext>
              </a:extLst>
            </p:cNvPr>
            <p:cNvSpPr/>
            <p:nvPr/>
          </p:nvSpPr>
          <p:spPr>
            <a:xfrm rot="18900000">
              <a:off x="6247963" y="6430953"/>
              <a:ext cx="229476" cy="2294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36FC74D-6004-4307-BD41-8FFB8A4DAA85}"/>
                </a:ext>
              </a:extLst>
            </p:cNvPr>
            <p:cNvSpPr txBox="1"/>
            <p:nvPr/>
          </p:nvSpPr>
          <p:spPr>
            <a:xfrm>
              <a:off x="6228581" y="6402502"/>
              <a:ext cx="174216" cy="178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Picture 76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02F3E559-5B8D-4732-B10D-96AF0A174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A329A92-0600-4982-95CA-B6AE1836BEAE}"/>
              </a:ext>
            </a:extLst>
          </p:cNvPr>
          <p:cNvGrpSpPr/>
          <p:nvPr/>
        </p:nvGrpSpPr>
        <p:grpSpPr>
          <a:xfrm>
            <a:off x="6984079" y="6212420"/>
            <a:ext cx="269626" cy="276999"/>
            <a:chOff x="3905732" y="5688563"/>
            <a:chExt cx="417289" cy="42869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79C0DE7-51A9-4018-B324-B44783831DB0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DDF3A03-E56C-43E4-9885-8CA28FE3E372}"/>
                </a:ext>
              </a:extLst>
            </p:cNvPr>
            <p:cNvSpPr txBox="1"/>
            <p:nvPr/>
          </p:nvSpPr>
          <p:spPr>
            <a:xfrm>
              <a:off x="3905735" y="5688563"/>
              <a:ext cx="417289" cy="428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E4C7BC6F-53E6-4315-8C99-E1736647A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FF28AA-9DDC-4B52-83C4-1711A726EDF1}"/>
              </a:ext>
            </a:extLst>
          </p:cNvPr>
          <p:cNvGrpSpPr/>
          <p:nvPr/>
        </p:nvGrpSpPr>
        <p:grpSpPr>
          <a:xfrm>
            <a:off x="383112" y="336056"/>
            <a:ext cx="4066248" cy="762248"/>
            <a:chOff x="4946799" y="1699343"/>
            <a:chExt cx="4066248" cy="7622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3E5A45-1520-4741-A484-21AAA0FB6BA4}"/>
                </a:ext>
              </a:extLst>
            </p:cNvPr>
            <p:cNvGrpSpPr/>
            <p:nvPr/>
          </p:nvGrpSpPr>
          <p:grpSpPr>
            <a:xfrm>
              <a:off x="4946799" y="1703086"/>
              <a:ext cx="4066248" cy="758505"/>
              <a:chOff x="331186" y="388191"/>
              <a:chExt cx="4066248" cy="7585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CB4C9A-1D64-44F7-AB3C-1C4F3643A26D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05459B-3560-42A0-886B-02D2AF492289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1463BF6-7B11-4B25-8852-6E9056FD0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3272645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B54301-E32E-43E8-947D-731314E9D7EE}"/>
                  </a:ext>
                </a:extLst>
              </p:cNvPr>
              <p:cNvSpPr txBox="1"/>
              <p:nvPr/>
            </p:nvSpPr>
            <p:spPr>
              <a:xfrm>
                <a:off x="1262411" y="412272"/>
                <a:ext cx="3097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 구현 방법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2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F7EA9F-AA15-40F5-A600-D25A3067D58A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A73A2-37D8-40C8-A6A9-6F57917824C5}"/>
              </a:ext>
            </a:extLst>
          </p:cNvPr>
          <p:cNvCxnSpPr>
            <a:cxnSpLocks/>
          </p:cNvCxnSpPr>
          <p:nvPr/>
        </p:nvCxnSpPr>
        <p:spPr>
          <a:xfrm>
            <a:off x="0" y="6350920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CE09A6-D2B1-47FE-8716-E2C4311B1625}"/>
              </a:ext>
            </a:extLst>
          </p:cNvPr>
          <p:cNvGrpSpPr/>
          <p:nvPr/>
        </p:nvGrpSpPr>
        <p:grpSpPr>
          <a:xfrm>
            <a:off x="5903231" y="6155577"/>
            <a:ext cx="778235" cy="525985"/>
            <a:chOff x="5903231" y="6155577"/>
            <a:chExt cx="778235" cy="5259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214822-8AB6-45F0-B432-BCA3A7DBD24C}"/>
                </a:ext>
              </a:extLst>
            </p:cNvPr>
            <p:cNvGrpSpPr/>
            <p:nvPr/>
          </p:nvGrpSpPr>
          <p:grpSpPr>
            <a:xfrm>
              <a:off x="5903231" y="6155577"/>
              <a:ext cx="385538" cy="400110"/>
              <a:chOff x="3916196" y="5705982"/>
              <a:chExt cx="385538" cy="40011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651A89-0B6C-4C20-B3D9-E6679EF05364}"/>
                  </a:ext>
                </a:extLst>
              </p:cNvPr>
              <p:cNvSpPr/>
              <p:nvPr/>
            </p:nvSpPr>
            <p:spPr>
              <a:xfrm rot="18900000">
                <a:off x="3916196" y="5708556"/>
                <a:ext cx="385538" cy="38553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98CD5A-8775-4477-B450-BBA1970E1B94}"/>
                  </a:ext>
                </a:extLst>
              </p:cNvPr>
              <p:cNvSpPr txBox="1"/>
              <p:nvPr/>
            </p:nvSpPr>
            <p:spPr>
              <a:xfrm>
                <a:off x="3944333" y="5705982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1DB67-58F4-4513-9D7D-FFD202880E9B}"/>
                </a:ext>
              </a:extLst>
            </p:cNvPr>
            <p:cNvSpPr/>
            <p:nvPr/>
          </p:nvSpPr>
          <p:spPr>
            <a:xfrm rot="18900000">
              <a:off x="6270988" y="6434108"/>
              <a:ext cx="118982" cy="118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5405D35-EA6F-4D4D-B95D-F4CCC2F7E7AA}"/>
                </a:ext>
              </a:extLst>
            </p:cNvPr>
            <p:cNvGrpSpPr/>
            <p:nvPr/>
          </p:nvGrpSpPr>
          <p:grpSpPr>
            <a:xfrm>
              <a:off x="6411840" y="6404563"/>
              <a:ext cx="269626" cy="276999"/>
              <a:chOff x="6254717" y="6395358"/>
              <a:chExt cx="269626" cy="2769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EFFCEB-49B7-4741-88BE-196CF4098B89}"/>
                  </a:ext>
                </a:extLst>
              </p:cNvPr>
              <p:cNvSpPr/>
              <p:nvPr/>
            </p:nvSpPr>
            <p:spPr>
              <a:xfrm rot="18900000">
                <a:off x="6274099" y="6423809"/>
                <a:ext cx="229476" cy="2294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656ABC-2438-4C9B-A4D5-B7FACC251F31}"/>
                  </a:ext>
                </a:extLst>
              </p:cNvPr>
              <p:cNvSpPr txBox="1"/>
              <p:nvPr/>
            </p:nvSpPr>
            <p:spPr>
              <a:xfrm>
                <a:off x="6254717" y="63953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35B6380-2406-4611-9726-CAC2C9BB7B6A}"/>
              </a:ext>
            </a:extLst>
          </p:cNvPr>
          <p:cNvGrpSpPr/>
          <p:nvPr/>
        </p:nvGrpSpPr>
        <p:grpSpPr>
          <a:xfrm>
            <a:off x="7232927" y="1646362"/>
            <a:ext cx="4612659" cy="3204628"/>
            <a:chOff x="6708227" y="1635078"/>
            <a:chExt cx="5323753" cy="3698658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A013077-707B-4F31-B079-9D545BA8A259}"/>
                </a:ext>
              </a:extLst>
            </p:cNvPr>
            <p:cNvSpPr/>
            <p:nvPr/>
          </p:nvSpPr>
          <p:spPr>
            <a:xfrm rot="16200000">
              <a:off x="7326466" y="1016839"/>
              <a:ext cx="3698658" cy="4935136"/>
            </a:xfrm>
            <a:prstGeom prst="triangl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232E89-D207-4DF6-8109-0E3FC92AD312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>
              <a:off x="6708227" y="3484407"/>
              <a:ext cx="532375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39E5F8-BCD2-496A-BCD7-8E1F9A814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74280" y="3152199"/>
              <a:ext cx="0" cy="657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3BA69F-B155-4299-84BB-3882FDBADB1E}"/>
                </a:ext>
              </a:extLst>
            </p:cNvPr>
            <p:cNvSpPr txBox="1"/>
            <p:nvPr/>
          </p:nvSpPr>
          <p:spPr>
            <a:xfrm>
              <a:off x="7256725" y="3802515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Z near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E6E4F2-0CB0-47B1-A2DF-175E6AE5E052}"/>
                </a:ext>
              </a:extLst>
            </p:cNvPr>
            <p:cNvSpPr/>
            <p:nvPr/>
          </p:nvSpPr>
          <p:spPr>
            <a:xfrm>
              <a:off x="9734811" y="2467223"/>
              <a:ext cx="403860" cy="49529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2EBBCC-1019-447F-A867-9B696BB0FB8B}"/>
                </a:ext>
              </a:extLst>
            </p:cNvPr>
            <p:cNvSpPr/>
            <p:nvPr/>
          </p:nvSpPr>
          <p:spPr>
            <a:xfrm>
              <a:off x="10951123" y="2852801"/>
              <a:ext cx="403860" cy="49529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AC2DF9-E343-4149-B67C-E1D8B84FD2A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6708227" y="2629004"/>
              <a:ext cx="3729135" cy="85540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2C342A8-92FA-4C18-BC32-CC4A21FD0ED3}"/>
                </a:ext>
              </a:extLst>
            </p:cNvPr>
            <p:cNvCxnSpPr>
              <a:stCxn id="46" idx="1"/>
            </p:cNvCxnSpPr>
            <p:nvPr/>
          </p:nvCxnSpPr>
          <p:spPr>
            <a:xfrm flipH="1" flipV="1">
              <a:off x="10469880" y="3100449"/>
              <a:ext cx="481243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384D4A-61BC-4BF2-A4FA-63A5BAEE6D43}"/>
                </a:ext>
              </a:extLst>
            </p:cNvPr>
            <p:cNvCxnSpPr>
              <a:cxnSpLocks/>
              <a:stCxn id="46" idx="1"/>
              <a:endCxn id="57" idx="5"/>
            </p:cNvCxnSpPr>
            <p:nvPr/>
          </p:nvCxnSpPr>
          <p:spPr>
            <a:xfrm flipH="1" flipV="1">
              <a:off x="10492874" y="2649950"/>
              <a:ext cx="458249" cy="4505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E1E9D19-AE62-4725-B054-40113CF00CBA}"/>
                </a:ext>
              </a:extLst>
            </p:cNvPr>
            <p:cNvSpPr/>
            <p:nvPr/>
          </p:nvSpPr>
          <p:spPr>
            <a:xfrm>
              <a:off x="10437362" y="2594438"/>
              <a:ext cx="65036" cy="65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D4B256-4680-418F-92F1-3DD22DB94C56}"/>
                </a:ext>
              </a:extLst>
            </p:cNvPr>
            <p:cNvSpPr txBox="1"/>
            <p:nvPr/>
          </p:nvSpPr>
          <p:spPr>
            <a:xfrm>
              <a:off x="10416602" y="235617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q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11C209-8DB3-44DD-BEBA-1C77214EC631}"/>
                </a:ext>
              </a:extLst>
            </p:cNvPr>
            <p:cNvSpPr/>
            <p:nvPr/>
          </p:nvSpPr>
          <p:spPr>
            <a:xfrm>
              <a:off x="9702293" y="2763950"/>
              <a:ext cx="65036" cy="65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2577FC-CF45-41EC-9460-52C81AA580CC}"/>
                </a:ext>
              </a:extLst>
            </p:cNvPr>
            <p:cNvSpPr txBox="1"/>
            <p:nvPr/>
          </p:nvSpPr>
          <p:spPr>
            <a:xfrm>
              <a:off x="9525240" y="2547022"/>
              <a:ext cx="23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6B2661-AED7-4143-B891-455390895217}"/>
                </a:ext>
              </a:extLst>
            </p:cNvPr>
            <p:cNvSpPr txBox="1"/>
            <p:nvPr/>
          </p:nvSpPr>
          <p:spPr>
            <a:xfrm>
              <a:off x="10918605" y="287520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0ADBAC-0B01-4BBD-B773-54C89945E548}"/>
                </a:ext>
              </a:extLst>
            </p:cNvPr>
            <p:cNvSpPr/>
            <p:nvPr/>
          </p:nvSpPr>
          <p:spPr>
            <a:xfrm>
              <a:off x="10918605" y="3066784"/>
              <a:ext cx="65036" cy="65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9E7017C-DB36-4744-AEC4-E48C5F72E17B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V="1">
              <a:off x="7574280" y="3122296"/>
              <a:ext cx="3399837" cy="28130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AE8FAB-6206-41B0-B264-4E3CA0C2813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6708227" y="3403600"/>
              <a:ext cx="866053" cy="808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802ABCD-65FE-4467-8F01-1170CD36400A}"/>
                </a:ext>
              </a:extLst>
            </p:cNvPr>
            <p:cNvSpPr txBox="1"/>
            <p:nvPr/>
          </p:nvSpPr>
          <p:spPr>
            <a:xfrm>
              <a:off x="7518891" y="318571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v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E7E7ECE-7F50-4641-A6D8-CFC5750B903D}"/>
                </a:ext>
              </a:extLst>
            </p:cNvPr>
            <p:cNvCxnSpPr/>
            <p:nvPr/>
          </p:nvCxnSpPr>
          <p:spPr>
            <a:xfrm>
              <a:off x="9734811" y="2962520"/>
              <a:ext cx="0" cy="51857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7D31DC-7EA4-496E-AC96-FBC11636059D}"/>
                </a:ext>
              </a:extLst>
            </p:cNvPr>
            <p:cNvCxnSpPr>
              <a:stCxn id="57" idx="4"/>
            </p:cNvCxnSpPr>
            <p:nvPr/>
          </p:nvCxnSpPr>
          <p:spPr>
            <a:xfrm>
              <a:off x="10469880" y="2659474"/>
              <a:ext cx="0" cy="821625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5EBE44-17BE-4B8B-85F3-0CB076182075}"/>
                </a:ext>
              </a:extLst>
            </p:cNvPr>
            <p:cNvCxnSpPr/>
            <p:nvPr/>
          </p:nvCxnSpPr>
          <p:spPr>
            <a:xfrm>
              <a:off x="10951123" y="3348098"/>
              <a:ext cx="0" cy="13300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1204D0-4694-4A6F-99C6-DDD59DD22006}"/>
                </a:ext>
              </a:extLst>
            </p:cNvPr>
            <p:cNvSpPr txBox="1"/>
            <p:nvPr/>
          </p:nvSpPr>
          <p:spPr>
            <a:xfrm>
              <a:off x="9658057" y="3444003"/>
              <a:ext cx="290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</a:t>
              </a:r>
              <a:r>
                <a:rPr lang="en-US" altLang="ko-KR" sz="1200" baseline="-25000" dirty="0">
                  <a:solidFill>
                    <a:schemeClr val="bg1"/>
                  </a:solidFill>
                </a:rPr>
                <a:t>z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A2A804-E914-4512-8D5E-B420A446F61B}"/>
                </a:ext>
              </a:extLst>
            </p:cNvPr>
            <p:cNvSpPr txBox="1"/>
            <p:nvPr/>
          </p:nvSpPr>
          <p:spPr>
            <a:xfrm>
              <a:off x="10368915" y="3444003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q</a:t>
              </a:r>
              <a:r>
                <a:rPr lang="en-US" altLang="ko-KR" sz="1200" baseline="-25000" dirty="0">
                  <a:solidFill>
                    <a:schemeClr val="bg1"/>
                  </a:solidFill>
                </a:rPr>
                <a:t>z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14729E-8BB5-4079-A760-61AD6E2BC8D3}"/>
                </a:ext>
              </a:extLst>
            </p:cNvPr>
            <p:cNvSpPr txBox="1"/>
            <p:nvPr/>
          </p:nvSpPr>
          <p:spPr>
            <a:xfrm>
              <a:off x="10862652" y="3444003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</a:t>
              </a:r>
              <a:r>
                <a:rPr lang="en-US" altLang="ko-KR" sz="1200" baseline="-25000" dirty="0">
                  <a:solidFill>
                    <a:schemeClr val="bg1"/>
                  </a:solidFill>
                </a:rPr>
                <a:t>z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0F6C851-5A8D-45EC-8EB6-31D1EB306E8D}"/>
              </a:ext>
            </a:extLst>
          </p:cNvPr>
          <p:cNvSpPr txBox="1"/>
          <p:nvPr/>
        </p:nvSpPr>
        <p:spPr>
          <a:xfrm>
            <a:off x="273220" y="2020506"/>
            <a:ext cx="9944774" cy="3368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점 </a:t>
            </a:r>
            <a:r>
              <a:rPr lang="en-US" altLang="ko-KR" sz="1600" dirty="0">
                <a:solidFill>
                  <a:schemeClr val="bg1"/>
                </a:solidFill>
              </a:rPr>
              <a:t>p</a:t>
            </a:r>
            <a:r>
              <a:rPr lang="ko-KR" altLang="en-US" sz="1600" dirty="0">
                <a:solidFill>
                  <a:schemeClr val="bg1"/>
                </a:solidFill>
              </a:rPr>
              <a:t>는 현재 처리 중인 픽셀이다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이 점은 깊이 값와 가까운 평면을 통과하는 벡터 </a:t>
            </a:r>
            <a:r>
              <a:rPr lang="en-US" altLang="ko-KR" sz="1600" dirty="0">
                <a:solidFill>
                  <a:schemeClr val="bg1"/>
                </a:solidFill>
              </a:rPr>
              <a:t>v</a:t>
            </a:r>
            <a:r>
              <a:rPr lang="ko-KR" altLang="en-US" sz="1600" dirty="0">
                <a:solidFill>
                  <a:schemeClr val="bg1"/>
                </a:solidFill>
              </a:rPr>
              <a:t>로 재구축한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점 </a:t>
            </a:r>
            <a:r>
              <a:rPr lang="en-US" altLang="ko-KR" sz="1600" dirty="0">
                <a:solidFill>
                  <a:schemeClr val="bg1"/>
                </a:solidFill>
              </a:rPr>
              <a:t>q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</a:rPr>
              <a:t>p</a:t>
            </a:r>
            <a:r>
              <a:rPr lang="ko-KR" altLang="en-US" sz="1600" dirty="0">
                <a:solidFill>
                  <a:schemeClr val="bg1"/>
                </a:solidFill>
              </a:rPr>
              <a:t>를 중심으로 한 반원에서 무작위로 선택한 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점 </a:t>
            </a:r>
            <a:r>
              <a:rPr lang="en-US" altLang="ko-KR" sz="1600" dirty="0">
                <a:solidFill>
                  <a:schemeClr val="bg1"/>
                </a:solidFill>
              </a:rPr>
              <a:t>r</a:t>
            </a:r>
            <a:r>
              <a:rPr lang="ko-KR" altLang="en-US" sz="1600" dirty="0">
                <a:solidFill>
                  <a:schemeClr val="bg1"/>
                </a:solidFill>
              </a:rPr>
              <a:t>은 시점에서 </a:t>
            </a:r>
            <a:r>
              <a:rPr lang="en-US" altLang="ko-KR" sz="1600" dirty="0">
                <a:solidFill>
                  <a:schemeClr val="bg1"/>
                </a:solidFill>
              </a:rPr>
              <a:t>q</a:t>
            </a:r>
            <a:r>
              <a:rPr lang="ko-KR" altLang="en-US" sz="1600" dirty="0">
                <a:solidFill>
                  <a:schemeClr val="bg1"/>
                </a:solidFill>
              </a:rPr>
              <a:t>로의 반직선에 있는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시점에 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가장 가까운 가시 점에 해당한다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이 점 </a:t>
            </a:r>
            <a:r>
              <a:rPr lang="en-US" altLang="ko-KR" sz="1600" dirty="0">
                <a:solidFill>
                  <a:schemeClr val="bg1"/>
                </a:solidFill>
              </a:rPr>
              <a:t>r</a:t>
            </a:r>
            <a:r>
              <a:rPr lang="ko-KR" altLang="en-US" sz="1600" dirty="0">
                <a:solidFill>
                  <a:schemeClr val="bg1"/>
                </a:solidFill>
              </a:rPr>
              <a:t>은 만일 </a:t>
            </a:r>
            <a:r>
              <a:rPr lang="en-US" altLang="ko-KR" sz="1600" dirty="0">
                <a:solidFill>
                  <a:schemeClr val="bg1"/>
                </a:solidFill>
              </a:rPr>
              <a:t>| p</a:t>
            </a:r>
            <a:r>
              <a:rPr lang="en-US" altLang="ko-KR" sz="1600" baseline="-25000" dirty="0">
                <a:solidFill>
                  <a:schemeClr val="bg1"/>
                </a:solidFill>
              </a:rPr>
              <a:t>z  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en-US" altLang="ko-KR" sz="1600" baseline="-250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r</a:t>
            </a:r>
            <a:r>
              <a:rPr lang="en-US" altLang="ko-KR" sz="1600" baseline="-25000" dirty="0">
                <a:solidFill>
                  <a:schemeClr val="bg1"/>
                </a:solidFill>
              </a:rPr>
              <a:t>z </a:t>
            </a:r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가 충분히 작고 </a:t>
            </a:r>
            <a:r>
              <a:rPr lang="en-US" altLang="ko-KR" sz="1600" dirty="0">
                <a:solidFill>
                  <a:schemeClr val="bg1"/>
                </a:solidFill>
              </a:rPr>
              <a:t>r – 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n </a:t>
            </a:r>
            <a:r>
              <a:rPr lang="ko-KR" altLang="en-US" sz="1600" dirty="0">
                <a:solidFill>
                  <a:schemeClr val="bg1"/>
                </a:solidFill>
              </a:rPr>
              <a:t>사이의 각도가 </a:t>
            </a:r>
            <a:r>
              <a:rPr lang="en-US" altLang="ko-KR" sz="1600" dirty="0">
                <a:solidFill>
                  <a:schemeClr val="bg1"/>
                </a:solidFill>
              </a:rPr>
              <a:t> 90º </a:t>
            </a:r>
            <a:r>
              <a:rPr lang="ko-KR" altLang="en-US" sz="1600" dirty="0">
                <a:solidFill>
                  <a:schemeClr val="bg1"/>
                </a:solidFill>
              </a:rPr>
              <a:t>이하라면 점 </a:t>
            </a:r>
            <a:r>
              <a:rPr lang="en-US" altLang="ko-KR" sz="1600" dirty="0">
                <a:solidFill>
                  <a:schemeClr val="bg1"/>
                </a:solidFill>
              </a:rPr>
              <a:t>p</a:t>
            </a:r>
            <a:r>
              <a:rPr lang="ko-KR" altLang="en-US" sz="1600" dirty="0">
                <a:solidFill>
                  <a:schemeClr val="bg1"/>
                </a:solidFill>
              </a:rPr>
              <a:t>의 차폐도에 기여한다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91" name="Picture 90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378101F6-2454-4FC8-BDAF-D1772D02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C321FF-26A6-4949-9D0F-E9CE0B6400FF}"/>
              </a:ext>
            </a:extLst>
          </p:cNvPr>
          <p:cNvGrpSpPr/>
          <p:nvPr/>
        </p:nvGrpSpPr>
        <p:grpSpPr>
          <a:xfrm>
            <a:off x="4896082" y="6219905"/>
            <a:ext cx="255870" cy="262029"/>
            <a:chOff x="3905735" y="5688563"/>
            <a:chExt cx="395999" cy="4055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0FC4FB-5E22-4F1C-8D12-47FEBCF350B5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2BCA8B-06AC-464E-9FC1-ACAB293ABA2B}"/>
                </a:ext>
              </a:extLst>
            </p:cNvPr>
            <p:cNvSpPr txBox="1"/>
            <p:nvPr/>
          </p:nvSpPr>
          <p:spPr>
            <a:xfrm>
              <a:off x="3905735" y="5688563"/>
              <a:ext cx="269627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6B2F69-6C62-4DAD-921E-0F5D795C59D9}"/>
              </a:ext>
            </a:extLst>
          </p:cNvPr>
          <p:cNvGrpSpPr/>
          <p:nvPr/>
        </p:nvGrpSpPr>
        <p:grpSpPr>
          <a:xfrm>
            <a:off x="6984079" y="6212420"/>
            <a:ext cx="269626" cy="276999"/>
            <a:chOff x="3905732" y="5688563"/>
            <a:chExt cx="417289" cy="42869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60D9B-0961-4456-8708-284C7816B49E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D39117E-B065-4B0A-92D5-56F6A76864BC}"/>
                </a:ext>
              </a:extLst>
            </p:cNvPr>
            <p:cNvSpPr txBox="1"/>
            <p:nvPr/>
          </p:nvSpPr>
          <p:spPr>
            <a:xfrm>
              <a:off x="3905735" y="5688563"/>
              <a:ext cx="417289" cy="428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5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6D6B042C-46A1-44DA-A262-8E0C3B09E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0911F86D-BC33-4F49-B4C4-F85C32AA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0" y="3690042"/>
            <a:ext cx="3675832" cy="2395691"/>
          </a:xfrm>
          <a:prstGeom prst="rect">
            <a:avLst/>
          </a:prstGeom>
        </p:spPr>
      </p:pic>
      <p:pic>
        <p:nvPicPr>
          <p:cNvPr id="7" name="Picture 6" descr="A picture containing text, envelope, businesscard&#10;&#10;Description automatically generated">
            <a:extLst>
              <a:ext uri="{FF2B5EF4-FFF2-40B4-BE49-F238E27FC236}">
                <a16:creationId xmlns:a16="http://schemas.microsoft.com/office/drawing/2014/main" id="{955E903D-FF25-4C53-A326-51E94CE42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98" y="3718021"/>
            <a:ext cx="3675832" cy="23719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68B84B1-7FB6-4EAF-8422-CC1B6740EE15}"/>
              </a:ext>
            </a:extLst>
          </p:cNvPr>
          <p:cNvGrpSpPr/>
          <p:nvPr/>
        </p:nvGrpSpPr>
        <p:grpSpPr>
          <a:xfrm>
            <a:off x="383112" y="336056"/>
            <a:ext cx="4908339" cy="762248"/>
            <a:chOff x="4946799" y="1699343"/>
            <a:chExt cx="4908339" cy="7622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AC3DEA-B2A6-4975-8E31-3848635FBE9E}"/>
                </a:ext>
              </a:extLst>
            </p:cNvPr>
            <p:cNvGrpSpPr/>
            <p:nvPr/>
          </p:nvGrpSpPr>
          <p:grpSpPr>
            <a:xfrm>
              <a:off x="4946799" y="1703086"/>
              <a:ext cx="4908339" cy="758505"/>
              <a:chOff x="331186" y="388191"/>
              <a:chExt cx="4908339" cy="75850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0A4FD4-A3BD-464A-A6E7-EA2F2021AB54}"/>
                  </a:ext>
                </a:extLst>
              </p:cNvPr>
              <p:cNvSpPr/>
              <p:nvPr/>
            </p:nvSpPr>
            <p:spPr>
              <a:xfrm rot="18900000">
                <a:off x="331186" y="388191"/>
                <a:ext cx="636782" cy="6367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B6070F3-A7E3-4D51-9E5A-8E8D01305DF5}"/>
                  </a:ext>
                </a:extLst>
              </p:cNvPr>
              <p:cNvSpPr/>
              <p:nvPr/>
            </p:nvSpPr>
            <p:spPr>
              <a:xfrm rot="18900000">
                <a:off x="885004" y="899678"/>
                <a:ext cx="247018" cy="2470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436839-6694-4C71-A4D8-0DE436AD9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789" y="1022466"/>
                <a:ext cx="403346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4946E3-B1FF-4BC6-A6F6-20BB58FA187E}"/>
                  </a:ext>
                </a:extLst>
              </p:cNvPr>
              <p:cNvSpPr txBox="1"/>
              <p:nvPr/>
            </p:nvSpPr>
            <p:spPr>
              <a:xfrm>
                <a:off x="1262411" y="412272"/>
                <a:ext cx="3977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SSAO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 문제점 및 해결법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917FEB-CDCE-4BD6-80AD-D90172712797}"/>
                </a:ext>
              </a:extLst>
            </p:cNvPr>
            <p:cNvSpPr txBox="1"/>
            <p:nvPr/>
          </p:nvSpPr>
          <p:spPr>
            <a:xfrm>
              <a:off x="5035264" y="169934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3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79BAC7-06EE-4551-A046-1D77C2002D48}"/>
              </a:ext>
            </a:extLst>
          </p:cNvPr>
          <p:cNvCxnSpPr>
            <a:cxnSpLocks/>
          </p:cNvCxnSpPr>
          <p:nvPr/>
        </p:nvCxnSpPr>
        <p:spPr>
          <a:xfrm>
            <a:off x="0" y="6350920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880295-9A08-48CA-B2D3-76BB13E1A85D}"/>
              </a:ext>
            </a:extLst>
          </p:cNvPr>
          <p:cNvGrpSpPr/>
          <p:nvPr/>
        </p:nvGrpSpPr>
        <p:grpSpPr>
          <a:xfrm>
            <a:off x="5903231" y="6155577"/>
            <a:ext cx="385538" cy="400110"/>
            <a:chOff x="3916196" y="5705982"/>
            <a:chExt cx="385538" cy="4001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7DF985-BA7A-46B2-B742-922A357CE610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F124D-1D71-4FAF-813F-6895D7044F08}"/>
                </a:ext>
              </a:extLst>
            </p:cNvPr>
            <p:cNvSpPr txBox="1"/>
            <p:nvPr/>
          </p:nvSpPr>
          <p:spPr>
            <a:xfrm>
              <a:off x="3944333" y="570598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7AB6A9-1685-4F30-BE7D-14EDE73AC8A6}"/>
              </a:ext>
            </a:extLst>
          </p:cNvPr>
          <p:cNvGrpSpPr/>
          <p:nvPr/>
        </p:nvGrpSpPr>
        <p:grpSpPr>
          <a:xfrm>
            <a:off x="4896082" y="6230588"/>
            <a:ext cx="463786" cy="392949"/>
            <a:chOff x="5378647" y="6219974"/>
            <a:chExt cx="463786" cy="39294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9DF92E-D4F1-404F-8515-068905688968}"/>
                </a:ext>
              </a:extLst>
            </p:cNvPr>
            <p:cNvSpPr/>
            <p:nvPr/>
          </p:nvSpPr>
          <p:spPr>
            <a:xfrm rot="18900000">
              <a:off x="5589437" y="6442049"/>
              <a:ext cx="118982" cy="1189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64BFD5-2C92-4A66-BCA8-FDB074CEDE6E}"/>
                </a:ext>
              </a:extLst>
            </p:cNvPr>
            <p:cNvGrpSpPr/>
            <p:nvPr/>
          </p:nvGrpSpPr>
          <p:grpSpPr>
            <a:xfrm>
              <a:off x="5378647" y="6219974"/>
              <a:ext cx="463786" cy="392949"/>
              <a:chOff x="6547631" y="6210449"/>
              <a:chExt cx="463786" cy="39294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C8138C7-F469-45A8-8DCF-07568B5AE930}"/>
                  </a:ext>
                </a:extLst>
              </p:cNvPr>
              <p:cNvGrpSpPr/>
              <p:nvPr/>
            </p:nvGrpSpPr>
            <p:grpSpPr>
              <a:xfrm>
                <a:off x="6547631" y="6210449"/>
                <a:ext cx="269626" cy="276999"/>
                <a:chOff x="3905735" y="5688563"/>
                <a:chExt cx="417289" cy="428699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B1317AD-5254-411C-B175-E11304C8D035}"/>
                    </a:ext>
                  </a:extLst>
                </p:cNvPr>
                <p:cNvSpPr/>
                <p:nvPr/>
              </p:nvSpPr>
              <p:spPr>
                <a:xfrm rot="18900000">
                  <a:off x="3916196" y="5708556"/>
                  <a:ext cx="385538" cy="38553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6745776-F326-4057-8DE6-FE789E3BB647}"/>
                    </a:ext>
                  </a:extLst>
                </p:cNvPr>
                <p:cNvSpPr txBox="1"/>
                <p:nvPr/>
              </p:nvSpPr>
              <p:spPr>
                <a:xfrm>
                  <a:off x="3905735" y="5688563"/>
                  <a:ext cx="417289" cy="4286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78665C-5115-4332-8132-16FED6A31CB8}"/>
                  </a:ext>
                </a:extLst>
              </p:cNvPr>
              <p:cNvSpPr/>
              <p:nvPr/>
            </p:nvSpPr>
            <p:spPr>
              <a:xfrm rot="18900000">
                <a:off x="6892435" y="6484416"/>
                <a:ext cx="118982" cy="1189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576DA7-BFC0-4F1A-982A-215EB1F9DCE9}"/>
              </a:ext>
            </a:extLst>
          </p:cNvPr>
          <p:cNvGrpSpPr/>
          <p:nvPr/>
        </p:nvGrpSpPr>
        <p:grpSpPr>
          <a:xfrm>
            <a:off x="4022491" y="6236655"/>
            <a:ext cx="255870" cy="262029"/>
            <a:chOff x="3905735" y="5688563"/>
            <a:chExt cx="395999" cy="4055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85E4D8-68B0-4635-8946-0E9FE18C7D0E}"/>
                </a:ext>
              </a:extLst>
            </p:cNvPr>
            <p:cNvSpPr/>
            <p:nvPr/>
          </p:nvSpPr>
          <p:spPr>
            <a:xfrm rot="18900000">
              <a:off x="3916196" y="5708556"/>
              <a:ext cx="385538" cy="385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F6D9D-3100-4406-8E20-C0F8B835AC88}"/>
                </a:ext>
              </a:extLst>
            </p:cNvPr>
            <p:cNvSpPr txBox="1"/>
            <p:nvPr/>
          </p:nvSpPr>
          <p:spPr>
            <a:xfrm>
              <a:off x="3905735" y="5688563"/>
              <a:ext cx="269627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Picture 48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49F32109-5B9B-429E-85F4-61F67DDE7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D4AC877-6CD7-475D-A060-CAF185816A90}"/>
              </a:ext>
            </a:extLst>
          </p:cNvPr>
          <p:cNvSpPr txBox="1"/>
          <p:nvPr/>
        </p:nvSpPr>
        <p:spPr>
          <a:xfrm>
            <a:off x="1060895" y="1468531"/>
            <a:ext cx="10123284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SSAO</a:t>
            </a:r>
            <a:r>
              <a:rPr lang="ko-KR" altLang="en-US" sz="1600" dirty="0">
                <a:solidFill>
                  <a:schemeClr val="bg1"/>
                </a:solidFill>
              </a:rPr>
              <a:t>는 일정 수의 반직선을 쏘아 차폐도를 계산한다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이로 인해 생성된 </a:t>
            </a:r>
            <a:r>
              <a:rPr lang="en-US" altLang="ko-KR" sz="1600" dirty="0">
                <a:solidFill>
                  <a:schemeClr val="bg1"/>
                </a:solidFill>
              </a:rPr>
              <a:t>SSAO </a:t>
            </a:r>
            <a:r>
              <a:rPr lang="ko-KR" altLang="en-US" sz="1600" dirty="0">
                <a:solidFill>
                  <a:schemeClr val="bg1"/>
                </a:solidFill>
              </a:rPr>
              <a:t>맵에 잡음이 생긴다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잡음을 제거하기 위해서는 반직선의 수를 늘리면 되지만 실시간 응용 프로그램에서는 부적절한 해결책이다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통상적인 우회책은 </a:t>
            </a:r>
            <a:r>
              <a:rPr lang="en-US" altLang="ko-KR" sz="1600" dirty="0">
                <a:solidFill>
                  <a:schemeClr val="bg1"/>
                </a:solidFill>
              </a:rPr>
              <a:t>SSAO </a:t>
            </a:r>
            <a:r>
              <a:rPr lang="ko-KR" altLang="en-US" sz="1600" dirty="0">
                <a:solidFill>
                  <a:schemeClr val="bg1"/>
                </a:solidFill>
              </a:rPr>
              <a:t>맵에 </a:t>
            </a:r>
            <a:r>
              <a:rPr lang="en-US" altLang="ko-KR" sz="1600" dirty="0">
                <a:solidFill>
                  <a:schemeClr val="bg1"/>
                </a:solidFill>
              </a:rPr>
              <a:t>Bilateral blur</a:t>
            </a:r>
            <a:r>
              <a:rPr lang="ko-KR" altLang="en-US" sz="1600" dirty="0">
                <a:solidFill>
                  <a:schemeClr val="bg1"/>
                </a:solidFill>
              </a:rPr>
              <a:t>를 적용해서 맵을 매끄럽게 만드는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Bilateral blur</a:t>
            </a:r>
            <a:r>
              <a:rPr lang="ko-KR" altLang="en-US" sz="1600" dirty="0">
                <a:solidFill>
                  <a:schemeClr val="bg1"/>
                </a:solidFill>
              </a:rPr>
              <a:t>는 가장자리를 보존하기에 윤곽을 위한 </a:t>
            </a:r>
            <a:r>
              <a:rPr lang="en-US" altLang="ko-KR" sz="1600" dirty="0">
                <a:solidFill>
                  <a:schemeClr val="bg1"/>
                </a:solidFill>
              </a:rPr>
              <a:t>SSAO</a:t>
            </a:r>
            <a:r>
              <a:rPr lang="ko-KR" altLang="en-US" sz="1600" dirty="0">
                <a:solidFill>
                  <a:schemeClr val="bg1"/>
                </a:solidFill>
              </a:rPr>
              <a:t>에게 적절한 블러 처리이다</a:t>
            </a:r>
          </a:p>
        </p:txBody>
      </p:sp>
    </p:spTree>
    <p:extLst>
      <p:ext uri="{BB962C8B-B14F-4D97-AF65-F5344CB8AC3E}">
        <p14:creationId xmlns:p14="http://schemas.microsoft.com/office/powerpoint/2010/main" val="34990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D68070DA-622E-4CD3-A89C-FEF095318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8" r="12479"/>
          <a:stretch/>
        </p:blipFill>
        <p:spPr>
          <a:xfrm>
            <a:off x="5203829" y="0"/>
            <a:ext cx="6988172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C4F15B-67CB-49B4-A293-FF610E2B8D65}"/>
              </a:ext>
            </a:extLst>
          </p:cNvPr>
          <p:cNvSpPr/>
          <p:nvPr/>
        </p:nvSpPr>
        <p:spPr>
          <a:xfrm>
            <a:off x="0" y="2859613"/>
            <a:ext cx="12191999" cy="1138773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A picture containing blue, close&#10;&#10;Description automatically generated">
            <a:extLst>
              <a:ext uri="{FF2B5EF4-FFF2-40B4-BE49-F238E27FC236}">
                <a16:creationId xmlns:a16="http://schemas.microsoft.com/office/drawing/2014/main" id="{C48739E2-2F0E-4BC1-88D6-134C74621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79" y="5960611"/>
            <a:ext cx="870957" cy="897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DE7D9-7CD4-42AA-9C49-4B44DD195EE7}"/>
              </a:ext>
            </a:extLst>
          </p:cNvPr>
          <p:cNvSpPr txBox="1"/>
          <p:nvPr/>
        </p:nvSpPr>
        <p:spPr>
          <a:xfrm>
            <a:off x="5567650" y="2859613"/>
            <a:ext cx="10567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800" dirty="0">
                <a:solidFill>
                  <a:schemeClr val="bg1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61849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300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승곤</dc:creator>
  <cp:lastModifiedBy>김 승곤</cp:lastModifiedBy>
  <cp:revision>19</cp:revision>
  <dcterms:created xsi:type="dcterms:W3CDTF">2021-12-16T00:44:08Z</dcterms:created>
  <dcterms:modified xsi:type="dcterms:W3CDTF">2021-12-16T07:17:06Z</dcterms:modified>
</cp:coreProperties>
</file>