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FFC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7336-7560-4418-8531-0D80E8E00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DE40E-0121-424B-B98C-FDE12D24C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869A6-3A2E-482B-A883-4747F193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218A-1775-4956-BC5B-9E1F5AFFF2D7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F854D-8AE2-4AF1-9907-665E06794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02A2A-D262-4157-9523-5091202C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CDCC-935F-4746-811F-DA4750D66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40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AE6A-59B1-43D7-9342-AE70CA7B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CAC64-C2B4-4C67-B6B1-A33445BB3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49718-6042-4AA0-8240-0EF01896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218A-1775-4956-BC5B-9E1F5AFFF2D7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6BF48-0116-4AE2-8B3F-92C6B8B7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4FB12-E68B-4CD5-9443-84EF8D2E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CDCC-935F-4746-811F-DA4750D66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43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DE8E66-F36B-4570-A3EF-2FAB45FB6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081F7-0F11-4D97-B006-25A5353AB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DF6A7-2690-49CE-9AB1-92FD306D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218A-1775-4956-BC5B-9E1F5AFFF2D7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804AA-A12C-47B5-B7E0-61B35DD2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3FB9D-AB12-45EE-A278-1CF49493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CDCC-935F-4746-811F-DA4750D66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65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90EC-6CAE-4DC8-91D3-8CB940AF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A1D3D-D2AF-4899-A5E6-9FC2A15A3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4883C-66DF-41FB-8E7A-4256E2C0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218A-1775-4956-BC5B-9E1F5AFFF2D7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37E01-13B5-4C81-AD2A-9DF3F7EA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73296-E1A3-492C-942A-FFA90DB2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CDCC-935F-4746-811F-DA4750D66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93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3507-35A8-4D1E-91AD-0A7954773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DE2A5-C877-44C9-9507-AEB3E612F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7F0A-4F46-46EB-A299-FAF29772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218A-1775-4956-BC5B-9E1F5AFFF2D7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C6AFB-465E-495B-8A72-BD053999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EC461-9941-40EA-91BE-E2BF714D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CDCC-935F-4746-811F-DA4750D66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09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D94D-4D62-4A78-83E7-5E94F4D1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9D7D4-BAC1-4578-88BD-B5469C080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642E9-8D3D-4597-9F14-4754B8399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8164A-1BE1-4D0E-A1F4-C6C3DD24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218A-1775-4956-BC5B-9E1F5AFFF2D7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31B61-BBF7-4B81-8E15-B94A4A33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88716-8B87-4F7B-B632-5D249135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CDCC-935F-4746-811F-DA4750D66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32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1E84-24E3-4546-BCE1-83D73CEA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76643-50EE-42AB-A572-3A4FC82C3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0BE40-5005-431D-8285-63091A012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BD2F70-7519-4713-9628-C14EFE450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7F02CF-9A5F-4355-AE21-CA419D75D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D185C4-977E-47DC-A2AA-36070EBF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218A-1775-4956-BC5B-9E1F5AFFF2D7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CB798-0E6D-4E89-88AF-F9A40C19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B5015-A8C8-4C59-BDE4-FF3AE206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CDCC-935F-4746-811F-DA4750D66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08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CAF2-AC66-434B-BC15-918E9090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D0F2B-24C5-46F3-87B6-67F942AB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218A-1775-4956-BC5B-9E1F5AFFF2D7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DFA06-F8CA-4420-ABAE-3B6190F7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A1915-F530-4BA4-A001-29670D59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CDCC-935F-4746-811F-DA4750D66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56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06D3C-CD3F-4B24-ACAA-DECECE4C5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218A-1775-4956-BC5B-9E1F5AFFF2D7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C68DE4-C460-40BB-B04E-79C35D01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0BE87-1A30-4841-A10A-3D95A6063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CDCC-935F-4746-811F-DA4750D66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10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A21A-E495-447A-8211-44E67B82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6A073-37E0-4AE5-B3D6-605D345CE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4CBFE-5E5B-4B41-B7C0-F5E801F54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179F1-6B04-4BBE-BA8F-C0803C76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218A-1775-4956-BC5B-9E1F5AFFF2D7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90B5C-3303-4C94-AB7F-4EE475F5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731D6-B14C-4CD5-9AAF-D494CED5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CDCC-935F-4746-811F-DA4750D66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00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CCFC-465D-4078-850C-F8040E89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39513-6F9E-4F18-8695-1AB8494EB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A8B8C-35E9-463B-BE1B-E6D2BDE5B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F9D65-13DB-4D14-ACDC-CC075712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218A-1775-4956-BC5B-9E1F5AFFF2D7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F3DA2-F677-4799-9F0C-A5EB259B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1AF80-DD6A-45DB-A616-BBD4E46B8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CDCC-935F-4746-811F-DA4750D66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40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D04BF7-B5EA-4DE8-A34E-1B31EEF59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9C650-0544-428F-8F67-764946C48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87632-DF83-4F76-B236-92873F855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1218A-1775-4956-BC5B-9E1F5AFFF2D7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C05ED-9571-45D2-828E-F151485E5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C0FA8-ABC5-4959-8D55-B1EE40AA2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8CDCC-935F-4746-811F-DA4750D66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63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6E5E-B1A9-4BA0-AEC1-5B529E3BD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30706"/>
            <a:ext cx="3970421" cy="2398294"/>
          </a:xfrm>
        </p:spPr>
        <p:txBody>
          <a:bodyPr lIns="288000">
            <a:noAutofit/>
          </a:bodyPr>
          <a:lstStyle/>
          <a:p>
            <a:pPr algn="l"/>
            <a:r>
              <a:rPr lang="en-US" altLang="ko-KR" sz="5600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altLang="ko-KR" sz="5600" dirty="0">
                <a:solidFill>
                  <a:schemeClr val="bg1"/>
                </a:solidFill>
              </a:rPr>
              <a:t>creen</a:t>
            </a:r>
            <a:br>
              <a:rPr lang="en-US" altLang="ko-KR" sz="5600" dirty="0"/>
            </a:br>
            <a:r>
              <a:rPr lang="en-US" altLang="ko-KR" sz="5600" dirty="0"/>
              <a:t> </a:t>
            </a:r>
            <a:r>
              <a:rPr lang="en-US" altLang="ko-KR" sz="5600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altLang="ko-KR" sz="5600" dirty="0">
                <a:solidFill>
                  <a:schemeClr val="bg1"/>
                </a:solidFill>
              </a:rPr>
              <a:t>pace</a:t>
            </a:r>
            <a:br>
              <a:rPr lang="en-US" altLang="ko-KR" sz="5600" dirty="0"/>
            </a:br>
            <a:r>
              <a:rPr lang="en-US" altLang="ko-KR" sz="5600" dirty="0"/>
              <a:t> </a:t>
            </a:r>
            <a:r>
              <a:rPr lang="en-US" altLang="ko-KR" sz="5600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altLang="ko-KR" sz="5600" dirty="0">
                <a:solidFill>
                  <a:schemeClr val="bg1"/>
                </a:solidFill>
              </a:rPr>
              <a:t>eflection</a:t>
            </a:r>
            <a:endParaRPr lang="ko-KR" altLang="en-US" sz="56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C7BB8B-D0B2-47B8-802A-6A5A7DC31C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0" t="39" b="-1"/>
          <a:stretch/>
        </p:blipFill>
        <p:spPr>
          <a:xfrm>
            <a:off x="3970421" y="0"/>
            <a:ext cx="822157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3D17C2-D0B2-4CAF-9D85-F8712A6E54EA}"/>
              </a:ext>
            </a:extLst>
          </p:cNvPr>
          <p:cNvSpPr txBox="1"/>
          <p:nvPr/>
        </p:nvSpPr>
        <p:spPr>
          <a:xfrm>
            <a:off x="2909457" y="6317673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By KBG</a:t>
            </a:r>
            <a:endParaRPr lang="ko-KR" altLang="en-US" sz="1600" spc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09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08EF14-2F17-43D0-AD7F-20E997477AF5}"/>
              </a:ext>
            </a:extLst>
          </p:cNvPr>
          <p:cNvSpPr txBox="1"/>
          <p:nvPr/>
        </p:nvSpPr>
        <p:spPr>
          <a:xfrm>
            <a:off x="0" y="3046399"/>
            <a:ext cx="3923606" cy="857533"/>
          </a:xfrm>
          <a:prstGeom prst="rect">
            <a:avLst/>
          </a:prstGeom>
          <a:noFill/>
        </p:spPr>
        <p:txBody>
          <a:bodyPr wrap="square" lIns="72000" tIns="72000" rIns="540000" rtlCol="0">
            <a:spAutoFit/>
          </a:bodyPr>
          <a:lstStyle/>
          <a:p>
            <a:pPr algn="r">
              <a:tabLst>
                <a:tab pos="449263" algn="l"/>
              </a:tabLst>
            </a:pPr>
            <a:r>
              <a:rPr lang="ko-KR" altLang="en-US" sz="48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54744-A6E1-4108-B3E9-E1229269BC25}"/>
              </a:ext>
            </a:extLst>
          </p:cNvPr>
          <p:cNvSpPr txBox="1"/>
          <p:nvPr/>
        </p:nvSpPr>
        <p:spPr>
          <a:xfrm>
            <a:off x="3923606" y="1946864"/>
            <a:ext cx="8268394" cy="3188713"/>
          </a:xfrm>
          <a:prstGeom prst="rect">
            <a:avLst/>
          </a:prstGeom>
          <a:noFill/>
        </p:spPr>
        <p:txBody>
          <a:bodyPr wrap="square" lIns="360000" tIns="360000" rIns="72000" rtlCol="0" anchor="ctr" anchorCtr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  <a:tabLst>
                <a:tab pos="449263" algn="l"/>
              </a:tabLst>
            </a:pPr>
            <a:r>
              <a:rPr lang="en-US" altLang="ko-KR" sz="2400" dirty="0">
                <a:solidFill>
                  <a:schemeClr val="bg1"/>
                </a:solidFill>
              </a:rPr>
              <a:t>SSR</a:t>
            </a:r>
            <a:r>
              <a:rPr lang="ko-KR" altLang="en-US" sz="2400" dirty="0">
                <a:solidFill>
                  <a:schemeClr val="bg1"/>
                </a:solidFill>
              </a:rPr>
              <a:t>에 대하여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tabLst>
                <a:tab pos="449263" algn="l"/>
              </a:tabLst>
            </a:pPr>
            <a:r>
              <a:rPr lang="ko-KR" altLang="en-US" sz="2400" dirty="0">
                <a:solidFill>
                  <a:schemeClr val="bg1"/>
                </a:solidFill>
              </a:rPr>
              <a:t>구현 방식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tabLst>
                <a:tab pos="449263" algn="l"/>
              </a:tabLst>
            </a:pPr>
            <a:r>
              <a:rPr lang="ko-KR" altLang="en-US" sz="2400" dirty="0">
                <a:solidFill>
                  <a:schemeClr val="bg1"/>
                </a:solidFill>
              </a:rPr>
              <a:t>문제점</a:t>
            </a:r>
            <a:r>
              <a:rPr lang="en-US" altLang="ko-KR" sz="2400" dirty="0">
                <a:solidFill>
                  <a:schemeClr val="bg1"/>
                </a:solidFill>
              </a:rPr>
              <a:t>( 1 – 2 )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tabLst>
                <a:tab pos="449263" algn="l"/>
              </a:tabLst>
            </a:pPr>
            <a:r>
              <a:rPr lang="ko-KR" altLang="en-US" sz="2400" dirty="0">
                <a:solidFill>
                  <a:schemeClr val="bg1"/>
                </a:solidFill>
              </a:rPr>
              <a:t>문제점</a:t>
            </a:r>
            <a:r>
              <a:rPr lang="en-US" altLang="ko-KR" sz="2400" dirty="0">
                <a:solidFill>
                  <a:schemeClr val="bg1"/>
                </a:solidFill>
              </a:rPr>
              <a:t>( 1 – 2 ) </a:t>
            </a:r>
            <a:r>
              <a:rPr lang="ko-KR" altLang="en-US" sz="2400" dirty="0">
                <a:solidFill>
                  <a:schemeClr val="bg1"/>
                </a:solidFill>
              </a:rPr>
              <a:t>해결법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tabLst>
                <a:tab pos="449263" algn="l"/>
              </a:tabLst>
            </a:pP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806D9B-8B18-4C81-885D-27B116576B1C}"/>
              </a:ext>
            </a:extLst>
          </p:cNvPr>
          <p:cNvCxnSpPr/>
          <p:nvPr/>
        </p:nvCxnSpPr>
        <p:spPr>
          <a:xfrm>
            <a:off x="3923608" y="224443"/>
            <a:ext cx="0" cy="6633557"/>
          </a:xfrm>
          <a:prstGeom prst="line">
            <a:avLst/>
          </a:prstGeom>
          <a:ln>
            <a:gradFill>
              <a:gsLst>
                <a:gs pos="50000">
                  <a:schemeClr val="accent1">
                    <a:lumMod val="5000"/>
                    <a:lumOff val="95000"/>
                  </a:schemeClr>
                </a:gs>
                <a:gs pos="0">
                  <a:schemeClr val="tx1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76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AFF53DEB-24D4-4465-9018-B3031D4BF297}"/>
              </a:ext>
            </a:extLst>
          </p:cNvPr>
          <p:cNvGrpSpPr/>
          <p:nvPr/>
        </p:nvGrpSpPr>
        <p:grpSpPr>
          <a:xfrm>
            <a:off x="0" y="144379"/>
            <a:ext cx="12192000" cy="616858"/>
            <a:chOff x="0" y="144379"/>
            <a:chExt cx="12192000" cy="61685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81103F-21A0-4F32-8D28-9A85A2CE8113}"/>
                </a:ext>
              </a:extLst>
            </p:cNvPr>
            <p:cNvCxnSpPr>
              <a:cxnSpLocks/>
            </p:cNvCxnSpPr>
            <p:nvPr/>
          </p:nvCxnSpPr>
          <p:spPr>
            <a:xfrm>
              <a:off x="80210" y="761237"/>
              <a:ext cx="4379495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tx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5BF778-0739-466F-BBAA-57A8741ACE00}"/>
                </a:ext>
              </a:extLst>
            </p:cNvPr>
            <p:cNvSpPr txBox="1"/>
            <p:nvPr/>
          </p:nvSpPr>
          <p:spPr>
            <a:xfrm>
              <a:off x="0" y="144379"/>
              <a:ext cx="12192000" cy="584775"/>
            </a:xfrm>
            <a:prstGeom prst="rect">
              <a:avLst/>
            </a:prstGeom>
            <a:noFill/>
          </p:spPr>
          <p:txBody>
            <a:bodyPr wrap="square" lIns="180000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SSR</a:t>
              </a:r>
              <a:r>
                <a:rPr lang="ko-KR" altLang="en-US" sz="3200" dirty="0">
                  <a:solidFill>
                    <a:schemeClr val="bg1"/>
                  </a:solidFill>
                </a:rPr>
                <a:t>에 대하여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2B423E7-740D-4873-B412-157ACACC2921}"/>
              </a:ext>
            </a:extLst>
          </p:cNvPr>
          <p:cNvSpPr txBox="1"/>
          <p:nvPr/>
        </p:nvSpPr>
        <p:spPr>
          <a:xfrm>
            <a:off x="0" y="1032381"/>
            <a:ext cx="12192000" cy="1550361"/>
          </a:xfrm>
          <a:prstGeom prst="rect">
            <a:avLst/>
          </a:prstGeom>
          <a:noFill/>
        </p:spPr>
        <p:txBody>
          <a:bodyPr wrap="square" l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schemeClr val="bg1"/>
                </a:solidFill>
              </a:rPr>
              <a:t>실세계의 젖어있거나 매끄러운 물체들은 자신의 표면에 다른 물체들이 비춰진다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schemeClr val="bg1"/>
                </a:solidFill>
              </a:rPr>
              <a:t>때문에 반사 효과를 추가하는 것은 게임 화면을 더욱 사실적으로 보여지게 해준다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chemeClr val="bg1"/>
                </a:solidFill>
              </a:rPr>
              <a:t>SSR</a:t>
            </a:r>
            <a:r>
              <a:rPr lang="ko-KR" altLang="en-US" sz="2200" dirty="0">
                <a:solidFill>
                  <a:schemeClr val="bg1"/>
                </a:solidFill>
              </a:rPr>
              <a:t>은 화면 이미지만을 사용하여 해당 화면 이미지의 반사를 구현한다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44EC52-BD98-42A4-97E7-F6B8EAAF9A95}"/>
              </a:ext>
            </a:extLst>
          </p:cNvPr>
          <p:cNvCxnSpPr>
            <a:cxnSpLocks/>
          </p:cNvCxnSpPr>
          <p:nvPr/>
        </p:nvCxnSpPr>
        <p:spPr>
          <a:xfrm>
            <a:off x="6096000" y="3141135"/>
            <a:ext cx="0" cy="3809554"/>
          </a:xfrm>
          <a:prstGeom prst="line">
            <a:avLst/>
          </a:prstGeom>
          <a:ln>
            <a:gradFill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BF17EEB-8134-4161-8848-914C7BA39272}"/>
              </a:ext>
            </a:extLst>
          </p:cNvPr>
          <p:cNvGrpSpPr/>
          <p:nvPr/>
        </p:nvGrpSpPr>
        <p:grpSpPr>
          <a:xfrm>
            <a:off x="101599" y="2984939"/>
            <a:ext cx="5883794" cy="3703728"/>
            <a:chOff x="101599" y="2984939"/>
            <a:chExt cx="5883794" cy="370372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EAD417C-23A2-4929-BB81-417CEE5C01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501"/>
            <a:stretch/>
          </p:blipFill>
          <p:spPr>
            <a:xfrm>
              <a:off x="101599" y="3378199"/>
              <a:ext cx="5883794" cy="331046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A6BB4B-CCF1-4AFE-86CC-571F0046D998}"/>
                </a:ext>
              </a:extLst>
            </p:cNvPr>
            <p:cNvSpPr txBox="1"/>
            <p:nvPr/>
          </p:nvSpPr>
          <p:spPr>
            <a:xfrm>
              <a:off x="2552015" y="2984939"/>
              <a:ext cx="982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SSR</a:t>
              </a:r>
              <a:r>
                <a:rPr lang="ko-KR" altLang="en-US" dirty="0">
                  <a:solidFill>
                    <a:schemeClr val="bg1"/>
                  </a:solidFill>
                </a:rPr>
                <a:t> </a:t>
              </a:r>
              <a:r>
                <a:rPr lang="en-US" altLang="ko-KR" dirty="0">
                  <a:solidFill>
                    <a:srgbClr val="FF0000"/>
                  </a:solidFill>
                </a:rPr>
                <a:t>Off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CE81E526-051D-4E01-92BD-A82402FBDB2E}"/>
                </a:ext>
              </a:extLst>
            </p:cNvPr>
            <p:cNvCxnSpPr/>
            <p:nvPr/>
          </p:nvCxnSpPr>
          <p:spPr>
            <a:xfrm flipV="1">
              <a:off x="2166238" y="3169605"/>
              <a:ext cx="431800" cy="156196"/>
            </a:xfrm>
            <a:prstGeom prst="bentConnector3">
              <a:avLst>
                <a:gd name="adj1" fmla="val 980"/>
              </a:avLst>
            </a:prstGeom>
            <a:ln>
              <a:gradFill flip="none" rotWithShape="1">
                <a:gsLst>
                  <a:gs pos="0">
                    <a:schemeClr val="tx1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5EE8BA0-671E-4AF5-9299-8059CFE4124C}"/>
              </a:ext>
            </a:extLst>
          </p:cNvPr>
          <p:cNvGrpSpPr/>
          <p:nvPr/>
        </p:nvGrpSpPr>
        <p:grpSpPr>
          <a:xfrm>
            <a:off x="6206611" y="2956469"/>
            <a:ext cx="5883790" cy="3732198"/>
            <a:chOff x="6206611" y="2956469"/>
            <a:chExt cx="5883790" cy="373219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5A073DD-DC84-410A-8FB9-6F0EA4F2EA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501"/>
            <a:stretch/>
          </p:blipFill>
          <p:spPr>
            <a:xfrm>
              <a:off x="6206611" y="3378199"/>
              <a:ext cx="5883790" cy="331046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49AC19-18A4-490C-B4B5-8C5ABFCA6D83}"/>
                </a:ext>
              </a:extLst>
            </p:cNvPr>
            <p:cNvSpPr txBox="1"/>
            <p:nvPr/>
          </p:nvSpPr>
          <p:spPr>
            <a:xfrm>
              <a:off x="8657024" y="2956469"/>
              <a:ext cx="982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SSR</a:t>
              </a:r>
              <a:r>
                <a:rPr lang="ko-KR" altLang="en-US" dirty="0">
                  <a:solidFill>
                    <a:schemeClr val="bg1"/>
                  </a:solidFill>
                </a:rPr>
                <a:t> </a:t>
              </a:r>
              <a:r>
                <a:rPr lang="en-US" altLang="ko-KR" dirty="0">
                  <a:solidFill>
                    <a:srgbClr val="85FFC5"/>
                  </a:solidFill>
                </a:rPr>
                <a:t>On</a:t>
              </a:r>
              <a:endParaRPr lang="ko-KR" altLang="en-US" dirty="0">
                <a:solidFill>
                  <a:srgbClr val="85FFC5"/>
                </a:solidFill>
              </a:endParaRPr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B02431B1-E4D4-4478-8C02-8F5F75F46461}"/>
                </a:ext>
              </a:extLst>
            </p:cNvPr>
            <p:cNvCxnSpPr/>
            <p:nvPr/>
          </p:nvCxnSpPr>
          <p:spPr>
            <a:xfrm flipV="1">
              <a:off x="8245706" y="3168006"/>
              <a:ext cx="431800" cy="156196"/>
            </a:xfrm>
            <a:prstGeom prst="bentConnector3">
              <a:avLst>
                <a:gd name="adj1" fmla="val 980"/>
              </a:avLst>
            </a:prstGeom>
            <a:ln>
              <a:gradFill flip="none" rotWithShape="1">
                <a:gsLst>
                  <a:gs pos="0">
                    <a:schemeClr val="tx1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780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6E16426-E4C8-4C9D-B369-B90FE4E8E4DD}"/>
              </a:ext>
            </a:extLst>
          </p:cNvPr>
          <p:cNvGrpSpPr/>
          <p:nvPr/>
        </p:nvGrpSpPr>
        <p:grpSpPr>
          <a:xfrm>
            <a:off x="0" y="102816"/>
            <a:ext cx="12192000" cy="616858"/>
            <a:chOff x="0" y="144379"/>
            <a:chExt cx="12192000" cy="61685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DF6B974-A7C9-4B6B-B5BE-5F92F4ED51F4}"/>
                </a:ext>
              </a:extLst>
            </p:cNvPr>
            <p:cNvCxnSpPr>
              <a:cxnSpLocks/>
            </p:cNvCxnSpPr>
            <p:nvPr/>
          </p:nvCxnSpPr>
          <p:spPr>
            <a:xfrm>
              <a:off x="80210" y="761237"/>
              <a:ext cx="4379495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tx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1B0270-8BF5-4870-9CC9-E3DB2B5804AB}"/>
                </a:ext>
              </a:extLst>
            </p:cNvPr>
            <p:cNvSpPr txBox="1"/>
            <p:nvPr/>
          </p:nvSpPr>
          <p:spPr>
            <a:xfrm>
              <a:off x="0" y="144379"/>
              <a:ext cx="12192000" cy="584775"/>
            </a:xfrm>
            <a:prstGeom prst="rect">
              <a:avLst/>
            </a:prstGeom>
            <a:noFill/>
          </p:spPr>
          <p:txBody>
            <a:bodyPr wrap="square" lIns="180000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SSR </a:t>
              </a:r>
              <a:r>
                <a:rPr lang="ko-KR" altLang="en-US" sz="3200" dirty="0">
                  <a:solidFill>
                    <a:schemeClr val="bg1"/>
                  </a:solidFill>
                </a:rPr>
                <a:t>구현 방식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5E7B2A67-450A-4878-B270-AF6700C9A829}"/>
              </a:ext>
            </a:extLst>
          </p:cNvPr>
          <p:cNvSpPr/>
          <p:nvPr/>
        </p:nvSpPr>
        <p:spPr>
          <a:xfrm>
            <a:off x="6231467" y="5334226"/>
            <a:ext cx="5562600" cy="357681"/>
          </a:xfrm>
          <a:prstGeom prst="rect">
            <a:avLst/>
          </a:prstGeom>
          <a:solidFill>
            <a:schemeClr val="tx1"/>
          </a:solidFill>
          <a:ln w="152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9DC922-C3B1-4328-9FBA-0C0B1D63A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027" y="2541536"/>
            <a:ext cx="653912" cy="53555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FC0A530-3E4E-415A-9E04-6AB54D074A92}"/>
              </a:ext>
            </a:extLst>
          </p:cNvPr>
          <p:cNvCxnSpPr>
            <a:cxnSpLocks/>
          </p:cNvCxnSpPr>
          <p:nvPr/>
        </p:nvCxnSpPr>
        <p:spPr>
          <a:xfrm>
            <a:off x="6629400" y="2834992"/>
            <a:ext cx="2540000" cy="23028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1FC947-33D2-4333-BF40-E14BDE05BA0D}"/>
              </a:ext>
            </a:extLst>
          </p:cNvPr>
          <p:cNvCxnSpPr>
            <a:cxnSpLocks/>
          </p:cNvCxnSpPr>
          <p:nvPr/>
        </p:nvCxnSpPr>
        <p:spPr>
          <a:xfrm flipV="1">
            <a:off x="9880600" y="3827158"/>
            <a:ext cx="711200" cy="655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B3D87B0-3077-4E32-88D0-6E6587B76F4F}"/>
              </a:ext>
            </a:extLst>
          </p:cNvPr>
          <p:cNvGrpSpPr/>
          <p:nvPr/>
        </p:nvGrpSpPr>
        <p:grpSpPr>
          <a:xfrm>
            <a:off x="6223000" y="1195098"/>
            <a:ext cx="5576915" cy="356614"/>
            <a:chOff x="6324600" y="1472192"/>
            <a:chExt cx="5576915" cy="356614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FEF3BBA-0AF5-4890-B4A7-FD9EEFE36F1E}"/>
                </a:ext>
              </a:extLst>
            </p:cNvPr>
            <p:cNvCxnSpPr/>
            <p:nvPr/>
          </p:nvCxnSpPr>
          <p:spPr>
            <a:xfrm>
              <a:off x="6324600" y="1828806"/>
              <a:ext cx="5571067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E8A14C6-1DBC-4238-A0C2-20C794BC92B5}"/>
                </a:ext>
              </a:extLst>
            </p:cNvPr>
            <p:cNvSpPr txBox="1"/>
            <p:nvPr/>
          </p:nvSpPr>
          <p:spPr>
            <a:xfrm>
              <a:off x="10778066" y="1472192"/>
              <a:ext cx="1123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Z(view space)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B27DDF2-37A5-4295-8643-00E6E1346913}"/>
              </a:ext>
            </a:extLst>
          </p:cNvPr>
          <p:cNvGrpSpPr/>
          <p:nvPr/>
        </p:nvGrpSpPr>
        <p:grpSpPr>
          <a:xfrm>
            <a:off x="9169400" y="1492443"/>
            <a:ext cx="770465" cy="3645411"/>
            <a:chOff x="9271000" y="1769537"/>
            <a:chExt cx="770465" cy="3645411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57D9F0B-0274-4FE3-AC45-48C00305E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1000" y="4759600"/>
              <a:ext cx="711200" cy="6553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C91135C-B563-430E-9F58-114B0E65F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65266" y="1896537"/>
              <a:ext cx="0" cy="281226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F66F5F7-8359-44B0-AA64-0A59F0770521}"/>
                </a:ext>
              </a:extLst>
            </p:cNvPr>
            <p:cNvSpPr/>
            <p:nvPr/>
          </p:nvSpPr>
          <p:spPr>
            <a:xfrm>
              <a:off x="9889066" y="1769537"/>
              <a:ext cx="152399" cy="15239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4283FC5-383B-4A5D-949B-023B315E7A1A}"/>
              </a:ext>
            </a:extLst>
          </p:cNvPr>
          <p:cNvGrpSpPr/>
          <p:nvPr/>
        </p:nvGrpSpPr>
        <p:grpSpPr>
          <a:xfrm>
            <a:off x="10668000" y="1486761"/>
            <a:ext cx="169333" cy="3783963"/>
            <a:chOff x="10769600" y="1763855"/>
            <a:chExt cx="169333" cy="37839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524FC9-8D9B-4AB2-8CF5-F7C1555A6DE7}"/>
                </a:ext>
              </a:extLst>
            </p:cNvPr>
            <p:cNvSpPr/>
            <p:nvPr/>
          </p:nvSpPr>
          <p:spPr>
            <a:xfrm>
              <a:off x="10769600" y="2626818"/>
              <a:ext cx="169333" cy="2921000"/>
            </a:xfrm>
            <a:prstGeom prst="rect">
              <a:avLst/>
            </a:prstGeom>
            <a:solidFill>
              <a:schemeClr val="tx1"/>
            </a:solidFill>
            <a:ln w="1524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E247C5C-3C52-4549-BD96-4CF618B087E4}"/>
                </a:ext>
              </a:extLst>
            </p:cNvPr>
            <p:cNvCxnSpPr/>
            <p:nvPr/>
          </p:nvCxnSpPr>
          <p:spPr>
            <a:xfrm flipV="1">
              <a:off x="10845799" y="1862982"/>
              <a:ext cx="0" cy="717981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6AB8B11-23DF-421C-88A9-70B9E33B60B7}"/>
                </a:ext>
              </a:extLst>
            </p:cNvPr>
            <p:cNvSpPr/>
            <p:nvPr/>
          </p:nvSpPr>
          <p:spPr>
            <a:xfrm>
              <a:off x="10778066" y="1763855"/>
              <a:ext cx="152399" cy="152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6BC93B9-5372-4C02-84B8-73EE18AE780C}"/>
              </a:ext>
            </a:extLst>
          </p:cNvPr>
          <p:cNvGrpSpPr/>
          <p:nvPr/>
        </p:nvGrpSpPr>
        <p:grpSpPr>
          <a:xfrm>
            <a:off x="10587566" y="1475511"/>
            <a:ext cx="772583" cy="2351647"/>
            <a:chOff x="10689166" y="1752605"/>
            <a:chExt cx="772583" cy="2351647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99C4A81-0084-4ED5-A939-2B55290B8F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89166" y="3448904"/>
              <a:ext cx="711200" cy="655348"/>
            </a:xfrm>
            <a:prstGeom prst="straightConnector1">
              <a:avLst/>
            </a:prstGeom>
            <a:ln>
              <a:solidFill>
                <a:srgbClr val="85FF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FF3E730-C537-45A0-9CCE-0970030193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83432" y="1879603"/>
              <a:ext cx="0" cy="1526659"/>
            </a:xfrm>
            <a:prstGeom prst="line">
              <a:avLst/>
            </a:prstGeom>
            <a:ln>
              <a:solidFill>
                <a:srgbClr val="85FFC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6B95079-27DA-4685-9475-82F9C98D9BA8}"/>
                </a:ext>
              </a:extLst>
            </p:cNvPr>
            <p:cNvSpPr/>
            <p:nvPr/>
          </p:nvSpPr>
          <p:spPr>
            <a:xfrm>
              <a:off x="11309350" y="1752605"/>
              <a:ext cx="152399" cy="152399"/>
            </a:xfrm>
            <a:prstGeom prst="ellipse">
              <a:avLst/>
            </a:prstGeom>
            <a:solidFill>
              <a:srgbClr val="85FFC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8F40ECC-0774-4A67-BFD8-F7B73A76095D}"/>
              </a:ext>
            </a:extLst>
          </p:cNvPr>
          <p:cNvGrpSpPr/>
          <p:nvPr/>
        </p:nvGrpSpPr>
        <p:grpSpPr>
          <a:xfrm>
            <a:off x="6358468" y="5794843"/>
            <a:ext cx="1430867" cy="276999"/>
            <a:chOff x="6333067" y="6054870"/>
            <a:chExt cx="1430867" cy="27699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E481C5D-72D9-4D63-BDE7-061A7571A0CA}"/>
                </a:ext>
              </a:extLst>
            </p:cNvPr>
            <p:cNvSpPr/>
            <p:nvPr/>
          </p:nvSpPr>
          <p:spPr>
            <a:xfrm>
              <a:off x="6333067" y="6096004"/>
              <a:ext cx="194733" cy="194733"/>
            </a:xfrm>
            <a:prstGeom prst="rect">
              <a:avLst/>
            </a:prstGeom>
            <a:solidFill>
              <a:schemeClr val="tx1"/>
            </a:solidFill>
            <a:ln w="1524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F576B7E-E93C-4229-8BD1-DA1FE865227C}"/>
                </a:ext>
              </a:extLst>
            </p:cNvPr>
            <p:cNvSpPr txBox="1"/>
            <p:nvPr/>
          </p:nvSpPr>
          <p:spPr>
            <a:xfrm>
              <a:off x="6553200" y="6054870"/>
              <a:ext cx="1210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상이 맺힐 물체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A80BA89-E0F0-49AD-AD7C-3C45B41A6B6A}"/>
              </a:ext>
            </a:extLst>
          </p:cNvPr>
          <p:cNvGrpSpPr/>
          <p:nvPr/>
        </p:nvGrpSpPr>
        <p:grpSpPr>
          <a:xfrm>
            <a:off x="6358468" y="6101789"/>
            <a:ext cx="1595965" cy="276999"/>
            <a:chOff x="6333067" y="6054870"/>
            <a:chExt cx="1595965" cy="27699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F648EE3-0D6A-4AA5-8D1F-AB529917135B}"/>
                </a:ext>
              </a:extLst>
            </p:cNvPr>
            <p:cNvSpPr/>
            <p:nvPr/>
          </p:nvSpPr>
          <p:spPr>
            <a:xfrm>
              <a:off x="6333067" y="6096004"/>
              <a:ext cx="194733" cy="194733"/>
            </a:xfrm>
            <a:prstGeom prst="rect">
              <a:avLst/>
            </a:prstGeom>
            <a:solidFill>
              <a:schemeClr val="tx1"/>
            </a:solidFill>
            <a:ln w="1524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3FF440F-F467-423F-9EB3-6357BB27AD45}"/>
                </a:ext>
              </a:extLst>
            </p:cNvPr>
            <p:cNvSpPr txBox="1"/>
            <p:nvPr/>
          </p:nvSpPr>
          <p:spPr>
            <a:xfrm>
              <a:off x="6553200" y="6054870"/>
              <a:ext cx="1375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accent2"/>
                  </a:solidFill>
                </a:rPr>
                <a:t>상에 비춰질 물체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C789C61-3C79-4359-9235-90338790F5C0}"/>
              </a:ext>
            </a:extLst>
          </p:cNvPr>
          <p:cNvGrpSpPr/>
          <p:nvPr/>
        </p:nvGrpSpPr>
        <p:grpSpPr>
          <a:xfrm>
            <a:off x="8290987" y="5794843"/>
            <a:ext cx="1722966" cy="276999"/>
            <a:chOff x="4360335" y="5957504"/>
            <a:chExt cx="1722966" cy="276999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5F66C7-843A-44B8-994C-3FF33479507E}"/>
                </a:ext>
              </a:extLst>
            </p:cNvPr>
            <p:cNvCxnSpPr/>
            <p:nvPr/>
          </p:nvCxnSpPr>
          <p:spPr>
            <a:xfrm flipV="1">
              <a:off x="4360335" y="6005903"/>
              <a:ext cx="228600" cy="228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D50693F-2696-4D44-99CE-7BE29746FE8A}"/>
                </a:ext>
              </a:extLst>
            </p:cNvPr>
            <p:cNvSpPr txBox="1"/>
            <p:nvPr/>
          </p:nvSpPr>
          <p:spPr>
            <a:xfrm>
              <a:off x="4559300" y="5957504"/>
              <a:ext cx="1524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FF0000"/>
                  </a:solidFill>
                </a:rPr>
                <a:t>실패 판정 반직선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B5CF54B-7101-45AA-8A8D-EDEE05F8A2C5}"/>
              </a:ext>
            </a:extLst>
          </p:cNvPr>
          <p:cNvGrpSpPr/>
          <p:nvPr/>
        </p:nvGrpSpPr>
        <p:grpSpPr>
          <a:xfrm>
            <a:off x="8290987" y="6067610"/>
            <a:ext cx="1722966" cy="276999"/>
            <a:chOff x="4360335" y="5957504"/>
            <a:chExt cx="1722966" cy="276999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1543C36-1AE7-46BB-AA4C-D62495EC524A}"/>
                </a:ext>
              </a:extLst>
            </p:cNvPr>
            <p:cNvCxnSpPr/>
            <p:nvPr/>
          </p:nvCxnSpPr>
          <p:spPr>
            <a:xfrm flipV="1">
              <a:off x="4360335" y="6005903"/>
              <a:ext cx="228600" cy="228600"/>
            </a:xfrm>
            <a:prstGeom prst="straightConnector1">
              <a:avLst/>
            </a:prstGeom>
            <a:ln>
              <a:solidFill>
                <a:srgbClr val="85FF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7463B80-50B9-4358-9343-2C1C7644D1B1}"/>
                </a:ext>
              </a:extLst>
            </p:cNvPr>
            <p:cNvSpPr txBox="1"/>
            <p:nvPr/>
          </p:nvSpPr>
          <p:spPr>
            <a:xfrm>
              <a:off x="4559300" y="5957504"/>
              <a:ext cx="1524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85FFC5"/>
                  </a:solidFill>
                </a:rPr>
                <a:t>성공 판정 반직선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E6C49705-7EF0-46F9-BE12-CFAB31C08982}"/>
              </a:ext>
            </a:extLst>
          </p:cNvPr>
          <p:cNvSpPr txBox="1"/>
          <p:nvPr/>
        </p:nvSpPr>
        <p:spPr>
          <a:xfrm>
            <a:off x="-2115" y="1676400"/>
            <a:ext cx="6104466" cy="4609275"/>
          </a:xfrm>
          <a:prstGeom prst="rect">
            <a:avLst/>
          </a:prstGeom>
          <a:noFill/>
        </p:spPr>
        <p:txBody>
          <a:bodyPr wrap="square" lIns="21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해당 픽셀의 노멀 맵과 깊이 버퍼를 사용하여 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반사 벡터를 구한다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반사 벡터 방향으로 반복적으로 일정 간격씩 나아간다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일정 반복 회수 내에 반직선의 깊이 값이 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물체의 깊이 값보다 커지면 판정에 성공한다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반대의 경우엔 실패한다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판정에 성공했다면 해당 반직선 위치의 픽셀 색상을 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기존 색상과 섞는다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12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867DF45-0888-4471-968A-8AD57C9DAB45}"/>
              </a:ext>
            </a:extLst>
          </p:cNvPr>
          <p:cNvGrpSpPr/>
          <p:nvPr/>
        </p:nvGrpSpPr>
        <p:grpSpPr>
          <a:xfrm>
            <a:off x="0" y="144379"/>
            <a:ext cx="12192000" cy="616858"/>
            <a:chOff x="0" y="144379"/>
            <a:chExt cx="12192000" cy="61685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ED07DF7-1F1F-4DBF-AD28-FA4B1AB8FEA6}"/>
                </a:ext>
              </a:extLst>
            </p:cNvPr>
            <p:cNvCxnSpPr>
              <a:cxnSpLocks/>
            </p:cNvCxnSpPr>
            <p:nvPr/>
          </p:nvCxnSpPr>
          <p:spPr>
            <a:xfrm>
              <a:off x="80210" y="761237"/>
              <a:ext cx="4379495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tx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6D2AE0-5A2D-4BC6-A735-669FBDCADFDB}"/>
                </a:ext>
              </a:extLst>
            </p:cNvPr>
            <p:cNvSpPr txBox="1"/>
            <p:nvPr/>
          </p:nvSpPr>
          <p:spPr>
            <a:xfrm>
              <a:off x="0" y="144379"/>
              <a:ext cx="12192000" cy="584775"/>
            </a:xfrm>
            <a:prstGeom prst="rect">
              <a:avLst/>
            </a:prstGeom>
            <a:noFill/>
          </p:spPr>
          <p:txBody>
            <a:bodyPr wrap="square" lIns="180000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SSR </a:t>
              </a:r>
              <a:r>
                <a:rPr lang="ko-KR" altLang="en-US" sz="3200" dirty="0">
                  <a:solidFill>
                    <a:schemeClr val="bg1"/>
                  </a:solidFill>
                </a:rPr>
                <a:t>문제점 </a:t>
              </a:r>
              <a:r>
                <a:rPr lang="en-US" altLang="ko-KR" sz="32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44F0038-9E59-429F-AA91-FDEA5EFF1337}"/>
              </a:ext>
            </a:extLst>
          </p:cNvPr>
          <p:cNvSpPr txBox="1"/>
          <p:nvPr/>
        </p:nvSpPr>
        <p:spPr>
          <a:xfrm>
            <a:off x="5934516" y="4533234"/>
            <a:ext cx="6261083" cy="1285288"/>
          </a:xfrm>
          <a:prstGeom prst="rect">
            <a:avLst/>
          </a:prstGeom>
          <a:noFill/>
        </p:spPr>
        <p:txBody>
          <a:bodyPr wrap="square" l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SSR</a:t>
            </a:r>
            <a:r>
              <a:rPr lang="ko-KR" altLang="en-US" dirty="0">
                <a:solidFill>
                  <a:schemeClr val="bg1"/>
                </a:solidFill>
              </a:rPr>
              <a:t>은 화면 영역을 이용하여 구현되기 때문에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만약 픽셀의 반사 벡터가 화면 영역을 넘어선다면 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해당 픽셀은 올바른 색상값을 얻지 못 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1A5D03-32F0-461F-BA5B-F327D78504C0}"/>
              </a:ext>
            </a:extLst>
          </p:cNvPr>
          <p:cNvGrpSpPr/>
          <p:nvPr/>
        </p:nvGrpSpPr>
        <p:grpSpPr>
          <a:xfrm>
            <a:off x="8993339" y="976166"/>
            <a:ext cx="2953275" cy="2568633"/>
            <a:chOff x="8769928" y="928143"/>
            <a:chExt cx="3345490" cy="290976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8330F3A-2140-4950-A299-9D0BEE713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9928" y="928143"/>
              <a:ext cx="3345490" cy="2909765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1C92D16-686F-47FE-9786-A2BE9BCF8E4A}"/>
                </a:ext>
              </a:extLst>
            </p:cNvPr>
            <p:cNvSpPr/>
            <p:nvPr/>
          </p:nvSpPr>
          <p:spPr>
            <a:xfrm>
              <a:off x="8886305" y="3053009"/>
              <a:ext cx="751981" cy="751981"/>
            </a:xfrm>
            <a:prstGeom prst="ellipse">
              <a:avLst/>
            </a:prstGeom>
            <a:solidFill>
              <a:srgbClr val="4472C4">
                <a:alpha val="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8CA2C85-40EC-488F-B705-B6E976F3E166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9528161" y="2136371"/>
              <a:ext cx="455424" cy="102676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0A2FA1-E46B-4E0A-9547-D1349578F644}"/>
                </a:ext>
              </a:extLst>
            </p:cNvPr>
            <p:cNvCxnSpPr/>
            <p:nvPr/>
          </p:nvCxnSpPr>
          <p:spPr>
            <a:xfrm>
              <a:off x="9983585" y="2136371"/>
              <a:ext cx="1404851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144910-C285-4B39-A4B2-3ED6AC85B8AF}"/>
                </a:ext>
              </a:extLst>
            </p:cNvPr>
            <p:cNvSpPr txBox="1"/>
            <p:nvPr/>
          </p:nvSpPr>
          <p:spPr>
            <a:xfrm>
              <a:off x="10135618" y="1826328"/>
              <a:ext cx="1136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잘림 현상</a:t>
              </a:r>
              <a:r>
                <a:rPr lang="en-US" altLang="ko-KR" sz="1600" dirty="0">
                  <a:solidFill>
                    <a:srgbClr val="FF0000"/>
                  </a:solidFill>
                </a:rPr>
                <a:t>!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F9EB41-EF6C-475E-8A44-84FA6939C6E3}"/>
              </a:ext>
            </a:extLst>
          </p:cNvPr>
          <p:cNvCxnSpPr>
            <a:cxnSpLocks/>
          </p:cNvCxnSpPr>
          <p:nvPr/>
        </p:nvCxnSpPr>
        <p:spPr>
          <a:xfrm>
            <a:off x="318004" y="3686695"/>
            <a:ext cx="12192000" cy="0"/>
          </a:xfrm>
          <a:prstGeom prst="line">
            <a:avLst/>
          </a:prstGeom>
          <a:ln>
            <a:gradFill flip="none"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7F75A7A-3F6B-4298-91FD-77C5C8A9333E}"/>
              </a:ext>
            </a:extLst>
          </p:cNvPr>
          <p:cNvGrpSpPr/>
          <p:nvPr/>
        </p:nvGrpSpPr>
        <p:grpSpPr>
          <a:xfrm>
            <a:off x="252834" y="3828592"/>
            <a:ext cx="5681682" cy="2891054"/>
            <a:chOff x="163337" y="3780923"/>
            <a:chExt cx="5681682" cy="289105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055B5B-B3CC-4554-B8C8-417AC18B4F8B}"/>
                </a:ext>
              </a:extLst>
            </p:cNvPr>
            <p:cNvSpPr/>
            <p:nvPr/>
          </p:nvSpPr>
          <p:spPr>
            <a:xfrm>
              <a:off x="163337" y="3780923"/>
              <a:ext cx="5672197" cy="2891054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1524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D652033-52CE-45AE-886A-B9D3B1C04C55}"/>
                </a:ext>
              </a:extLst>
            </p:cNvPr>
            <p:cNvSpPr/>
            <p:nvPr/>
          </p:nvSpPr>
          <p:spPr>
            <a:xfrm>
              <a:off x="1041023" y="4267907"/>
              <a:ext cx="3934651" cy="2005447"/>
            </a:xfrm>
            <a:prstGeom prst="rect">
              <a:avLst/>
            </a:prstGeom>
            <a:solidFill>
              <a:schemeClr val="tx1"/>
            </a:solidFill>
            <a:ln w="1524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C57A6E-7105-4B19-A34C-2E705C4BC7C6}"/>
                </a:ext>
              </a:extLst>
            </p:cNvPr>
            <p:cNvSpPr txBox="1"/>
            <p:nvPr/>
          </p:nvSpPr>
          <p:spPr>
            <a:xfrm>
              <a:off x="3920935" y="5924896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>
                  <a:solidFill>
                    <a:schemeClr val="bg1"/>
                  </a:solidFill>
                </a:rPr>
                <a:t>화면 </a:t>
              </a:r>
              <a:r>
                <a:rPr lang="ko-KR" altLang="en-US" sz="1600" dirty="0">
                  <a:solidFill>
                    <a:schemeClr val="bg1"/>
                  </a:solidFill>
                </a:rPr>
                <a:t>영역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53E5711-4910-464E-9FBE-BEBD9186A96F}"/>
                </a:ext>
              </a:extLst>
            </p:cNvPr>
            <p:cNvSpPr txBox="1"/>
            <p:nvPr/>
          </p:nvSpPr>
          <p:spPr>
            <a:xfrm>
              <a:off x="3874608" y="6333423"/>
              <a:ext cx="1970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데이터가 없는 영역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60E4F7-E943-4512-9BDE-27868210060A}"/>
                </a:ext>
              </a:extLst>
            </p:cNvPr>
            <p:cNvSpPr/>
            <p:nvPr/>
          </p:nvSpPr>
          <p:spPr>
            <a:xfrm>
              <a:off x="1329488" y="4544176"/>
              <a:ext cx="216131" cy="216131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0312E88-6EF1-4C55-A36E-340286CDB2FD}"/>
                </a:ext>
              </a:extLst>
            </p:cNvPr>
            <p:cNvCxnSpPr>
              <a:stCxn id="28" idx="1"/>
            </p:cNvCxnSpPr>
            <p:nvPr/>
          </p:nvCxnSpPr>
          <p:spPr>
            <a:xfrm flipH="1" flipV="1">
              <a:off x="632392" y="3995537"/>
              <a:ext cx="728748" cy="580291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95E3F5-03BA-4C92-BE59-6AFB0A2F77F6}"/>
                </a:ext>
              </a:extLst>
            </p:cNvPr>
            <p:cNvSpPr txBox="1"/>
            <p:nvPr/>
          </p:nvSpPr>
          <p:spPr>
            <a:xfrm>
              <a:off x="1545619" y="4543434"/>
              <a:ext cx="2717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</a:rPr>
                <a:t>해당 픽셀이 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</a:rPr>
                <a:t>데이터가 없는 영역을 참조</a:t>
              </a:r>
              <a:r>
                <a:rPr lang="en-US" altLang="ko-KR" sz="1600" dirty="0">
                  <a:solidFill>
                    <a:schemeClr val="bg1"/>
                  </a:solidFill>
                </a:rPr>
                <a:t>!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485D787-6FA9-41E1-95D5-C07101833317}"/>
              </a:ext>
            </a:extLst>
          </p:cNvPr>
          <p:cNvSpPr txBox="1"/>
          <p:nvPr/>
        </p:nvSpPr>
        <p:spPr>
          <a:xfrm>
            <a:off x="0" y="1247263"/>
            <a:ext cx="8993339" cy="1700787"/>
          </a:xfrm>
          <a:prstGeom prst="rect">
            <a:avLst/>
          </a:prstGeom>
          <a:noFill/>
        </p:spPr>
        <p:txBody>
          <a:bodyPr wrap="square" lIns="504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SSR</a:t>
            </a:r>
            <a:r>
              <a:rPr lang="ko-KR" altLang="en-US" dirty="0">
                <a:solidFill>
                  <a:schemeClr val="bg1"/>
                </a:solidFill>
              </a:rPr>
              <a:t>을 이용해 반사효과를 구현하면 화면 가장자리 또는 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물체의 표면 앞에 장애물이 있을 경우에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우측 사진과 같이 반사된 물체의 상이 잘리는 경우가 현상이 발생한다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36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EF39E9-F870-4D35-B155-D8F757BE5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738" y="962891"/>
            <a:ext cx="2793077" cy="279307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8417587-0888-4BFA-8C50-DECE76C43B46}"/>
              </a:ext>
            </a:extLst>
          </p:cNvPr>
          <p:cNvGrpSpPr/>
          <p:nvPr/>
        </p:nvGrpSpPr>
        <p:grpSpPr>
          <a:xfrm>
            <a:off x="0" y="144379"/>
            <a:ext cx="12192000" cy="616858"/>
            <a:chOff x="0" y="144379"/>
            <a:chExt cx="12192000" cy="61685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93DC419-6033-43B8-9EA5-43E614CA79E8}"/>
                </a:ext>
              </a:extLst>
            </p:cNvPr>
            <p:cNvCxnSpPr>
              <a:cxnSpLocks/>
            </p:cNvCxnSpPr>
            <p:nvPr/>
          </p:nvCxnSpPr>
          <p:spPr>
            <a:xfrm>
              <a:off x="80210" y="761237"/>
              <a:ext cx="4379495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tx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80CDAB-839E-47CA-B2F7-D780C9A71871}"/>
                </a:ext>
              </a:extLst>
            </p:cNvPr>
            <p:cNvSpPr txBox="1"/>
            <p:nvPr/>
          </p:nvSpPr>
          <p:spPr>
            <a:xfrm>
              <a:off x="0" y="144379"/>
              <a:ext cx="12192000" cy="584775"/>
            </a:xfrm>
            <a:prstGeom prst="rect">
              <a:avLst/>
            </a:prstGeom>
            <a:noFill/>
          </p:spPr>
          <p:txBody>
            <a:bodyPr wrap="square" lIns="180000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SSR </a:t>
              </a:r>
              <a:r>
                <a:rPr lang="ko-KR" altLang="en-US" sz="3200" dirty="0">
                  <a:solidFill>
                    <a:schemeClr val="bg1"/>
                  </a:solidFill>
                </a:rPr>
                <a:t>문제점 </a:t>
              </a:r>
              <a:r>
                <a:rPr lang="en-US" altLang="ko-KR" sz="32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EAF9BA-58E4-4B1B-B0B4-EBB4C06106BB}"/>
              </a:ext>
            </a:extLst>
          </p:cNvPr>
          <p:cNvGrpSpPr/>
          <p:nvPr/>
        </p:nvGrpSpPr>
        <p:grpSpPr>
          <a:xfrm>
            <a:off x="673331" y="4038601"/>
            <a:ext cx="3403988" cy="2518957"/>
            <a:chOff x="1055717" y="3906775"/>
            <a:chExt cx="3403988" cy="251895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14D469-194D-455B-B409-FD3012786A27}"/>
                </a:ext>
              </a:extLst>
            </p:cNvPr>
            <p:cNvSpPr/>
            <p:nvPr/>
          </p:nvSpPr>
          <p:spPr>
            <a:xfrm>
              <a:off x="2369128" y="4430683"/>
              <a:ext cx="133003" cy="1995049"/>
            </a:xfrm>
            <a:prstGeom prst="rect">
              <a:avLst/>
            </a:prstGeom>
            <a:solidFill>
              <a:schemeClr val="tx1"/>
            </a:solidFill>
            <a:ln w="1524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1546C78-9852-44AB-AE7A-698B9B388C39}"/>
                </a:ext>
              </a:extLst>
            </p:cNvPr>
            <p:cNvCxnSpPr>
              <a:cxnSpLocks/>
            </p:cNvCxnSpPr>
            <p:nvPr/>
          </p:nvCxnSpPr>
          <p:spPr>
            <a:xfrm>
              <a:off x="1055717" y="5494713"/>
              <a:ext cx="99752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D999D46-355C-4691-B406-FF4C584504F1}"/>
                </a:ext>
              </a:extLst>
            </p:cNvPr>
            <p:cNvCxnSpPr>
              <a:cxnSpLocks/>
            </p:cNvCxnSpPr>
            <p:nvPr/>
          </p:nvCxnSpPr>
          <p:spPr>
            <a:xfrm>
              <a:off x="2053244" y="5494713"/>
              <a:ext cx="2406461" cy="0"/>
            </a:xfrm>
            <a:prstGeom prst="straightConnector1">
              <a:avLst/>
            </a:prstGeom>
            <a:ln>
              <a:solidFill>
                <a:srgbClr val="85FF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53A3CBB-0185-431E-A5D4-BFE372FB0869}"/>
                </a:ext>
              </a:extLst>
            </p:cNvPr>
            <p:cNvCxnSpPr>
              <a:cxnSpLocks/>
            </p:cNvCxnSpPr>
            <p:nvPr/>
          </p:nvCxnSpPr>
          <p:spPr>
            <a:xfrm>
              <a:off x="2435629" y="4214552"/>
              <a:ext cx="2024076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F91BE4D-F8E3-4D4A-B533-5A5A4AAEE9C5}"/>
                </a:ext>
              </a:extLst>
            </p:cNvPr>
            <p:cNvCxnSpPr/>
            <p:nvPr/>
          </p:nvCxnSpPr>
          <p:spPr>
            <a:xfrm flipV="1">
              <a:off x="4459705" y="4214552"/>
              <a:ext cx="0" cy="1280161"/>
            </a:xfrm>
            <a:prstGeom prst="line">
              <a:avLst/>
            </a:prstGeom>
            <a:ln>
              <a:solidFill>
                <a:srgbClr val="85FFC5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F66D29B-B7A8-4E8A-90CC-98718BDB476A}"/>
                </a:ext>
              </a:extLst>
            </p:cNvPr>
            <p:cNvCxnSpPr>
              <a:stCxn id="19" idx="0"/>
            </p:cNvCxnSpPr>
            <p:nvPr/>
          </p:nvCxnSpPr>
          <p:spPr>
            <a:xfrm flipH="1" flipV="1">
              <a:off x="2435629" y="4214552"/>
              <a:ext cx="1" cy="216131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0168D06-9BA9-4A5D-B8BB-13E2C58E6C90}"/>
                </a:ext>
              </a:extLst>
            </p:cNvPr>
            <p:cNvSpPr txBox="1"/>
            <p:nvPr/>
          </p:nvSpPr>
          <p:spPr>
            <a:xfrm>
              <a:off x="2876574" y="3906775"/>
              <a:ext cx="1207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깊이 값 차이</a:t>
              </a: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8F48BC4-C702-4042-A5B2-F032F53D5A06}"/>
              </a:ext>
            </a:extLst>
          </p:cNvPr>
          <p:cNvCxnSpPr/>
          <p:nvPr/>
        </p:nvCxnSpPr>
        <p:spPr>
          <a:xfrm>
            <a:off x="0" y="3897284"/>
            <a:ext cx="12192000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tx1"/>
                </a:gs>
                <a:gs pos="50000">
                  <a:schemeClr val="bg1"/>
                </a:gs>
                <a:gs pos="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9586756-933B-4A28-A0F8-D0F12FD1A7E5}"/>
              </a:ext>
            </a:extLst>
          </p:cNvPr>
          <p:cNvSpPr txBox="1"/>
          <p:nvPr/>
        </p:nvSpPr>
        <p:spPr>
          <a:xfrm>
            <a:off x="4143820" y="4562509"/>
            <a:ext cx="8048180" cy="1285288"/>
          </a:xfrm>
          <a:prstGeom prst="rect">
            <a:avLst/>
          </a:prstGeom>
          <a:noFill/>
        </p:spPr>
        <p:txBody>
          <a:bodyPr wrap="square" l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SSR</a:t>
            </a:r>
            <a:r>
              <a:rPr lang="ko-KR" altLang="en-US" dirty="0">
                <a:solidFill>
                  <a:schemeClr val="bg1"/>
                </a:solidFill>
              </a:rPr>
              <a:t>은 반사될 물체와의 충돌 계산을 </a:t>
            </a:r>
            <a:r>
              <a:rPr lang="en-US" altLang="ko-KR" dirty="0">
                <a:solidFill>
                  <a:schemeClr val="bg1"/>
                </a:solidFill>
              </a:rPr>
              <a:t>Ray-tracing</a:t>
            </a:r>
            <a:r>
              <a:rPr lang="ko-KR" altLang="en-US" dirty="0">
                <a:solidFill>
                  <a:schemeClr val="bg1"/>
                </a:solidFill>
              </a:rPr>
              <a:t>과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같이 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충돌 지점을 계산하는 방법이 아니라 일정 간격을 이동하면서 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깊이 값 비교 연산을 하기 때문이다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20EF82-3A8C-4B20-B6E9-D5B64F001159}"/>
              </a:ext>
            </a:extLst>
          </p:cNvPr>
          <p:cNvSpPr txBox="1"/>
          <p:nvPr/>
        </p:nvSpPr>
        <p:spPr>
          <a:xfrm>
            <a:off x="0" y="1666887"/>
            <a:ext cx="9119061" cy="869790"/>
          </a:xfrm>
          <a:prstGeom prst="rect">
            <a:avLst/>
          </a:prstGeom>
          <a:noFill/>
        </p:spPr>
        <p:txBody>
          <a:bodyPr wrap="square" lIns="72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SSR</a:t>
            </a:r>
            <a:r>
              <a:rPr lang="ko-KR" altLang="en-US" dirty="0">
                <a:solidFill>
                  <a:schemeClr val="bg1"/>
                </a:solidFill>
              </a:rPr>
              <a:t>의 또 다른 문제점은 우측 사진과 같이 반사된 물체의 상에 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계단 현상이 나타난다는 것이다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86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A9061F-0451-47B4-81A5-B020EAA3D3C7}"/>
              </a:ext>
            </a:extLst>
          </p:cNvPr>
          <p:cNvGrpSpPr/>
          <p:nvPr/>
        </p:nvGrpSpPr>
        <p:grpSpPr>
          <a:xfrm>
            <a:off x="0" y="144379"/>
            <a:ext cx="12192000" cy="616858"/>
            <a:chOff x="0" y="144379"/>
            <a:chExt cx="12192000" cy="61685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C4C69D9-563D-4EDD-A3C6-D5536140F3F7}"/>
                </a:ext>
              </a:extLst>
            </p:cNvPr>
            <p:cNvCxnSpPr>
              <a:cxnSpLocks/>
            </p:cNvCxnSpPr>
            <p:nvPr/>
          </p:nvCxnSpPr>
          <p:spPr>
            <a:xfrm>
              <a:off x="80210" y="761237"/>
              <a:ext cx="4379495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tx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10D9D3-F76E-47F3-906D-E86DDDC7A1B3}"/>
                </a:ext>
              </a:extLst>
            </p:cNvPr>
            <p:cNvSpPr txBox="1"/>
            <p:nvPr/>
          </p:nvSpPr>
          <p:spPr>
            <a:xfrm>
              <a:off x="0" y="144379"/>
              <a:ext cx="12192000" cy="584775"/>
            </a:xfrm>
            <a:prstGeom prst="rect">
              <a:avLst/>
            </a:prstGeom>
            <a:noFill/>
          </p:spPr>
          <p:txBody>
            <a:bodyPr wrap="square" lIns="180000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SSR </a:t>
              </a:r>
              <a:r>
                <a:rPr lang="ko-KR" altLang="en-US" sz="3200" dirty="0">
                  <a:solidFill>
                    <a:schemeClr val="bg1"/>
                  </a:solidFill>
                </a:rPr>
                <a:t>문제점 </a:t>
              </a:r>
              <a:r>
                <a:rPr lang="en-US" altLang="ko-KR" sz="3200" dirty="0">
                  <a:solidFill>
                    <a:schemeClr val="bg1"/>
                  </a:solidFill>
                </a:rPr>
                <a:t>1 - </a:t>
              </a:r>
              <a:r>
                <a:rPr lang="ko-KR" altLang="en-US" sz="3200" dirty="0">
                  <a:solidFill>
                    <a:schemeClr val="bg1"/>
                  </a:solidFill>
                </a:rPr>
                <a:t>해결법</a:t>
              </a:r>
              <a:endParaRPr lang="en-US" altLang="ko-KR" sz="3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D113CF0-7F70-44B9-9C58-8BB37FCE49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33" r="26030" b="-176"/>
          <a:stretch/>
        </p:blipFill>
        <p:spPr>
          <a:xfrm>
            <a:off x="6251172" y="1563372"/>
            <a:ext cx="5577840" cy="45193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CD8269-FDD4-4CF9-8025-60F9A9652B2F}"/>
              </a:ext>
            </a:extLst>
          </p:cNvPr>
          <p:cNvSpPr txBox="1"/>
          <p:nvPr/>
        </p:nvSpPr>
        <p:spPr>
          <a:xfrm>
            <a:off x="8314" y="2061555"/>
            <a:ext cx="6242858" cy="1285288"/>
          </a:xfrm>
          <a:prstGeom prst="rect">
            <a:avLst/>
          </a:prstGeom>
          <a:noFill/>
        </p:spPr>
        <p:txBody>
          <a:bodyPr wrap="square" l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데이터가 없는 영역을 참조하거나 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가까운 픽셀의 색상값을 </a:t>
            </a:r>
            <a:r>
              <a:rPr lang="en-US" altLang="ko-KR" dirty="0">
                <a:solidFill>
                  <a:schemeClr val="bg1"/>
                </a:solidFill>
              </a:rPr>
              <a:t>Fade-out</a:t>
            </a:r>
            <a:r>
              <a:rPr lang="ko-KR" altLang="en-US" dirty="0">
                <a:solidFill>
                  <a:schemeClr val="bg1"/>
                </a:solidFill>
              </a:rPr>
              <a:t>시켜 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반사된 물체의 상이 보이는 것을 숨긴다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21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6666763-5B39-4138-A83E-630A8F55B3F2}"/>
              </a:ext>
            </a:extLst>
          </p:cNvPr>
          <p:cNvGrpSpPr/>
          <p:nvPr/>
        </p:nvGrpSpPr>
        <p:grpSpPr>
          <a:xfrm>
            <a:off x="0" y="144379"/>
            <a:ext cx="12192000" cy="616858"/>
            <a:chOff x="0" y="144379"/>
            <a:chExt cx="12192000" cy="61685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98E11E1-4743-4ECB-BC46-8A298A924F3F}"/>
                </a:ext>
              </a:extLst>
            </p:cNvPr>
            <p:cNvCxnSpPr>
              <a:cxnSpLocks/>
            </p:cNvCxnSpPr>
            <p:nvPr/>
          </p:nvCxnSpPr>
          <p:spPr>
            <a:xfrm>
              <a:off x="80210" y="761237"/>
              <a:ext cx="4379495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tx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73FC20-A889-45EF-9CF3-37D077774B07}"/>
                </a:ext>
              </a:extLst>
            </p:cNvPr>
            <p:cNvSpPr txBox="1"/>
            <p:nvPr/>
          </p:nvSpPr>
          <p:spPr>
            <a:xfrm>
              <a:off x="0" y="144379"/>
              <a:ext cx="12192000" cy="584775"/>
            </a:xfrm>
            <a:prstGeom prst="rect">
              <a:avLst/>
            </a:prstGeom>
            <a:noFill/>
          </p:spPr>
          <p:txBody>
            <a:bodyPr wrap="square" lIns="180000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SSR </a:t>
              </a:r>
              <a:r>
                <a:rPr lang="ko-KR" altLang="en-US" sz="3200" dirty="0">
                  <a:solidFill>
                    <a:schemeClr val="bg1"/>
                  </a:solidFill>
                </a:rPr>
                <a:t>문제점 </a:t>
              </a:r>
              <a:r>
                <a:rPr lang="en-US" altLang="ko-KR" sz="3200" dirty="0">
                  <a:solidFill>
                    <a:schemeClr val="bg1"/>
                  </a:solidFill>
                </a:rPr>
                <a:t>2 - </a:t>
              </a:r>
              <a:r>
                <a:rPr lang="ko-KR" altLang="en-US" sz="3200" dirty="0">
                  <a:solidFill>
                    <a:schemeClr val="bg1"/>
                  </a:solidFill>
                </a:rPr>
                <a:t>해결법</a:t>
              </a:r>
              <a:endParaRPr lang="en-US" altLang="ko-KR" sz="3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F1A8842-1906-419A-8F12-A92D81141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263" y="3139581"/>
            <a:ext cx="3532633" cy="351060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FEBB3330-1D46-45B1-9390-C985EB3DE813}"/>
              </a:ext>
            </a:extLst>
          </p:cNvPr>
          <p:cNvGrpSpPr/>
          <p:nvPr/>
        </p:nvGrpSpPr>
        <p:grpSpPr>
          <a:xfrm>
            <a:off x="443343" y="3476924"/>
            <a:ext cx="6968840" cy="3108958"/>
            <a:chOff x="651162" y="3032193"/>
            <a:chExt cx="6968840" cy="310895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37156C-1E48-4CEF-A4A2-36B52A9112E1}"/>
                </a:ext>
              </a:extLst>
            </p:cNvPr>
            <p:cNvSpPr/>
            <p:nvPr/>
          </p:nvSpPr>
          <p:spPr>
            <a:xfrm>
              <a:off x="3085408" y="3032193"/>
              <a:ext cx="178797" cy="3108958"/>
            </a:xfrm>
            <a:prstGeom prst="rect">
              <a:avLst/>
            </a:prstGeom>
            <a:solidFill>
              <a:schemeClr val="tx1"/>
            </a:solidFill>
            <a:ln w="1524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8F346D5-A946-4190-BE13-6D06DB0DC15D}"/>
                </a:ext>
              </a:extLst>
            </p:cNvPr>
            <p:cNvCxnSpPr>
              <a:cxnSpLocks/>
            </p:cNvCxnSpPr>
            <p:nvPr/>
          </p:nvCxnSpPr>
          <p:spPr>
            <a:xfrm>
              <a:off x="651162" y="4663438"/>
              <a:ext cx="120257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774459E-490D-4A11-9E8E-2434622CDBE8}"/>
                </a:ext>
              </a:extLst>
            </p:cNvPr>
            <p:cNvCxnSpPr>
              <a:cxnSpLocks/>
            </p:cNvCxnSpPr>
            <p:nvPr/>
          </p:nvCxnSpPr>
          <p:spPr>
            <a:xfrm>
              <a:off x="1853738" y="4663438"/>
              <a:ext cx="5757950" cy="0"/>
            </a:xfrm>
            <a:prstGeom prst="straightConnector1">
              <a:avLst/>
            </a:prstGeom>
            <a:ln>
              <a:solidFill>
                <a:srgbClr val="85FF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FC839AC-B432-4746-A97A-36863D043C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1026" y="3599411"/>
              <a:ext cx="2878976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E33C7FC-8C71-4C53-ADE5-8EC17DEBF9AF}"/>
                </a:ext>
              </a:extLst>
            </p:cNvPr>
            <p:cNvSpPr txBox="1"/>
            <p:nvPr/>
          </p:nvSpPr>
          <p:spPr>
            <a:xfrm>
              <a:off x="4776422" y="3110885"/>
              <a:ext cx="2083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일정 간격의 </a:t>
              </a:r>
              <a:r>
                <a:rPr lang="en-US" altLang="ko-KR" sz="1200" dirty="0">
                  <a:solidFill>
                    <a:schemeClr val="bg1"/>
                  </a:solidFill>
                </a:rPr>
                <a:t>½ </a:t>
              </a:r>
              <a:r>
                <a:rPr lang="ko-KR" altLang="en-US" sz="1200" dirty="0">
                  <a:solidFill>
                    <a:schemeClr val="bg1"/>
                  </a:solidFill>
                </a:rPr>
                <a:t>만큼 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반사 벡터의 반대 방향으로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D54DC21-D9EC-4B98-B83E-C494BEDB5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2050" y="3868190"/>
              <a:ext cx="2878976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E1B5650-41FF-4494-BAEC-EDA5E5BFFF4A}"/>
                </a:ext>
              </a:extLst>
            </p:cNvPr>
            <p:cNvSpPr txBox="1"/>
            <p:nvPr/>
          </p:nvSpPr>
          <p:spPr>
            <a:xfrm>
              <a:off x="1194609" y="3374441"/>
              <a:ext cx="18870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물체의 깊이 값보다 작음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다시 돌아가야 함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E20309-E43A-404B-82C0-F48DD003E4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4205" y="4394663"/>
              <a:ext cx="1468509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D188CD6-9F69-4933-A825-500CD0B9952D}"/>
                </a:ext>
              </a:extLst>
            </p:cNvPr>
            <p:cNvSpPr txBox="1"/>
            <p:nvPr/>
          </p:nvSpPr>
          <p:spPr>
            <a:xfrm>
              <a:off x="3264205" y="3932998"/>
              <a:ext cx="2083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일정 간격의 </a:t>
              </a:r>
              <a:r>
                <a:rPr lang="en-US" altLang="ko-KR" sz="1200" dirty="0">
                  <a:solidFill>
                    <a:schemeClr val="bg1"/>
                  </a:solidFill>
                </a:rPr>
                <a:t>¼ </a:t>
              </a:r>
              <a:r>
                <a:rPr lang="ko-KR" altLang="en-US" sz="1200" dirty="0">
                  <a:solidFill>
                    <a:schemeClr val="bg1"/>
                  </a:solidFill>
                </a:rPr>
                <a:t>만큼 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반사 벡터의 반대 방향으로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56D0F11-31F9-4B32-9ACE-EB8ACAEE94C3}"/>
              </a:ext>
            </a:extLst>
          </p:cNvPr>
          <p:cNvSpPr txBox="1"/>
          <p:nvPr/>
        </p:nvSpPr>
        <p:spPr>
          <a:xfrm>
            <a:off x="0" y="1378876"/>
            <a:ext cx="12192000" cy="869790"/>
          </a:xfrm>
          <a:prstGeom prst="rect">
            <a:avLst/>
          </a:prstGeom>
          <a:noFill/>
        </p:spPr>
        <p:txBody>
          <a:bodyPr wrap="square" lIns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깊이 판정 통과 후 반사 벡터의 반대 방향으로 되돌아가서 반직선과 물체의 깊이 값을 최대한 같아지도록 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그 이후 </a:t>
            </a:r>
            <a:r>
              <a:rPr lang="en-US" altLang="ko-KR" dirty="0">
                <a:solidFill>
                  <a:schemeClr val="bg1"/>
                </a:solidFill>
              </a:rPr>
              <a:t>SSR</a:t>
            </a:r>
            <a:r>
              <a:rPr lang="ko-KR" altLang="en-US" dirty="0">
                <a:solidFill>
                  <a:schemeClr val="bg1"/>
                </a:solidFill>
              </a:rPr>
              <a:t>에 </a:t>
            </a:r>
            <a:r>
              <a:rPr lang="en-US" altLang="ko-KR" dirty="0">
                <a:solidFill>
                  <a:schemeClr val="bg1"/>
                </a:solidFill>
              </a:rPr>
              <a:t>Blur</a:t>
            </a:r>
            <a:r>
              <a:rPr lang="ko-KR" altLang="en-US" dirty="0">
                <a:solidFill>
                  <a:schemeClr val="bg1"/>
                </a:solidFill>
              </a:rPr>
              <a:t> 처리 및 깊이 판정에 </a:t>
            </a:r>
            <a:r>
              <a:rPr lang="en-US" altLang="ko-KR" dirty="0">
                <a:solidFill>
                  <a:schemeClr val="bg1"/>
                </a:solidFill>
              </a:rPr>
              <a:t>Jittering </a:t>
            </a:r>
            <a:r>
              <a:rPr lang="ko-KR" altLang="en-US" dirty="0">
                <a:solidFill>
                  <a:schemeClr val="bg1"/>
                </a:solidFill>
              </a:rPr>
              <a:t>효과를 추가하여 계단 현상을 최소화한다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980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9A9709-9274-4D34-8AD8-EA871D731933}"/>
              </a:ext>
            </a:extLst>
          </p:cNvPr>
          <p:cNvSpPr txBox="1"/>
          <p:nvPr/>
        </p:nvSpPr>
        <p:spPr>
          <a:xfrm>
            <a:off x="0" y="2890391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400" dirty="0">
                <a:solidFill>
                  <a:schemeClr val="bg1"/>
                </a:solidFill>
              </a:rPr>
              <a:t>끝</a:t>
            </a:r>
            <a:r>
              <a:rPr lang="en-US" altLang="ko-KR" sz="6400" dirty="0">
                <a:solidFill>
                  <a:schemeClr val="bg1"/>
                </a:solidFill>
              </a:rPr>
              <a:t>~</a:t>
            </a:r>
            <a:endParaRPr lang="ko-KR" altLang="en-US" sz="6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44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2932</TotalTime>
  <Words>332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Theme</vt:lpstr>
      <vt:lpstr>Screen  Space  Reflection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 승곤</dc:creator>
  <cp:lastModifiedBy>김 승곤</cp:lastModifiedBy>
  <cp:revision>11</cp:revision>
  <dcterms:created xsi:type="dcterms:W3CDTF">2021-12-13T23:51:36Z</dcterms:created>
  <dcterms:modified xsi:type="dcterms:W3CDTF">2021-12-16T00:43:53Z</dcterms:modified>
</cp:coreProperties>
</file>