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7"/>
  </p:notesMasterIdLst>
  <p:handoutMasterIdLst>
    <p:handoutMasterId r:id="rId48"/>
  </p:handoutMasterIdLst>
  <p:sldIdLst>
    <p:sldId id="256" r:id="rId2"/>
    <p:sldId id="257" r:id="rId3"/>
    <p:sldId id="347" r:id="rId4"/>
    <p:sldId id="348" r:id="rId5"/>
    <p:sldId id="388"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8" r:id="rId33"/>
    <p:sldId id="376" r:id="rId34"/>
    <p:sldId id="379" r:id="rId35"/>
    <p:sldId id="380" r:id="rId36"/>
    <p:sldId id="381" r:id="rId37"/>
    <p:sldId id="382" r:id="rId38"/>
    <p:sldId id="383" r:id="rId39"/>
    <p:sldId id="384" r:id="rId40"/>
    <p:sldId id="385" r:id="rId41"/>
    <p:sldId id="386" r:id="rId42"/>
    <p:sldId id="387" r:id="rId43"/>
    <p:sldId id="307" r:id="rId44"/>
    <p:sldId id="308" r:id="rId45"/>
    <p:sldId id="346" r:id="rId46"/>
  </p:sldIdLst>
  <p:sldSz cx="9144000" cy="6858000" type="screen4x3"/>
  <p:notesSz cx="9372600" cy="70866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43" autoAdjust="0"/>
  </p:normalViewPr>
  <p:slideViewPr>
    <p:cSldViewPr>
      <p:cViewPr varScale="1">
        <p:scale>
          <a:sx n="38" d="100"/>
          <a:sy n="38"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7/30/2020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7/30/2020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56615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45</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
        <p:nvSpPr>
          <p:cNvPr id="13" name="Content Placeholder 2"/>
          <p:cNvSpPr>
            <a:spLocks noGrp="1"/>
          </p:cNvSpPr>
          <p:nvPr>
            <p:ph idx="11"/>
          </p:nvPr>
        </p:nvSpPr>
        <p:spPr>
          <a:xfrm>
            <a:off x="381000" y="31590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6498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
        <p:nvSpPr>
          <p:cNvPr id="13" name="Content Placeholder 2"/>
          <p:cNvSpPr>
            <a:spLocks noGrp="1"/>
          </p:cNvSpPr>
          <p:nvPr>
            <p:ph idx="11"/>
          </p:nvPr>
        </p:nvSpPr>
        <p:spPr>
          <a:xfrm>
            <a:off x="423862" y="23622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457200" y="32004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457200" y="41148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457200" y="50292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19"/>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31574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5" r:id="rId6"/>
    <p:sldLayoutId id="2147483756" r:id="rId7"/>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57216"/>
            <a:ext cx="7747000" cy="732508"/>
          </a:xfrm>
        </p:spPr>
        <p:txBody>
          <a:bodyPr/>
          <a:lstStyle/>
          <a:p>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endParaRPr lang="en-US"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698500" y="3352800"/>
            <a:ext cx="7747000" cy="321627"/>
          </a:xfrm>
        </p:spPr>
        <p:txBody>
          <a:bodyPr/>
          <a:lstStyle/>
          <a:p>
            <a:pPr marL="0" indent="0" algn="ctr">
              <a:buNone/>
            </a:pPr>
            <a:r>
              <a:rPr lang="en-US" sz="2200">
                <a:solidFill>
                  <a:schemeClr val="tx1"/>
                </a:solidFill>
                <a:latin typeface="Arial" panose="020B0604020202020204" pitchFamily="34" charset="0"/>
                <a:cs typeface="Arial" panose="020B0604020202020204" pitchFamily="34" charset="0"/>
              </a:rPr>
              <a:t>Loops </a:t>
            </a:r>
            <a:r>
              <a:rPr lang="en-US" sz="2200" dirty="0">
                <a:solidFill>
                  <a:schemeClr val="tx1"/>
                </a:solidFill>
                <a:latin typeface="Arial" panose="020B0604020202020204" pitchFamily="34" charset="0"/>
                <a:cs typeface="Arial" panose="020B0604020202020204" pitchFamily="34" charset="0"/>
              </a:rPr>
              <a:t>and Selection Statements</a:t>
            </a:r>
            <a:endParaRPr lang="en-IN" dirty="0"/>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Loop Errors: Off-by-One Error</a:t>
            </a:r>
          </a:p>
        </p:txBody>
      </p:sp>
      <p:sp>
        <p:nvSpPr>
          <p:cNvPr id="3" name="Content Placeholder 2"/>
          <p:cNvSpPr>
            <a:spLocks noGrp="1"/>
          </p:cNvSpPr>
          <p:nvPr>
            <p:ph idx="1"/>
          </p:nvPr>
        </p:nvSpPr>
        <p:spPr>
          <a:xfrm>
            <a:off x="365125" y="1524000"/>
            <a:ext cx="8415338" cy="292388"/>
          </a:xfrm>
        </p:spPr>
        <p:txBody>
          <a:bodyPr/>
          <a:lstStyle/>
          <a:p>
            <a:pPr>
              <a:buClr>
                <a:srgbClr val="007FA9"/>
              </a:buClr>
            </a:pPr>
            <a:r>
              <a:rPr lang="en-US" dirty="0">
                <a:solidFill>
                  <a:schemeClr val="tx1"/>
                </a:solidFill>
              </a:rPr>
              <a:t>Example:</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46816" y="1920664"/>
            <a:ext cx="4986338" cy="1771254"/>
          </a:xfrm>
        </p:spPr>
        <p:txBody>
          <a:bodyPr/>
          <a:lstStyle/>
          <a:p>
            <a:pPr marL="228600" lvl="1" indent="0">
              <a:spcBef>
                <a:spcPts val="300"/>
              </a:spcBef>
              <a:buNone/>
            </a:pPr>
            <a:r>
              <a:rPr lang="en-US" b="1" dirty="0">
                <a:solidFill>
                  <a:schemeClr val="tx1"/>
                </a:solidFill>
                <a:cs typeface="Courier New" panose="02070309020205020404" pitchFamily="49" charset="0"/>
              </a:rPr>
              <a:t># Count from 1 through 4, we think</a:t>
            </a:r>
          </a:p>
          <a:p>
            <a:pPr marL="228600" lvl="1" indent="0">
              <a:spcBef>
                <a:spcPts val="300"/>
              </a:spcBef>
              <a:buNone/>
            </a:pPr>
            <a:r>
              <a:rPr lang="en-US" b="1" dirty="0">
                <a:solidFill>
                  <a:schemeClr val="tx1"/>
                </a:solidFill>
                <a:cs typeface="Courier New" panose="02070309020205020404" pitchFamily="49" charset="0"/>
              </a:rPr>
              <a:t>&gt;&gt;&gt;for count in range(1,4):</a:t>
            </a:r>
          </a:p>
          <a:p>
            <a:pPr marL="228600" lvl="1" indent="0">
              <a:spcBef>
                <a:spcPts val="300"/>
              </a:spcBef>
              <a:buNone/>
            </a:pPr>
            <a:r>
              <a:rPr lang="en-US" b="1" dirty="0">
                <a:solidFill>
                  <a:schemeClr val="tx1"/>
                </a:solidFill>
                <a:cs typeface="Courier New" panose="02070309020205020404" pitchFamily="49" charset="0"/>
              </a:rPr>
              <a:t>       print(count)</a:t>
            </a:r>
          </a:p>
          <a:p>
            <a:pPr marL="228600" lvl="1" indent="0">
              <a:spcBef>
                <a:spcPts val="300"/>
              </a:spcBef>
              <a:buNone/>
            </a:pPr>
            <a:r>
              <a:rPr lang="en-US" b="1" dirty="0">
                <a:solidFill>
                  <a:schemeClr val="tx1"/>
                </a:solidFill>
                <a:cs typeface="Courier New" panose="02070309020205020404" pitchFamily="49" charset="0"/>
              </a:rPr>
              <a:t>1</a:t>
            </a:r>
          </a:p>
          <a:p>
            <a:pPr marL="228600" lvl="1" indent="0">
              <a:spcBef>
                <a:spcPts val="300"/>
              </a:spcBef>
              <a:buNone/>
            </a:pPr>
            <a:r>
              <a:rPr lang="en-US" b="1" dirty="0">
                <a:solidFill>
                  <a:schemeClr val="tx1"/>
                </a:solidFill>
                <a:cs typeface="Courier New" panose="02070309020205020404" pitchFamily="49" charset="0"/>
              </a:rPr>
              <a:t>2</a:t>
            </a:r>
          </a:p>
          <a:p>
            <a:pPr marL="228600" lvl="1" indent="0">
              <a:spcBef>
                <a:spcPts val="300"/>
              </a:spcBef>
              <a:buNone/>
            </a:pPr>
            <a:r>
              <a:rPr lang="en-US" b="1" dirty="0">
                <a:solidFill>
                  <a:schemeClr val="tx1"/>
                </a:solidFill>
                <a:cs typeface="Courier New" panose="02070309020205020404" pitchFamily="49" charset="0"/>
              </a:rPr>
              <a:t>3</a:t>
            </a:r>
            <a:endParaRPr lang="en-IN" dirty="0"/>
          </a:p>
        </p:txBody>
      </p:sp>
      <p:sp>
        <p:nvSpPr>
          <p:cNvPr id="6" name="Content Placeholder 5"/>
          <p:cNvSpPr>
            <a:spLocks noGrp="1"/>
          </p:cNvSpPr>
          <p:nvPr>
            <p:ph idx="12"/>
          </p:nvPr>
        </p:nvSpPr>
        <p:spPr>
          <a:xfrm>
            <a:off x="372454" y="3810000"/>
            <a:ext cx="8415338" cy="738664"/>
          </a:xfrm>
        </p:spPr>
        <p:txBody>
          <a:bodyPr/>
          <a:lstStyle/>
          <a:p>
            <a:pPr>
              <a:buClr>
                <a:srgbClr val="007FA9"/>
              </a:buClr>
            </a:pPr>
            <a:r>
              <a:rPr lang="en-US" dirty="0">
                <a:solidFill>
                  <a:schemeClr val="tx1"/>
                </a:solidFill>
              </a:rPr>
              <a:t>Loop actually counts from 1 through 3</a:t>
            </a:r>
          </a:p>
          <a:p>
            <a:pPr>
              <a:buClr>
                <a:srgbClr val="007FA9"/>
              </a:buClr>
            </a:pPr>
            <a:r>
              <a:rPr lang="en-US" dirty="0">
                <a:solidFill>
                  <a:schemeClr val="tx1"/>
                </a:solidFill>
              </a:rPr>
              <a:t>Not a syntax error, but rather a logic error</a:t>
            </a:r>
            <a:endParaRPr lang="en-IN" dirty="0"/>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3439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Traversing the Contents of a Data Sequence</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b="1" dirty="0">
                <a:solidFill>
                  <a:schemeClr val="tx1"/>
                </a:solidFill>
              </a:rPr>
              <a:t>range </a:t>
            </a:r>
            <a:r>
              <a:rPr lang="en-US" dirty="0">
                <a:solidFill>
                  <a:schemeClr val="tx1"/>
                </a:solidFill>
              </a:rPr>
              <a:t>returns a </a:t>
            </a:r>
            <a:r>
              <a:rPr lang="en-US" b="1" dirty="0">
                <a:solidFill>
                  <a:schemeClr val="tx1"/>
                </a:solidFill>
              </a:rPr>
              <a:t>list</a:t>
            </a:r>
            <a:endParaRPr lang="en-US" dirty="0">
              <a:solidFill>
                <a:schemeClr val="tx1"/>
              </a:solidFill>
            </a:endParaRPr>
          </a:p>
        </p:txBody>
      </p:sp>
      <p:sp>
        <p:nvSpPr>
          <p:cNvPr id="4" name="Content Placeholder 3"/>
          <p:cNvSpPr>
            <a:spLocks noGrp="1"/>
          </p:cNvSpPr>
          <p:nvPr>
            <p:ph idx="11"/>
          </p:nvPr>
        </p:nvSpPr>
        <p:spPr>
          <a:xfrm>
            <a:off x="347662" y="1887908"/>
            <a:ext cx="8415338" cy="2060564"/>
          </a:xfrm>
        </p:spPr>
        <p:txBody>
          <a:bodyPr/>
          <a:lstStyle/>
          <a:p>
            <a:pPr marL="228600" lvl="1" indent="0">
              <a:spcBef>
                <a:spcPts val="300"/>
              </a:spcBef>
              <a:buNone/>
            </a:pPr>
            <a:r>
              <a:rPr lang="en-US" b="1" dirty="0">
                <a:solidFill>
                  <a:schemeClr val="tx1"/>
                </a:solidFill>
                <a:cs typeface="Courier New" panose="02070309020205020404" pitchFamily="49" charset="0"/>
              </a:rPr>
              <a:t>&gt;&gt;&gt; list(range(4))</a:t>
            </a:r>
          </a:p>
          <a:p>
            <a:pPr marL="228600" lvl="1" indent="0">
              <a:spcBef>
                <a:spcPts val="300"/>
              </a:spcBef>
              <a:buNone/>
            </a:pPr>
            <a:r>
              <a:rPr lang="en-US" b="1" dirty="0">
                <a:solidFill>
                  <a:schemeClr val="tx1"/>
                </a:solidFill>
                <a:cs typeface="Courier New" panose="02070309020205020404" pitchFamily="49" charset="0"/>
              </a:rPr>
              <a:t>[0, 1, 2, 3]</a:t>
            </a:r>
          </a:p>
          <a:p>
            <a:pPr marL="228600" lvl="1" indent="0">
              <a:spcBef>
                <a:spcPts val="300"/>
              </a:spcBef>
              <a:buNone/>
            </a:pPr>
            <a:r>
              <a:rPr lang="en-US" b="1" dirty="0">
                <a:solidFill>
                  <a:schemeClr val="tx1"/>
                </a:solidFill>
                <a:cs typeface="Courier New" panose="02070309020205020404" pitchFamily="49" charset="0"/>
              </a:rPr>
              <a:t>&gt;&gt;&gt; list(range(1, 5))</a:t>
            </a:r>
          </a:p>
          <a:p>
            <a:pPr marL="228600" lvl="1" indent="0">
              <a:spcBef>
                <a:spcPts val="300"/>
              </a:spcBef>
              <a:buNone/>
            </a:pPr>
            <a:r>
              <a:rPr lang="en-US" b="1" dirty="0">
                <a:solidFill>
                  <a:schemeClr val="tx1"/>
                </a:solidFill>
                <a:cs typeface="Courier New" panose="02070309020205020404" pitchFamily="49" charset="0"/>
              </a:rPr>
              <a:t>[1, 2, 3, 4]</a:t>
            </a:r>
          </a:p>
          <a:p>
            <a:pPr>
              <a:buClr>
                <a:srgbClr val="007FA9"/>
              </a:buClr>
            </a:pPr>
            <a:r>
              <a:rPr lang="en-US" dirty="0">
                <a:solidFill>
                  <a:schemeClr val="tx1"/>
                </a:solidFill>
              </a:rPr>
              <a:t>Strings are also sequences of characters</a:t>
            </a:r>
          </a:p>
          <a:p>
            <a:pPr>
              <a:buClr>
                <a:srgbClr val="007FA9"/>
              </a:buClr>
            </a:pPr>
            <a:r>
              <a:rPr lang="en-US" dirty="0">
                <a:solidFill>
                  <a:schemeClr val="tx1"/>
                </a:solidFill>
              </a:rPr>
              <a:t>Values in a sequence can be visited with a </a:t>
            </a:r>
            <a:r>
              <a:rPr lang="en-US" b="1" dirty="0">
                <a:solidFill>
                  <a:schemeClr val="tx1"/>
                </a:solidFill>
              </a:rPr>
              <a:t>for </a:t>
            </a:r>
            <a:r>
              <a:rPr lang="en-US" dirty="0">
                <a:solidFill>
                  <a:schemeClr val="tx1"/>
                </a:solidFill>
              </a:rPr>
              <a:t>loop:</a:t>
            </a:r>
            <a:endParaRPr lang="en-IN" dirty="0"/>
          </a:p>
        </p:txBody>
      </p:sp>
      <p:sp>
        <p:nvSpPr>
          <p:cNvPr id="6" name="Content Placeholder 5"/>
          <p:cNvSpPr>
            <a:spLocks noGrp="1"/>
          </p:cNvSpPr>
          <p:nvPr>
            <p:ph idx="12"/>
          </p:nvPr>
        </p:nvSpPr>
        <p:spPr>
          <a:xfrm>
            <a:off x="354648" y="4019948"/>
            <a:ext cx="8415338" cy="564770"/>
          </a:xfrm>
        </p:spPr>
        <p:txBody>
          <a:bodyPr/>
          <a:lstStyle/>
          <a:p>
            <a:pPr marL="228600" lvl="1" indent="0">
              <a:spcBef>
                <a:spcPts val="300"/>
              </a:spcBef>
              <a:buNone/>
            </a:pPr>
            <a:r>
              <a:rPr lang="en-US" b="1" dirty="0">
                <a:solidFill>
                  <a:schemeClr val="tx1"/>
                </a:solidFill>
                <a:cs typeface="Courier New" panose="02070309020205020404" pitchFamily="49" charset="0"/>
              </a:rPr>
              <a:t>for &lt;variable&gt; in &lt;sequence&gt;:</a:t>
            </a:r>
          </a:p>
          <a:p>
            <a:pPr marL="228600" lvl="1" indent="0">
              <a:spcBef>
                <a:spcPts val="300"/>
              </a:spcBef>
              <a:buNone/>
            </a:pPr>
            <a:r>
              <a:rPr lang="en-US" b="1" dirty="0">
                <a:solidFill>
                  <a:schemeClr val="tx1"/>
                </a:solidFill>
                <a:cs typeface="Courier New" panose="02070309020205020404" pitchFamily="49" charset="0"/>
              </a:rPr>
              <a:t>    &lt;do something with variable&gt;</a:t>
            </a:r>
          </a:p>
        </p:txBody>
      </p:sp>
      <p:sp>
        <p:nvSpPr>
          <p:cNvPr id="7" name="Content Placeholder 6"/>
          <p:cNvSpPr>
            <a:spLocks noGrp="1"/>
          </p:cNvSpPr>
          <p:nvPr>
            <p:ph idx="13"/>
          </p:nvPr>
        </p:nvSpPr>
        <p:spPr>
          <a:xfrm>
            <a:off x="338984" y="4660612"/>
            <a:ext cx="6138016" cy="292388"/>
          </a:xfrm>
        </p:spPr>
        <p:txBody>
          <a:bodyPr/>
          <a:lstStyle/>
          <a:p>
            <a:pPr>
              <a:buClr>
                <a:srgbClr val="007FA9"/>
              </a:buClr>
            </a:pPr>
            <a:r>
              <a:rPr lang="en-US" dirty="0">
                <a:solidFill>
                  <a:schemeClr val="tx1"/>
                </a:solidFill>
              </a:rPr>
              <a:t>Example:</a:t>
            </a:r>
          </a:p>
        </p:txBody>
      </p:sp>
      <p:sp>
        <p:nvSpPr>
          <p:cNvPr id="8" name="Content Placeholder 7"/>
          <p:cNvSpPr>
            <a:spLocks noGrp="1"/>
          </p:cNvSpPr>
          <p:nvPr>
            <p:ph idx="14"/>
          </p:nvPr>
        </p:nvSpPr>
        <p:spPr>
          <a:xfrm>
            <a:off x="329010" y="5020654"/>
            <a:ext cx="8415338" cy="866391"/>
          </a:xfrm>
        </p:spPr>
        <p:txBody>
          <a:bodyPr/>
          <a:lstStyle/>
          <a:p>
            <a:pPr marL="228600" lvl="1" indent="0">
              <a:spcBef>
                <a:spcPts val="300"/>
              </a:spcBef>
              <a:buNone/>
            </a:pPr>
            <a:r>
              <a:rPr lang="en-US" b="1" dirty="0">
                <a:solidFill>
                  <a:schemeClr val="tx1"/>
                </a:solidFill>
                <a:cs typeface="Courier New" panose="02070309020205020404" pitchFamily="49" charset="0"/>
              </a:rPr>
              <a:t>&gt;&gt;&gt; for character in “Hi there!”:</a:t>
            </a:r>
          </a:p>
          <a:p>
            <a:pPr marL="228600" lvl="1" indent="0">
              <a:spcBef>
                <a:spcPts val="300"/>
              </a:spcBef>
              <a:buNone/>
            </a:pPr>
            <a:r>
              <a:rPr lang="en-US" b="1" dirty="0">
                <a:solidFill>
                  <a:schemeClr val="tx1"/>
                </a:solidFill>
                <a:cs typeface="Courier New" panose="02070309020205020404" pitchFamily="49" charset="0"/>
              </a:rPr>
              <a:t>        print(character, end = “ ”)</a:t>
            </a:r>
          </a:p>
          <a:p>
            <a:pPr marL="228600" lvl="1" indent="0">
              <a:spcBef>
                <a:spcPts val="300"/>
              </a:spcBef>
              <a:buNone/>
            </a:pPr>
            <a:r>
              <a:rPr lang="en-US" b="1" dirty="0">
                <a:solidFill>
                  <a:schemeClr val="tx1"/>
                </a:solidFill>
                <a:cs typeface="Courier New" panose="02070309020205020404" pitchFamily="49" charset="0"/>
              </a:rPr>
              <a:t>H i   t h e r e !</a:t>
            </a:r>
            <a:endParaRPr lang="en-US"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803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Specifying the Steps in the Range</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b="1" dirty="0">
                <a:solidFill>
                  <a:schemeClr val="tx1"/>
                </a:solidFill>
              </a:rPr>
              <a:t>range </a:t>
            </a:r>
            <a:r>
              <a:rPr lang="en-US" dirty="0">
                <a:solidFill>
                  <a:schemeClr val="tx1"/>
                </a:solidFill>
              </a:rPr>
              <a:t>expects a third argument that allows you specify a </a:t>
            </a:r>
            <a:r>
              <a:rPr lang="en-US" b="1" dirty="0">
                <a:solidFill>
                  <a:schemeClr val="tx1"/>
                </a:solidFill>
              </a:rPr>
              <a:t>step value</a:t>
            </a:r>
            <a:endParaRPr lang="en-US" dirty="0">
              <a:solidFill>
                <a:schemeClr val="tx1"/>
              </a:solidFill>
              <a:cs typeface="Courier New" panose="02070309020205020404" pitchFamily="49" charset="0"/>
            </a:endParaRPr>
          </a:p>
        </p:txBody>
      </p:sp>
      <p:sp>
        <p:nvSpPr>
          <p:cNvPr id="6" name="Content Placeholder 5"/>
          <p:cNvSpPr>
            <a:spLocks noGrp="1"/>
          </p:cNvSpPr>
          <p:nvPr>
            <p:ph idx="12"/>
          </p:nvPr>
        </p:nvSpPr>
        <p:spPr>
          <a:xfrm>
            <a:off x="347662" y="1938470"/>
            <a:ext cx="8415338" cy="1771254"/>
          </a:xfrm>
        </p:spPr>
        <p:txBody>
          <a:bodyPr/>
          <a:lstStyle/>
          <a:p>
            <a:pPr marL="228600" lvl="1" indent="0">
              <a:spcBef>
                <a:spcPts val="300"/>
              </a:spcBef>
              <a:buNone/>
            </a:pPr>
            <a:r>
              <a:rPr lang="en-US" b="1" dirty="0">
                <a:solidFill>
                  <a:schemeClr val="tx1"/>
                </a:solidFill>
                <a:cs typeface="Courier New" panose="02070309020205020404" pitchFamily="49" charset="0"/>
              </a:rPr>
              <a:t>&gt;&gt;&gt; list(range(1, 6, 1)) # Same as using two arguments</a:t>
            </a:r>
          </a:p>
          <a:p>
            <a:pPr marL="228600" lvl="1" indent="0">
              <a:spcBef>
                <a:spcPts val="300"/>
              </a:spcBef>
              <a:buNone/>
            </a:pPr>
            <a:r>
              <a:rPr lang="en-US" b="1" dirty="0">
                <a:solidFill>
                  <a:schemeClr val="tx1"/>
                </a:solidFill>
                <a:cs typeface="Courier New" panose="02070309020205020404" pitchFamily="49" charset="0"/>
              </a:rPr>
              <a:t>[1, 2, 3, 4, 5]</a:t>
            </a:r>
          </a:p>
          <a:p>
            <a:pPr marL="228600" lvl="1" indent="0">
              <a:spcBef>
                <a:spcPts val="300"/>
              </a:spcBef>
              <a:buNone/>
            </a:pPr>
            <a:r>
              <a:rPr lang="en-US" b="1" dirty="0">
                <a:solidFill>
                  <a:schemeClr val="tx1"/>
                </a:solidFill>
                <a:cs typeface="Courier New" panose="02070309020205020404" pitchFamily="49" charset="0"/>
              </a:rPr>
              <a:t>&gt;&gt;&gt; list(range(1, 6, 2)) # Use every other number</a:t>
            </a:r>
          </a:p>
          <a:p>
            <a:pPr marL="228600" lvl="1" indent="0">
              <a:spcBef>
                <a:spcPts val="300"/>
              </a:spcBef>
              <a:buNone/>
            </a:pPr>
            <a:r>
              <a:rPr lang="en-US" b="1" dirty="0">
                <a:solidFill>
                  <a:schemeClr val="tx1"/>
                </a:solidFill>
                <a:cs typeface="Courier New" panose="02070309020205020404" pitchFamily="49" charset="0"/>
              </a:rPr>
              <a:t>[1, 3, 5]</a:t>
            </a:r>
          </a:p>
          <a:p>
            <a:pPr marL="228600" lvl="1" indent="0">
              <a:spcBef>
                <a:spcPts val="300"/>
              </a:spcBef>
              <a:buNone/>
            </a:pPr>
            <a:r>
              <a:rPr lang="en-US" b="1" dirty="0">
                <a:solidFill>
                  <a:schemeClr val="tx1"/>
                </a:solidFill>
                <a:cs typeface="Courier New" panose="02070309020205020404" pitchFamily="49" charset="0"/>
              </a:rPr>
              <a:t>&gt;&gt;&gt; list(range(1, 6, 3)) # Use every third number</a:t>
            </a:r>
          </a:p>
          <a:p>
            <a:pPr marL="228600" lvl="1" indent="0">
              <a:spcBef>
                <a:spcPts val="300"/>
              </a:spcBef>
              <a:buNone/>
            </a:pPr>
            <a:r>
              <a:rPr lang="en-US" b="1" dirty="0">
                <a:solidFill>
                  <a:schemeClr val="tx1"/>
                </a:solidFill>
                <a:cs typeface="Courier New" panose="02070309020205020404" pitchFamily="49" charset="0"/>
              </a:rPr>
              <a:t>[1, 4]</a:t>
            </a:r>
            <a:endParaRPr lang="en-IN" dirty="0"/>
          </a:p>
        </p:txBody>
      </p:sp>
      <p:sp>
        <p:nvSpPr>
          <p:cNvPr id="7" name="Content Placeholder 6"/>
          <p:cNvSpPr>
            <a:spLocks noGrp="1"/>
          </p:cNvSpPr>
          <p:nvPr>
            <p:ph idx="13"/>
          </p:nvPr>
        </p:nvSpPr>
        <p:spPr>
          <a:xfrm>
            <a:off x="457200" y="3919670"/>
            <a:ext cx="8415338" cy="292388"/>
          </a:xfrm>
        </p:spPr>
        <p:txBody>
          <a:bodyPr/>
          <a:lstStyle/>
          <a:p>
            <a:pPr>
              <a:buClr>
                <a:srgbClr val="007FA9"/>
              </a:buClr>
            </a:pPr>
            <a:r>
              <a:rPr lang="en-US" dirty="0">
                <a:solidFill>
                  <a:schemeClr val="tx1"/>
                </a:solidFill>
                <a:cs typeface="Courier New" panose="02070309020205020404" pitchFamily="49" charset="0"/>
              </a:rPr>
              <a:t>Example:</a:t>
            </a:r>
            <a:endParaRPr lang="en-IN" dirty="0"/>
          </a:p>
        </p:txBody>
      </p:sp>
      <p:sp>
        <p:nvSpPr>
          <p:cNvPr id="8" name="Content Placeholder 7"/>
          <p:cNvSpPr>
            <a:spLocks noGrp="1"/>
          </p:cNvSpPr>
          <p:nvPr>
            <p:ph idx="14"/>
          </p:nvPr>
        </p:nvSpPr>
        <p:spPr>
          <a:xfrm>
            <a:off x="431562" y="4310644"/>
            <a:ext cx="8415338" cy="1469633"/>
          </a:xfrm>
        </p:spPr>
        <p:txBody>
          <a:bodyPr/>
          <a:lstStyle/>
          <a:p>
            <a:pPr marL="228600" lvl="1" indent="0">
              <a:spcBef>
                <a:spcPts val="300"/>
              </a:spcBef>
              <a:buNone/>
            </a:pPr>
            <a:r>
              <a:rPr lang="en-US" b="1" dirty="0">
                <a:solidFill>
                  <a:schemeClr val="tx1"/>
                </a:solidFill>
                <a:cs typeface="Courier New" panose="02070309020205020404" pitchFamily="49" charset="0"/>
              </a:rPr>
              <a:t>&gt;&gt;&gt; theSum = 0</a:t>
            </a:r>
          </a:p>
          <a:p>
            <a:pPr marL="228600" lvl="1" indent="0">
              <a:spcBef>
                <a:spcPts val="300"/>
              </a:spcBef>
              <a:buNone/>
            </a:pPr>
            <a:r>
              <a:rPr lang="en-US" b="1" dirty="0">
                <a:solidFill>
                  <a:schemeClr val="tx1"/>
                </a:solidFill>
                <a:cs typeface="Courier New" panose="02070309020205020404" pitchFamily="49" charset="0"/>
              </a:rPr>
              <a:t>&gt;&gt;&gt; for count in range(2, 11, 2):</a:t>
            </a:r>
          </a:p>
          <a:p>
            <a:pPr marL="228600" lvl="1" indent="0">
              <a:spcBef>
                <a:spcPts val="300"/>
              </a:spcBef>
              <a:buNone/>
            </a:pPr>
            <a:r>
              <a:rPr lang="en-US" b="1" dirty="0">
                <a:solidFill>
                  <a:schemeClr val="tx1"/>
                </a:solidFill>
                <a:cs typeface="Courier New" panose="02070309020205020404" pitchFamily="49" charset="0"/>
              </a:rPr>
              <a:t>        theSum += count</a:t>
            </a:r>
          </a:p>
          <a:p>
            <a:pPr marL="228600" lvl="1" indent="0">
              <a:spcBef>
                <a:spcPts val="300"/>
              </a:spcBef>
              <a:buNone/>
            </a:pPr>
            <a:r>
              <a:rPr lang="en-US" b="1" dirty="0">
                <a:solidFill>
                  <a:schemeClr val="tx1"/>
                </a:solidFill>
                <a:cs typeface="Courier New" panose="02070309020205020404" pitchFamily="49" charset="0"/>
              </a:rPr>
              <a:t>&gt;&gt;&gt; theSum</a:t>
            </a:r>
          </a:p>
          <a:p>
            <a:pPr marL="228600" lvl="1" indent="0">
              <a:spcBef>
                <a:spcPts val="300"/>
              </a:spcBef>
              <a:buNone/>
            </a:pPr>
            <a:r>
              <a:rPr lang="en-US" b="1" dirty="0">
                <a:solidFill>
                  <a:schemeClr val="tx1"/>
                </a:solidFill>
                <a:cs typeface="Courier New" panose="02070309020205020404" pitchFamily="49" charset="0"/>
              </a:rPr>
              <a:t>30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734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Loops that Count Down</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Example:</a:t>
            </a:r>
          </a:p>
        </p:txBody>
      </p:sp>
      <p:sp>
        <p:nvSpPr>
          <p:cNvPr id="4" name="Content Placeholder 3"/>
          <p:cNvSpPr>
            <a:spLocks noGrp="1"/>
          </p:cNvSpPr>
          <p:nvPr>
            <p:ph idx="11"/>
          </p:nvPr>
        </p:nvSpPr>
        <p:spPr>
          <a:xfrm>
            <a:off x="330438" y="1887908"/>
            <a:ext cx="8415338" cy="1469633"/>
          </a:xfrm>
        </p:spPr>
        <p:txBody>
          <a:bodyPr/>
          <a:lstStyle/>
          <a:p>
            <a:pPr marL="228600" lvl="1" indent="0">
              <a:spcBef>
                <a:spcPts val="300"/>
              </a:spcBef>
              <a:buNone/>
            </a:pPr>
            <a:r>
              <a:rPr lang="en-US" b="1" dirty="0">
                <a:solidFill>
                  <a:schemeClr val="tx1"/>
                </a:solidFill>
                <a:cs typeface="Courier New" panose="02070309020205020404" pitchFamily="49" charset="0"/>
              </a:rPr>
              <a:t>&gt;&gt;&gt; for count in range(10, 0, −1):</a:t>
            </a:r>
          </a:p>
          <a:p>
            <a:pPr marL="228600" lvl="1" indent="0">
              <a:spcBef>
                <a:spcPts val="300"/>
              </a:spcBef>
              <a:buNone/>
            </a:pPr>
            <a:r>
              <a:rPr lang="en-US" b="1" dirty="0">
                <a:solidFill>
                  <a:schemeClr val="tx1"/>
                </a:solidFill>
                <a:cs typeface="Courier New" panose="02070309020205020404" pitchFamily="49" charset="0"/>
              </a:rPr>
              <a:t>print(count, end = " ")</a:t>
            </a:r>
          </a:p>
          <a:p>
            <a:pPr marL="228600" lvl="1" indent="0">
              <a:spcBef>
                <a:spcPts val="300"/>
              </a:spcBef>
              <a:buNone/>
            </a:pPr>
            <a:r>
              <a:rPr lang="en-US" b="1" dirty="0">
                <a:solidFill>
                  <a:schemeClr val="tx1"/>
                </a:solidFill>
                <a:cs typeface="Courier New" panose="02070309020205020404" pitchFamily="49" charset="0"/>
              </a:rPr>
              <a:t>10 9 8 7 6 5 4 3 2 1</a:t>
            </a:r>
          </a:p>
          <a:p>
            <a:pPr marL="228600" lvl="1" indent="0">
              <a:spcBef>
                <a:spcPts val="300"/>
              </a:spcBef>
              <a:buNone/>
            </a:pPr>
            <a:r>
              <a:rPr lang="en-US" b="1" dirty="0">
                <a:solidFill>
                  <a:schemeClr val="tx1"/>
                </a:solidFill>
                <a:cs typeface="Courier New" panose="02070309020205020404" pitchFamily="49" charset="0"/>
              </a:rPr>
              <a:t>&gt;&gt;&gt; list(range(10, 0, −1))</a:t>
            </a:r>
          </a:p>
          <a:p>
            <a:pPr marL="228600" lvl="1" indent="0">
              <a:spcBef>
                <a:spcPts val="300"/>
              </a:spcBef>
              <a:buNone/>
            </a:pPr>
            <a:r>
              <a:rPr lang="en-US" b="1" dirty="0">
                <a:solidFill>
                  <a:schemeClr val="tx1"/>
                </a:solidFill>
                <a:cs typeface="Courier New" panose="02070309020205020404" pitchFamily="49" charset="0"/>
              </a:rPr>
              <a:t>[10, 9, 8, 7, 6, 5, 4, 3, 2, 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0284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Formatting Text for Output (1 of 3)</a:t>
            </a:r>
          </a:p>
        </p:txBody>
      </p:sp>
      <p:sp>
        <p:nvSpPr>
          <p:cNvPr id="3" name="Content Placeholder 2"/>
          <p:cNvSpPr>
            <a:spLocks noGrp="1"/>
          </p:cNvSpPr>
          <p:nvPr>
            <p:ph idx="1"/>
          </p:nvPr>
        </p:nvSpPr>
        <p:spPr>
          <a:xfrm>
            <a:off x="365125" y="1538818"/>
            <a:ext cx="8415338" cy="1769715"/>
          </a:xfrm>
        </p:spPr>
        <p:txBody>
          <a:bodyPr/>
          <a:lstStyle/>
          <a:p>
            <a:pPr>
              <a:buClr>
                <a:srgbClr val="007FA9"/>
              </a:buClr>
            </a:pPr>
            <a:r>
              <a:rPr lang="en-US" dirty="0">
                <a:solidFill>
                  <a:schemeClr val="tx1"/>
                </a:solidFill>
              </a:rPr>
              <a:t>Many data-processing applications require output that has </a:t>
            </a:r>
            <a:r>
              <a:rPr lang="en-US" b="1" dirty="0">
                <a:solidFill>
                  <a:schemeClr val="tx1"/>
                </a:solidFill>
              </a:rPr>
              <a:t>tabular format</a:t>
            </a:r>
            <a:endParaRPr lang="en-US" dirty="0">
              <a:solidFill>
                <a:schemeClr val="tx1"/>
              </a:solidFill>
            </a:endParaRPr>
          </a:p>
          <a:p>
            <a:pPr>
              <a:buClr>
                <a:srgbClr val="007FA9"/>
              </a:buClr>
            </a:pPr>
            <a:r>
              <a:rPr lang="en-US" b="1" dirty="0">
                <a:solidFill>
                  <a:schemeClr val="tx1"/>
                </a:solidFill>
              </a:rPr>
              <a:t>Field width</a:t>
            </a:r>
            <a:r>
              <a:rPr lang="en-US" dirty="0">
                <a:solidFill>
                  <a:schemeClr val="tx1"/>
                </a:solidFill>
              </a:rPr>
              <a:t>: Total number of data characters and additional spaces for a datum in a formatted string</a:t>
            </a:r>
          </a:p>
          <a:p>
            <a:pPr>
              <a:buClr>
                <a:srgbClr val="007FA9"/>
              </a:buClr>
            </a:pPr>
            <a:r>
              <a:rPr lang="en-US" dirty="0">
                <a:solidFill>
                  <a:schemeClr val="tx1"/>
                </a:solidFill>
              </a:rPr>
              <a:t>The </a:t>
            </a:r>
            <a:r>
              <a:rPr lang="en-US" b="1" dirty="0">
                <a:solidFill>
                  <a:schemeClr val="tx1"/>
                </a:solidFill>
              </a:rPr>
              <a:t>print</a:t>
            </a:r>
            <a:r>
              <a:rPr lang="en-US" dirty="0">
                <a:solidFill>
                  <a:schemeClr val="tx1"/>
                </a:solidFill>
              </a:rPr>
              <a:t> function automatically begins printing an output datum in the first available column</a:t>
            </a:r>
          </a:p>
        </p:txBody>
      </p:sp>
      <p:sp>
        <p:nvSpPr>
          <p:cNvPr id="4" name="Content Placeholder 3"/>
          <p:cNvSpPr>
            <a:spLocks noGrp="1"/>
          </p:cNvSpPr>
          <p:nvPr>
            <p:ph idx="11"/>
          </p:nvPr>
        </p:nvSpPr>
        <p:spPr>
          <a:xfrm>
            <a:off x="355362" y="3385422"/>
            <a:ext cx="8415338" cy="1771254"/>
          </a:xfrm>
        </p:spPr>
        <p:txBody>
          <a:bodyPr/>
          <a:lstStyle/>
          <a:p>
            <a:pPr marL="228600" lvl="1" indent="0">
              <a:buNone/>
            </a:pPr>
            <a:r>
              <a:rPr lang="en-US" b="1" dirty="0">
                <a:solidFill>
                  <a:schemeClr val="tx1"/>
                </a:solidFill>
                <a:cs typeface="Courier New" panose="02070309020205020404" pitchFamily="49" charset="0"/>
              </a:rPr>
              <a:t>&gt;&gt;&gt; for exponent in range(7, 11):</a:t>
            </a:r>
          </a:p>
          <a:p>
            <a:pPr marL="228600" lvl="1" indent="0">
              <a:spcBef>
                <a:spcPts val="300"/>
              </a:spcBef>
              <a:buNone/>
            </a:pPr>
            <a:r>
              <a:rPr lang="en-US" b="1" dirty="0">
                <a:solidFill>
                  <a:schemeClr val="tx1"/>
                </a:solidFill>
                <a:cs typeface="Courier New" panose="02070309020205020404" pitchFamily="49" charset="0"/>
              </a:rPr>
              <a:t>print(exponent, 10 ** exponent)</a:t>
            </a:r>
          </a:p>
          <a:p>
            <a:pPr marL="228600" lvl="1" indent="0">
              <a:spcBef>
                <a:spcPts val="300"/>
              </a:spcBef>
              <a:buNone/>
            </a:pPr>
            <a:r>
              <a:rPr lang="en-US" b="1" dirty="0">
                <a:solidFill>
                  <a:schemeClr val="tx1"/>
                </a:solidFill>
                <a:cs typeface="Courier New" panose="02070309020205020404" pitchFamily="49" charset="0"/>
              </a:rPr>
              <a:t>7 10000000</a:t>
            </a:r>
          </a:p>
          <a:p>
            <a:pPr marL="228600" lvl="1" indent="0">
              <a:spcBef>
                <a:spcPts val="300"/>
              </a:spcBef>
              <a:buNone/>
            </a:pPr>
            <a:r>
              <a:rPr lang="en-US" b="1" dirty="0">
                <a:solidFill>
                  <a:schemeClr val="tx1"/>
                </a:solidFill>
                <a:cs typeface="Courier New" panose="02070309020205020404" pitchFamily="49" charset="0"/>
              </a:rPr>
              <a:t>8 100000000</a:t>
            </a:r>
          </a:p>
          <a:p>
            <a:pPr marL="228600" lvl="1" indent="0">
              <a:spcBef>
                <a:spcPts val="300"/>
              </a:spcBef>
              <a:buNone/>
            </a:pPr>
            <a:r>
              <a:rPr lang="en-US" b="1" dirty="0">
                <a:solidFill>
                  <a:schemeClr val="tx1"/>
                </a:solidFill>
                <a:cs typeface="Courier New" panose="02070309020205020404" pitchFamily="49" charset="0"/>
              </a:rPr>
              <a:t>9 1000000000</a:t>
            </a:r>
          </a:p>
          <a:p>
            <a:pPr marL="228600" lvl="1" indent="0">
              <a:spcBef>
                <a:spcPts val="300"/>
              </a:spcBef>
              <a:buNone/>
            </a:pPr>
            <a:r>
              <a:rPr lang="en-US" b="1" dirty="0">
                <a:solidFill>
                  <a:schemeClr val="tx1"/>
                </a:solidFill>
                <a:cs typeface="Courier New" panose="02070309020205020404" pitchFamily="49" charset="0"/>
              </a:rPr>
              <a:t>10 10000000000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688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Formatting Text for Output (2 of 3)</a:t>
            </a:r>
          </a:p>
        </p:txBody>
      </p:sp>
      <p:sp>
        <p:nvSpPr>
          <p:cNvPr id="3" name="Content Placeholder 2"/>
          <p:cNvSpPr>
            <a:spLocks noGrp="1"/>
          </p:cNvSpPr>
          <p:nvPr>
            <p:ph idx="1"/>
          </p:nvPr>
        </p:nvSpPr>
        <p:spPr>
          <a:xfrm>
            <a:off x="365125" y="1538818"/>
            <a:ext cx="8415338" cy="1817421"/>
          </a:xfrm>
        </p:spPr>
        <p:txBody>
          <a:bodyPr/>
          <a:lstStyle/>
          <a:p>
            <a:pPr marL="0" indent="0">
              <a:buNone/>
            </a:pPr>
            <a:r>
              <a:rPr lang="en-US" b="1" dirty="0">
                <a:solidFill>
                  <a:schemeClr val="tx1"/>
                </a:solidFill>
                <a:cs typeface="Courier New" panose="02070309020205020404" pitchFamily="49" charset="0"/>
              </a:rPr>
              <a:t>&lt;format string&gt; % &lt;datum&gt;</a:t>
            </a:r>
          </a:p>
          <a:p>
            <a:pPr>
              <a:buClr>
                <a:srgbClr val="007FA9"/>
              </a:buClr>
            </a:pPr>
            <a:r>
              <a:rPr lang="en-US" dirty="0">
                <a:solidFill>
                  <a:schemeClr val="tx1"/>
                </a:solidFill>
              </a:rPr>
              <a:t>This version contains </a:t>
            </a:r>
            <a:r>
              <a:rPr lang="en-US" b="1" dirty="0">
                <a:solidFill>
                  <a:schemeClr val="tx1"/>
                </a:solidFill>
              </a:rPr>
              <a:t>format string</a:t>
            </a:r>
            <a:r>
              <a:rPr lang="en-US" dirty="0">
                <a:solidFill>
                  <a:schemeClr val="tx1"/>
                </a:solidFill>
              </a:rPr>
              <a:t>, </a:t>
            </a:r>
            <a:r>
              <a:rPr lang="en-US" b="1" dirty="0">
                <a:solidFill>
                  <a:schemeClr val="tx1"/>
                </a:solidFill>
              </a:rPr>
              <a:t>format operator %</a:t>
            </a:r>
            <a:r>
              <a:rPr lang="en-US" dirty="0">
                <a:solidFill>
                  <a:schemeClr val="tx1"/>
                </a:solidFill>
              </a:rPr>
              <a:t>, and single data value to be formatted</a:t>
            </a:r>
          </a:p>
          <a:p>
            <a:pPr lvl="1">
              <a:buClr>
                <a:srgbClr val="007FA9"/>
              </a:buClr>
            </a:pPr>
            <a:r>
              <a:rPr lang="en-US" dirty="0">
                <a:solidFill>
                  <a:schemeClr val="tx1"/>
                </a:solidFill>
              </a:rPr>
              <a:t>To format integers, letter </a:t>
            </a:r>
            <a:r>
              <a:rPr lang="en-US" b="1" dirty="0">
                <a:solidFill>
                  <a:schemeClr val="tx1"/>
                </a:solidFill>
              </a:rPr>
              <a:t>d </a:t>
            </a:r>
            <a:r>
              <a:rPr lang="en-US" dirty="0">
                <a:solidFill>
                  <a:schemeClr val="tx1"/>
                </a:solidFill>
              </a:rPr>
              <a:t>is used instead of </a:t>
            </a:r>
            <a:r>
              <a:rPr lang="en-US" b="1" dirty="0">
                <a:solidFill>
                  <a:schemeClr val="tx1"/>
                </a:solidFill>
              </a:rPr>
              <a:t>s</a:t>
            </a:r>
            <a:endParaRPr lang="en-US" dirty="0">
              <a:solidFill>
                <a:schemeClr val="tx1"/>
              </a:solidFill>
            </a:endParaRPr>
          </a:p>
          <a:p>
            <a:pPr>
              <a:buClr>
                <a:srgbClr val="007FA9"/>
              </a:buClr>
            </a:pPr>
            <a:r>
              <a:rPr lang="en-US" dirty="0">
                <a:solidFill>
                  <a:schemeClr val="tx1"/>
                </a:solidFill>
              </a:rPr>
              <a:t>To format sequence of data values:</a:t>
            </a:r>
          </a:p>
        </p:txBody>
      </p:sp>
      <p:sp>
        <p:nvSpPr>
          <p:cNvPr id="4" name="Content Placeholder 3"/>
          <p:cNvSpPr>
            <a:spLocks noGrp="1"/>
          </p:cNvSpPr>
          <p:nvPr>
            <p:ph idx="11"/>
          </p:nvPr>
        </p:nvSpPr>
        <p:spPr>
          <a:xfrm>
            <a:off x="365125" y="3496654"/>
            <a:ext cx="8415338" cy="2412968"/>
          </a:xfrm>
        </p:spPr>
        <p:txBody>
          <a:bodyPr/>
          <a:lstStyle/>
          <a:p>
            <a:pPr marL="228600" lvl="1" indent="0">
              <a:buNone/>
            </a:pPr>
            <a:r>
              <a:rPr lang="en-US" b="1" dirty="0">
                <a:solidFill>
                  <a:schemeClr val="tx1"/>
                </a:solidFill>
                <a:cs typeface="Courier New" panose="02070309020205020404" pitchFamily="49" charset="0"/>
              </a:rPr>
              <a:t>&lt;format string&gt; % (&lt;datum−1&gt;, ..., &lt;datum−</a:t>
            </a:r>
            <a:r>
              <a:rPr lang="en-US" b="1" i="1" dirty="0">
                <a:solidFill>
                  <a:schemeClr val="tx1"/>
                </a:solidFill>
                <a:cs typeface="Courier New" panose="02070309020205020404" pitchFamily="49" charset="0"/>
              </a:rPr>
              <a:t>n</a:t>
            </a:r>
            <a:r>
              <a:rPr lang="en-US" b="1" dirty="0">
                <a:solidFill>
                  <a:schemeClr val="tx1"/>
                </a:solidFill>
                <a:cs typeface="Courier New" panose="02070309020205020404" pitchFamily="49" charset="0"/>
              </a:rPr>
              <a:t>&gt;)</a:t>
            </a:r>
          </a:p>
          <a:p>
            <a:pPr marL="228600" lvl="1" indent="0">
              <a:spcBef>
                <a:spcPts val="300"/>
              </a:spcBef>
              <a:buNone/>
            </a:pPr>
            <a:r>
              <a:rPr lang="en-US" b="1" dirty="0">
                <a:solidFill>
                  <a:schemeClr val="tx1"/>
                </a:solidFill>
                <a:cs typeface="Courier New" panose="02070309020205020404" pitchFamily="49" charset="0"/>
              </a:rPr>
              <a:t>&gt;&gt;&gt; for exponent in range(7, 11):</a:t>
            </a:r>
          </a:p>
          <a:p>
            <a:pPr marL="228600" lvl="1" indent="0">
              <a:spcBef>
                <a:spcPts val="300"/>
              </a:spcBef>
              <a:buNone/>
            </a:pPr>
            <a:r>
              <a:rPr lang="fr-FR" b="1" dirty="0">
                <a:solidFill>
                  <a:schemeClr val="tx1"/>
                </a:solidFill>
                <a:cs typeface="Courier New" panose="02070309020205020404" pitchFamily="49" charset="0"/>
              </a:rPr>
              <a:t>print("%-3d%12d" % (exponent, 10 ** exponent))</a:t>
            </a:r>
          </a:p>
          <a:p>
            <a:pPr marL="228600" lvl="1" indent="0">
              <a:spcBef>
                <a:spcPts val="300"/>
              </a:spcBef>
              <a:buNone/>
            </a:pPr>
            <a:r>
              <a:rPr lang="en-US" b="1" dirty="0">
                <a:solidFill>
                  <a:schemeClr val="tx1"/>
                </a:solidFill>
                <a:cs typeface="Courier New" panose="02070309020205020404" pitchFamily="49" charset="0"/>
              </a:rPr>
              <a:t>7 10000000</a:t>
            </a:r>
          </a:p>
          <a:p>
            <a:pPr marL="228600" lvl="1" indent="0">
              <a:spcBef>
                <a:spcPts val="300"/>
              </a:spcBef>
              <a:buNone/>
            </a:pPr>
            <a:r>
              <a:rPr lang="en-US" b="1" dirty="0">
                <a:solidFill>
                  <a:schemeClr val="tx1"/>
                </a:solidFill>
                <a:cs typeface="Courier New" panose="02070309020205020404" pitchFamily="49" charset="0"/>
              </a:rPr>
              <a:t>8 100000000</a:t>
            </a:r>
          </a:p>
          <a:p>
            <a:pPr marL="228600" lvl="1" indent="0">
              <a:spcBef>
                <a:spcPts val="300"/>
              </a:spcBef>
              <a:buNone/>
            </a:pPr>
            <a:r>
              <a:rPr lang="en-US" b="1" dirty="0">
                <a:solidFill>
                  <a:schemeClr val="tx1"/>
                </a:solidFill>
                <a:cs typeface="Courier New" panose="02070309020205020404" pitchFamily="49" charset="0"/>
              </a:rPr>
              <a:t>9 1000000000</a:t>
            </a:r>
          </a:p>
          <a:p>
            <a:pPr marL="228600" lvl="1" indent="0">
              <a:spcBef>
                <a:spcPts val="300"/>
              </a:spcBef>
              <a:buNone/>
            </a:pPr>
            <a:r>
              <a:rPr lang="en-US" b="1" dirty="0">
                <a:solidFill>
                  <a:schemeClr val="tx1"/>
                </a:solidFill>
                <a:cs typeface="Courier New" panose="02070309020205020404" pitchFamily="49" charset="0"/>
              </a:rPr>
              <a:t>10 10000000000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4627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Formatting Text for Output (3 of 3)</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To format data value of type </a:t>
            </a:r>
            <a:r>
              <a:rPr lang="en-US" b="1" dirty="0">
                <a:solidFill>
                  <a:schemeClr val="tx1"/>
                </a:solidFill>
              </a:rPr>
              <a:t>float</a:t>
            </a:r>
            <a:r>
              <a:rPr lang="en-US" dirty="0">
                <a:solidFill>
                  <a:schemeClr val="tx1"/>
                </a:solidFill>
              </a:rPr>
              <a:t>:</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72454" y="1964108"/>
            <a:ext cx="8415338" cy="709425"/>
          </a:xfrm>
        </p:spPr>
        <p:txBody>
          <a:bodyPr/>
          <a:lstStyle/>
          <a:p>
            <a:pPr marL="228600" lvl="1" indent="0">
              <a:buNone/>
            </a:pPr>
            <a:r>
              <a:rPr lang="en-US" b="1" dirty="0">
                <a:solidFill>
                  <a:schemeClr val="tx1"/>
                </a:solidFill>
                <a:cs typeface="Courier New" panose="02070309020205020404" pitchFamily="49" charset="0"/>
              </a:rPr>
              <a:t>%&lt;field width&gt;.&lt;precision&gt;f</a:t>
            </a:r>
          </a:p>
          <a:p>
            <a:pPr>
              <a:buFontTx/>
              <a:buNone/>
            </a:pPr>
            <a:r>
              <a:rPr lang="en-US" dirty="0">
                <a:solidFill>
                  <a:schemeClr val="tx1"/>
                </a:solidFill>
              </a:rPr>
              <a:t>where .</a:t>
            </a:r>
            <a:r>
              <a:rPr lang="en-US" b="1" dirty="0">
                <a:solidFill>
                  <a:schemeClr val="tx1"/>
                </a:solidFill>
              </a:rPr>
              <a:t>&lt;precision&gt; </a:t>
            </a:r>
            <a:r>
              <a:rPr lang="en-US" dirty="0">
                <a:solidFill>
                  <a:schemeClr val="tx1"/>
                </a:solidFill>
              </a:rPr>
              <a:t>is optional</a:t>
            </a:r>
            <a:endParaRPr lang="en-IN" dirty="0">
              <a:solidFill>
                <a:schemeClr val="tx1"/>
              </a:solidFill>
            </a:endParaRPr>
          </a:p>
        </p:txBody>
      </p:sp>
      <p:sp>
        <p:nvSpPr>
          <p:cNvPr id="7" name="Content Placeholder 6"/>
          <p:cNvSpPr>
            <a:spLocks noGrp="1"/>
          </p:cNvSpPr>
          <p:nvPr>
            <p:ph idx="13"/>
          </p:nvPr>
        </p:nvSpPr>
        <p:spPr>
          <a:xfrm>
            <a:off x="363908" y="2890920"/>
            <a:ext cx="8415338" cy="292388"/>
          </a:xfrm>
        </p:spPr>
        <p:txBody>
          <a:bodyPr/>
          <a:lstStyle/>
          <a:p>
            <a:pPr>
              <a:buClr>
                <a:srgbClr val="007FA9"/>
              </a:buClr>
            </a:pPr>
            <a:r>
              <a:rPr lang="en-US" dirty="0">
                <a:solidFill>
                  <a:schemeClr val="tx1"/>
                </a:solidFill>
              </a:rPr>
              <a:t>Examples:</a:t>
            </a:r>
            <a:endParaRPr lang="en-IN" dirty="0"/>
          </a:p>
        </p:txBody>
      </p:sp>
      <p:sp>
        <p:nvSpPr>
          <p:cNvPr id="8" name="Content Placeholder 7"/>
          <p:cNvSpPr>
            <a:spLocks noGrp="1"/>
          </p:cNvSpPr>
          <p:nvPr>
            <p:ph idx="14"/>
          </p:nvPr>
        </p:nvSpPr>
        <p:spPr>
          <a:xfrm>
            <a:off x="338984" y="3284432"/>
            <a:ext cx="8415338" cy="1469633"/>
          </a:xfrm>
        </p:spPr>
        <p:txBody>
          <a:bodyPr/>
          <a:lstStyle/>
          <a:p>
            <a:pPr marL="228600" lvl="1" indent="0">
              <a:buNone/>
            </a:pPr>
            <a:r>
              <a:rPr lang="en-US" b="1" dirty="0">
                <a:solidFill>
                  <a:schemeClr val="tx1"/>
                </a:solidFill>
                <a:cs typeface="Courier New" panose="02070309020205020404" pitchFamily="49" charset="0"/>
              </a:rPr>
              <a:t>&gt;&gt;&gt; salary = 100.00</a:t>
            </a:r>
          </a:p>
          <a:p>
            <a:pPr marL="228600" lvl="1" indent="0">
              <a:spcBef>
                <a:spcPts val="300"/>
              </a:spcBef>
              <a:buNone/>
            </a:pPr>
            <a:r>
              <a:rPr lang="en-US" b="1" dirty="0">
                <a:solidFill>
                  <a:schemeClr val="tx1"/>
                </a:solidFill>
                <a:cs typeface="Courier New" panose="02070309020205020404" pitchFamily="49" charset="0"/>
              </a:rPr>
              <a:t>&gt;&gt;&gt; print(“Your salary is $” + str(salary))</a:t>
            </a:r>
          </a:p>
          <a:p>
            <a:pPr marL="228600" lvl="1" indent="0">
              <a:spcBef>
                <a:spcPts val="300"/>
              </a:spcBef>
              <a:buNone/>
            </a:pPr>
            <a:r>
              <a:rPr lang="en-US" b="1" dirty="0">
                <a:solidFill>
                  <a:schemeClr val="tx1"/>
                </a:solidFill>
                <a:cs typeface="Courier New" panose="02070309020205020404" pitchFamily="49" charset="0"/>
              </a:rPr>
              <a:t>Your salary is $100.0</a:t>
            </a:r>
          </a:p>
          <a:p>
            <a:pPr marL="228600" lvl="1" indent="0">
              <a:spcBef>
                <a:spcPts val="300"/>
              </a:spcBef>
              <a:buNone/>
            </a:pPr>
            <a:r>
              <a:rPr lang="en-US" b="1" dirty="0">
                <a:solidFill>
                  <a:schemeClr val="tx1"/>
                </a:solidFill>
                <a:cs typeface="Courier New" panose="02070309020205020404" pitchFamily="49" charset="0"/>
              </a:rPr>
              <a:t>&gt;&gt;&gt; print(“Your salary is $%0.2f” % salary)</a:t>
            </a:r>
          </a:p>
          <a:p>
            <a:pPr marL="228600" lvl="1" indent="0">
              <a:spcBef>
                <a:spcPts val="300"/>
              </a:spcBef>
              <a:buNone/>
            </a:pPr>
            <a:r>
              <a:rPr lang="en-US" b="1" dirty="0">
                <a:solidFill>
                  <a:schemeClr val="tx1"/>
                </a:solidFill>
                <a:cs typeface="Courier New" panose="02070309020205020404" pitchFamily="49" charset="0"/>
              </a:rPr>
              <a:t>Your salary is $100.00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84805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Selection: If and If-Else Statements</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632481"/>
          </a:xfrm>
        </p:spPr>
        <p:txBody>
          <a:bodyPr/>
          <a:lstStyle/>
          <a:p>
            <a:pPr>
              <a:buClr>
                <a:srgbClr val="007FA9"/>
              </a:buClr>
            </a:pPr>
            <a:r>
              <a:rPr lang="en-US" b="1" dirty="0">
                <a:solidFill>
                  <a:schemeClr val="tx1"/>
                </a:solidFill>
              </a:rPr>
              <a:t>Selection statements</a:t>
            </a:r>
            <a:r>
              <a:rPr lang="en-US" dirty="0">
                <a:solidFill>
                  <a:schemeClr val="tx1"/>
                </a:solidFill>
              </a:rPr>
              <a:t> allow a computer to make choices</a:t>
            </a:r>
          </a:p>
          <a:p>
            <a:pPr lvl="1">
              <a:buClr>
                <a:srgbClr val="007FA9"/>
              </a:buClr>
            </a:pPr>
            <a:r>
              <a:rPr lang="en-US" dirty="0">
                <a:solidFill>
                  <a:schemeClr val="tx1"/>
                </a:solidFill>
              </a:rPr>
              <a:t>Based on a </a:t>
            </a:r>
            <a:r>
              <a:rPr lang="en-US" b="1" dirty="0">
                <a:solidFill>
                  <a:schemeClr val="tx1"/>
                </a:solidFill>
              </a:rPr>
              <a:t>condition</a:t>
            </a:r>
            <a:endParaRPr lang="en-US" dirty="0"/>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6057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7467600" cy="732508"/>
          </a:xfrm>
        </p:spPr>
        <p:txBody>
          <a:bodyPr/>
          <a:lstStyle/>
          <a:p>
            <a:r>
              <a:rPr lang="en-US" sz="2800" b="1" dirty="0">
                <a:solidFill>
                  <a:srgbClr val="007FA3"/>
                </a:solidFill>
                <a:latin typeface="Arial" panose="020B0604020202020204" pitchFamily="34" charset="0"/>
                <a:cs typeface="Arial" panose="020B0604020202020204" pitchFamily="34" charset="0"/>
              </a:rPr>
              <a:t>The Boolean Type, Comparisons, and Boolean Expressions</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b="1" dirty="0">
                <a:solidFill>
                  <a:schemeClr val="tx1"/>
                </a:solidFill>
              </a:rPr>
              <a:t>Boolean data type </a:t>
            </a:r>
            <a:r>
              <a:rPr lang="en-US" dirty="0">
                <a:solidFill>
                  <a:schemeClr val="tx1"/>
                </a:solidFill>
              </a:rPr>
              <a:t>consists of two values: true and false (typically through standard </a:t>
            </a:r>
            <a:r>
              <a:rPr lang="en-US" b="1" dirty="0">
                <a:solidFill>
                  <a:schemeClr val="tx1"/>
                </a:solidFill>
              </a:rPr>
              <a:t>True</a:t>
            </a:r>
            <a:r>
              <a:rPr lang="en-US" dirty="0">
                <a:solidFill>
                  <a:schemeClr val="tx1"/>
                </a:solidFill>
              </a:rPr>
              <a:t>/</a:t>
            </a:r>
            <a:r>
              <a:rPr lang="en-US" b="1" dirty="0">
                <a:solidFill>
                  <a:schemeClr val="tx1"/>
                </a:solidFill>
              </a:rPr>
              <a:t>False</a:t>
            </a:r>
            <a:r>
              <a:rPr lang="en-US" dirty="0">
                <a:solidFill>
                  <a:schemeClr val="tx1"/>
                </a:solidFill>
              </a:rPr>
              <a:t>)</a:t>
            </a:r>
          </a:p>
          <a:p>
            <a:pPr>
              <a:buClr>
                <a:srgbClr val="007FA9"/>
              </a:buClr>
            </a:pPr>
            <a:r>
              <a:rPr lang="en-US" dirty="0">
                <a:solidFill>
                  <a:schemeClr val="tx1"/>
                </a:solidFill>
              </a:rPr>
              <a:t>Example: </a:t>
            </a:r>
            <a:r>
              <a:rPr lang="en-US" b="1" dirty="0">
                <a:solidFill>
                  <a:schemeClr val="tx1"/>
                </a:solidFill>
              </a:rPr>
              <a:t>4 != 4</a:t>
            </a:r>
            <a:r>
              <a:rPr lang="en-US" dirty="0">
                <a:solidFill>
                  <a:schemeClr val="tx1"/>
                </a:solidFill>
              </a:rPr>
              <a:t> evaluates to </a:t>
            </a:r>
            <a:r>
              <a:rPr lang="en-US" b="1" dirty="0">
                <a:solidFill>
                  <a:schemeClr val="tx1"/>
                </a:solidFill>
              </a:rPr>
              <a:t>False</a:t>
            </a:r>
          </a:p>
        </p:txBody>
      </p:sp>
      <p:graphicFrame>
        <p:nvGraphicFramePr>
          <p:cNvPr id="5" name="Table 4"/>
          <p:cNvGraphicFramePr>
            <a:graphicFrameLocks noGrp="1"/>
          </p:cNvGraphicFramePr>
          <p:nvPr>
            <p:extLst>
              <p:ext uri="{D42A27DB-BD31-4B8C-83A1-F6EECF244321}">
                <p14:modId xmlns:p14="http://schemas.microsoft.com/office/powerpoint/2010/main" val="845115426"/>
              </p:ext>
            </p:extLst>
          </p:nvPr>
        </p:nvGraphicFramePr>
        <p:xfrm>
          <a:off x="1295400" y="3016146"/>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rPr>
                        <a:t>Comparison 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Equals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Not equals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Less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&gt;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Greater</a:t>
                      </a:r>
                      <a:r>
                        <a:rPr lang="en-US" sz="1400" baseline="0" dirty="0">
                          <a:solidFill>
                            <a:schemeClr val="tx1"/>
                          </a:solidFill>
                        </a:rPr>
                        <a:t> than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Less than or equal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Greater</a:t>
                      </a:r>
                      <a:r>
                        <a:rPr lang="en-US" sz="1400" baseline="0" dirty="0">
                          <a:solidFill>
                            <a:schemeClr val="tx1"/>
                          </a:solidFill>
                        </a:rPr>
                        <a:t> than or equal</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8425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If-Else Statements (1 of 2)</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738664"/>
          </a:xfrm>
        </p:spPr>
        <p:txBody>
          <a:bodyPr/>
          <a:lstStyle/>
          <a:p>
            <a:pPr>
              <a:buClr>
                <a:srgbClr val="007FA9"/>
              </a:buClr>
            </a:pPr>
            <a:r>
              <a:rPr lang="en-US" dirty="0">
                <a:solidFill>
                  <a:schemeClr val="tx1"/>
                </a:solidFill>
              </a:rPr>
              <a:t>Also called a </a:t>
            </a:r>
            <a:r>
              <a:rPr lang="en-US" b="1" dirty="0">
                <a:solidFill>
                  <a:schemeClr val="tx1"/>
                </a:solidFill>
              </a:rPr>
              <a:t>two-way selection statement</a:t>
            </a:r>
            <a:endParaRPr lang="en-US" dirty="0">
              <a:solidFill>
                <a:schemeClr val="tx1"/>
              </a:solidFill>
            </a:endParaRPr>
          </a:p>
          <a:p>
            <a:pPr>
              <a:buClr>
                <a:srgbClr val="007FA9"/>
              </a:buClr>
            </a:pPr>
            <a:r>
              <a:rPr lang="en-US" dirty="0">
                <a:solidFill>
                  <a:schemeClr val="tx1"/>
                </a:solidFill>
              </a:rPr>
              <a:t>Often used to check inputs for errors:</a:t>
            </a:r>
          </a:p>
        </p:txBody>
      </p:sp>
      <p:sp>
        <p:nvSpPr>
          <p:cNvPr id="6" name="Content Placeholder 5"/>
          <p:cNvSpPr>
            <a:spLocks noGrp="1"/>
          </p:cNvSpPr>
          <p:nvPr>
            <p:ph idx="12"/>
          </p:nvPr>
        </p:nvSpPr>
        <p:spPr>
          <a:xfrm>
            <a:off x="330438" y="2311638"/>
            <a:ext cx="8415338" cy="1842043"/>
          </a:xfrm>
        </p:spPr>
        <p:txBody>
          <a:bodyPr/>
          <a:lstStyle/>
          <a:p>
            <a:pPr marL="228600" lvl="1" indent="0">
              <a:buNone/>
            </a:pPr>
            <a:r>
              <a:rPr lang="en-US" b="1" dirty="0">
                <a:solidFill>
                  <a:schemeClr val="tx1"/>
                </a:solidFill>
                <a:cs typeface="Courier New" panose="02070309020205020404" pitchFamily="49" charset="0"/>
              </a:rPr>
              <a:t>import math</a:t>
            </a:r>
          </a:p>
          <a:p>
            <a:pPr marL="228600" lvl="1" indent="0">
              <a:spcBef>
                <a:spcPts val="0"/>
              </a:spcBef>
              <a:buNone/>
            </a:pPr>
            <a:r>
              <a:rPr lang="en-US" b="1" dirty="0">
                <a:solidFill>
                  <a:schemeClr val="tx1"/>
                </a:solidFill>
                <a:cs typeface="Courier New" panose="02070309020205020404" pitchFamily="49" charset="0"/>
              </a:rPr>
              <a:t>area = float(input(“Enter the area: ”))</a:t>
            </a:r>
          </a:p>
          <a:p>
            <a:pPr marL="228600" lvl="1" indent="0">
              <a:spcBef>
                <a:spcPts val="0"/>
              </a:spcBef>
              <a:buNone/>
            </a:pPr>
            <a:r>
              <a:rPr lang="en-US" b="1" dirty="0">
                <a:solidFill>
                  <a:schemeClr val="tx1"/>
                </a:solidFill>
                <a:cs typeface="Courier New" panose="02070309020205020404" pitchFamily="49" charset="0"/>
              </a:rPr>
              <a:t>if area &gt; 0:</a:t>
            </a:r>
          </a:p>
          <a:p>
            <a:pPr marL="228600" lvl="1" indent="0">
              <a:spcBef>
                <a:spcPts val="0"/>
              </a:spcBef>
              <a:buNone/>
            </a:pPr>
            <a:r>
              <a:rPr lang="en-US" b="1" dirty="0">
                <a:solidFill>
                  <a:schemeClr val="tx1"/>
                </a:solidFill>
                <a:cs typeface="Courier New" panose="02070309020205020404" pitchFamily="49" charset="0"/>
              </a:rPr>
              <a:t>radius = math’s(area / math.pi)</a:t>
            </a:r>
          </a:p>
          <a:p>
            <a:pPr marL="228600" lvl="1" indent="0">
              <a:spcBef>
                <a:spcPts val="0"/>
              </a:spcBef>
              <a:buNone/>
            </a:pPr>
            <a:r>
              <a:rPr lang="en-US" b="1" dirty="0">
                <a:solidFill>
                  <a:schemeClr val="tx1"/>
                </a:solidFill>
                <a:cs typeface="Courier New" panose="02070309020205020404" pitchFamily="49" charset="0"/>
              </a:rPr>
              <a:t>print(“The radius is”, radius)</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print(“Error: the area must be a positive number”)</a:t>
            </a:r>
            <a:endParaRPr lang="en-IN" dirty="0"/>
          </a:p>
        </p:txBody>
      </p:sp>
      <p:sp>
        <p:nvSpPr>
          <p:cNvPr id="7" name="Content Placeholder 6"/>
          <p:cNvSpPr>
            <a:spLocks noGrp="1"/>
          </p:cNvSpPr>
          <p:nvPr>
            <p:ph idx="13"/>
          </p:nvPr>
        </p:nvSpPr>
        <p:spPr>
          <a:xfrm>
            <a:off x="363908" y="4347266"/>
            <a:ext cx="8415338" cy="292388"/>
          </a:xfrm>
        </p:spPr>
        <p:txBody>
          <a:bodyPr/>
          <a:lstStyle/>
          <a:p>
            <a:pPr>
              <a:buClr>
                <a:srgbClr val="007FA9"/>
              </a:buClr>
            </a:pPr>
            <a:r>
              <a:rPr lang="en-US" dirty="0">
                <a:solidFill>
                  <a:schemeClr val="tx1"/>
                </a:solidFill>
              </a:rPr>
              <a:t>Syntax:</a:t>
            </a:r>
            <a:endParaRPr lang="en-IN" dirty="0"/>
          </a:p>
        </p:txBody>
      </p:sp>
      <p:sp>
        <p:nvSpPr>
          <p:cNvPr id="8" name="Content Placeholder 7"/>
          <p:cNvSpPr>
            <a:spLocks noGrp="1"/>
          </p:cNvSpPr>
          <p:nvPr>
            <p:ph idx="14"/>
          </p:nvPr>
        </p:nvSpPr>
        <p:spPr>
          <a:xfrm>
            <a:off x="338984" y="4750038"/>
            <a:ext cx="8415338" cy="1052596"/>
          </a:xfrm>
        </p:spPr>
        <p:txBody>
          <a:bodyPr/>
          <a:lstStyle/>
          <a:p>
            <a:pPr marL="228600" lvl="1" indent="0">
              <a:buNone/>
            </a:pPr>
            <a:r>
              <a:rPr lang="en-US" b="1" dirty="0">
                <a:solidFill>
                  <a:schemeClr val="tx1"/>
                </a:solidFill>
                <a:cs typeface="Courier New" panose="02070309020205020404" pitchFamily="49" charset="0"/>
              </a:rPr>
              <a:t>if &lt;condition&gt;:</a:t>
            </a:r>
          </a:p>
          <a:p>
            <a:pPr marL="228600" lvl="1" indent="0">
              <a:spcBef>
                <a:spcPts val="0"/>
              </a:spcBef>
              <a:buNone/>
            </a:pPr>
            <a:r>
              <a:rPr lang="en-US" b="1" dirty="0">
                <a:solidFill>
                  <a:schemeClr val="tx1"/>
                </a:solidFill>
                <a:cs typeface="Courier New" panose="02070309020205020404" pitchFamily="49" charset="0"/>
              </a:rPr>
              <a:t>&lt;sequence of statements–1&gt;</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&lt;sequence of statements-2&gt;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8185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7FA3"/>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800767"/>
          </a:xfrm>
        </p:spPr>
        <p:txBody>
          <a:bodyPr/>
          <a:lstStyle/>
          <a:p>
            <a:pPr marL="0" indent="0">
              <a:buNone/>
            </a:pPr>
            <a:r>
              <a:rPr lang="en-US" b="1" dirty="0">
                <a:solidFill>
                  <a:srgbClr val="007FA9"/>
                </a:solidFill>
              </a:rPr>
              <a:t>3.1</a:t>
            </a:r>
            <a:r>
              <a:rPr lang="en-US" dirty="0">
                <a:solidFill>
                  <a:schemeClr val="tx1"/>
                </a:solidFill>
              </a:rPr>
              <a:t> Write a loop to repeat a sequence of actions a fixed number of times</a:t>
            </a:r>
          </a:p>
          <a:p>
            <a:pPr marL="0" indent="0">
              <a:buNone/>
            </a:pPr>
            <a:r>
              <a:rPr lang="en-US" b="1" dirty="0">
                <a:solidFill>
                  <a:srgbClr val="007FA9"/>
                </a:solidFill>
              </a:rPr>
              <a:t>3.2</a:t>
            </a:r>
            <a:r>
              <a:rPr lang="en-US" dirty="0">
                <a:solidFill>
                  <a:schemeClr val="tx1"/>
                </a:solidFill>
              </a:rPr>
              <a:t> Write a loop to traverse the sequence of characters in a string</a:t>
            </a:r>
          </a:p>
          <a:p>
            <a:pPr marL="0" indent="0">
              <a:buNone/>
            </a:pPr>
            <a:r>
              <a:rPr lang="en-US" b="1" dirty="0">
                <a:solidFill>
                  <a:srgbClr val="007FA9"/>
                </a:solidFill>
              </a:rPr>
              <a:t>3.3</a:t>
            </a:r>
            <a:r>
              <a:rPr lang="en-US" dirty="0">
                <a:solidFill>
                  <a:schemeClr val="tx1"/>
                </a:solidFill>
              </a:rPr>
              <a:t> Write a loop that counts down and a loop that counts up</a:t>
            </a:r>
          </a:p>
          <a:p>
            <a:pPr marL="0" indent="0">
              <a:buNone/>
            </a:pPr>
            <a:r>
              <a:rPr lang="en-US" b="1" dirty="0">
                <a:solidFill>
                  <a:srgbClr val="007FA9"/>
                </a:solidFill>
              </a:rPr>
              <a:t>3.4</a:t>
            </a:r>
            <a:r>
              <a:rPr lang="en-US" dirty="0">
                <a:solidFill>
                  <a:schemeClr val="tx1"/>
                </a:solidFill>
              </a:rPr>
              <a:t> Write an entry-controlled loop that halts when a condition becomes false</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If-Else Statements (2 of 2)</a:t>
            </a:r>
            <a:endParaRPr lang="en-US" sz="2800" b="1" dirty="0">
              <a:solidFill>
                <a:srgbClr val="007FA3"/>
              </a:solidFill>
              <a:latin typeface="Arial" panose="020B0604020202020204" pitchFamily="34" charset="0"/>
              <a:cs typeface="Arial" panose="020B0604020202020204" pitchFamily="34" charset="0"/>
            </a:endParaRPr>
          </a:p>
        </p:txBody>
      </p:sp>
      <p:pic>
        <p:nvPicPr>
          <p:cNvPr id="6" name="Picture 5" descr="Figure 3-2 The semantics of the if-else statement. The figure shows the semantics of the if-else statement. If the condition is true, it leads to the sequence of statements 1. If the condition is false, it leads to the sequence of statements 2. Sequence of statements 1 and 2 lead to a new p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133600"/>
            <a:ext cx="4904232" cy="2686307"/>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4752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One-Way Selection Statements</a:t>
            </a:r>
          </a:p>
        </p:txBody>
      </p:sp>
      <p:sp>
        <p:nvSpPr>
          <p:cNvPr id="3" name="Content Placeholder 2"/>
          <p:cNvSpPr>
            <a:spLocks noGrp="1"/>
          </p:cNvSpPr>
          <p:nvPr>
            <p:ph idx="4294967295"/>
          </p:nvPr>
        </p:nvSpPr>
        <p:spPr>
          <a:xfrm>
            <a:off x="365125" y="1538818"/>
            <a:ext cx="8415338" cy="972574"/>
          </a:xfrm>
        </p:spPr>
        <p:txBody>
          <a:bodyPr/>
          <a:lstStyle/>
          <a:p>
            <a:pPr>
              <a:buClr>
                <a:srgbClr val="007FA9"/>
              </a:buClr>
            </a:pPr>
            <a:r>
              <a:rPr lang="en-US" dirty="0">
                <a:solidFill>
                  <a:schemeClr val="tx1"/>
                </a:solidFill>
              </a:rPr>
              <a:t>Simplest form of selection is the </a:t>
            </a:r>
            <a:r>
              <a:rPr lang="en-US" b="1" dirty="0">
                <a:solidFill>
                  <a:schemeClr val="tx1"/>
                </a:solidFill>
              </a:rPr>
              <a:t>if</a:t>
            </a:r>
            <a:r>
              <a:rPr lang="en-US" b="1" i="1" dirty="0">
                <a:solidFill>
                  <a:schemeClr val="tx1"/>
                </a:solidFill>
              </a:rPr>
              <a:t> </a:t>
            </a:r>
            <a:r>
              <a:rPr lang="en-US" b="1" dirty="0">
                <a:solidFill>
                  <a:schemeClr val="tx1"/>
                </a:solidFill>
              </a:rPr>
              <a:t>statement</a:t>
            </a:r>
            <a:endParaRPr lang="en-US" dirty="0">
              <a:solidFill>
                <a:schemeClr val="tx1"/>
              </a:solidFill>
            </a:endParaRPr>
          </a:p>
          <a:p>
            <a:pPr marL="228600" lvl="1" indent="0">
              <a:buNone/>
            </a:pPr>
            <a:r>
              <a:rPr lang="en-US" b="1" dirty="0">
                <a:solidFill>
                  <a:schemeClr val="tx1"/>
                </a:solidFill>
                <a:cs typeface="Courier New" panose="02070309020205020404" pitchFamily="49" charset="0"/>
              </a:rPr>
              <a:t>if &lt;condition&gt;:</a:t>
            </a:r>
          </a:p>
          <a:p>
            <a:pPr marL="228600" lvl="1" indent="0">
              <a:buNone/>
            </a:pPr>
            <a:r>
              <a:rPr lang="en-US" b="1" dirty="0">
                <a:solidFill>
                  <a:schemeClr val="tx1"/>
                </a:solidFill>
                <a:cs typeface="Courier New" panose="02070309020205020404" pitchFamily="49" charset="0"/>
              </a:rPr>
              <a:t>&lt;sequence of statements&gt;</a:t>
            </a:r>
          </a:p>
        </p:txBody>
      </p:sp>
      <p:pic>
        <p:nvPicPr>
          <p:cNvPr id="5" name="Picture 4" descr="Figure 3-3 The semantics of the if statement. If the condition is true, it leads to the sequence of statements and on to a new path. If the condition is false, it leads directly to the new p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971800"/>
            <a:ext cx="3787937" cy="2832465"/>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38923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Multi-Way If Statements (1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A program may be faced with testing conditions that entail more than two alternative courses of action</a:t>
            </a:r>
          </a:p>
          <a:p>
            <a:pPr>
              <a:buClr>
                <a:srgbClr val="007FA9"/>
              </a:buClr>
            </a:pPr>
            <a:r>
              <a:rPr lang="en-US" dirty="0">
                <a:solidFill>
                  <a:schemeClr val="tx1"/>
                </a:solidFill>
              </a:rPr>
              <a:t>Can be described in code by a </a:t>
            </a:r>
            <a:r>
              <a:rPr lang="en-US" b="1" dirty="0">
                <a:solidFill>
                  <a:schemeClr val="tx1"/>
                </a:solidFill>
              </a:rPr>
              <a:t>multi-way selection statement</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02573835"/>
              </p:ext>
            </p:extLst>
          </p:nvPr>
        </p:nvGraphicFramePr>
        <p:xfrm>
          <a:off x="1295400" y="3016146"/>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rPr>
                        <a:t>Letter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Range of Numeric Grades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All grades above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All grades above 79 and below</a:t>
                      </a:r>
                      <a:r>
                        <a:rPr lang="en-US" sz="1400" baseline="0" dirty="0">
                          <a:solidFill>
                            <a:schemeClr val="tx1"/>
                          </a:solidFill>
                        </a:rPr>
                        <a:t> 90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All grades above 69</a:t>
                      </a:r>
                      <a:r>
                        <a:rPr lang="en-US" sz="1400" baseline="0" dirty="0">
                          <a:solidFill>
                            <a:schemeClr val="tx1"/>
                          </a:solidFill>
                        </a:rPr>
                        <a:t> and below 80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All grades below 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69452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Multi-Way If Statements (2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Example:</a:t>
            </a:r>
          </a:p>
        </p:txBody>
      </p:sp>
      <p:sp>
        <p:nvSpPr>
          <p:cNvPr id="6" name="Content Placeholder 5"/>
          <p:cNvSpPr>
            <a:spLocks noGrp="1"/>
          </p:cNvSpPr>
          <p:nvPr>
            <p:ph idx="12"/>
          </p:nvPr>
        </p:nvSpPr>
        <p:spPr>
          <a:xfrm>
            <a:off x="339116" y="1862822"/>
            <a:ext cx="8415338" cy="2339102"/>
          </a:xfrm>
        </p:spPr>
        <p:txBody>
          <a:bodyPr/>
          <a:lstStyle/>
          <a:p>
            <a:pPr marL="228600" lvl="1" indent="0">
              <a:buNone/>
            </a:pPr>
            <a:r>
              <a:rPr lang="en-US" sz="1600" b="1" dirty="0">
                <a:solidFill>
                  <a:schemeClr val="tx1"/>
                </a:solidFill>
                <a:cs typeface="Courier New" panose="02070309020205020404" pitchFamily="49" charset="0"/>
              </a:rPr>
              <a:t>number = int(input(“Enter the numeric grade: ”))</a:t>
            </a:r>
          </a:p>
          <a:p>
            <a:pPr marL="228600" lvl="1" indent="0">
              <a:spcBef>
                <a:spcPts val="0"/>
              </a:spcBef>
              <a:buNone/>
            </a:pPr>
            <a:r>
              <a:rPr lang="en-US" sz="1600" b="1" dirty="0">
                <a:solidFill>
                  <a:schemeClr val="tx1"/>
                </a:solidFill>
                <a:cs typeface="Courier New" panose="02070309020205020404" pitchFamily="49" charset="0"/>
              </a:rPr>
              <a:t>if number &gt; 89:</a:t>
            </a:r>
          </a:p>
          <a:p>
            <a:pPr marL="228600" lvl="1" indent="0">
              <a:spcBef>
                <a:spcPts val="0"/>
              </a:spcBef>
              <a:buNone/>
            </a:pPr>
            <a:r>
              <a:rPr lang="en-US" sz="1600" b="1" dirty="0">
                <a:solidFill>
                  <a:schemeClr val="tx1"/>
                </a:solidFill>
                <a:cs typeface="Courier New" panose="02070309020205020404" pitchFamily="49" charset="0"/>
              </a:rPr>
              <a:t>letter = ‘A’</a:t>
            </a:r>
          </a:p>
          <a:p>
            <a:pPr marL="228600" lvl="1" indent="0">
              <a:spcBef>
                <a:spcPts val="0"/>
              </a:spcBef>
              <a:buNone/>
            </a:pPr>
            <a:r>
              <a:rPr lang="en-US" sz="1600" b="1" dirty="0">
                <a:solidFill>
                  <a:schemeClr val="tx1"/>
                </a:solidFill>
                <a:cs typeface="Courier New" panose="02070309020205020404" pitchFamily="49" charset="0"/>
              </a:rPr>
              <a:t>elif number &gt; 79:</a:t>
            </a:r>
          </a:p>
          <a:p>
            <a:pPr marL="228600" lvl="1" indent="0">
              <a:spcBef>
                <a:spcPts val="0"/>
              </a:spcBef>
              <a:buNone/>
            </a:pPr>
            <a:r>
              <a:rPr lang="en-US" sz="1600" b="1" dirty="0">
                <a:solidFill>
                  <a:schemeClr val="tx1"/>
                </a:solidFill>
                <a:cs typeface="Courier New" panose="02070309020205020404" pitchFamily="49" charset="0"/>
              </a:rPr>
              <a:t>letter = ‘B’</a:t>
            </a:r>
          </a:p>
          <a:p>
            <a:pPr marL="228600" lvl="1" indent="0">
              <a:spcBef>
                <a:spcPts val="0"/>
              </a:spcBef>
              <a:buNone/>
            </a:pPr>
            <a:r>
              <a:rPr lang="en-US" sz="1600" b="1" dirty="0">
                <a:solidFill>
                  <a:schemeClr val="tx1"/>
                </a:solidFill>
                <a:cs typeface="Courier New" panose="02070309020205020404" pitchFamily="49" charset="0"/>
              </a:rPr>
              <a:t>elif number &gt; 69:</a:t>
            </a:r>
          </a:p>
          <a:p>
            <a:pPr marL="228600" lvl="1" indent="0">
              <a:spcBef>
                <a:spcPts val="0"/>
              </a:spcBef>
              <a:buNone/>
            </a:pPr>
            <a:r>
              <a:rPr lang="en-US" sz="1600" b="1" dirty="0">
                <a:solidFill>
                  <a:schemeClr val="tx1"/>
                </a:solidFill>
                <a:cs typeface="Courier New" panose="02070309020205020404" pitchFamily="49" charset="0"/>
              </a:rPr>
              <a:t>letter = ‘C’</a:t>
            </a:r>
          </a:p>
          <a:p>
            <a:pPr marL="228600" lvl="1" indent="0">
              <a:spcBef>
                <a:spcPts val="0"/>
              </a:spcBef>
              <a:buNone/>
            </a:pPr>
            <a:r>
              <a:rPr lang="en-US" sz="1600" b="1" dirty="0">
                <a:solidFill>
                  <a:schemeClr val="tx1"/>
                </a:solidFill>
                <a:cs typeface="Courier New" panose="02070309020205020404" pitchFamily="49" charset="0"/>
              </a:rPr>
              <a:t>else:</a:t>
            </a:r>
          </a:p>
          <a:p>
            <a:pPr marL="228600" lvl="1" indent="0">
              <a:spcBef>
                <a:spcPts val="0"/>
              </a:spcBef>
              <a:buNone/>
            </a:pPr>
            <a:r>
              <a:rPr lang="en-US" sz="1600" b="1" dirty="0">
                <a:solidFill>
                  <a:schemeClr val="tx1"/>
                </a:solidFill>
                <a:cs typeface="Courier New" panose="02070309020205020404" pitchFamily="49" charset="0"/>
              </a:rPr>
              <a:t>letter = ‘F’</a:t>
            </a:r>
          </a:p>
          <a:p>
            <a:pPr marL="228600" lvl="1" indent="0">
              <a:spcBef>
                <a:spcPts val="0"/>
              </a:spcBef>
              <a:buNone/>
            </a:pPr>
            <a:r>
              <a:rPr lang="en-US" sz="1600" b="1" dirty="0">
                <a:solidFill>
                  <a:schemeClr val="tx1"/>
                </a:solidFill>
                <a:cs typeface="Courier New" panose="02070309020205020404" pitchFamily="49" charset="0"/>
              </a:rPr>
              <a:t>print(“The letter grade is”, letter)</a:t>
            </a:r>
            <a:endParaRPr lang="en-IN" dirty="0"/>
          </a:p>
        </p:txBody>
      </p:sp>
      <p:sp>
        <p:nvSpPr>
          <p:cNvPr id="7" name="Content Placeholder 6"/>
          <p:cNvSpPr>
            <a:spLocks noGrp="1"/>
          </p:cNvSpPr>
          <p:nvPr>
            <p:ph idx="13"/>
          </p:nvPr>
        </p:nvSpPr>
        <p:spPr>
          <a:xfrm>
            <a:off x="363908" y="4287444"/>
            <a:ext cx="8415338" cy="292388"/>
          </a:xfrm>
        </p:spPr>
        <p:txBody>
          <a:bodyPr/>
          <a:lstStyle/>
          <a:p>
            <a:pPr>
              <a:buClr>
                <a:srgbClr val="007FA9"/>
              </a:buClr>
            </a:pPr>
            <a:r>
              <a:rPr lang="en-US" dirty="0">
                <a:solidFill>
                  <a:schemeClr val="tx1"/>
                </a:solidFill>
              </a:rPr>
              <a:t>Syntax:</a:t>
            </a:r>
            <a:endParaRPr lang="en-IN" dirty="0"/>
          </a:p>
        </p:txBody>
      </p:sp>
      <p:sp>
        <p:nvSpPr>
          <p:cNvPr id="8" name="Content Placeholder 7"/>
          <p:cNvSpPr>
            <a:spLocks noGrp="1"/>
          </p:cNvSpPr>
          <p:nvPr>
            <p:ph idx="14"/>
          </p:nvPr>
        </p:nvSpPr>
        <p:spPr>
          <a:xfrm>
            <a:off x="347530" y="4664578"/>
            <a:ext cx="8415338" cy="1403461"/>
          </a:xfrm>
        </p:spPr>
        <p:txBody>
          <a:bodyPr/>
          <a:lstStyle/>
          <a:p>
            <a:pPr marL="228600" lvl="1" indent="0">
              <a:spcBef>
                <a:spcPts val="0"/>
              </a:spcBef>
              <a:buNone/>
            </a:pPr>
            <a:r>
              <a:rPr lang="en-US" sz="1600" b="1" dirty="0">
                <a:solidFill>
                  <a:schemeClr val="tx1"/>
                </a:solidFill>
                <a:cs typeface="Courier New" panose="02070309020205020404" pitchFamily="49" charset="0"/>
              </a:rPr>
              <a:t>if &lt;condition-1&gt;:</a:t>
            </a:r>
          </a:p>
          <a:p>
            <a:pPr marL="228600" lvl="1" indent="0">
              <a:spcBef>
                <a:spcPts val="0"/>
              </a:spcBef>
              <a:buNone/>
            </a:pPr>
            <a:r>
              <a:rPr lang="en-US" sz="1600" b="1" dirty="0">
                <a:solidFill>
                  <a:schemeClr val="tx1"/>
                </a:solidFill>
                <a:cs typeface="Courier New" panose="02070309020205020404" pitchFamily="49" charset="0"/>
              </a:rPr>
              <a:t>&lt;sequence of statements-1&gt;</a:t>
            </a:r>
          </a:p>
          <a:p>
            <a:pPr marL="228600" lvl="1" indent="0">
              <a:spcBef>
                <a:spcPts val="0"/>
              </a:spcBef>
              <a:buNone/>
            </a:pPr>
            <a:r>
              <a:rPr lang="en-US" sz="1600" b="1" dirty="0">
                <a:solidFill>
                  <a:schemeClr val="tx1"/>
                </a:solidFill>
                <a:cs typeface="Courier New" panose="02070309020205020404" pitchFamily="49" charset="0"/>
              </a:rPr>
              <a:t>elif &lt;condition-</a:t>
            </a:r>
            <a:r>
              <a:rPr lang="en-US" sz="1600" b="1" i="1" dirty="0">
                <a:solidFill>
                  <a:schemeClr val="tx1"/>
                </a:solidFill>
                <a:cs typeface="Courier New" panose="02070309020205020404" pitchFamily="49" charset="0"/>
              </a:rPr>
              <a:t>n</a:t>
            </a:r>
            <a:r>
              <a:rPr lang="en-US" sz="1600" b="1" dirty="0">
                <a:solidFill>
                  <a:schemeClr val="tx1"/>
                </a:solidFill>
                <a:cs typeface="Courier New" panose="02070309020205020404" pitchFamily="49" charset="0"/>
              </a:rPr>
              <a:t>&gt;:</a:t>
            </a:r>
          </a:p>
          <a:p>
            <a:pPr marL="228600" lvl="1" indent="0">
              <a:spcBef>
                <a:spcPts val="0"/>
              </a:spcBef>
              <a:buNone/>
            </a:pPr>
            <a:r>
              <a:rPr lang="en-US" sz="1600" b="1" dirty="0">
                <a:solidFill>
                  <a:schemeClr val="tx1"/>
                </a:solidFill>
                <a:cs typeface="Courier New" panose="02070309020205020404" pitchFamily="49" charset="0"/>
              </a:rPr>
              <a:t>&lt;sequence of statements-</a:t>
            </a:r>
            <a:r>
              <a:rPr lang="en-US" sz="1600" b="1" i="1" dirty="0">
                <a:solidFill>
                  <a:schemeClr val="tx1"/>
                </a:solidFill>
                <a:cs typeface="Courier New" panose="02070309020205020404" pitchFamily="49" charset="0"/>
              </a:rPr>
              <a:t>n</a:t>
            </a:r>
            <a:r>
              <a:rPr lang="en-US" sz="1600" b="1" dirty="0">
                <a:solidFill>
                  <a:schemeClr val="tx1"/>
                </a:solidFill>
                <a:cs typeface="Courier New" panose="02070309020205020404" pitchFamily="49" charset="0"/>
              </a:rPr>
              <a:t>&gt;</a:t>
            </a:r>
          </a:p>
          <a:p>
            <a:pPr marL="228600" lvl="1" indent="0">
              <a:spcBef>
                <a:spcPts val="0"/>
              </a:spcBef>
              <a:buNone/>
            </a:pPr>
            <a:r>
              <a:rPr lang="en-US" sz="1600" b="1" dirty="0">
                <a:solidFill>
                  <a:schemeClr val="tx1"/>
                </a:solidFill>
                <a:cs typeface="Courier New" panose="02070309020205020404" pitchFamily="49" charset="0"/>
              </a:rPr>
              <a:t>else:</a:t>
            </a:r>
          </a:p>
          <a:p>
            <a:pPr marL="228600" lvl="1" indent="0">
              <a:spcBef>
                <a:spcPts val="0"/>
              </a:spcBef>
              <a:buNone/>
            </a:pPr>
            <a:r>
              <a:rPr lang="en-US" sz="1600" b="1" dirty="0">
                <a:solidFill>
                  <a:schemeClr val="tx1"/>
                </a:solidFill>
                <a:cs typeface="Courier New" panose="02070309020205020404" pitchFamily="49" charset="0"/>
              </a:rPr>
              <a:t>&lt;default sequence of statements&gt;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9496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Multi-Way If Statements (3 of 3)</a:t>
            </a:r>
            <a:endParaRPr lang="en-US" sz="2800" b="1" dirty="0">
              <a:solidFill>
                <a:srgbClr val="007FA3"/>
              </a:solidFill>
              <a:latin typeface="Arial" panose="020B0604020202020204" pitchFamily="34" charset="0"/>
              <a:cs typeface="Arial" panose="020B0604020202020204" pitchFamily="34" charset="0"/>
            </a:endParaRPr>
          </a:p>
        </p:txBody>
      </p:sp>
      <p:pic>
        <p:nvPicPr>
          <p:cNvPr id="6" name="Picture 5" descr="Figure 3-4 The semantics of the multi-way if statement. The figure shows the semantics of the multi-way if statement. If a condition is true, it leads to the sequence of statements. If it is false, it leads to another condition, which, if true, leads to a second sequence of statements. If false, it leads to a third sequence of statements and on to the new p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057400"/>
            <a:ext cx="4655290" cy="340178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50674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Logical Operators and Compound Boolean Expressions (1 of 4)</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Often a course of action must be taken if either of two conditions is true: Below are two approaches</a:t>
            </a:r>
          </a:p>
        </p:txBody>
      </p:sp>
      <p:sp>
        <p:nvSpPr>
          <p:cNvPr id="6" name="Content Placeholder 5"/>
          <p:cNvSpPr>
            <a:spLocks noGrp="1"/>
          </p:cNvSpPr>
          <p:nvPr>
            <p:ph idx="12"/>
          </p:nvPr>
        </p:nvSpPr>
        <p:spPr>
          <a:xfrm>
            <a:off x="311918" y="2158524"/>
            <a:ext cx="8415338" cy="1842043"/>
          </a:xfrm>
        </p:spPr>
        <p:txBody>
          <a:bodyPr/>
          <a:lstStyle/>
          <a:p>
            <a:pPr marL="228600" lvl="1" indent="0">
              <a:buNone/>
            </a:pPr>
            <a:r>
              <a:rPr lang="en-US" b="1" dirty="0">
                <a:solidFill>
                  <a:schemeClr val="tx1"/>
                </a:solidFill>
                <a:cs typeface="Courier New" panose="02070309020205020404" pitchFamily="49" charset="0"/>
              </a:rPr>
              <a:t>number = int(input(“Enter the numeric grade: ”))</a:t>
            </a:r>
          </a:p>
          <a:p>
            <a:pPr marL="228600" lvl="1" indent="0">
              <a:spcBef>
                <a:spcPts val="0"/>
              </a:spcBef>
              <a:buNone/>
            </a:pPr>
            <a:r>
              <a:rPr lang="en-US" b="1" dirty="0">
                <a:solidFill>
                  <a:schemeClr val="tx1"/>
                </a:solidFill>
                <a:cs typeface="Courier New" panose="02070309020205020404" pitchFamily="49" charset="0"/>
              </a:rPr>
              <a:t>if number &gt; 100:</a:t>
            </a:r>
          </a:p>
          <a:p>
            <a:pPr marL="228600" lvl="1" indent="0">
              <a:spcBef>
                <a:spcPts val="0"/>
              </a:spcBef>
              <a:buNone/>
            </a:pPr>
            <a:r>
              <a:rPr lang="en-US" b="1" dirty="0">
                <a:solidFill>
                  <a:schemeClr val="tx1"/>
                </a:solidFill>
                <a:cs typeface="Courier New" panose="02070309020205020404" pitchFamily="49" charset="0"/>
              </a:rPr>
              <a:t>print(“Error: grade must be between 100 and 0”)</a:t>
            </a:r>
          </a:p>
          <a:p>
            <a:pPr marL="228600" lvl="1" indent="0">
              <a:spcBef>
                <a:spcPts val="0"/>
              </a:spcBef>
              <a:buNone/>
            </a:pPr>
            <a:r>
              <a:rPr lang="en-US" b="1" dirty="0">
                <a:solidFill>
                  <a:schemeClr val="tx1"/>
                </a:solidFill>
                <a:cs typeface="Courier New" panose="02070309020205020404" pitchFamily="49" charset="0"/>
              </a:rPr>
              <a:t>elif number &lt; 0:</a:t>
            </a:r>
          </a:p>
          <a:p>
            <a:pPr marL="228600" lvl="1" indent="0">
              <a:spcBef>
                <a:spcPts val="0"/>
              </a:spcBef>
              <a:buNone/>
            </a:pPr>
            <a:r>
              <a:rPr lang="en-US" b="1" dirty="0">
                <a:solidFill>
                  <a:schemeClr val="tx1"/>
                </a:solidFill>
                <a:cs typeface="Courier New" panose="02070309020205020404" pitchFamily="49" charset="0"/>
              </a:rPr>
              <a:t>print(“Error: grade must be between 100 and 0”)</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 The code to compute and print the result goes here</a:t>
            </a:r>
            <a:endParaRPr lang="en-IN" dirty="0">
              <a:solidFill>
                <a:schemeClr val="tx1"/>
              </a:solidFill>
            </a:endParaRPr>
          </a:p>
        </p:txBody>
      </p:sp>
      <p:sp>
        <p:nvSpPr>
          <p:cNvPr id="7" name="Content Placeholder 6"/>
          <p:cNvSpPr>
            <a:spLocks noGrp="1"/>
          </p:cNvSpPr>
          <p:nvPr>
            <p:ph idx="13"/>
          </p:nvPr>
        </p:nvSpPr>
        <p:spPr>
          <a:xfrm>
            <a:off x="364622" y="4085196"/>
            <a:ext cx="8415338" cy="292388"/>
          </a:xfrm>
        </p:spPr>
        <p:txBody>
          <a:bodyPr/>
          <a:lstStyle/>
          <a:p>
            <a:pPr>
              <a:buClr>
                <a:srgbClr val="007FA9"/>
              </a:buClr>
            </a:pPr>
            <a:r>
              <a:rPr lang="en-US" dirty="0">
                <a:solidFill>
                  <a:schemeClr val="tx1"/>
                </a:solidFill>
                <a:cs typeface="Courier New" panose="02070309020205020404" pitchFamily="49" charset="0"/>
              </a:rPr>
              <a:t>Simplified Code:</a:t>
            </a:r>
          </a:p>
        </p:txBody>
      </p:sp>
      <p:sp>
        <p:nvSpPr>
          <p:cNvPr id="8" name="Content Placeholder 7"/>
          <p:cNvSpPr>
            <a:spLocks noGrp="1"/>
          </p:cNvSpPr>
          <p:nvPr>
            <p:ph idx="14"/>
          </p:nvPr>
        </p:nvSpPr>
        <p:spPr>
          <a:xfrm>
            <a:off x="329724" y="4408914"/>
            <a:ext cx="8415338" cy="1315745"/>
          </a:xfrm>
        </p:spPr>
        <p:txBody>
          <a:bodyPr/>
          <a:lstStyle/>
          <a:p>
            <a:pPr marL="228600" lvl="1" indent="0">
              <a:buNone/>
            </a:pPr>
            <a:r>
              <a:rPr lang="en-US" b="1" dirty="0">
                <a:solidFill>
                  <a:schemeClr val="tx1"/>
                </a:solidFill>
                <a:cs typeface="Courier New" panose="02070309020205020404" pitchFamily="49" charset="0"/>
              </a:rPr>
              <a:t>number = int(input(“Enter the numeric grade: ”))</a:t>
            </a:r>
          </a:p>
          <a:p>
            <a:pPr marL="228600" lvl="1" indent="0">
              <a:spcBef>
                <a:spcPts val="0"/>
              </a:spcBef>
              <a:buNone/>
            </a:pPr>
            <a:r>
              <a:rPr lang="en-US" b="1" dirty="0">
                <a:solidFill>
                  <a:schemeClr val="tx1"/>
                </a:solidFill>
                <a:cs typeface="Courier New" panose="02070309020205020404" pitchFamily="49" charset="0"/>
              </a:rPr>
              <a:t>if number &gt; 100 or number &lt; 0:</a:t>
            </a:r>
          </a:p>
          <a:p>
            <a:pPr marL="228600" lvl="1" indent="0">
              <a:spcBef>
                <a:spcPts val="0"/>
              </a:spcBef>
              <a:buNone/>
            </a:pPr>
            <a:r>
              <a:rPr lang="en-US" b="1" dirty="0">
                <a:solidFill>
                  <a:schemeClr val="tx1"/>
                </a:solidFill>
                <a:cs typeface="Courier New" panose="02070309020205020404" pitchFamily="49" charset="0"/>
              </a:rPr>
              <a:t>print(“Error: grade must be between 100 and 0”)</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 The code to compute and print the result goes here</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45415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Logical Operators and Compound Boolean Expressions (2 of 4)</a:t>
            </a:r>
          </a:p>
        </p:txBody>
      </p:sp>
      <p:pic>
        <p:nvPicPr>
          <p:cNvPr id="6" name="Picture 5" descr="Figure 3-5 The truth tables for and, or, and not. The figure shows the three truth tables for and, or, and not. It is set up as three vertical tables. The top two tables have 3 columns and 4 rows each, while the bottom table has two columns and two rows. Table 1 and table. The headings for the table from left to right are: Ay; B; Ay and B. The row entries are as follows: Row 1: Ay, True. B, True. Ay and B, True. Row 2: Ay, True. B: False. Ay and B, False. Row 3: Ay, False. B: True. Ay and B, False. Row 4: Ay, False. B: False. Ay and B, False. Table 2 or table. The headings for the table are: Ay, B, Ay or B. The row entries are as follows: Row 1: Ay, True. B, True. Ay and B, True. Row 2: True. B, False. Ay and B, True. Row 3: Ay, False. B: True. Ay and B, True. 4: Ay, False. B: False. Ay and B, False. Table 3 not table. The headings for the table are: Ay and not Ay. The row entries are as follows: Row 1: Ay, True. Not Ay, False. Row 2: Ay, False. Not Ay, Tru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371600"/>
            <a:ext cx="3377587" cy="460093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3713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Logical Operators and Compound Boolean Expressions (3 of 4)</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Next example verifies some of the claims made in the previous truth tables:</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38984" y="1870816"/>
            <a:ext cx="8415338" cy="2105192"/>
          </a:xfrm>
        </p:spPr>
        <p:txBody>
          <a:bodyPr/>
          <a:lstStyle/>
          <a:p>
            <a:pPr marL="228600" lvl="1" indent="0">
              <a:buNone/>
            </a:pPr>
            <a:r>
              <a:rPr lang="en-US" b="1" dirty="0">
                <a:solidFill>
                  <a:schemeClr val="tx1"/>
                </a:solidFill>
                <a:cs typeface="Courier New" panose="02070309020205020404" pitchFamily="49" charset="0"/>
              </a:rPr>
              <a:t>&gt;&gt;&gt; A = True</a:t>
            </a:r>
          </a:p>
          <a:p>
            <a:pPr marL="228600" lvl="1" indent="0">
              <a:spcBef>
                <a:spcPts val="0"/>
              </a:spcBef>
              <a:buNone/>
            </a:pPr>
            <a:r>
              <a:rPr lang="en-US" b="1" dirty="0">
                <a:solidFill>
                  <a:schemeClr val="tx1"/>
                </a:solidFill>
                <a:cs typeface="Courier New" panose="02070309020205020404" pitchFamily="49" charset="0"/>
              </a:rPr>
              <a:t>&gt;&gt;&gt; B = False</a:t>
            </a:r>
          </a:p>
          <a:p>
            <a:pPr marL="228600" lvl="1" indent="0">
              <a:spcBef>
                <a:spcPts val="0"/>
              </a:spcBef>
              <a:buNone/>
            </a:pPr>
            <a:r>
              <a:rPr lang="en-US" b="1" dirty="0">
                <a:solidFill>
                  <a:schemeClr val="tx1"/>
                </a:solidFill>
                <a:cs typeface="Courier New" panose="02070309020205020404" pitchFamily="49" charset="0"/>
              </a:rPr>
              <a:t>&gt;&gt;&gt; A and B</a:t>
            </a:r>
          </a:p>
          <a:p>
            <a:pPr marL="228600" lvl="1" indent="0">
              <a:spcBef>
                <a:spcPts val="0"/>
              </a:spcBef>
              <a:buNone/>
            </a:pPr>
            <a:r>
              <a:rPr lang="en-US" b="1" dirty="0">
                <a:solidFill>
                  <a:schemeClr val="tx1"/>
                </a:solidFill>
                <a:cs typeface="Courier New" panose="02070309020205020404" pitchFamily="49" charset="0"/>
              </a:rPr>
              <a:t>False</a:t>
            </a:r>
          </a:p>
          <a:p>
            <a:pPr marL="228600" lvl="1" indent="0">
              <a:spcBef>
                <a:spcPts val="0"/>
              </a:spcBef>
              <a:buNone/>
            </a:pPr>
            <a:r>
              <a:rPr lang="en-US" b="1" dirty="0">
                <a:solidFill>
                  <a:schemeClr val="tx1"/>
                </a:solidFill>
                <a:cs typeface="Courier New" panose="02070309020205020404" pitchFamily="49" charset="0"/>
              </a:rPr>
              <a:t>&gt;&gt;&gt; A or B</a:t>
            </a:r>
          </a:p>
          <a:p>
            <a:pPr marL="228600" lvl="1" indent="0">
              <a:spcBef>
                <a:spcPts val="0"/>
              </a:spcBef>
              <a:buNone/>
            </a:pPr>
            <a:r>
              <a:rPr lang="en-US" b="1" dirty="0">
                <a:solidFill>
                  <a:schemeClr val="tx1"/>
                </a:solidFill>
                <a:cs typeface="Courier New" panose="02070309020205020404" pitchFamily="49" charset="0"/>
              </a:rPr>
              <a:t>True</a:t>
            </a:r>
          </a:p>
          <a:p>
            <a:pPr marL="228600" lvl="1" indent="0">
              <a:spcBef>
                <a:spcPts val="0"/>
              </a:spcBef>
              <a:buNone/>
            </a:pPr>
            <a:r>
              <a:rPr lang="en-US" b="1" dirty="0">
                <a:solidFill>
                  <a:schemeClr val="tx1"/>
                </a:solidFill>
                <a:cs typeface="Courier New" panose="02070309020205020404" pitchFamily="49" charset="0"/>
              </a:rPr>
              <a:t>&gt;&gt;&gt; not A</a:t>
            </a:r>
          </a:p>
          <a:p>
            <a:pPr marL="228600" lvl="1" indent="0">
              <a:spcBef>
                <a:spcPts val="0"/>
              </a:spcBef>
              <a:buNone/>
            </a:pPr>
            <a:r>
              <a:rPr lang="en-US" b="1" dirty="0">
                <a:solidFill>
                  <a:schemeClr val="tx1"/>
                </a:solidFill>
                <a:cs typeface="Courier New" panose="02070309020205020404" pitchFamily="49" charset="0"/>
              </a:rPr>
              <a:t>False</a:t>
            </a:r>
          </a:p>
        </p:txBody>
      </p:sp>
      <p:sp>
        <p:nvSpPr>
          <p:cNvPr id="6" name="Content Placeholder 5"/>
          <p:cNvSpPr>
            <a:spLocks noGrp="1"/>
          </p:cNvSpPr>
          <p:nvPr>
            <p:ph idx="12"/>
          </p:nvPr>
        </p:nvSpPr>
        <p:spPr>
          <a:xfrm>
            <a:off x="364754" y="4120709"/>
            <a:ext cx="8415338" cy="924869"/>
          </a:xfrm>
        </p:spPr>
        <p:txBody>
          <a:bodyPr/>
          <a:lstStyle/>
          <a:p>
            <a:pPr>
              <a:buClr>
                <a:srgbClr val="007FA9"/>
              </a:buClr>
            </a:pPr>
            <a:r>
              <a:rPr lang="en-US" dirty="0">
                <a:solidFill>
                  <a:schemeClr val="tx1"/>
                </a:solidFill>
              </a:rPr>
              <a:t>The logical operators are evaluated after comparisons but before the assignment operator</a:t>
            </a:r>
          </a:p>
          <a:p>
            <a:pPr lvl="1">
              <a:buClr>
                <a:srgbClr val="007FA9"/>
              </a:buClr>
            </a:pPr>
            <a:r>
              <a:rPr lang="en-US" b="1" dirty="0">
                <a:solidFill>
                  <a:schemeClr val="tx1"/>
                </a:solidFill>
              </a:rPr>
              <a:t>not </a:t>
            </a:r>
            <a:r>
              <a:rPr lang="en-US" dirty="0">
                <a:solidFill>
                  <a:schemeClr val="tx1"/>
                </a:solidFill>
              </a:rPr>
              <a:t>has higher precedence than </a:t>
            </a:r>
            <a:r>
              <a:rPr lang="en-US" b="1" dirty="0">
                <a:solidFill>
                  <a:schemeClr val="tx1"/>
                </a:solidFill>
              </a:rPr>
              <a:t>and </a:t>
            </a:r>
            <a:r>
              <a:rPr lang="en-US" dirty="0">
                <a:solidFill>
                  <a:schemeClr val="tx1"/>
                </a:solidFill>
              </a:rPr>
              <a:t>and </a:t>
            </a:r>
            <a:r>
              <a:rPr lang="en-US" b="1" dirty="0">
                <a:solidFill>
                  <a:schemeClr val="tx1"/>
                </a:solidFill>
              </a:rPr>
              <a:t>or</a:t>
            </a:r>
            <a:endParaRPr lang="en-IN" dirty="0"/>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86584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Logical Operators and Compound Boolean Expressions (4 of 4)</a:t>
            </a:r>
          </a:p>
        </p:txBody>
      </p:sp>
      <p:graphicFrame>
        <p:nvGraphicFramePr>
          <p:cNvPr id="6" name="Table 5"/>
          <p:cNvGraphicFramePr>
            <a:graphicFrameLocks noGrp="1"/>
          </p:cNvGraphicFramePr>
          <p:nvPr>
            <p:extLst>
              <p:ext uri="{D42A27DB-BD31-4B8C-83A1-F6EECF244321}">
                <p14:modId xmlns:p14="http://schemas.microsoft.com/office/powerpoint/2010/main" val="3045308363"/>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rPr>
                        <a:t>Type of 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Operator 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Exponentiation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Arithmetic negation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Multiplication, division, remainder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Addition, subtraction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Comparison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 !=, &lt;, &gt;, &lt;=,</a:t>
                      </a:r>
                      <a:r>
                        <a:rPr lang="en-US" sz="1400" baseline="0" dirty="0">
                          <a:solidFill>
                            <a:schemeClr val="tx1"/>
                          </a:solidFill>
                        </a:rPr>
                        <a:t> &gt;=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Logical negation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a:solidFill>
                            <a:schemeClr val="tx1"/>
                          </a:solidFill>
                        </a:rPr>
                        <a:t>Logical conjunction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dirty="0">
                          <a:solidFill>
                            <a:schemeClr val="tx1"/>
                          </a:solidFill>
                        </a:rPr>
                        <a:t>Logical disjunction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sz="1400" dirty="0">
                          <a:solidFill>
                            <a:schemeClr val="tx1"/>
                          </a:solidFill>
                        </a:rPr>
                        <a:t>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08249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Short-Circuit Evaluation</a:t>
            </a:r>
          </a:p>
        </p:txBody>
      </p:sp>
      <p:sp>
        <p:nvSpPr>
          <p:cNvPr id="3" name="Content Placeholder 2"/>
          <p:cNvSpPr>
            <a:spLocks noGrp="1"/>
          </p:cNvSpPr>
          <p:nvPr>
            <p:ph idx="1"/>
          </p:nvPr>
        </p:nvSpPr>
        <p:spPr>
          <a:xfrm>
            <a:off x="365125" y="1538818"/>
            <a:ext cx="8415338" cy="2215991"/>
          </a:xfrm>
        </p:spPr>
        <p:txBody>
          <a:bodyPr/>
          <a:lstStyle/>
          <a:p>
            <a:pPr>
              <a:buClr>
                <a:srgbClr val="007FA9"/>
              </a:buClr>
            </a:pPr>
            <a:r>
              <a:rPr lang="en-US" dirty="0">
                <a:solidFill>
                  <a:schemeClr val="tx1"/>
                </a:solidFill>
              </a:rPr>
              <a:t>In </a:t>
            </a:r>
            <a:r>
              <a:rPr lang="en-US" b="1" dirty="0">
                <a:solidFill>
                  <a:schemeClr val="tx1"/>
                </a:solidFill>
              </a:rPr>
              <a:t>(A and B)</a:t>
            </a:r>
            <a:r>
              <a:rPr lang="en-US" dirty="0">
                <a:solidFill>
                  <a:schemeClr val="tx1"/>
                </a:solidFill>
              </a:rPr>
              <a:t>, if </a:t>
            </a:r>
            <a:r>
              <a:rPr lang="en-US" b="1" dirty="0">
                <a:solidFill>
                  <a:schemeClr val="tx1"/>
                </a:solidFill>
              </a:rPr>
              <a:t>A </a:t>
            </a:r>
            <a:r>
              <a:rPr lang="en-US" dirty="0">
                <a:solidFill>
                  <a:schemeClr val="tx1"/>
                </a:solidFill>
              </a:rPr>
              <a:t>is false, then so is the expression, and there is no need to evaluate </a:t>
            </a:r>
            <a:r>
              <a:rPr lang="en-US" b="1" dirty="0">
                <a:solidFill>
                  <a:schemeClr val="tx1"/>
                </a:solidFill>
              </a:rPr>
              <a:t>B</a:t>
            </a:r>
            <a:endParaRPr lang="en-US" dirty="0">
              <a:solidFill>
                <a:schemeClr val="tx1"/>
              </a:solidFill>
            </a:endParaRPr>
          </a:p>
          <a:p>
            <a:pPr>
              <a:buClr>
                <a:srgbClr val="007FA9"/>
              </a:buClr>
            </a:pPr>
            <a:r>
              <a:rPr lang="en-US" dirty="0">
                <a:solidFill>
                  <a:schemeClr val="tx1"/>
                </a:solidFill>
              </a:rPr>
              <a:t>In </a:t>
            </a:r>
            <a:r>
              <a:rPr lang="en-US" b="1" dirty="0">
                <a:solidFill>
                  <a:schemeClr val="tx1"/>
                </a:solidFill>
              </a:rPr>
              <a:t>(A or B)</a:t>
            </a:r>
            <a:r>
              <a:rPr lang="en-US" dirty="0">
                <a:solidFill>
                  <a:schemeClr val="tx1"/>
                </a:solidFill>
              </a:rPr>
              <a:t>, if </a:t>
            </a:r>
            <a:r>
              <a:rPr lang="en-US" b="1" dirty="0">
                <a:solidFill>
                  <a:schemeClr val="tx1"/>
                </a:solidFill>
              </a:rPr>
              <a:t>A </a:t>
            </a:r>
            <a:r>
              <a:rPr lang="en-US" dirty="0">
                <a:solidFill>
                  <a:schemeClr val="tx1"/>
                </a:solidFill>
              </a:rPr>
              <a:t>is true, then so is the expression, and there is no need to evaluate </a:t>
            </a:r>
            <a:r>
              <a:rPr lang="en-US" b="1" dirty="0">
                <a:solidFill>
                  <a:schemeClr val="tx1"/>
                </a:solidFill>
              </a:rPr>
              <a:t>B</a:t>
            </a:r>
            <a:endParaRPr lang="en-US" dirty="0">
              <a:solidFill>
                <a:schemeClr val="tx1"/>
              </a:solidFill>
            </a:endParaRPr>
          </a:p>
          <a:p>
            <a:pPr>
              <a:buClr>
                <a:srgbClr val="007FA9"/>
              </a:buClr>
            </a:pPr>
            <a:r>
              <a:rPr lang="en-US" b="1" dirty="0">
                <a:solidFill>
                  <a:schemeClr val="tx1"/>
                </a:solidFill>
              </a:rPr>
              <a:t>Short-circuit evaluation:</a:t>
            </a:r>
            <a:r>
              <a:rPr lang="en-US" dirty="0">
                <a:solidFill>
                  <a:schemeClr val="tx1"/>
                </a:solidFill>
              </a:rPr>
              <a:t> Evaluation stops as soon as possible</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30438" y="3784362"/>
            <a:ext cx="8415338" cy="1578894"/>
          </a:xfrm>
        </p:spPr>
        <p:txBody>
          <a:bodyPr/>
          <a:lstStyle/>
          <a:p>
            <a:pPr marL="228600" lvl="1" indent="0">
              <a:buNone/>
            </a:pPr>
            <a:r>
              <a:rPr lang="en-US" b="1" dirty="0">
                <a:solidFill>
                  <a:schemeClr val="tx1"/>
                </a:solidFill>
                <a:cs typeface="Courier New" panose="02070309020205020404" pitchFamily="49" charset="0"/>
              </a:rPr>
              <a:t>count = int(input(“Enter the count: ”))</a:t>
            </a:r>
          </a:p>
          <a:p>
            <a:pPr marL="228600" lvl="1" indent="0">
              <a:spcBef>
                <a:spcPts val="0"/>
              </a:spcBef>
              <a:buNone/>
            </a:pPr>
            <a:r>
              <a:rPr lang="en-US" b="1" dirty="0">
                <a:solidFill>
                  <a:schemeClr val="tx1"/>
                </a:solidFill>
                <a:cs typeface="Courier New" panose="02070309020205020404" pitchFamily="49" charset="0"/>
              </a:rPr>
              <a:t>theSum = int(input(“Enter the sum: ”))</a:t>
            </a:r>
          </a:p>
          <a:p>
            <a:pPr marL="228600" lvl="1" indent="0">
              <a:spcBef>
                <a:spcPts val="0"/>
              </a:spcBef>
              <a:buNone/>
            </a:pPr>
            <a:r>
              <a:rPr lang="en-US" b="1" dirty="0">
                <a:solidFill>
                  <a:schemeClr val="tx1"/>
                </a:solidFill>
                <a:cs typeface="Courier New" panose="02070309020205020404" pitchFamily="49" charset="0"/>
              </a:rPr>
              <a:t>if count &gt; 0 and theSum // count &gt; 10:</a:t>
            </a:r>
          </a:p>
          <a:p>
            <a:pPr marL="228600" lvl="1" indent="0">
              <a:spcBef>
                <a:spcPts val="0"/>
              </a:spcBef>
              <a:buNone/>
            </a:pPr>
            <a:r>
              <a:rPr lang="en-US" b="1" dirty="0">
                <a:solidFill>
                  <a:schemeClr val="tx1"/>
                </a:solidFill>
                <a:cs typeface="Courier New" panose="02070309020205020404" pitchFamily="49" charset="0"/>
              </a:rPr>
              <a:t>print(“average &gt; 10”)</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print(“count = 0 or average &lt;= 10”)</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8120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7FA3"/>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2508379"/>
          </a:xfrm>
        </p:spPr>
        <p:txBody>
          <a:bodyPr/>
          <a:lstStyle/>
          <a:p>
            <a:pPr marL="0" indent="0">
              <a:buNone/>
            </a:pPr>
            <a:r>
              <a:rPr lang="en-US" b="1" dirty="0">
                <a:solidFill>
                  <a:srgbClr val="007FA9"/>
                </a:solidFill>
              </a:rPr>
              <a:t>3.5</a:t>
            </a:r>
            <a:r>
              <a:rPr lang="en-US" dirty="0">
                <a:solidFill>
                  <a:schemeClr val="tx1"/>
                </a:solidFill>
              </a:rPr>
              <a:t> Use selection statements to make choices in a program</a:t>
            </a:r>
          </a:p>
          <a:p>
            <a:pPr marL="0" indent="0">
              <a:buNone/>
            </a:pPr>
            <a:r>
              <a:rPr lang="en-US" b="1" dirty="0">
                <a:solidFill>
                  <a:srgbClr val="007FA9"/>
                </a:solidFill>
              </a:rPr>
              <a:t>3.6</a:t>
            </a:r>
            <a:r>
              <a:rPr lang="en-US" dirty="0">
                <a:solidFill>
                  <a:schemeClr val="tx1"/>
                </a:solidFill>
              </a:rPr>
              <a:t> Construct appropriate conditions for condition-controlled loops and selection statements</a:t>
            </a:r>
          </a:p>
          <a:p>
            <a:pPr marL="0" indent="0">
              <a:buNone/>
            </a:pPr>
            <a:r>
              <a:rPr lang="en-US" b="1" dirty="0">
                <a:solidFill>
                  <a:srgbClr val="007FA9"/>
                </a:solidFill>
              </a:rPr>
              <a:t>3.7</a:t>
            </a:r>
            <a:r>
              <a:rPr lang="en-US" dirty="0">
                <a:solidFill>
                  <a:schemeClr val="tx1"/>
                </a:solidFill>
              </a:rPr>
              <a:t> Use logical operators to construct compound Boolean expressions</a:t>
            </a:r>
          </a:p>
          <a:p>
            <a:pPr marL="0" indent="0">
              <a:buNone/>
            </a:pPr>
            <a:r>
              <a:rPr lang="en-US" b="1" dirty="0">
                <a:solidFill>
                  <a:srgbClr val="007FA9"/>
                </a:solidFill>
              </a:rPr>
              <a:t>3.8</a:t>
            </a:r>
            <a:r>
              <a:rPr lang="en-US" dirty="0">
                <a:solidFill>
                  <a:schemeClr val="tx1"/>
                </a:solidFill>
              </a:rPr>
              <a:t> Use a selection statement and a break statement to exit a loop that is not entry-controlled</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286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Testing Selection Statements</a:t>
            </a:r>
          </a:p>
        </p:txBody>
      </p:sp>
      <p:sp>
        <p:nvSpPr>
          <p:cNvPr id="3" name="Content Placeholder 2"/>
          <p:cNvSpPr>
            <a:spLocks noGrp="1"/>
          </p:cNvSpPr>
          <p:nvPr>
            <p:ph idx="4294967295"/>
          </p:nvPr>
        </p:nvSpPr>
        <p:spPr>
          <a:xfrm>
            <a:off x="365125" y="1538818"/>
            <a:ext cx="8415338" cy="1838965"/>
          </a:xfrm>
        </p:spPr>
        <p:txBody>
          <a:bodyPr/>
          <a:lstStyle/>
          <a:p>
            <a:pPr>
              <a:buClr>
                <a:srgbClr val="007FA9"/>
              </a:buClr>
            </a:pPr>
            <a:r>
              <a:rPr lang="en-US" dirty="0">
                <a:solidFill>
                  <a:schemeClr val="tx1"/>
                </a:solidFill>
              </a:rPr>
              <a:t>Tips:</a:t>
            </a:r>
          </a:p>
          <a:p>
            <a:pPr lvl="1">
              <a:buClr>
                <a:srgbClr val="007FA9"/>
              </a:buClr>
            </a:pPr>
            <a:r>
              <a:rPr lang="en-US" dirty="0">
                <a:solidFill>
                  <a:schemeClr val="tx1"/>
                </a:solidFill>
              </a:rPr>
              <a:t>Make sure that all of the possible branches or alternatives in a selection statement are exercised</a:t>
            </a:r>
          </a:p>
          <a:p>
            <a:pPr lvl="1">
              <a:buClr>
                <a:srgbClr val="007FA9"/>
              </a:buClr>
            </a:pPr>
            <a:r>
              <a:rPr lang="en-US" dirty="0">
                <a:solidFill>
                  <a:schemeClr val="tx1"/>
                </a:solidFill>
              </a:rPr>
              <a:t>After testing all of the actions, examine all of the conditions</a:t>
            </a:r>
          </a:p>
          <a:p>
            <a:pPr lvl="1">
              <a:buClr>
                <a:srgbClr val="007FA9"/>
              </a:buClr>
            </a:pPr>
            <a:r>
              <a:rPr lang="en-US" dirty="0">
                <a:solidFill>
                  <a:schemeClr val="tx1"/>
                </a:solidFill>
              </a:rPr>
              <a:t>Test conditions that contain compound Boolean expressions using data that produce all of the possible combinations of values of the operands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1656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Conditional Iteration: The while Loop</a:t>
            </a:r>
          </a:p>
        </p:txBody>
      </p:sp>
      <p:sp>
        <p:nvSpPr>
          <p:cNvPr id="3" name="Content Placeholder 2"/>
          <p:cNvSpPr>
            <a:spLocks noGrp="1"/>
          </p:cNvSpPr>
          <p:nvPr>
            <p:ph idx="4294967295"/>
          </p:nvPr>
        </p:nvSpPr>
        <p:spPr>
          <a:xfrm>
            <a:off x="365125" y="1538818"/>
            <a:ext cx="8415338" cy="895630"/>
          </a:xfrm>
        </p:spPr>
        <p:txBody>
          <a:bodyPr/>
          <a:lstStyle/>
          <a:p>
            <a:pPr>
              <a:buClr>
                <a:srgbClr val="007FA9"/>
              </a:buClr>
            </a:pPr>
            <a:r>
              <a:rPr lang="en-US" dirty="0">
                <a:solidFill>
                  <a:schemeClr val="tx1"/>
                </a:solidFill>
              </a:rPr>
              <a:t>The </a:t>
            </a:r>
            <a:r>
              <a:rPr lang="en-US" b="1" dirty="0">
                <a:solidFill>
                  <a:schemeClr val="tx1"/>
                </a:solidFill>
              </a:rPr>
              <a:t>while </a:t>
            </a:r>
            <a:r>
              <a:rPr lang="en-US" dirty="0">
                <a:solidFill>
                  <a:schemeClr val="tx1"/>
                </a:solidFill>
              </a:rPr>
              <a:t>loop can be used to describe conditional iteration</a:t>
            </a:r>
          </a:p>
          <a:p>
            <a:pPr lvl="1">
              <a:buClr>
                <a:srgbClr val="007FA9"/>
              </a:buClr>
            </a:pPr>
            <a:r>
              <a:rPr lang="en-US" dirty="0">
                <a:solidFill>
                  <a:schemeClr val="tx1"/>
                </a:solidFill>
              </a:rPr>
              <a:t>Example: A program’s input loop that accepts values until user enters a </a:t>
            </a:r>
            <a:r>
              <a:rPr lang="en-US" b="1" dirty="0">
                <a:solidFill>
                  <a:schemeClr val="tx1"/>
                </a:solidFill>
              </a:rPr>
              <a:t>sentinel </a:t>
            </a:r>
            <a:r>
              <a:rPr lang="en-US" dirty="0">
                <a:solidFill>
                  <a:schemeClr val="tx1"/>
                </a:solidFill>
              </a:rPr>
              <a:t>that terminates the input</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8383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324600" cy="732508"/>
          </a:xfrm>
        </p:spPr>
        <p:txBody>
          <a:bodyPr/>
          <a:lstStyle/>
          <a:p>
            <a:r>
              <a:rPr lang="en-IN" sz="2800" b="1" dirty="0">
                <a:solidFill>
                  <a:srgbClr val="007FA3"/>
                </a:solidFill>
                <a:latin typeface="Arial" panose="020B0604020202020204" pitchFamily="34" charset="0"/>
                <a:cs typeface="Arial" panose="020B0604020202020204" pitchFamily="34" charset="0"/>
              </a:rPr>
              <a:t>The Structure and Behavior of a While Loop (1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1371145"/>
          </a:xfrm>
        </p:spPr>
        <p:txBody>
          <a:bodyPr/>
          <a:lstStyle/>
          <a:p>
            <a:pPr>
              <a:buClr>
                <a:srgbClr val="007FA9"/>
              </a:buClr>
            </a:pPr>
            <a:r>
              <a:rPr lang="en-US" dirty="0">
                <a:solidFill>
                  <a:schemeClr val="tx1"/>
                </a:solidFill>
              </a:rPr>
              <a:t>Conditional iteration requires that condition be tested within loop to determine if it should continue</a:t>
            </a:r>
          </a:p>
          <a:p>
            <a:pPr lvl="1">
              <a:buClr>
                <a:srgbClr val="007FA9"/>
              </a:buClr>
            </a:pPr>
            <a:r>
              <a:rPr lang="en-US" dirty="0">
                <a:solidFill>
                  <a:schemeClr val="tx1"/>
                </a:solidFill>
              </a:rPr>
              <a:t>Called </a:t>
            </a:r>
            <a:r>
              <a:rPr lang="en-US" b="1" dirty="0">
                <a:solidFill>
                  <a:schemeClr val="tx1"/>
                </a:solidFill>
              </a:rPr>
              <a:t>continuation condition</a:t>
            </a:r>
          </a:p>
          <a:p>
            <a:pPr>
              <a:buClr>
                <a:srgbClr val="007FA9"/>
              </a:buClr>
            </a:pPr>
            <a:r>
              <a:rPr lang="en-US" dirty="0">
                <a:solidFill>
                  <a:schemeClr val="tx1"/>
                </a:solidFill>
              </a:rPr>
              <a:t>Syntax:</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64622" y="2988892"/>
            <a:ext cx="8415338" cy="526298"/>
          </a:xfrm>
        </p:spPr>
        <p:txBody>
          <a:bodyPr/>
          <a:lstStyle/>
          <a:p>
            <a:pPr marL="228600" lvl="1" indent="0">
              <a:buNone/>
            </a:pPr>
            <a:r>
              <a:rPr lang="en-US" b="1" dirty="0">
                <a:solidFill>
                  <a:schemeClr val="tx1"/>
                </a:solidFill>
                <a:cs typeface="Courier New" panose="02070309020205020404" pitchFamily="49" charset="0"/>
              </a:rPr>
              <a:t>while &lt;condition&gt;:</a:t>
            </a:r>
          </a:p>
          <a:p>
            <a:pPr marL="228600" lvl="1" indent="0">
              <a:spcBef>
                <a:spcPts val="0"/>
              </a:spcBef>
              <a:buNone/>
            </a:pPr>
            <a:r>
              <a:rPr lang="en-US" b="1" dirty="0">
                <a:solidFill>
                  <a:schemeClr val="tx1"/>
                </a:solidFill>
                <a:cs typeface="Courier New" panose="02070309020205020404" pitchFamily="49" charset="0"/>
              </a:rPr>
              <a:t>&lt;sequence of statements&gt;</a:t>
            </a:r>
            <a:endParaRPr lang="en-IN" dirty="0"/>
          </a:p>
        </p:txBody>
      </p:sp>
      <p:sp>
        <p:nvSpPr>
          <p:cNvPr id="6" name="Content Placeholder 5"/>
          <p:cNvSpPr>
            <a:spLocks noGrp="1"/>
          </p:cNvSpPr>
          <p:nvPr>
            <p:ph idx="12"/>
          </p:nvPr>
        </p:nvSpPr>
        <p:spPr>
          <a:xfrm>
            <a:off x="363194" y="3661626"/>
            <a:ext cx="8415338" cy="1418850"/>
          </a:xfrm>
        </p:spPr>
        <p:txBody>
          <a:bodyPr/>
          <a:lstStyle/>
          <a:p>
            <a:pPr marL="171450" lvl="1">
              <a:spcBef>
                <a:spcPts val="0"/>
              </a:spcBef>
              <a:buClr>
                <a:srgbClr val="007FA9"/>
              </a:buClr>
            </a:pPr>
            <a:r>
              <a:rPr lang="en-US" sz="2000" dirty="0">
                <a:solidFill>
                  <a:schemeClr val="tx1"/>
                </a:solidFill>
              </a:rPr>
              <a:t>Improper use may lead to </a:t>
            </a:r>
            <a:r>
              <a:rPr lang="en-US" sz="2000" b="1" dirty="0">
                <a:solidFill>
                  <a:schemeClr val="tx1"/>
                </a:solidFill>
              </a:rPr>
              <a:t>infinite loop</a:t>
            </a:r>
          </a:p>
          <a:p>
            <a:pPr>
              <a:buClr>
                <a:srgbClr val="007FA9"/>
              </a:buClr>
            </a:pPr>
            <a:r>
              <a:rPr lang="en-US" b="1" dirty="0">
                <a:solidFill>
                  <a:schemeClr val="tx1"/>
                </a:solidFill>
              </a:rPr>
              <a:t>while </a:t>
            </a:r>
            <a:r>
              <a:rPr lang="en-US" dirty="0">
                <a:solidFill>
                  <a:schemeClr val="tx1"/>
                </a:solidFill>
              </a:rPr>
              <a:t>loop is also called </a:t>
            </a:r>
            <a:r>
              <a:rPr lang="en-US" b="1" dirty="0">
                <a:solidFill>
                  <a:schemeClr val="tx1"/>
                </a:solidFill>
              </a:rPr>
              <a:t>entry-control loop</a:t>
            </a:r>
          </a:p>
          <a:p>
            <a:pPr lvl="1">
              <a:buClr>
                <a:srgbClr val="007FA9"/>
              </a:buClr>
            </a:pPr>
            <a:r>
              <a:rPr lang="en-US" dirty="0">
                <a:solidFill>
                  <a:schemeClr val="tx1"/>
                </a:solidFill>
              </a:rPr>
              <a:t>Condition is tested at top of loop</a:t>
            </a:r>
          </a:p>
          <a:p>
            <a:pPr lvl="1">
              <a:buClr>
                <a:srgbClr val="007FA9"/>
              </a:buClr>
            </a:pPr>
            <a:r>
              <a:rPr lang="en-US" dirty="0">
                <a:solidFill>
                  <a:schemeClr val="tx1"/>
                </a:solidFill>
              </a:rPr>
              <a:t>Statements within loop can execute zero or more times</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8759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248400" cy="732508"/>
          </a:xfrm>
        </p:spPr>
        <p:txBody>
          <a:bodyPr/>
          <a:lstStyle/>
          <a:p>
            <a:r>
              <a:rPr lang="en-IN" sz="2800" b="1" dirty="0">
                <a:solidFill>
                  <a:srgbClr val="007FA3"/>
                </a:solidFill>
                <a:latin typeface="Arial" panose="020B0604020202020204" pitchFamily="34" charset="0"/>
                <a:cs typeface="Arial" panose="020B0604020202020204" pitchFamily="34" charset="0"/>
              </a:rPr>
              <a:t>The Structure and Behavior of a While Loop (2 of 3)</a:t>
            </a:r>
            <a:endParaRPr lang="en-US" sz="2800" b="1" dirty="0">
              <a:solidFill>
                <a:srgbClr val="007FA3"/>
              </a:solidFill>
              <a:latin typeface="Arial" panose="020B0604020202020204" pitchFamily="34" charset="0"/>
              <a:cs typeface="Arial" panose="020B0604020202020204" pitchFamily="34" charset="0"/>
            </a:endParaRPr>
          </a:p>
        </p:txBody>
      </p:sp>
      <p:pic>
        <p:nvPicPr>
          <p:cNvPr id="6" name="Picture 5" descr="Figure 3-6 The semantics of a while loop. The figure shows the semantics of a while loop. If a condition is true, it is a statement, and loops back to the condition. This becomes an infinite loop. If the condition is false, it skips the statement and directly follows a new p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2170060"/>
            <a:ext cx="3616452" cy="2921173"/>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31065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5638800" cy="732508"/>
          </a:xfrm>
        </p:spPr>
        <p:txBody>
          <a:bodyPr/>
          <a:lstStyle/>
          <a:p>
            <a:r>
              <a:rPr lang="en-IN" sz="2800" b="1" dirty="0">
                <a:solidFill>
                  <a:srgbClr val="007FA3"/>
                </a:solidFill>
                <a:latin typeface="Arial" panose="020B0604020202020204" pitchFamily="34" charset="0"/>
                <a:cs typeface="Arial" panose="020B0604020202020204" pitchFamily="34" charset="0"/>
              </a:rPr>
              <a:t>The Structure and Behavior of a While Loop (3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Example:</a:t>
            </a:r>
          </a:p>
        </p:txBody>
      </p:sp>
      <p:sp>
        <p:nvSpPr>
          <p:cNvPr id="4" name="Content Placeholder 3"/>
          <p:cNvSpPr>
            <a:spLocks noGrp="1"/>
          </p:cNvSpPr>
          <p:nvPr>
            <p:ph idx="11"/>
          </p:nvPr>
        </p:nvSpPr>
        <p:spPr>
          <a:xfrm>
            <a:off x="338984" y="1880076"/>
            <a:ext cx="8415338" cy="3157788"/>
          </a:xfrm>
        </p:spPr>
        <p:txBody>
          <a:bodyPr/>
          <a:lstStyle/>
          <a:p>
            <a:pPr marL="228600" lvl="1" indent="0">
              <a:buNone/>
            </a:pPr>
            <a:r>
              <a:rPr lang="en-US" b="1" dirty="0">
                <a:solidFill>
                  <a:schemeClr val="tx1"/>
                </a:solidFill>
                <a:cs typeface="Courier New" panose="02070309020205020404" pitchFamily="49" charset="0"/>
              </a:rPr>
              <a:t>theSum = 0.0</a:t>
            </a:r>
          </a:p>
          <a:p>
            <a:pPr marL="228600" lvl="1" indent="0">
              <a:spcBef>
                <a:spcPts val="0"/>
              </a:spcBef>
              <a:buNone/>
            </a:pPr>
            <a:r>
              <a:rPr lang="en-US" b="1" dirty="0">
                <a:solidFill>
                  <a:schemeClr val="tx1"/>
                </a:solidFill>
                <a:cs typeface="Courier New" panose="02070309020205020404" pitchFamily="49" charset="0"/>
              </a:rPr>
              <a:t>data = input(“Enter a number or just enter to quit: ”)</a:t>
            </a:r>
          </a:p>
          <a:p>
            <a:pPr marL="228600" lvl="1" indent="0">
              <a:spcBef>
                <a:spcPts val="0"/>
              </a:spcBef>
              <a:buNone/>
            </a:pPr>
            <a:r>
              <a:rPr lang="en-US" b="1" dirty="0">
                <a:solidFill>
                  <a:schemeClr val="tx1"/>
                </a:solidFill>
                <a:cs typeface="Courier New" panose="02070309020205020404" pitchFamily="49" charset="0"/>
              </a:rPr>
              <a:t>while data != “”:</a:t>
            </a:r>
          </a:p>
          <a:p>
            <a:pPr marL="228600" lvl="1" indent="0">
              <a:spcBef>
                <a:spcPts val="0"/>
              </a:spcBef>
              <a:buNone/>
            </a:pPr>
            <a:r>
              <a:rPr lang="en-US" b="1" dirty="0">
                <a:solidFill>
                  <a:schemeClr val="tx1"/>
                </a:solidFill>
                <a:cs typeface="Courier New" panose="02070309020205020404" pitchFamily="49" charset="0"/>
              </a:rPr>
              <a:t>number = float(data)</a:t>
            </a:r>
          </a:p>
          <a:p>
            <a:pPr marL="228600" lvl="1" indent="0">
              <a:spcBef>
                <a:spcPts val="0"/>
              </a:spcBef>
              <a:buNone/>
            </a:pPr>
            <a:r>
              <a:rPr lang="en-US" b="1" dirty="0">
                <a:solidFill>
                  <a:schemeClr val="tx1"/>
                </a:solidFill>
                <a:cs typeface="Courier New" panose="02070309020205020404" pitchFamily="49" charset="0"/>
              </a:rPr>
              <a:t>theSum += number</a:t>
            </a:r>
          </a:p>
          <a:p>
            <a:pPr marL="228600" lvl="1" indent="0">
              <a:spcBef>
                <a:spcPts val="0"/>
              </a:spcBef>
              <a:buNone/>
            </a:pPr>
            <a:r>
              <a:rPr lang="en-US" b="1" dirty="0">
                <a:solidFill>
                  <a:schemeClr val="tx1"/>
                </a:solidFill>
                <a:cs typeface="Courier New" panose="02070309020205020404" pitchFamily="49" charset="0"/>
              </a:rPr>
              <a:t>data = input(“Enter a number or just enter to quit: ”)</a:t>
            </a:r>
          </a:p>
          <a:p>
            <a:pPr marL="228600" lvl="1" indent="0">
              <a:spcBef>
                <a:spcPts val="0"/>
              </a:spcBef>
              <a:buNone/>
            </a:pPr>
            <a:r>
              <a:rPr lang="en-US" b="1" dirty="0">
                <a:solidFill>
                  <a:schemeClr val="tx1"/>
                </a:solidFill>
                <a:cs typeface="Courier New" panose="02070309020205020404" pitchFamily="49" charset="0"/>
              </a:rPr>
              <a:t>print(“The sum is”, theSum)</a:t>
            </a:r>
          </a:p>
          <a:p>
            <a:pPr marL="228600" lvl="1" indent="0">
              <a:spcBef>
                <a:spcPts val="0"/>
              </a:spcBef>
              <a:buNone/>
            </a:pPr>
            <a:r>
              <a:rPr lang="en-US" b="1" dirty="0">
                <a:solidFill>
                  <a:schemeClr val="tx1"/>
                </a:solidFill>
                <a:cs typeface="Courier New" panose="02070309020205020404" pitchFamily="49" charset="0"/>
              </a:rPr>
              <a:t>Enter a number or just enter to quit: 3</a:t>
            </a:r>
          </a:p>
          <a:p>
            <a:pPr marL="228600" lvl="1" indent="0">
              <a:spcBef>
                <a:spcPts val="0"/>
              </a:spcBef>
              <a:buNone/>
            </a:pPr>
            <a:r>
              <a:rPr lang="en-US" b="1" dirty="0">
                <a:solidFill>
                  <a:schemeClr val="tx1"/>
                </a:solidFill>
                <a:cs typeface="Courier New" panose="02070309020205020404" pitchFamily="49" charset="0"/>
              </a:rPr>
              <a:t>Enter a number or just enter to quit: 4</a:t>
            </a:r>
          </a:p>
          <a:p>
            <a:pPr marL="228600" lvl="1" indent="0">
              <a:spcBef>
                <a:spcPts val="0"/>
              </a:spcBef>
              <a:buNone/>
            </a:pPr>
            <a:r>
              <a:rPr lang="en-US" b="1" dirty="0">
                <a:solidFill>
                  <a:schemeClr val="tx1"/>
                </a:solidFill>
                <a:cs typeface="Courier New" panose="02070309020205020404" pitchFamily="49" charset="0"/>
              </a:rPr>
              <a:t>Enter a number or just enter to quit: 5</a:t>
            </a:r>
          </a:p>
          <a:p>
            <a:pPr marL="228600" lvl="1" indent="0">
              <a:spcBef>
                <a:spcPts val="0"/>
              </a:spcBef>
              <a:buNone/>
            </a:pPr>
            <a:r>
              <a:rPr lang="en-US" b="1" dirty="0">
                <a:solidFill>
                  <a:schemeClr val="tx1"/>
                </a:solidFill>
                <a:cs typeface="Courier New" panose="02070309020205020404" pitchFamily="49" charset="0"/>
              </a:rPr>
              <a:t>Enter a number or just enter to quit:</a:t>
            </a:r>
          </a:p>
          <a:p>
            <a:pPr marL="228600" lvl="1" indent="0">
              <a:spcBef>
                <a:spcPts val="0"/>
              </a:spcBef>
              <a:buNone/>
            </a:pPr>
            <a:r>
              <a:rPr lang="en-US" b="1" dirty="0">
                <a:solidFill>
                  <a:schemeClr val="tx1"/>
                </a:solidFill>
                <a:cs typeface="Courier New" panose="02070309020205020404" pitchFamily="49" charset="0"/>
              </a:rPr>
              <a:t>The sum is 12.0</a:t>
            </a:r>
            <a:endParaRPr lang="en-IN" dirty="0"/>
          </a:p>
        </p:txBody>
      </p:sp>
      <p:sp>
        <p:nvSpPr>
          <p:cNvPr id="6" name="Content Placeholder 5"/>
          <p:cNvSpPr>
            <a:spLocks noGrp="1"/>
          </p:cNvSpPr>
          <p:nvPr>
            <p:ph idx="12"/>
          </p:nvPr>
        </p:nvSpPr>
        <p:spPr>
          <a:xfrm>
            <a:off x="363908" y="5125993"/>
            <a:ext cx="8415338" cy="555537"/>
          </a:xfrm>
        </p:spPr>
        <p:txBody>
          <a:bodyPr/>
          <a:lstStyle/>
          <a:p>
            <a:pPr>
              <a:spcBef>
                <a:spcPts val="0"/>
              </a:spcBef>
              <a:buClr>
                <a:srgbClr val="007FA9"/>
              </a:buClr>
            </a:pPr>
            <a:r>
              <a:rPr lang="en-US" dirty="0">
                <a:solidFill>
                  <a:schemeClr val="tx1"/>
                </a:solidFill>
                <a:cs typeface="Courier New" panose="02070309020205020404" pitchFamily="49" charset="0"/>
              </a:rPr>
              <a:t>Data is the </a:t>
            </a:r>
            <a:r>
              <a:rPr lang="en-US" b="1" dirty="0">
                <a:solidFill>
                  <a:schemeClr val="tx1"/>
                </a:solidFill>
                <a:cs typeface="Courier New" panose="02070309020205020404" pitchFamily="49" charset="0"/>
              </a:rPr>
              <a:t>loop control variable</a:t>
            </a:r>
          </a:p>
          <a:p>
            <a:pPr lvl="1">
              <a:spcBef>
                <a:spcPts val="0"/>
              </a:spcBef>
              <a:buClr>
                <a:srgbClr val="007FA9"/>
              </a:buClr>
            </a:pPr>
            <a:r>
              <a:rPr lang="en-US" dirty="0">
                <a:solidFill>
                  <a:schemeClr val="tx1"/>
                </a:solidFill>
                <a:cs typeface="Courier New" panose="02070309020205020404" pitchFamily="49" charset="0"/>
              </a:rPr>
              <a:t>first input statement initializes a variable to a value that the loop condition can test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95774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Count Control with a While Loop</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Use a </a:t>
            </a:r>
            <a:r>
              <a:rPr lang="en-US" b="1" dirty="0">
                <a:solidFill>
                  <a:schemeClr val="tx1"/>
                </a:solidFill>
                <a:cs typeface="Courier New" panose="02070309020205020404" pitchFamily="49" charset="0"/>
              </a:rPr>
              <a:t>while</a:t>
            </a:r>
            <a:r>
              <a:rPr lang="en-US" dirty="0">
                <a:solidFill>
                  <a:schemeClr val="tx1"/>
                </a:solidFill>
              </a:rPr>
              <a:t> loop for a count-controlled loop</a:t>
            </a:r>
          </a:p>
        </p:txBody>
      </p:sp>
      <p:sp>
        <p:nvSpPr>
          <p:cNvPr id="4" name="Content Placeholder 3"/>
          <p:cNvSpPr>
            <a:spLocks noGrp="1"/>
          </p:cNvSpPr>
          <p:nvPr>
            <p:ph idx="11"/>
          </p:nvPr>
        </p:nvSpPr>
        <p:spPr>
          <a:xfrm>
            <a:off x="347662" y="1912118"/>
            <a:ext cx="8415338" cy="3420936"/>
          </a:xfrm>
        </p:spPr>
        <p:txBody>
          <a:bodyPr/>
          <a:lstStyle/>
          <a:p>
            <a:pPr marL="228600" lvl="1" indent="0">
              <a:buNone/>
            </a:pPr>
            <a:r>
              <a:rPr lang="en-US" b="1" dirty="0">
                <a:solidFill>
                  <a:schemeClr val="tx1"/>
                </a:solidFill>
                <a:cs typeface="Courier New" panose="02070309020205020404" pitchFamily="49" charset="0"/>
              </a:rPr>
              <a:t># Summation with a for loop</a:t>
            </a:r>
          </a:p>
          <a:p>
            <a:pPr marL="228600" lvl="1" indent="0">
              <a:spcBef>
                <a:spcPts val="0"/>
              </a:spcBef>
              <a:buNone/>
            </a:pPr>
            <a:r>
              <a:rPr lang="en-US" b="1" dirty="0">
                <a:solidFill>
                  <a:schemeClr val="tx1"/>
                </a:solidFill>
                <a:cs typeface="Courier New" panose="02070309020205020404" pitchFamily="49" charset="0"/>
              </a:rPr>
              <a:t>theSum = 0</a:t>
            </a:r>
          </a:p>
          <a:p>
            <a:pPr marL="228600" lvl="1" indent="0">
              <a:spcBef>
                <a:spcPts val="0"/>
              </a:spcBef>
              <a:buNone/>
            </a:pPr>
            <a:r>
              <a:rPr lang="en-US" b="1" dirty="0">
                <a:solidFill>
                  <a:schemeClr val="tx1"/>
                </a:solidFill>
                <a:cs typeface="Courier New" panose="02070309020205020404" pitchFamily="49" charset="0"/>
              </a:rPr>
              <a:t>for count in range(1, 100001):</a:t>
            </a:r>
          </a:p>
          <a:p>
            <a:pPr marL="228600" lvl="1" indent="0">
              <a:spcBef>
                <a:spcPts val="0"/>
              </a:spcBef>
              <a:buNone/>
            </a:pPr>
            <a:r>
              <a:rPr lang="en-US" b="1" dirty="0">
                <a:solidFill>
                  <a:schemeClr val="tx1"/>
                </a:solidFill>
                <a:cs typeface="Courier New" panose="02070309020205020404" pitchFamily="49" charset="0"/>
              </a:rPr>
              <a:t>theSum += count</a:t>
            </a:r>
          </a:p>
          <a:p>
            <a:pPr marL="228600" lvl="1" indent="0">
              <a:spcBef>
                <a:spcPts val="0"/>
              </a:spcBef>
              <a:buNone/>
            </a:pPr>
            <a:r>
              <a:rPr lang="en-US" b="1" dirty="0">
                <a:solidFill>
                  <a:schemeClr val="tx1"/>
                </a:solidFill>
                <a:cs typeface="Courier New" panose="02070309020205020404" pitchFamily="49" charset="0"/>
              </a:rPr>
              <a:t>print(theSum)</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Summation with a while loop</a:t>
            </a:r>
          </a:p>
          <a:p>
            <a:pPr marL="228600" lvl="1" indent="0">
              <a:spcBef>
                <a:spcPts val="0"/>
              </a:spcBef>
              <a:buNone/>
            </a:pPr>
            <a:r>
              <a:rPr lang="en-US" b="1" dirty="0">
                <a:solidFill>
                  <a:schemeClr val="tx1"/>
                </a:solidFill>
                <a:cs typeface="Courier New" panose="02070309020205020404" pitchFamily="49" charset="0"/>
              </a:rPr>
              <a:t>theSum = 0</a:t>
            </a:r>
          </a:p>
          <a:p>
            <a:pPr marL="228600" lvl="1" indent="0">
              <a:spcBef>
                <a:spcPts val="0"/>
              </a:spcBef>
              <a:buNone/>
            </a:pPr>
            <a:r>
              <a:rPr lang="en-US" b="1" dirty="0">
                <a:solidFill>
                  <a:schemeClr val="tx1"/>
                </a:solidFill>
                <a:cs typeface="Courier New" panose="02070309020205020404" pitchFamily="49" charset="0"/>
              </a:rPr>
              <a:t>count = 1</a:t>
            </a:r>
          </a:p>
          <a:p>
            <a:pPr marL="228600" lvl="1" indent="0">
              <a:spcBef>
                <a:spcPts val="0"/>
              </a:spcBef>
              <a:buNone/>
            </a:pPr>
            <a:r>
              <a:rPr lang="en-US" b="1" dirty="0">
                <a:solidFill>
                  <a:schemeClr val="tx1"/>
                </a:solidFill>
                <a:cs typeface="Courier New" panose="02070309020205020404" pitchFamily="49" charset="0"/>
              </a:rPr>
              <a:t>while count &lt;= 100000:</a:t>
            </a:r>
          </a:p>
          <a:p>
            <a:pPr marL="228600" lvl="1" indent="0">
              <a:spcBef>
                <a:spcPts val="0"/>
              </a:spcBef>
              <a:buNone/>
            </a:pPr>
            <a:r>
              <a:rPr lang="en-US" b="1" dirty="0">
                <a:solidFill>
                  <a:schemeClr val="tx1"/>
                </a:solidFill>
                <a:cs typeface="Courier New" panose="02070309020205020404" pitchFamily="49" charset="0"/>
              </a:rPr>
              <a:t>theSum += count</a:t>
            </a:r>
          </a:p>
          <a:p>
            <a:pPr marL="228600" lvl="1" indent="0">
              <a:spcBef>
                <a:spcPts val="0"/>
              </a:spcBef>
              <a:buNone/>
            </a:pPr>
            <a:r>
              <a:rPr lang="en-US" b="1" dirty="0">
                <a:solidFill>
                  <a:schemeClr val="tx1"/>
                </a:solidFill>
                <a:cs typeface="Courier New" panose="02070309020205020404" pitchFamily="49" charset="0"/>
              </a:rPr>
              <a:t>count += 1</a:t>
            </a:r>
          </a:p>
          <a:p>
            <a:pPr marL="228600" lvl="1" indent="0">
              <a:spcBef>
                <a:spcPts val="0"/>
              </a:spcBef>
              <a:buNone/>
            </a:pPr>
            <a:r>
              <a:rPr lang="en-US" b="1" dirty="0">
                <a:solidFill>
                  <a:schemeClr val="tx1"/>
                </a:solidFill>
                <a:cs typeface="Courier New" panose="02070309020205020404" pitchFamily="49" charset="0"/>
              </a:rPr>
              <a:t>print(theSum)</a:t>
            </a:r>
            <a:endParaRPr lang="en-IN" dirty="0"/>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22259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248400" cy="732508"/>
          </a:xfrm>
        </p:spPr>
        <p:txBody>
          <a:bodyPr/>
          <a:lstStyle/>
          <a:p>
            <a:r>
              <a:rPr lang="en-IN" sz="2800" b="1" dirty="0">
                <a:solidFill>
                  <a:srgbClr val="007FA3"/>
                </a:solidFill>
                <a:latin typeface="Arial" panose="020B0604020202020204" pitchFamily="34" charset="0"/>
                <a:cs typeface="Arial" panose="020B0604020202020204" pitchFamily="34" charset="0"/>
              </a:rPr>
              <a:t>The While True Loop and the Break Statement (1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632481"/>
          </a:xfrm>
        </p:spPr>
        <p:txBody>
          <a:bodyPr/>
          <a:lstStyle/>
          <a:p>
            <a:pPr>
              <a:buClr>
                <a:srgbClr val="007FA9"/>
              </a:buClr>
            </a:pPr>
            <a:r>
              <a:rPr lang="en-US" dirty="0">
                <a:solidFill>
                  <a:schemeClr val="tx1"/>
                </a:solidFill>
              </a:rPr>
              <a:t>The </a:t>
            </a:r>
            <a:r>
              <a:rPr lang="en-US" b="1" dirty="0">
                <a:solidFill>
                  <a:schemeClr val="tx1"/>
                </a:solidFill>
              </a:rPr>
              <a:t>while </a:t>
            </a:r>
            <a:r>
              <a:rPr lang="en-US" dirty="0">
                <a:solidFill>
                  <a:schemeClr val="tx1"/>
                </a:solidFill>
              </a:rPr>
              <a:t>loop can be complicated to write correctly</a:t>
            </a:r>
          </a:p>
          <a:p>
            <a:pPr lvl="1">
              <a:buClr>
                <a:srgbClr val="007FA9"/>
              </a:buClr>
            </a:pPr>
            <a:r>
              <a:rPr lang="en-US" dirty="0">
                <a:solidFill>
                  <a:schemeClr val="tx1"/>
                </a:solidFill>
              </a:rPr>
              <a:t>It is possible to simplify its structure and improve its readability</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38984" y="2260362"/>
            <a:ext cx="8415338" cy="2105192"/>
          </a:xfrm>
        </p:spPr>
        <p:txBody>
          <a:bodyPr/>
          <a:lstStyle/>
          <a:p>
            <a:pPr marL="228600" lvl="1" indent="0">
              <a:buNone/>
            </a:pPr>
            <a:r>
              <a:rPr lang="en-US" b="1" dirty="0">
                <a:solidFill>
                  <a:schemeClr val="tx1"/>
                </a:solidFill>
                <a:cs typeface="Courier New" panose="02070309020205020404" pitchFamily="49" charset="0"/>
              </a:rPr>
              <a:t>theSum = 0.0</a:t>
            </a:r>
          </a:p>
          <a:p>
            <a:pPr marL="228600" lvl="1" indent="0">
              <a:spcBef>
                <a:spcPts val="0"/>
              </a:spcBef>
              <a:buNone/>
            </a:pPr>
            <a:r>
              <a:rPr lang="en-US" b="1" dirty="0">
                <a:solidFill>
                  <a:schemeClr val="tx1"/>
                </a:solidFill>
                <a:cs typeface="Courier New" panose="02070309020205020404" pitchFamily="49" charset="0"/>
              </a:rPr>
              <a:t>while True:</a:t>
            </a:r>
          </a:p>
          <a:p>
            <a:pPr marL="228600" lvl="1" indent="0">
              <a:spcBef>
                <a:spcPts val="0"/>
              </a:spcBef>
              <a:buNone/>
            </a:pPr>
            <a:r>
              <a:rPr lang="en-US" b="1" dirty="0">
                <a:solidFill>
                  <a:schemeClr val="tx1"/>
                </a:solidFill>
                <a:cs typeface="Courier New" panose="02070309020205020404" pitchFamily="49" charset="0"/>
              </a:rPr>
              <a:t>data = input(“Enter a number or just enter to quit: ”)</a:t>
            </a:r>
          </a:p>
          <a:p>
            <a:pPr marL="228600" lvl="1" indent="0">
              <a:spcBef>
                <a:spcPts val="0"/>
              </a:spcBef>
              <a:buNone/>
            </a:pPr>
            <a:r>
              <a:rPr lang="en-US" b="1" dirty="0">
                <a:solidFill>
                  <a:schemeClr val="tx1"/>
                </a:solidFill>
                <a:cs typeface="Courier New" panose="02070309020205020404" pitchFamily="49" charset="0"/>
              </a:rPr>
              <a:t>if data == “ ”:</a:t>
            </a:r>
          </a:p>
          <a:p>
            <a:pPr marL="228600" lvl="1" indent="0">
              <a:spcBef>
                <a:spcPts val="0"/>
              </a:spcBef>
              <a:buNone/>
            </a:pPr>
            <a:r>
              <a:rPr lang="en-US" b="1" dirty="0">
                <a:solidFill>
                  <a:schemeClr val="tx1"/>
                </a:solidFill>
                <a:cs typeface="Courier New" panose="02070309020205020404" pitchFamily="49" charset="0"/>
              </a:rPr>
              <a:t>break</a:t>
            </a:r>
          </a:p>
          <a:p>
            <a:pPr marL="228600" lvl="1" indent="0">
              <a:spcBef>
                <a:spcPts val="0"/>
              </a:spcBef>
              <a:buNone/>
            </a:pPr>
            <a:r>
              <a:rPr lang="en-US" b="1" dirty="0">
                <a:solidFill>
                  <a:schemeClr val="tx1"/>
                </a:solidFill>
                <a:cs typeface="Courier New" panose="02070309020205020404" pitchFamily="49" charset="0"/>
              </a:rPr>
              <a:t>number = float(data)</a:t>
            </a:r>
          </a:p>
          <a:p>
            <a:pPr marL="228600" lvl="1" indent="0">
              <a:spcBef>
                <a:spcPts val="0"/>
              </a:spcBef>
              <a:buNone/>
            </a:pPr>
            <a:r>
              <a:rPr lang="en-US" b="1" dirty="0">
                <a:solidFill>
                  <a:schemeClr val="tx1"/>
                </a:solidFill>
                <a:cs typeface="Courier New" panose="02070309020205020404" pitchFamily="49" charset="0"/>
              </a:rPr>
              <a:t>theSum += number</a:t>
            </a:r>
          </a:p>
          <a:p>
            <a:pPr marL="228600" lvl="1" indent="0">
              <a:spcBef>
                <a:spcPts val="0"/>
              </a:spcBef>
              <a:buNone/>
            </a:pPr>
            <a:r>
              <a:rPr lang="en-US" b="1" dirty="0">
                <a:solidFill>
                  <a:schemeClr val="tx1"/>
                </a:solidFill>
                <a:cs typeface="Courier New" panose="02070309020205020404" pitchFamily="49" charset="0"/>
              </a:rPr>
              <a:t>print(“The sum is”, theSum)</a:t>
            </a:r>
          </a:p>
        </p:txBody>
      </p:sp>
      <p:sp>
        <p:nvSpPr>
          <p:cNvPr id="6" name="Content Placeholder 5"/>
          <p:cNvSpPr>
            <a:spLocks noGrp="1"/>
          </p:cNvSpPr>
          <p:nvPr>
            <p:ph idx="12"/>
          </p:nvPr>
        </p:nvSpPr>
        <p:spPr>
          <a:xfrm>
            <a:off x="371740" y="4526573"/>
            <a:ext cx="8415338" cy="1078757"/>
          </a:xfrm>
        </p:spPr>
        <p:txBody>
          <a:bodyPr/>
          <a:lstStyle/>
          <a:p>
            <a:pPr>
              <a:spcBef>
                <a:spcPts val="0"/>
              </a:spcBef>
              <a:buClr>
                <a:srgbClr val="007FA9"/>
              </a:buClr>
            </a:pPr>
            <a:r>
              <a:rPr lang="en-US" dirty="0">
                <a:solidFill>
                  <a:schemeClr val="tx1"/>
                </a:solidFill>
                <a:cs typeface="Courier New" panose="02070309020205020404" pitchFamily="49" charset="0"/>
              </a:rPr>
              <a:t>Within this body, the input datum is received</a:t>
            </a:r>
          </a:p>
          <a:p>
            <a:pPr lvl="1">
              <a:buClr>
                <a:srgbClr val="007FA9"/>
              </a:buClr>
            </a:pPr>
            <a:r>
              <a:rPr lang="en-US" dirty="0">
                <a:solidFill>
                  <a:schemeClr val="tx1"/>
                </a:solidFill>
                <a:cs typeface="Courier New" panose="02070309020205020404" pitchFamily="49" charset="0"/>
              </a:rPr>
              <a:t>It is then tested for the loop’s </a:t>
            </a:r>
            <a:r>
              <a:rPr lang="en-US" b="1" dirty="0">
                <a:solidFill>
                  <a:schemeClr val="tx1"/>
                </a:solidFill>
                <a:cs typeface="Courier New" panose="02070309020205020404" pitchFamily="49" charset="0"/>
              </a:rPr>
              <a:t>termination condition </a:t>
            </a:r>
            <a:r>
              <a:rPr lang="en-US" dirty="0">
                <a:solidFill>
                  <a:schemeClr val="tx1"/>
                </a:solidFill>
                <a:cs typeface="Courier New" panose="02070309020205020404" pitchFamily="49" charset="0"/>
              </a:rPr>
              <a:t>in a one-way selection statement</a:t>
            </a:r>
          </a:p>
          <a:p>
            <a:pPr>
              <a:buClr>
                <a:srgbClr val="007FA9"/>
              </a:buClr>
            </a:pPr>
            <a:r>
              <a:rPr lang="en-US" dirty="0">
                <a:solidFill>
                  <a:schemeClr val="tx1"/>
                </a:solidFill>
                <a:cs typeface="Courier New" panose="02070309020205020404" pitchFamily="49" charset="0"/>
              </a:rPr>
              <a:t>The </a:t>
            </a:r>
            <a:r>
              <a:rPr lang="en-US" b="1" dirty="0">
                <a:solidFill>
                  <a:schemeClr val="tx1"/>
                </a:solidFill>
                <a:cs typeface="Courier New" panose="02070309020205020404" pitchFamily="49" charset="0"/>
              </a:rPr>
              <a:t>break</a:t>
            </a:r>
            <a:r>
              <a:rPr lang="en-US" dirty="0">
                <a:solidFill>
                  <a:schemeClr val="tx1"/>
                </a:solidFill>
                <a:cs typeface="Courier New" panose="02070309020205020404" pitchFamily="49" charset="0"/>
              </a:rPr>
              <a:t> statement will cause an exit from the loop</a:t>
            </a:r>
            <a:endParaRPr lang="en-IN"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57930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934200" cy="732508"/>
          </a:xfrm>
        </p:spPr>
        <p:txBody>
          <a:bodyPr/>
          <a:lstStyle/>
          <a:p>
            <a:r>
              <a:rPr lang="en-IN" sz="2800" b="1" dirty="0">
                <a:solidFill>
                  <a:srgbClr val="007FA3"/>
                </a:solidFill>
                <a:latin typeface="Arial" panose="020B0604020202020204" pitchFamily="34" charset="0"/>
                <a:cs typeface="Arial" panose="020B0604020202020204" pitchFamily="34" charset="0"/>
              </a:rPr>
              <a:t>The While True Loop and the Break Statement (2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877163"/>
          </a:xfrm>
        </p:spPr>
        <p:txBody>
          <a:bodyPr/>
          <a:lstStyle/>
          <a:p>
            <a:pPr>
              <a:buClr>
                <a:srgbClr val="007FA9"/>
              </a:buClr>
            </a:pPr>
            <a:r>
              <a:rPr lang="en-US" dirty="0">
                <a:solidFill>
                  <a:schemeClr val="tx1"/>
                </a:solidFill>
              </a:rPr>
              <a:t>This example modifies the input section of the grade-conversion program to continue taking input numbers from the user until entering an acceptable value:</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46816" y="2489676"/>
            <a:ext cx="8415338" cy="1842043"/>
          </a:xfrm>
        </p:spPr>
        <p:txBody>
          <a:bodyPr/>
          <a:lstStyle/>
          <a:p>
            <a:pPr marL="228600" lvl="1" indent="0">
              <a:buNone/>
            </a:pPr>
            <a:r>
              <a:rPr lang="en-US" b="1" dirty="0">
                <a:solidFill>
                  <a:schemeClr val="tx1"/>
                </a:solidFill>
                <a:cs typeface="Courier New" panose="02070309020205020404" pitchFamily="49" charset="0"/>
              </a:rPr>
              <a:t>while True:</a:t>
            </a:r>
          </a:p>
          <a:p>
            <a:pPr marL="228600" lvl="1" indent="0">
              <a:spcBef>
                <a:spcPts val="0"/>
              </a:spcBef>
              <a:buNone/>
            </a:pPr>
            <a:r>
              <a:rPr lang="en-US" b="1" dirty="0">
                <a:solidFill>
                  <a:schemeClr val="tx1"/>
                </a:solidFill>
                <a:cs typeface="Courier New" panose="02070309020205020404" pitchFamily="49" charset="0"/>
              </a:rPr>
              <a:t>number = int(input(“Enter the numeric grade: ”))</a:t>
            </a:r>
          </a:p>
          <a:p>
            <a:pPr marL="228600" lvl="1" indent="0">
              <a:spcBef>
                <a:spcPts val="0"/>
              </a:spcBef>
              <a:buNone/>
            </a:pPr>
            <a:r>
              <a:rPr lang="en-US" b="1" dirty="0">
                <a:solidFill>
                  <a:schemeClr val="tx1"/>
                </a:solidFill>
                <a:cs typeface="Courier New" panose="02070309020205020404" pitchFamily="49" charset="0"/>
              </a:rPr>
              <a:t>if number &gt;= 0 and number &lt;= 100:</a:t>
            </a:r>
          </a:p>
          <a:p>
            <a:pPr marL="228600" lvl="1" indent="0">
              <a:spcBef>
                <a:spcPts val="0"/>
              </a:spcBef>
              <a:buNone/>
            </a:pPr>
            <a:r>
              <a:rPr lang="en-US" b="1" dirty="0">
                <a:solidFill>
                  <a:schemeClr val="tx1"/>
                </a:solidFill>
                <a:cs typeface="Courier New" panose="02070309020205020404" pitchFamily="49" charset="0"/>
              </a:rPr>
              <a:t>break</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print(“Error: grade must be between 100 and 0”)</a:t>
            </a:r>
          </a:p>
          <a:p>
            <a:pPr marL="228600" lvl="1" indent="0">
              <a:spcBef>
                <a:spcPts val="0"/>
              </a:spcBef>
              <a:buNone/>
            </a:pPr>
            <a:r>
              <a:rPr lang="en-US" b="1" dirty="0">
                <a:solidFill>
                  <a:schemeClr val="tx1"/>
                </a:solidFill>
                <a:cs typeface="Courier New" panose="02070309020205020404" pitchFamily="49" charset="0"/>
              </a:rPr>
              <a:t>print(number) # Just echo the valid input</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51294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096000" cy="732508"/>
          </a:xfrm>
        </p:spPr>
        <p:txBody>
          <a:bodyPr/>
          <a:lstStyle/>
          <a:p>
            <a:r>
              <a:rPr lang="en-IN" sz="2800" b="1" dirty="0">
                <a:solidFill>
                  <a:srgbClr val="007FA3"/>
                </a:solidFill>
                <a:latin typeface="Arial" panose="020B0604020202020204" pitchFamily="34" charset="0"/>
                <a:cs typeface="Arial" panose="020B0604020202020204" pitchFamily="34" charset="0"/>
              </a:rPr>
              <a:t>The While True Loop and the Break Statement (3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Alternative: Use a Boolean variable to control loop</a:t>
            </a:r>
          </a:p>
        </p:txBody>
      </p:sp>
      <p:sp>
        <p:nvSpPr>
          <p:cNvPr id="4" name="Content Placeholder 3"/>
          <p:cNvSpPr>
            <a:spLocks noGrp="1"/>
          </p:cNvSpPr>
          <p:nvPr>
            <p:ph idx="11"/>
          </p:nvPr>
        </p:nvSpPr>
        <p:spPr>
          <a:xfrm>
            <a:off x="338984" y="1905000"/>
            <a:ext cx="8415338" cy="2105192"/>
          </a:xfrm>
        </p:spPr>
        <p:txBody>
          <a:bodyPr/>
          <a:lstStyle/>
          <a:p>
            <a:pPr marL="228600" lvl="1" indent="0">
              <a:buNone/>
            </a:pPr>
            <a:r>
              <a:rPr lang="en-US" b="1" dirty="0">
                <a:solidFill>
                  <a:schemeClr val="tx1"/>
                </a:solidFill>
                <a:cs typeface="Courier New" panose="02070309020205020404" pitchFamily="49" charset="0"/>
              </a:rPr>
              <a:t>done = False</a:t>
            </a:r>
          </a:p>
          <a:p>
            <a:pPr marL="228600" lvl="1" indent="0">
              <a:spcBef>
                <a:spcPts val="0"/>
              </a:spcBef>
              <a:buNone/>
            </a:pPr>
            <a:r>
              <a:rPr lang="en-US" b="1" dirty="0">
                <a:solidFill>
                  <a:schemeClr val="tx1"/>
                </a:solidFill>
                <a:cs typeface="Courier New" panose="02070309020205020404" pitchFamily="49" charset="0"/>
              </a:rPr>
              <a:t>while not done:</a:t>
            </a:r>
          </a:p>
          <a:p>
            <a:pPr marL="228600" lvl="1" indent="0">
              <a:spcBef>
                <a:spcPts val="0"/>
              </a:spcBef>
              <a:buNone/>
            </a:pPr>
            <a:r>
              <a:rPr lang="en-US" b="1" dirty="0">
                <a:solidFill>
                  <a:schemeClr val="tx1"/>
                </a:solidFill>
                <a:cs typeface="Courier New" panose="02070309020205020404" pitchFamily="49" charset="0"/>
              </a:rPr>
              <a:t>number = int(input(“Enter the numeric grade: ”))</a:t>
            </a:r>
          </a:p>
          <a:p>
            <a:pPr marL="228600" lvl="1" indent="0">
              <a:spcBef>
                <a:spcPts val="0"/>
              </a:spcBef>
              <a:buNone/>
            </a:pPr>
            <a:r>
              <a:rPr lang="en-US" b="1" dirty="0">
                <a:solidFill>
                  <a:schemeClr val="tx1"/>
                </a:solidFill>
                <a:cs typeface="Courier New" panose="02070309020205020404" pitchFamily="49" charset="0"/>
              </a:rPr>
              <a:t>if number &gt;= 0 and number &lt;= 100:</a:t>
            </a:r>
          </a:p>
          <a:p>
            <a:pPr marL="228600" lvl="1" indent="0">
              <a:spcBef>
                <a:spcPts val="0"/>
              </a:spcBef>
              <a:buNone/>
            </a:pPr>
            <a:r>
              <a:rPr lang="en-US" b="1" dirty="0">
                <a:solidFill>
                  <a:schemeClr val="tx1"/>
                </a:solidFill>
                <a:cs typeface="Courier New" panose="02070309020205020404" pitchFamily="49" charset="0"/>
              </a:rPr>
              <a:t>done = True</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print(“Error: grade must be between 100 and 0”)</a:t>
            </a:r>
          </a:p>
          <a:p>
            <a:pPr marL="228600" lvl="1" indent="0">
              <a:spcBef>
                <a:spcPts val="0"/>
              </a:spcBef>
              <a:buNone/>
            </a:pPr>
            <a:r>
              <a:rPr lang="en-US" b="1" dirty="0">
                <a:solidFill>
                  <a:schemeClr val="tx1"/>
                </a:solidFill>
                <a:cs typeface="Courier New" panose="02070309020205020404" pitchFamily="49" charset="0"/>
              </a:rPr>
              <a:t>print(number) # Just echo the valid input</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2883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Random Numbers (1 of 3)</a:t>
            </a:r>
          </a:p>
        </p:txBody>
      </p:sp>
      <p:sp>
        <p:nvSpPr>
          <p:cNvPr id="3" name="Content Placeholder 2"/>
          <p:cNvSpPr>
            <a:spLocks noGrp="1"/>
          </p:cNvSpPr>
          <p:nvPr>
            <p:ph idx="1"/>
          </p:nvPr>
        </p:nvSpPr>
        <p:spPr>
          <a:xfrm>
            <a:off x="365125" y="1538818"/>
            <a:ext cx="8415338" cy="1341906"/>
          </a:xfrm>
        </p:spPr>
        <p:txBody>
          <a:bodyPr/>
          <a:lstStyle/>
          <a:p>
            <a:pPr>
              <a:buClr>
                <a:srgbClr val="007FA9"/>
              </a:buClr>
            </a:pPr>
            <a:r>
              <a:rPr lang="en-US" dirty="0">
                <a:solidFill>
                  <a:schemeClr val="tx1"/>
                </a:solidFill>
              </a:rPr>
              <a:t>Programming languages include resources for generating </a:t>
            </a:r>
            <a:r>
              <a:rPr lang="en-US" b="1" dirty="0">
                <a:solidFill>
                  <a:schemeClr val="tx1"/>
                </a:solidFill>
              </a:rPr>
              <a:t>random numbers</a:t>
            </a:r>
          </a:p>
          <a:p>
            <a:pPr>
              <a:buClr>
                <a:srgbClr val="007FA9"/>
              </a:buClr>
            </a:pPr>
            <a:r>
              <a:rPr lang="en-US" b="1" dirty="0">
                <a:solidFill>
                  <a:schemeClr val="tx1"/>
                </a:solidFill>
              </a:rPr>
              <a:t>random </a:t>
            </a:r>
            <a:r>
              <a:rPr lang="en-US" dirty="0">
                <a:solidFill>
                  <a:schemeClr val="tx1"/>
                </a:solidFill>
              </a:rPr>
              <a:t>module supports several ways to do this</a:t>
            </a:r>
          </a:p>
          <a:p>
            <a:pPr lvl="1">
              <a:buClr>
                <a:srgbClr val="007FA9"/>
              </a:buClr>
            </a:pPr>
            <a:r>
              <a:rPr lang="en-US" b="1" dirty="0">
                <a:solidFill>
                  <a:schemeClr val="tx1"/>
                </a:solidFill>
              </a:rPr>
              <a:t>randint </a:t>
            </a:r>
            <a:r>
              <a:rPr lang="en-US" dirty="0">
                <a:solidFill>
                  <a:schemeClr val="tx1"/>
                </a:solidFill>
              </a:rPr>
              <a:t>returns random number from among numbers between two arguments, included</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04800" y="3031622"/>
            <a:ext cx="8415338" cy="1052596"/>
          </a:xfrm>
        </p:spPr>
        <p:txBody>
          <a:bodyPr/>
          <a:lstStyle/>
          <a:p>
            <a:pPr marL="228600" lvl="1" indent="0">
              <a:buNone/>
            </a:pPr>
            <a:r>
              <a:rPr lang="en-US" b="1" dirty="0">
                <a:solidFill>
                  <a:schemeClr val="tx1"/>
                </a:solidFill>
                <a:cs typeface="Courier New" panose="02070309020205020404" pitchFamily="49" charset="0"/>
              </a:rPr>
              <a:t>&gt;&gt;&gt; import random</a:t>
            </a:r>
          </a:p>
          <a:p>
            <a:pPr marL="228600" lvl="1" indent="0">
              <a:spcBef>
                <a:spcPts val="0"/>
              </a:spcBef>
              <a:buNone/>
            </a:pPr>
            <a:r>
              <a:rPr lang="en-US" b="1" dirty="0">
                <a:solidFill>
                  <a:schemeClr val="tx1"/>
                </a:solidFill>
                <a:cs typeface="Courier New" panose="02070309020205020404" pitchFamily="49" charset="0"/>
              </a:rPr>
              <a:t>&gt;&gt;&gt; for roll in range(10):</a:t>
            </a:r>
          </a:p>
          <a:p>
            <a:pPr marL="228600" lvl="1" indent="0">
              <a:spcBef>
                <a:spcPts val="0"/>
              </a:spcBef>
              <a:buNone/>
            </a:pPr>
            <a:r>
              <a:rPr lang="en-US" b="1" dirty="0">
                <a:solidFill>
                  <a:schemeClr val="tx1"/>
                </a:solidFill>
                <a:cs typeface="Courier New" panose="02070309020205020404" pitchFamily="49" charset="0"/>
              </a:rPr>
              <a:t>print(random.rand</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int(1, 6), end = “ ”)</a:t>
            </a:r>
          </a:p>
          <a:p>
            <a:pPr marL="228600" lvl="1" indent="0">
              <a:spcBef>
                <a:spcPts val="0"/>
              </a:spcBef>
              <a:buNone/>
            </a:pPr>
            <a:r>
              <a:rPr lang="en-US" b="1" dirty="0">
                <a:solidFill>
                  <a:schemeClr val="tx1"/>
                </a:solidFill>
                <a:cs typeface="Courier New" panose="02070309020205020404" pitchFamily="49" charset="0"/>
              </a:rPr>
              <a:t>2 4 6 4 3 2 3 6 2 2</a:t>
            </a:r>
            <a:endParaRPr lang="en-IN" dirty="0"/>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156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Definitive Iteration: The for Loop</a:t>
            </a:r>
          </a:p>
        </p:txBody>
      </p:sp>
      <p:sp>
        <p:nvSpPr>
          <p:cNvPr id="3" name="Content Placeholder 2"/>
          <p:cNvSpPr>
            <a:spLocks noGrp="1"/>
          </p:cNvSpPr>
          <p:nvPr>
            <p:ph idx="4294967295"/>
          </p:nvPr>
        </p:nvSpPr>
        <p:spPr>
          <a:xfrm>
            <a:off x="365125" y="1538818"/>
            <a:ext cx="8415338" cy="2128275"/>
          </a:xfrm>
        </p:spPr>
        <p:txBody>
          <a:bodyPr/>
          <a:lstStyle/>
          <a:p>
            <a:pPr>
              <a:buClr>
                <a:srgbClr val="007FA9"/>
              </a:buClr>
            </a:pPr>
            <a:r>
              <a:rPr lang="en-US" dirty="0">
                <a:solidFill>
                  <a:schemeClr val="tx1"/>
                </a:solidFill>
              </a:rPr>
              <a:t>Repetition statements (or </a:t>
            </a:r>
            <a:r>
              <a:rPr lang="en-US" b="1" dirty="0">
                <a:solidFill>
                  <a:schemeClr val="tx1"/>
                </a:solidFill>
              </a:rPr>
              <a:t>loops</a:t>
            </a:r>
            <a:r>
              <a:rPr lang="en-US" dirty="0">
                <a:solidFill>
                  <a:schemeClr val="tx1"/>
                </a:solidFill>
              </a:rPr>
              <a:t>) repeat an action</a:t>
            </a:r>
          </a:p>
          <a:p>
            <a:pPr>
              <a:buClr>
                <a:srgbClr val="007FA9"/>
              </a:buClr>
            </a:pPr>
            <a:r>
              <a:rPr lang="en-US" dirty="0">
                <a:solidFill>
                  <a:schemeClr val="tx1"/>
                </a:solidFill>
              </a:rPr>
              <a:t>Each repetition of action is known as </a:t>
            </a:r>
            <a:r>
              <a:rPr lang="en-US" b="1" dirty="0">
                <a:solidFill>
                  <a:schemeClr val="tx1"/>
                </a:solidFill>
              </a:rPr>
              <a:t>pass </a:t>
            </a:r>
            <a:r>
              <a:rPr lang="en-US" dirty="0">
                <a:solidFill>
                  <a:schemeClr val="tx1"/>
                </a:solidFill>
              </a:rPr>
              <a:t>or </a:t>
            </a:r>
            <a:r>
              <a:rPr lang="en-US" b="1" dirty="0">
                <a:solidFill>
                  <a:schemeClr val="tx1"/>
                </a:solidFill>
              </a:rPr>
              <a:t>iteration</a:t>
            </a:r>
          </a:p>
          <a:p>
            <a:pPr>
              <a:buClr>
                <a:srgbClr val="007FA9"/>
              </a:buClr>
            </a:pPr>
            <a:r>
              <a:rPr lang="en-US" dirty="0">
                <a:solidFill>
                  <a:schemeClr val="tx1"/>
                </a:solidFill>
              </a:rPr>
              <a:t>Two types of loops</a:t>
            </a:r>
          </a:p>
          <a:p>
            <a:pPr lvl="1">
              <a:buClr>
                <a:srgbClr val="007FA9"/>
              </a:buClr>
            </a:pPr>
            <a:r>
              <a:rPr lang="en-US" dirty="0">
                <a:solidFill>
                  <a:schemeClr val="tx1"/>
                </a:solidFill>
              </a:rPr>
              <a:t>Those that repeat action a predefined number of times (</a:t>
            </a:r>
            <a:r>
              <a:rPr lang="en-US" b="1" dirty="0">
                <a:solidFill>
                  <a:schemeClr val="tx1"/>
                </a:solidFill>
              </a:rPr>
              <a:t>definite iteration</a:t>
            </a:r>
            <a:r>
              <a:rPr lang="en-US" dirty="0">
                <a:solidFill>
                  <a:schemeClr val="tx1"/>
                </a:solidFill>
              </a:rPr>
              <a:t>)</a:t>
            </a:r>
          </a:p>
          <a:p>
            <a:pPr lvl="1">
              <a:buClr>
                <a:srgbClr val="007FA9"/>
              </a:buClr>
            </a:pPr>
            <a:r>
              <a:rPr lang="en-US" dirty="0">
                <a:solidFill>
                  <a:schemeClr val="tx1"/>
                </a:solidFill>
              </a:rPr>
              <a:t>Those that perform action until program determines it needs to stop (</a:t>
            </a:r>
            <a:r>
              <a:rPr lang="en-US" b="1" dirty="0">
                <a:solidFill>
                  <a:schemeClr val="tx1"/>
                </a:solidFill>
              </a:rPr>
              <a:t>indefinite iteration</a:t>
            </a:r>
            <a:r>
              <a:rPr lang="en-US" dirty="0">
                <a:solidFill>
                  <a:schemeClr val="tx1"/>
                </a:solidFill>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25772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Random Numbers (2 of 3)</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Example: A simple guessing game</a:t>
            </a:r>
          </a:p>
        </p:txBody>
      </p:sp>
      <p:sp>
        <p:nvSpPr>
          <p:cNvPr id="4" name="Content Placeholder 3"/>
          <p:cNvSpPr>
            <a:spLocks noGrp="1"/>
          </p:cNvSpPr>
          <p:nvPr>
            <p:ph idx="11"/>
          </p:nvPr>
        </p:nvSpPr>
        <p:spPr>
          <a:xfrm>
            <a:off x="338984" y="1905000"/>
            <a:ext cx="8415338" cy="4181145"/>
          </a:xfrm>
        </p:spPr>
        <p:txBody>
          <a:bodyPr/>
          <a:lstStyle/>
          <a:p>
            <a:pPr marL="228600" lvl="1" indent="0">
              <a:buNone/>
            </a:pPr>
            <a:r>
              <a:rPr lang="en-US" b="1" dirty="0">
                <a:solidFill>
                  <a:schemeClr val="tx1"/>
                </a:solidFill>
                <a:cs typeface="Courier New" panose="02070309020205020404" pitchFamily="49" charset="0"/>
              </a:rPr>
              <a:t>import random</a:t>
            </a:r>
          </a:p>
          <a:p>
            <a:pPr marL="228600" lvl="1" indent="0">
              <a:spcBef>
                <a:spcPts val="0"/>
              </a:spcBef>
              <a:buNone/>
            </a:pPr>
            <a:r>
              <a:rPr lang="en-US" b="1" dirty="0">
                <a:solidFill>
                  <a:schemeClr val="tx1"/>
                </a:solidFill>
                <a:cs typeface="Courier New" panose="02070309020205020404" pitchFamily="49" charset="0"/>
              </a:rPr>
              <a:t>smaller = int(input(“Enter the smaller number: ”))</a:t>
            </a:r>
          </a:p>
          <a:p>
            <a:pPr marL="228600" lvl="1" indent="0">
              <a:spcBef>
                <a:spcPts val="0"/>
              </a:spcBef>
              <a:buNone/>
            </a:pPr>
            <a:r>
              <a:rPr lang="en-US" b="1" dirty="0">
                <a:solidFill>
                  <a:schemeClr val="tx1"/>
                </a:solidFill>
                <a:cs typeface="Courier New" panose="02070309020205020404" pitchFamily="49" charset="0"/>
              </a:rPr>
              <a:t>larger = int(input(“Enter the larger number: ”))</a:t>
            </a:r>
          </a:p>
          <a:p>
            <a:pPr marL="228600" lvl="1" indent="0">
              <a:spcBef>
                <a:spcPts val="0"/>
              </a:spcBef>
              <a:buNone/>
            </a:pPr>
            <a:r>
              <a:rPr lang="en-US" b="1" dirty="0">
                <a:solidFill>
                  <a:schemeClr val="tx1"/>
                </a:solidFill>
                <a:cs typeface="Courier New" panose="02070309020205020404" pitchFamily="49" charset="0"/>
              </a:rPr>
              <a:t>myNumber = random.rand</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int(smaller, larger)</a:t>
            </a:r>
          </a:p>
          <a:p>
            <a:pPr marL="228600" lvl="1" indent="0">
              <a:spcBef>
                <a:spcPts val="0"/>
              </a:spcBef>
              <a:buNone/>
            </a:pPr>
            <a:r>
              <a:rPr lang="en-US" b="1" dirty="0">
                <a:solidFill>
                  <a:schemeClr val="tx1"/>
                </a:solidFill>
                <a:cs typeface="Courier New" panose="02070309020205020404" pitchFamily="49" charset="0"/>
              </a:rPr>
              <a:t>count = 0</a:t>
            </a:r>
          </a:p>
          <a:p>
            <a:pPr marL="228600" lvl="1" indent="0">
              <a:spcBef>
                <a:spcPts val="0"/>
              </a:spcBef>
              <a:buNone/>
            </a:pPr>
            <a:r>
              <a:rPr lang="en-US" b="1" dirty="0">
                <a:solidFill>
                  <a:schemeClr val="tx1"/>
                </a:solidFill>
                <a:cs typeface="Courier New" panose="02070309020205020404" pitchFamily="49" charset="0"/>
              </a:rPr>
              <a:t>while True:</a:t>
            </a:r>
          </a:p>
          <a:p>
            <a:pPr marL="228600" lvl="1" indent="0">
              <a:spcBef>
                <a:spcPts val="0"/>
              </a:spcBef>
              <a:buNone/>
            </a:pPr>
            <a:r>
              <a:rPr lang="en-US" b="1" dirty="0">
                <a:solidFill>
                  <a:schemeClr val="tx1"/>
                </a:solidFill>
                <a:cs typeface="Courier New" panose="02070309020205020404" pitchFamily="49" charset="0"/>
              </a:rPr>
              <a:t>	count += 1</a:t>
            </a:r>
          </a:p>
          <a:p>
            <a:pPr marL="228600" lvl="1" indent="0">
              <a:spcBef>
                <a:spcPts val="0"/>
              </a:spcBef>
              <a:buNone/>
            </a:pPr>
            <a:r>
              <a:rPr lang="en-US" b="1" dirty="0">
                <a:solidFill>
                  <a:schemeClr val="tx1"/>
                </a:solidFill>
                <a:cs typeface="Courier New" panose="02070309020205020404" pitchFamily="49" charset="0"/>
              </a:rPr>
              <a:t>	userNumber = int(input(“Enter your guess: ”))</a:t>
            </a:r>
          </a:p>
          <a:p>
            <a:pPr marL="228600" lvl="1" indent="0">
              <a:spcBef>
                <a:spcPts val="0"/>
              </a:spcBef>
              <a:buNone/>
            </a:pPr>
            <a:r>
              <a:rPr lang="en-US" b="1" dirty="0">
                <a:solidFill>
                  <a:schemeClr val="tx1"/>
                </a:solidFill>
                <a:cs typeface="Courier New" panose="02070309020205020404" pitchFamily="49" charset="0"/>
              </a:rPr>
              <a:t>	if userNumber &lt; myNumber:</a:t>
            </a:r>
          </a:p>
          <a:p>
            <a:pPr marL="457200" lvl="2" indent="0">
              <a:spcBef>
                <a:spcPts val="0"/>
              </a:spcBef>
              <a:buNone/>
            </a:pPr>
            <a:r>
              <a:rPr lang="en-US" b="1" dirty="0">
                <a:solidFill>
                  <a:schemeClr val="tx1"/>
                </a:solidFill>
                <a:cs typeface="Courier New" panose="02070309020205020404" pitchFamily="49" charset="0"/>
              </a:rPr>
              <a:t>	     print(“Too small!”)	</a:t>
            </a:r>
          </a:p>
          <a:p>
            <a:pPr marL="228600" lvl="1" indent="0">
              <a:spcBef>
                <a:spcPts val="0"/>
              </a:spcBef>
              <a:buNone/>
            </a:pPr>
            <a:r>
              <a:rPr lang="en-US" b="1" dirty="0">
                <a:solidFill>
                  <a:schemeClr val="tx1"/>
                </a:solidFill>
                <a:cs typeface="Courier New" panose="02070309020205020404" pitchFamily="49" charset="0"/>
              </a:rPr>
              <a:t>	elif userNumber &gt; myNumber:</a:t>
            </a:r>
          </a:p>
          <a:p>
            <a:pPr marL="228600" lvl="1" indent="0">
              <a:spcBef>
                <a:spcPts val="0"/>
              </a:spcBef>
              <a:buNone/>
            </a:pPr>
            <a:r>
              <a:rPr lang="en-US" b="1" dirty="0">
                <a:solidFill>
                  <a:schemeClr val="tx1"/>
                </a:solidFill>
                <a:cs typeface="Courier New" panose="02070309020205020404" pitchFamily="49" charset="0"/>
              </a:rPr>
              <a:t>	     print(“Too large!”)</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print(“Congratulations! You've got it in”, count,</a:t>
            </a:r>
          </a:p>
          <a:p>
            <a:pPr marL="228600" lvl="1" indent="0">
              <a:spcBef>
                <a:spcPts val="0"/>
              </a:spcBef>
              <a:buNone/>
            </a:pPr>
            <a:r>
              <a:rPr lang="en-US" b="1" dirty="0">
                <a:solidFill>
                  <a:schemeClr val="tx1"/>
                </a:solidFill>
                <a:cs typeface="Courier New" panose="02070309020205020404" pitchFamily="49" charset="0"/>
              </a:rPr>
              <a:t>       	     “tries!”)</a:t>
            </a:r>
          </a:p>
          <a:p>
            <a:pPr marL="228600" lvl="1" indent="0">
              <a:spcBef>
                <a:spcPts val="0"/>
              </a:spcBef>
              <a:buNone/>
            </a:pPr>
            <a:r>
              <a:rPr lang="en-US" b="1" dirty="0">
                <a:solidFill>
                  <a:schemeClr val="tx1"/>
                </a:solidFill>
                <a:cs typeface="Courier New" panose="02070309020205020404" pitchFamily="49" charset="0"/>
              </a:rPr>
              <a:t>	break</a:t>
            </a:r>
            <a:endParaRPr lang="en-IN" dirty="0"/>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69622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Random Numbers (3 of 3)</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Output from run:</a:t>
            </a:r>
          </a:p>
        </p:txBody>
      </p:sp>
      <p:sp>
        <p:nvSpPr>
          <p:cNvPr id="4" name="Content Placeholder 3"/>
          <p:cNvSpPr>
            <a:spLocks noGrp="1"/>
          </p:cNvSpPr>
          <p:nvPr>
            <p:ph idx="11"/>
          </p:nvPr>
        </p:nvSpPr>
        <p:spPr>
          <a:xfrm>
            <a:off x="347530" y="1888622"/>
            <a:ext cx="8415338" cy="3684085"/>
          </a:xfrm>
        </p:spPr>
        <p:txBody>
          <a:bodyPr/>
          <a:lstStyle/>
          <a:p>
            <a:pPr marL="228600" lvl="1" indent="0">
              <a:buNone/>
            </a:pPr>
            <a:r>
              <a:rPr lang="en-US" b="1" dirty="0">
                <a:solidFill>
                  <a:schemeClr val="tx1"/>
                </a:solidFill>
                <a:cs typeface="Courier New" panose="02070309020205020404" pitchFamily="49" charset="0"/>
              </a:rPr>
              <a:t>Enter the smaller number: 1</a:t>
            </a:r>
          </a:p>
          <a:p>
            <a:pPr marL="228600" lvl="1" indent="0">
              <a:spcBef>
                <a:spcPts val="0"/>
              </a:spcBef>
              <a:buNone/>
            </a:pPr>
            <a:r>
              <a:rPr lang="en-US" b="1" dirty="0">
                <a:solidFill>
                  <a:schemeClr val="tx1"/>
                </a:solidFill>
                <a:cs typeface="Courier New" panose="02070309020205020404" pitchFamily="49" charset="0"/>
              </a:rPr>
              <a:t>Enter the larger number: 100</a:t>
            </a:r>
          </a:p>
          <a:p>
            <a:pPr marL="228600" lvl="1" indent="0">
              <a:spcBef>
                <a:spcPts val="0"/>
              </a:spcBef>
              <a:buNone/>
            </a:pPr>
            <a:r>
              <a:rPr lang="en-US" b="1" dirty="0">
                <a:solidFill>
                  <a:schemeClr val="tx1"/>
                </a:solidFill>
                <a:cs typeface="Courier New" panose="02070309020205020404" pitchFamily="49" charset="0"/>
              </a:rPr>
              <a:t>Enter your guess: 50</a:t>
            </a:r>
          </a:p>
          <a:p>
            <a:pPr marL="228600" lvl="1" indent="0">
              <a:spcBef>
                <a:spcPts val="0"/>
              </a:spcBef>
              <a:buNone/>
            </a:pPr>
            <a:r>
              <a:rPr lang="en-US" b="1" dirty="0">
                <a:solidFill>
                  <a:schemeClr val="tx1"/>
                </a:solidFill>
                <a:cs typeface="Courier New" panose="02070309020205020404" pitchFamily="49" charset="0"/>
              </a:rPr>
              <a:t>Too small!</a:t>
            </a:r>
          </a:p>
          <a:p>
            <a:pPr marL="228600" lvl="1" indent="0">
              <a:spcBef>
                <a:spcPts val="0"/>
              </a:spcBef>
              <a:buNone/>
            </a:pPr>
            <a:r>
              <a:rPr lang="en-US" b="1" dirty="0">
                <a:solidFill>
                  <a:schemeClr val="tx1"/>
                </a:solidFill>
                <a:cs typeface="Courier New" panose="02070309020205020404" pitchFamily="49" charset="0"/>
              </a:rPr>
              <a:t>Enter your guess: 75</a:t>
            </a:r>
          </a:p>
          <a:p>
            <a:pPr marL="228600" lvl="1" indent="0">
              <a:spcBef>
                <a:spcPts val="0"/>
              </a:spcBef>
              <a:buNone/>
            </a:pPr>
            <a:r>
              <a:rPr lang="en-US" b="1" dirty="0">
                <a:solidFill>
                  <a:schemeClr val="tx1"/>
                </a:solidFill>
                <a:cs typeface="Courier New" panose="02070309020205020404" pitchFamily="49" charset="0"/>
              </a:rPr>
              <a:t>Too large!</a:t>
            </a:r>
          </a:p>
          <a:p>
            <a:pPr marL="228600" lvl="1" indent="0">
              <a:spcBef>
                <a:spcPts val="0"/>
              </a:spcBef>
              <a:buNone/>
            </a:pPr>
            <a:r>
              <a:rPr lang="en-US" b="1" dirty="0">
                <a:solidFill>
                  <a:schemeClr val="tx1"/>
                </a:solidFill>
                <a:cs typeface="Courier New" panose="02070309020205020404" pitchFamily="49" charset="0"/>
              </a:rPr>
              <a:t>Enter your guess: 63</a:t>
            </a:r>
          </a:p>
          <a:p>
            <a:pPr marL="228600" lvl="1" indent="0">
              <a:spcBef>
                <a:spcPts val="0"/>
              </a:spcBef>
              <a:buNone/>
            </a:pPr>
            <a:r>
              <a:rPr lang="en-US" b="1" dirty="0">
                <a:solidFill>
                  <a:schemeClr val="tx1"/>
                </a:solidFill>
                <a:cs typeface="Courier New" panose="02070309020205020404" pitchFamily="49" charset="0"/>
              </a:rPr>
              <a:t>Too small!</a:t>
            </a:r>
          </a:p>
          <a:p>
            <a:pPr marL="228600" lvl="1" indent="0">
              <a:spcBef>
                <a:spcPts val="0"/>
              </a:spcBef>
              <a:buNone/>
            </a:pPr>
            <a:r>
              <a:rPr lang="en-US" b="1" dirty="0">
                <a:solidFill>
                  <a:schemeClr val="tx1"/>
                </a:solidFill>
                <a:cs typeface="Courier New" panose="02070309020205020404" pitchFamily="49" charset="0"/>
              </a:rPr>
              <a:t>Enter your guess: 69</a:t>
            </a:r>
          </a:p>
          <a:p>
            <a:pPr marL="228600" lvl="1" indent="0">
              <a:spcBef>
                <a:spcPts val="0"/>
              </a:spcBef>
              <a:buNone/>
            </a:pPr>
            <a:r>
              <a:rPr lang="en-US" b="1" dirty="0">
                <a:solidFill>
                  <a:schemeClr val="tx1"/>
                </a:solidFill>
                <a:cs typeface="Courier New" panose="02070309020205020404" pitchFamily="49" charset="0"/>
              </a:rPr>
              <a:t>Too large!</a:t>
            </a:r>
          </a:p>
          <a:p>
            <a:pPr marL="228600" lvl="1" indent="0">
              <a:spcBef>
                <a:spcPts val="0"/>
              </a:spcBef>
              <a:buNone/>
            </a:pPr>
            <a:r>
              <a:rPr lang="en-US" b="1" dirty="0">
                <a:solidFill>
                  <a:schemeClr val="tx1"/>
                </a:solidFill>
                <a:cs typeface="Courier New" panose="02070309020205020404" pitchFamily="49" charset="0"/>
              </a:rPr>
              <a:t>Enter your guess: 66</a:t>
            </a:r>
          </a:p>
          <a:p>
            <a:pPr marL="228600" lvl="1" indent="0">
              <a:spcBef>
                <a:spcPts val="0"/>
              </a:spcBef>
              <a:buNone/>
            </a:pPr>
            <a:r>
              <a:rPr lang="en-US" b="1" dirty="0">
                <a:solidFill>
                  <a:schemeClr val="tx1"/>
                </a:solidFill>
                <a:cs typeface="Courier New" panose="02070309020205020404" pitchFamily="49" charset="0"/>
              </a:rPr>
              <a:t>Too large</a:t>
            </a:r>
          </a:p>
          <a:p>
            <a:pPr marL="228600" lvl="1" indent="0">
              <a:spcBef>
                <a:spcPts val="0"/>
              </a:spcBef>
              <a:buNone/>
            </a:pPr>
            <a:r>
              <a:rPr lang="en-US" b="1" dirty="0">
                <a:solidFill>
                  <a:schemeClr val="tx1"/>
                </a:solidFill>
                <a:cs typeface="Courier New" panose="02070309020205020404" pitchFamily="49" charset="0"/>
              </a:rPr>
              <a:t>Enter your guess: 65</a:t>
            </a:r>
          </a:p>
          <a:p>
            <a:pPr marL="228600" lvl="1" indent="0">
              <a:spcBef>
                <a:spcPts val="0"/>
              </a:spcBef>
              <a:buNone/>
            </a:pPr>
            <a:r>
              <a:rPr lang="en-US" b="1" dirty="0">
                <a:solidFill>
                  <a:schemeClr val="tx1"/>
                </a:solidFill>
                <a:cs typeface="Courier New" panose="02070309020205020404" pitchFamily="49" charset="0"/>
              </a:rPr>
              <a:t>You've got it in 6 tries!</a:t>
            </a:r>
            <a:endParaRPr lang="en-IN" dirty="0"/>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74439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Loop Logic, Errors, and Testing</a:t>
            </a:r>
          </a:p>
        </p:txBody>
      </p:sp>
      <p:sp>
        <p:nvSpPr>
          <p:cNvPr id="3" name="Content Placeholder 2"/>
          <p:cNvSpPr>
            <a:spLocks noGrp="1"/>
          </p:cNvSpPr>
          <p:nvPr>
            <p:ph idx="4294967295"/>
          </p:nvPr>
        </p:nvSpPr>
        <p:spPr>
          <a:xfrm>
            <a:off x="365125" y="1538818"/>
            <a:ext cx="8415338" cy="3130088"/>
          </a:xfrm>
        </p:spPr>
        <p:txBody>
          <a:bodyPr/>
          <a:lstStyle/>
          <a:p>
            <a:pPr>
              <a:buClr>
                <a:srgbClr val="007FA9"/>
              </a:buClr>
            </a:pPr>
            <a:r>
              <a:rPr lang="en-US" dirty="0">
                <a:solidFill>
                  <a:schemeClr val="tx1"/>
                </a:solidFill>
              </a:rPr>
              <a:t>Errors to rule out during testing </a:t>
            </a:r>
            <a:r>
              <a:rPr lang="en-US" b="1" dirty="0">
                <a:solidFill>
                  <a:schemeClr val="tx1"/>
                </a:solidFill>
              </a:rPr>
              <a:t>while </a:t>
            </a:r>
            <a:r>
              <a:rPr lang="en-US" dirty="0">
                <a:solidFill>
                  <a:schemeClr val="tx1"/>
                </a:solidFill>
              </a:rPr>
              <a:t>loop:</a:t>
            </a:r>
          </a:p>
          <a:p>
            <a:pPr lvl="1">
              <a:buClr>
                <a:srgbClr val="007FA9"/>
              </a:buClr>
            </a:pPr>
            <a:r>
              <a:rPr lang="en-US" dirty="0">
                <a:solidFill>
                  <a:schemeClr val="tx1"/>
                </a:solidFill>
              </a:rPr>
              <a:t>Incorrectly initialized loop control variable</a:t>
            </a:r>
          </a:p>
          <a:p>
            <a:pPr lvl="1">
              <a:buClr>
                <a:srgbClr val="007FA9"/>
              </a:buClr>
            </a:pPr>
            <a:r>
              <a:rPr lang="en-US" dirty="0">
                <a:solidFill>
                  <a:schemeClr val="tx1"/>
                </a:solidFill>
              </a:rPr>
              <a:t>Failure to update this variable correctly within loop</a:t>
            </a:r>
          </a:p>
          <a:p>
            <a:pPr lvl="1">
              <a:buClr>
                <a:srgbClr val="007FA9"/>
              </a:buClr>
            </a:pPr>
            <a:r>
              <a:rPr lang="en-US" dirty="0">
                <a:solidFill>
                  <a:schemeClr val="tx1"/>
                </a:solidFill>
              </a:rPr>
              <a:t>Failure to test it correctly in continuation condition</a:t>
            </a:r>
          </a:p>
          <a:p>
            <a:pPr>
              <a:buClr>
                <a:srgbClr val="007FA9"/>
              </a:buClr>
            </a:pPr>
            <a:r>
              <a:rPr lang="en-US" dirty="0">
                <a:solidFill>
                  <a:schemeClr val="tx1"/>
                </a:solidFill>
              </a:rPr>
              <a:t>To halt loop that appears to hang during testing, type </a:t>
            </a:r>
            <a:r>
              <a:rPr lang="en-US" b="1" dirty="0">
                <a:solidFill>
                  <a:schemeClr val="tx1"/>
                </a:solidFill>
              </a:rPr>
              <a:t>Control+c </a:t>
            </a:r>
            <a:r>
              <a:rPr lang="en-US" dirty="0">
                <a:solidFill>
                  <a:schemeClr val="tx1"/>
                </a:solidFill>
              </a:rPr>
              <a:t>in terminal window or 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 shell</a:t>
            </a:r>
          </a:p>
          <a:p>
            <a:pPr>
              <a:buClr>
                <a:srgbClr val="007FA9"/>
              </a:buClr>
            </a:pPr>
            <a:r>
              <a:rPr lang="en-US" dirty="0">
                <a:solidFill>
                  <a:schemeClr val="tx1"/>
                </a:solidFill>
              </a:rPr>
              <a:t>If loop must run at least once, use a </a:t>
            </a:r>
            <a:r>
              <a:rPr lang="en-US" b="1" dirty="0">
                <a:solidFill>
                  <a:schemeClr val="tx1"/>
                </a:solidFill>
              </a:rPr>
              <a:t>while True </a:t>
            </a:r>
            <a:r>
              <a:rPr lang="en-US" dirty="0">
                <a:solidFill>
                  <a:schemeClr val="tx1"/>
                </a:solidFill>
              </a:rPr>
              <a:t>loop with delayed examination of termination condition </a:t>
            </a:r>
          </a:p>
          <a:p>
            <a:pPr lvl="1">
              <a:buClr>
                <a:srgbClr val="007FA9"/>
              </a:buClr>
            </a:pPr>
            <a:r>
              <a:rPr lang="en-US" dirty="0">
                <a:solidFill>
                  <a:schemeClr val="tx1"/>
                </a:solidFill>
              </a:rPr>
              <a:t>Ensure a </a:t>
            </a:r>
            <a:r>
              <a:rPr lang="en-US" b="1" dirty="0">
                <a:solidFill>
                  <a:schemeClr val="tx1"/>
                </a:solidFill>
              </a:rPr>
              <a:t>break </a:t>
            </a:r>
            <a:r>
              <a:rPr lang="en-US" dirty="0">
                <a:solidFill>
                  <a:schemeClr val="tx1"/>
                </a:solidFill>
              </a:rPr>
              <a:t>statement to be reached eventually</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33294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073149"/>
          </a:xfrm>
        </p:spPr>
        <p:txBody>
          <a:bodyPr/>
          <a:lstStyle/>
          <a:p>
            <a:pPr>
              <a:buClr>
                <a:srgbClr val="007FA9"/>
              </a:buClr>
            </a:pPr>
            <a:r>
              <a:rPr lang="en-US" dirty="0">
                <a:solidFill>
                  <a:schemeClr val="tx1"/>
                </a:solidFill>
              </a:rPr>
              <a:t>Control statements determine order in which other statements are executed in program</a:t>
            </a:r>
          </a:p>
          <a:p>
            <a:pPr>
              <a:buClr>
                <a:srgbClr val="007FA9"/>
              </a:buClr>
            </a:pPr>
            <a:r>
              <a:rPr lang="en-US" dirty="0">
                <a:solidFill>
                  <a:schemeClr val="tx1"/>
                </a:solidFill>
              </a:rPr>
              <a:t>Definite iteration is process of executing set of statements fixed, predictable number of times</a:t>
            </a:r>
          </a:p>
          <a:p>
            <a:pPr lvl="1">
              <a:buClr>
                <a:srgbClr val="007FA9"/>
              </a:buClr>
            </a:pPr>
            <a:r>
              <a:rPr lang="en-US" dirty="0">
                <a:solidFill>
                  <a:schemeClr val="tx1"/>
                </a:solidFill>
              </a:rPr>
              <a:t>Example: use </a:t>
            </a:r>
            <a:r>
              <a:rPr lang="en-US" b="1" dirty="0">
                <a:solidFill>
                  <a:schemeClr val="tx1"/>
                </a:solidFill>
              </a:rPr>
              <a:t>for </a:t>
            </a:r>
            <a:r>
              <a:rPr lang="en-US" dirty="0">
                <a:solidFill>
                  <a:schemeClr val="tx1"/>
                </a:solidFill>
              </a:rPr>
              <a:t>loop</a:t>
            </a:r>
          </a:p>
          <a:p>
            <a:pPr>
              <a:buClr>
                <a:srgbClr val="007FA9"/>
              </a:buClr>
            </a:pPr>
            <a:r>
              <a:rPr lang="en-US" b="1" dirty="0">
                <a:solidFill>
                  <a:schemeClr val="tx1"/>
                </a:solidFill>
              </a:rPr>
              <a:t>for </a:t>
            </a:r>
            <a:r>
              <a:rPr lang="en-US" dirty="0">
                <a:solidFill>
                  <a:schemeClr val="tx1"/>
                </a:solidFill>
              </a:rPr>
              <a:t>loop consists of header and set of statements called body</a:t>
            </a:r>
          </a:p>
          <a:p>
            <a:pPr lvl="1">
              <a:buClr>
                <a:srgbClr val="007FA9"/>
              </a:buClr>
            </a:pPr>
            <a:r>
              <a:rPr lang="en-US" dirty="0">
                <a:solidFill>
                  <a:schemeClr val="tx1"/>
                </a:solidFill>
              </a:rPr>
              <a:t>Can be used to implement a count-controlled loop</a:t>
            </a:r>
          </a:p>
          <a:p>
            <a:pPr lvl="2">
              <a:buClr>
                <a:srgbClr val="007FA9"/>
              </a:buClr>
            </a:pPr>
            <a:r>
              <a:rPr lang="en-US" dirty="0">
                <a:solidFill>
                  <a:schemeClr val="tx1"/>
                </a:solidFill>
              </a:rPr>
              <a:t>Use </a:t>
            </a:r>
            <a:r>
              <a:rPr lang="en-US" b="1" dirty="0">
                <a:solidFill>
                  <a:schemeClr val="tx1"/>
                </a:solidFill>
              </a:rPr>
              <a:t>range</a:t>
            </a:r>
            <a:r>
              <a:rPr lang="en-US" dirty="0">
                <a:solidFill>
                  <a:schemeClr val="tx1"/>
                </a:solidFill>
              </a:rPr>
              <a:t> to generate sequence of numbers</a:t>
            </a:r>
          </a:p>
          <a:p>
            <a:pPr lvl="1">
              <a:buClr>
                <a:srgbClr val="007FA9"/>
              </a:buClr>
            </a:pPr>
            <a:r>
              <a:rPr lang="en-US" dirty="0">
                <a:solidFill>
                  <a:schemeClr val="tx1"/>
                </a:solidFill>
              </a:rPr>
              <a:t>Can traverse and visit the values in any sequence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2992999"/>
          </a:xfrm>
        </p:spPr>
        <p:txBody>
          <a:bodyPr/>
          <a:lstStyle/>
          <a:p>
            <a:pPr>
              <a:lnSpc>
                <a:spcPct val="99000"/>
              </a:lnSpc>
              <a:buClr>
                <a:srgbClr val="007FA9"/>
              </a:buClr>
            </a:pPr>
            <a:r>
              <a:rPr lang="en-US" dirty="0">
                <a:solidFill>
                  <a:schemeClr val="tx1"/>
                </a:solidFill>
              </a:rPr>
              <a:t>A format string and its operator </a:t>
            </a:r>
            <a:r>
              <a:rPr lang="en-US" b="1" dirty="0">
                <a:solidFill>
                  <a:schemeClr val="tx1"/>
                </a:solidFill>
              </a:rPr>
              <a:t>% </a:t>
            </a:r>
            <a:r>
              <a:rPr lang="en-US" dirty="0">
                <a:solidFill>
                  <a:schemeClr val="tx1"/>
                </a:solidFill>
              </a:rPr>
              <a:t>allow programmer to format data using field width and precision</a:t>
            </a:r>
          </a:p>
          <a:p>
            <a:pPr>
              <a:lnSpc>
                <a:spcPct val="99000"/>
              </a:lnSpc>
              <a:buClr>
                <a:srgbClr val="007FA9"/>
              </a:buClr>
            </a:pPr>
            <a:r>
              <a:rPr lang="en-US" dirty="0">
                <a:solidFill>
                  <a:schemeClr val="tx1"/>
                </a:solidFill>
              </a:rPr>
              <a:t>An off-by-one error occurs when loop does not perform intended number of iterations, there being one too many or one too few</a:t>
            </a:r>
          </a:p>
          <a:p>
            <a:pPr>
              <a:lnSpc>
                <a:spcPct val="99000"/>
              </a:lnSpc>
              <a:buClr>
                <a:srgbClr val="007FA9"/>
              </a:buClr>
            </a:pPr>
            <a:r>
              <a:rPr lang="en-US" dirty="0">
                <a:solidFill>
                  <a:schemeClr val="tx1"/>
                </a:solidFill>
              </a:rPr>
              <a:t>Boolean expressions evaluate to </a:t>
            </a:r>
            <a:r>
              <a:rPr lang="en-US" b="1" dirty="0">
                <a:solidFill>
                  <a:schemeClr val="tx1"/>
                </a:solidFill>
              </a:rPr>
              <a:t>True </a:t>
            </a:r>
            <a:r>
              <a:rPr lang="en-US" dirty="0">
                <a:solidFill>
                  <a:schemeClr val="tx1"/>
                </a:solidFill>
              </a:rPr>
              <a:t>or </a:t>
            </a:r>
            <a:r>
              <a:rPr lang="en-US" b="1" dirty="0">
                <a:solidFill>
                  <a:schemeClr val="tx1"/>
                </a:solidFill>
              </a:rPr>
              <a:t>False</a:t>
            </a:r>
            <a:endParaRPr lang="en-US" dirty="0">
              <a:solidFill>
                <a:schemeClr val="tx1"/>
              </a:solidFill>
            </a:endParaRPr>
          </a:p>
          <a:p>
            <a:pPr lvl="1">
              <a:lnSpc>
                <a:spcPct val="99000"/>
              </a:lnSpc>
              <a:buClr>
                <a:srgbClr val="007FA9"/>
              </a:buClr>
            </a:pPr>
            <a:r>
              <a:rPr lang="en-US" dirty="0">
                <a:solidFill>
                  <a:schemeClr val="tx1"/>
                </a:solidFill>
              </a:rPr>
              <a:t>Constructed using logical operators: </a:t>
            </a:r>
            <a:r>
              <a:rPr lang="en-US" b="1" dirty="0">
                <a:solidFill>
                  <a:schemeClr val="tx1"/>
                </a:solidFill>
              </a:rPr>
              <a:t>and</a:t>
            </a:r>
            <a:r>
              <a:rPr lang="en-US" dirty="0">
                <a:solidFill>
                  <a:schemeClr val="tx1"/>
                </a:solidFill>
              </a:rPr>
              <a:t>, </a:t>
            </a:r>
            <a:r>
              <a:rPr lang="en-US" b="1" dirty="0">
                <a:solidFill>
                  <a:schemeClr val="tx1"/>
                </a:solidFill>
              </a:rPr>
              <a:t>or</a:t>
            </a:r>
            <a:r>
              <a:rPr lang="en-US" dirty="0">
                <a:solidFill>
                  <a:schemeClr val="tx1"/>
                </a:solidFill>
              </a:rPr>
              <a:t>, </a:t>
            </a:r>
            <a:r>
              <a:rPr lang="en-US" b="1" dirty="0">
                <a:solidFill>
                  <a:schemeClr val="tx1"/>
                </a:solidFill>
              </a:rPr>
              <a:t>not</a:t>
            </a:r>
          </a:p>
          <a:p>
            <a:pPr lvl="1">
              <a:lnSpc>
                <a:spcPct val="99000"/>
              </a:lnSpc>
              <a:buClr>
                <a:srgbClr val="007FA9"/>
              </a:buClr>
            </a:pPr>
            <a:r>
              <a:rPr lang="en-US" dirty="0">
                <a:solidFill>
                  <a:schemeClr val="tx1"/>
                </a:solidFill>
              </a:rPr>
              <a:t>Python uses short-circuit evaluation in compound Boolean expressions</a:t>
            </a:r>
          </a:p>
          <a:p>
            <a:pPr>
              <a:lnSpc>
                <a:spcPct val="99000"/>
              </a:lnSpc>
              <a:buClr>
                <a:srgbClr val="007FA9"/>
              </a:buClr>
            </a:pPr>
            <a:r>
              <a:rPr lang="en-US" dirty="0">
                <a:solidFill>
                  <a:schemeClr val="tx1"/>
                </a:solidFill>
              </a:rPr>
              <a:t>Selection statements enable program to make choices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3448636"/>
          </a:xfrm>
        </p:spPr>
        <p:txBody>
          <a:bodyPr/>
          <a:lstStyle/>
          <a:p>
            <a:pPr>
              <a:buClr>
                <a:srgbClr val="007FA9"/>
              </a:buClr>
            </a:pPr>
            <a:r>
              <a:rPr lang="en-US" b="1" dirty="0">
                <a:solidFill>
                  <a:schemeClr val="tx1"/>
                </a:solidFill>
              </a:rPr>
              <a:t>if-else </a:t>
            </a:r>
            <a:r>
              <a:rPr lang="en-US" dirty="0">
                <a:solidFill>
                  <a:schemeClr val="tx1"/>
                </a:solidFill>
              </a:rPr>
              <a:t>is a two-way selection statement</a:t>
            </a:r>
          </a:p>
          <a:p>
            <a:pPr>
              <a:buClr>
                <a:srgbClr val="007FA9"/>
              </a:buClr>
            </a:pPr>
            <a:r>
              <a:rPr lang="en-US" dirty="0">
                <a:solidFill>
                  <a:schemeClr val="tx1"/>
                </a:solidFill>
              </a:rPr>
              <a:t>Conditional iteration is the process of executing a set of statements while a condition is true</a:t>
            </a:r>
          </a:p>
          <a:p>
            <a:pPr lvl="1">
              <a:buClr>
                <a:srgbClr val="007FA9"/>
              </a:buClr>
            </a:pPr>
            <a:r>
              <a:rPr lang="en-US" dirty="0">
                <a:solidFill>
                  <a:schemeClr val="tx1"/>
                </a:solidFill>
              </a:rPr>
              <a:t>Use </a:t>
            </a:r>
            <a:r>
              <a:rPr lang="en-US" b="1" dirty="0">
                <a:solidFill>
                  <a:schemeClr val="tx1"/>
                </a:solidFill>
              </a:rPr>
              <a:t>while</a:t>
            </a:r>
            <a:r>
              <a:rPr lang="en-US" dirty="0">
                <a:solidFill>
                  <a:schemeClr val="tx1"/>
                </a:solidFill>
              </a:rPr>
              <a:t> loop (which is an entry-control loop)</a:t>
            </a:r>
          </a:p>
          <a:p>
            <a:pPr>
              <a:buClr>
                <a:srgbClr val="007FA9"/>
              </a:buClr>
            </a:pPr>
            <a:r>
              <a:rPr lang="en-US" dirty="0">
                <a:solidFill>
                  <a:schemeClr val="tx1"/>
                </a:solidFill>
              </a:rPr>
              <a:t>A </a:t>
            </a:r>
            <a:r>
              <a:rPr lang="en-US" b="1" dirty="0">
                <a:solidFill>
                  <a:schemeClr val="tx1"/>
                </a:solidFill>
              </a:rPr>
              <a:t>break </a:t>
            </a:r>
            <a:r>
              <a:rPr lang="en-US" dirty="0">
                <a:solidFill>
                  <a:schemeClr val="tx1"/>
                </a:solidFill>
              </a:rPr>
              <a:t>can be used to exit a loop from its body</a:t>
            </a:r>
          </a:p>
          <a:p>
            <a:pPr>
              <a:buClr>
                <a:srgbClr val="007FA9"/>
              </a:buClr>
            </a:pPr>
            <a:r>
              <a:rPr lang="en-US" dirty="0">
                <a:solidFill>
                  <a:schemeClr val="tx1"/>
                </a:solidFill>
              </a:rPr>
              <a:t>Any </a:t>
            </a:r>
            <a:r>
              <a:rPr lang="en-US" b="1" dirty="0">
                <a:solidFill>
                  <a:schemeClr val="tx1"/>
                </a:solidFill>
              </a:rPr>
              <a:t>for </a:t>
            </a:r>
            <a:r>
              <a:rPr lang="en-US" dirty="0">
                <a:solidFill>
                  <a:schemeClr val="tx1"/>
                </a:solidFill>
              </a:rPr>
              <a:t>loop can be converted to an equivalent </a:t>
            </a:r>
            <a:r>
              <a:rPr lang="en-US" b="1" dirty="0">
                <a:solidFill>
                  <a:schemeClr val="tx1"/>
                </a:solidFill>
              </a:rPr>
              <a:t>while </a:t>
            </a:r>
            <a:r>
              <a:rPr lang="en-US" dirty="0">
                <a:solidFill>
                  <a:schemeClr val="tx1"/>
                </a:solidFill>
              </a:rPr>
              <a:t>loop</a:t>
            </a:r>
          </a:p>
          <a:p>
            <a:pPr>
              <a:buClr>
                <a:srgbClr val="007FA9"/>
              </a:buClr>
            </a:pPr>
            <a:r>
              <a:rPr lang="en-US" dirty="0">
                <a:solidFill>
                  <a:schemeClr val="tx1"/>
                </a:solidFill>
              </a:rPr>
              <a:t>Infinite loop: Continuation condition never becomes false and no other exit points are provided</a:t>
            </a:r>
          </a:p>
          <a:p>
            <a:pPr>
              <a:buClr>
                <a:srgbClr val="007FA9"/>
              </a:buClr>
            </a:pPr>
            <a:r>
              <a:rPr lang="en-US" b="1" dirty="0">
                <a:solidFill>
                  <a:schemeClr val="tx1"/>
                </a:solidFill>
              </a:rPr>
              <a:t>random.rand</a:t>
            </a:r>
            <a:r>
              <a:rPr lang="en-US" sz="100" b="1" dirty="0">
                <a:solidFill>
                  <a:schemeClr val="tx1"/>
                </a:solidFill>
              </a:rPr>
              <a:t> </a:t>
            </a:r>
            <a:r>
              <a:rPr lang="en-US" b="1" dirty="0">
                <a:solidFill>
                  <a:schemeClr val="tx1"/>
                </a:solidFill>
              </a:rPr>
              <a:t>int </a:t>
            </a:r>
            <a:r>
              <a:rPr lang="en-US" dirty="0">
                <a:solidFill>
                  <a:schemeClr val="tx1"/>
                </a:solidFill>
              </a:rPr>
              <a:t>returns a random number</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Executing a Statement a Given Number of Times (1 of 2)</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Python’s </a:t>
            </a:r>
            <a:r>
              <a:rPr lang="en-US" b="1" dirty="0">
                <a:solidFill>
                  <a:schemeClr val="tx1"/>
                </a:solidFill>
              </a:rPr>
              <a:t>for </a:t>
            </a:r>
            <a:r>
              <a:rPr lang="en-US" dirty="0">
                <a:solidFill>
                  <a:schemeClr val="tx1"/>
                </a:solidFill>
              </a:rPr>
              <a:t>loop is the control statement that most easily supports definite iteration</a:t>
            </a:r>
          </a:p>
        </p:txBody>
      </p:sp>
      <p:sp>
        <p:nvSpPr>
          <p:cNvPr id="4" name="Content Placeholder 3"/>
          <p:cNvSpPr>
            <a:spLocks noGrp="1"/>
          </p:cNvSpPr>
          <p:nvPr>
            <p:ph idx="11"/>
          </p:nvPr>
        </p:nvSpPr>
        <p:spPr>
          <a:xfrm>
            <a:off x="321892" y="2133600"/>
            <a:ext cx="8415338" cy="760208"/>
          </a:xfrm>
        </p:spPr>
        <p:txBody>
          <a:bodyPr/>
          <a:lstStyle/>
          <a:p>
            <a:pPr marL="228600" lvl="1" indent="0">
              <a:spcBef>
                <a:spcPts val="0"/>
              </a:spcBef>
              <a:buNone/>
            </a:pPr>
            <a:r>
              <a:rPr lang="en-US" b="1" dirty="0">
                <a:solidFill>
                  <a:schemeClr val="tx1"/>
                </a:solidFill>
                <a:cs typeface="Courier New" panose="02070309020205020404" pitchFamily="49" charset="0"/>
              </a:rPr>
              <a:t>&gt;&gt;&gt;for eachPass in range(4):</a:t>
            </a:r>
          </a:p>
          <a:p>
            <a:pPr marL="457200" lvl="2" indent="0">
              <a:spcBef>
                <a:spcPts val="0"/>
              </a:spcBef>
              <a:buNone/>
            </a:pPr>
            <a:r>
              <a:rPr lang="en-US" b="1" dirty="0">
                <a:solidFill>
                  <a:schemeClr val="tx1"/>
                </a:solidFill>
                <a:cs typeface="Courier New" panose="02070309020205020404" pitchFamily="49" charset="0"/>
              </a:rPr>
              <a:t>Print(“It’s alive!”, end = “ ”)</a:t>
            </a:r>
          </a:p>
          <a:p>
            <a:pPr marL="228600" lvl="1" indent="0">
              <a:spcBef>
                <a:spcPts val="0"/>
              </a:spcBef>
              <a:buNone/>
            </a:pPr>
            <a:r>
              <a:rPr lang="en-US" b="1" dirty="0">
                <a:solidFill>
                  <a:schemeClr val="tx1"/>
                </a:solidFill>
                <a:cs typeface="Courier New" panose="02070309020205020404" pitchFamily="49" charset="0"/>
              </a:rPr>
              <a:t>It’s alive! It’s alive! It’s alive! It’s alive!</a:t>
            </a:r>
            <a:endParaRPr lang="en-IN" dirty="0"/>
          </a:p>
        </p:txBody>
      </p:sp>
      <p:sp>
        <p:nvSpPr>
          <p:cNvPr id="6" name="Content Placeholder 5"/>
          <p:cNvSpPr>
            <a:spLocks noGrp="1"/>
          </p:cNvSpPr>
          <p:nvPr>
            <p:ph idx="12"/>
          </p:nvPr>
        </p:nvSpPr>
        <p:spPr>
          <a:xfrm>
            <a:off x="364754" y="2967834"/>
            <a:ext cx="8415338" cy="292388"/>
          </a:xfrm>
        </p:spPr>
        <p:txBody>
          <a:bodyPr/>
          <a:lstStyle/>
          <a:p>
            <a:pPr>
              <a:buClr>
                <a:srgbClr val="007FA9"/>
              </a:buClr>
            </a:pPr>
            <a:r>
              <a:rPr lang="en-US" dirty="0">
                <a:solidFill>
                  <a:schemeClr val="tx1"/>
                </a:solidFill>
              </a:rPr>
              <a:t>The form of this type of loop is:</a:t>
            </a:r>
            <a:endParaRPr lang="en-IN" dirty="0"/>
          </a:p>
        </p:txBody>
      </p:sp>
      <p:sp>
        <p:nvSpPr>
          <p:cNvPr id="7" name="Content Placeholder 6"/>
          <p:cNvSpPr>
            <a:spLocks noGrp="1"/>
          </p:cNvSpPr>
          <p:nvPr>
            <p:ph idx="13"/>
          </p:nvPr>
        </p:nvSpPr>
        <p:spPr>
          <a:xfrm>
            <a:off x="363908" y="3344254"/>
            <a:ext cx="8415338" cy="1306020"/>
          </a:xfrm>
        </p:spPr>
        <p:txBody>
          <a:bodyPr/>
          <a:lstStyle/>
          <a:p>
            <a:pPr marL="228600" lvl="1" indent="0">
              <a:spcBef>
                <a:spcPts val="0"/>
              </a:spcBef>
              <a:buNone/>
            </a:pPr>
            <a:r>
              <a:rPr lang="en-US" b="1" dirty="0">
                <a:solidFill>
                  <a:schemeClr val="tx1"/>
                </a:solidFill>
                <a:cs typeface="Courier New" panose="02070309020205020404" pitchFamily="49" charset="0"/>
              </a:rPr>
              <a:t>For &lt;variable&gt; in range(&lt;an integer expression&gt;):</a:t>
            </a:r>
          </a:p>
          <a:p>
            <a:pPr marL="457200" lvl="2" indent="0">
              <a:spcBef>
                <a:spcPts val="0"/>
              </a:spcBef>
              <a:buNone/>
            </a:pPr>
            <a:r>
              <a:rPr lang="en-US" b="1" dirty="0">
                <a:solidFill>
                  <a:schemeClr val="tx1"/>
                </a:solidFill>
                <a:cs typeface="Courier New" panose="02070309020205020404" pitchFamily="49" charset="0"/>
              </a:rPr>
              <a:t>  </a:t>
            </a:r>
            <a:r>
              <a:rPr lang="en-US" sz="1800" b="1" dirty="0">
                <a:solidFill>
                  <a:schemeClr val="tx1"/>
                </a:solidFill>
                <a:cs typeface="Courier New" panose="02070309020205020404" pitchFamily="49" charset="0"/>
              </a:rPr>
              <a:t> &lt;statement-l&gt;</a:t>
            </a:r>
          </a:p>
          <a:p>
            <a:pPr marL="457200" lvl="2" indent="0">
              <a:spcBef>
                <a:spcPts val="0"/>
              </a:spcBef>
              <a:buNone/>
            </a:pPr>
            <a:r>
              <a:rPr lang="en-US" b="1" dirty="0">
                <a:solidFill>
                  <a:schemeClr val="tx1"/>
                </a:solidFill>
                <a:cs typeface="Courier New" panose="02070309020205020404" pitchFamily="49" charset="0"/>
              </a:rPr>
              <a:t>   </a:t>
            </a:r>
            <a:r>
              <a:rPr lang="en-US" sz="1800" b="1" dirty="0">
                <a:solidFill>
                  <a:schemeClr val="tx1"/>
                </a:solidFill>
                <a:cs typeface="Courier New" panose="02070309020205020404" pitchFamily="49" charset="0"/>
              </a:rPr>
              <a:t>.</a:t>
            </a:r>
          </a:p>
          <a:p>
            <a:pPr marL="457200" lvl="2" indent="0">
              <a:spcBef>
                <a:spcPts val="0"/>
              </a:spcBef>
              <a:buNone/>
            </a:pPr>
            <a:r>
              <a:rPr lang="en-US" sz="1800" b="1" dirty="0">
                <a:solidFill>
                  <a:schemeClr val="tx1"/>
                </a:solidFill>
                <a:cs typeface="Courier New" panose="02070309020205020404" pitchFamily="49" charset="0"/>
              </a:rPr>
              <a:t>   .</a:t>
            </a:r>
          </a:p>
          <a:p>
            <a:pPr marL="457200" lvl="2" indent="0">
              <a:spcBef>
                <a:spcPts val="0"/>
              </a:spcBef>
              <a:buNone/>
            </a:pPr>
            <a:r>
              <a:rPr lang="en-US" sz="1800" b="1" dirty="0">
                <a:solidFill>
                  <a:schemeClr val="tx1"/>
                </a:solidFill>
                <a:cs typeface="Courier New" panose="02070309020205020404" pitchFamily="49" charset="0"/>
              </a:rPr>
              <a:t>   &lt;statement-n&gt;</a:t>
            </a:r>
            <a:endParaRPr lang="en-IN" dirty="0"/>
          </a:p>
        </p:txBody>
      </p:sp>
      <p:sp>
        <p:nvSpPr>
          <p:cNvPr id="8" name="Content Placeholder 7"/>
          <p:cNvSpPr>
            <a:spLocks noGrp="1"/>
          </p:cNvSpPr>
          <p:nvPr>
            <p:ph idx="14"/>
          </p:nvPr>
        </p:nvSpPr>
        <p:spPr>
          <a:xfrm>
            <a:off x="363908" y="4807558"/>
            <a:ext cx="8415338" cy="738664"/>
          </a:xfrm>
        </p:spPr>
        <p:txBody>
          <a:bodyPr/>
          <a:lstStyle/>
          <a:p>
            <a:pPr>
              <a:buClr>
                <a:srgbClr val="007FA9"/>
              </a:buClr>
            </a:pPr>
            <a:r>
              <a:rPr lang="en-US" dirty="0">
                <a:solidFill>
                  <a:schemeClr val="tx1"/>
                </a:solidFill>
              </a:rPr>
              <a:t>First line of code is sometimes called </a:t>
            </a:r>
            <a:r>
              <a:rPr lang="en-US" b="1" dirty="0">
                <a:solidFill>
                  <a:schemeClr val="tx1"/>
                </a:solidFill>
              </a:rPr>
              <a:t>loop header</a:t>
            </a:r>
          </a:p>
          <a:p>
            <a:pPr>
              <a:buClr>
                <a:srgbClr val="007FA9"/>
              </a:buClr>
            </a:pPr>
            <a:r>
              <a:rPr lang="en-US" dirty="0">
                <a:solidFill>
                  <a:schemeClr val="tx1"/>
                </a:solidFill>
              </a:rPr>
              <a:t>Rest of code is </a:t>
            </a:r>
            <a:r>
              <a:rPr lang="en-US" b="1" dirty="0">
                <a:solidFill>
                  <a:schemeClr val="tx1"/>
                </a:solidFill>
              </a:rPr>
              <a:t>loop body </a:t>
            </a:r>
            <a:r>
              <a:rPr lang="en-US" dirty="0">
                <a:solidFill>
                  <a:schemeClr val="tx1"/>
                </a:solidFill>
              </a:rPr>
              <a:t>(must be indented and aligned in the same column)</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6159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Executing a Statement a Given Number of Times (2 of 2)</a:t>
            </a:r>
          </a:p>
        </p:txBody>
      </p:sp>
      <p:sp>
        <p:nvSpPr>
          <p:cNvPr id="3" name="Content Placeholder 2"/>
          <p:cNvSpPr>
            <a:spLocks noGrp="1"/>
          </p:cNvSpPr>
          <p:nvPr>
            <p:ph idx="1"/>
          </p:nvPr>
        </p:nvSpPr>
        <p:spPr>
          <a:xfrm>
            <a:off x="365125" y="1538819"/>
            <a:ext cx="8014250" cy="292388"/>
          </a:xfrm>
        </p:spPr>
        <p:txBody>
          <a:bodyPr/>
          <a:lstStyle/>
          <a:p>
            <a:pPr>
              <a:buClr>
                <a:srgbClr val="007FA9"/>
              </a:buClr>
            </a:pPr>
            <a:r>
              <a:rPr lang="en-US" dirty="0">
                <a:solidFill>
                  <a:schemeClr val="tx1"/>
                </a:solidFill>
              </a:rPr>
              <a:t>Example: Loop to compute an exponentiation for a non-negative exponent</a:t>
            </a:r>
          </a:p>
        </p:txBody>
      </p:sp>
      <p:sp>
        <p:nvSpPr>
          <p:cNvPr id="4" name="Content Placeholder 3"/>
          <p:cNvSpPr>
            <a:spLocks noGrp="1"/>
          </p:cNvSpPr>
          <p:nvPr>
            <p:ph idx="11"/>
          </p:nvPr>
        </p:nvSpPr>
        <p:spPr>
          <a:xfrm>
            <a:off x="347530" y="1904286"/>
            <a:ext cx="8415338" cy="2368341"/>
          </a:xfrm>
        </p:spPr>
        <p:txBody>
          <a:bodyPr/>
          <a:lstStyle/>
          <a:p>
            <a:pPr marL="228600" lvl="1" indent="0">
              <a:spcBef>
                <a:spcPts val="0"/>
              </a:spcBef>
              <a:buNone/>
            </a:pPr>
            <a:r>
              <a:rPr lang="en-US" b="1" dirty="0">
                <a:solidFill>
                  <a:schemeClr val="tx1"/>
                </a:solidFill>
                <a:cs typeface="Courier New" panose="02070309020205020404" pitchFamily="49" charset="0"/>
              </a:rPr>
              <a:t>&gt;&gt;&gt; number = 2</a:t>
            </a:r>
          </a:p>
          <a:p>
            <a:pPr marL="228600" lvl="1" indent="0">
              <a:spcBef>
                <a:spcPts val="0"/>
              </a:spcBef>
              <a:buNone/>
            </a:pPr>
            <a:r>
              <a:rPr lang="en-US" b="1" dirty="0">
                <a:solidFill>
                  <a:schemeClr val="tx1"/>
                </a:solidFill>
                <a:cs typeface="Courier New" panose="02070309020205020404" pitchFamily="49" charset="0"/>
              </a:rPr>
              <a:t>&gt;&gt;&gt; exponent = 3</a:t>
            </a:r>
          </a:p>
          <a:p>
            <a:pPr marL="228600" lvl="1" indent="0">
              <a:spcBef>
                <a:spcPts val="0"/>
              </a:spcBef>
              <a:buNone/>
            </a:pPr>
            <a:r>
              <a:rPr lang="en-US" b="1" dirty="0">
                <a:solidFill>
                  <a:schemeClr val="tx1"/>
                </a:solidFill>
                <a:cs typeface="Courier New" panose="02070309020205020404" pitchFamily="49" charset="0"/>
              </a:rPr>
              <a:t>&gt;&gt;&gt; product = 1</a:t>
            </a:r>
          </a:p>
          <a:p>
            <a:pPr marL="228600" lvl="1" indent="0">
              <a:spcBef>
                <a:spcPts val="0"/>
              </a:spcBef>
              <a:buNone/>
            </a:pPr>
            <a:r>
              <a:rPr lang="en-US" b="1" dirty="0">
                <a:solidFill>
                  <a:schemeClr val="tx1"/>
                </a:solidFill>
                <a:cs typeface="Courier New" panose="02070309020205020404" pitchFamily="49" charset="0"/>
              </a:rPr>
              <a:t>&gt;&gt;&gt; for eachPass in range(exponent)</a:t>
            </a:r>
          </a:p>
          <a:p>
            <a:pPr marL="228600" lvl="1" indent="0">
              <a:spcBef>
                <a:spcPts val="0"/>
              </a:spcBef>
              <a:buNone/>
            </a:pPr>
            <a:r>
              <a:rPr lang="en-US" b="1" dirty="0">
                <a:solidFill>
                  <a:schemeClr val="tx1"/>
                </a:solidFill>
                <a:cs typeface="Courier New" panose="02070309020205020404" pitchFamily="49" charset="0"/>
              </a:rPr>
              <a:t>              product = product * number</a:t>
            </a:r>
          </a:p>
          <a:p>
            <a:pPr marL="228600" lvl="1" indent="0">
              <a:spcBef>
                <a:spcPts val="0"/>
              </a:spcBef>
              <a:buNone/>
            </a:pPr>
            <a:r>
              <a:rPr lang="en-US" b="1" dirty="0">
                <a:solidFill>
                  <a:schemeClr val="tx1"/>
                </a:solidFill>
                <a:cs typeface="Courier New" panose="02070309020205020404" pitchFamily="49" charset="0"/>
              </a:rPr>
              <a:t>              print(product, end = “ ”)</a:t>
            </a:r>
          </a:p>
          <a:p>
            <a:pPr marL="228600" lvl="1" indent="0">
              <a:spcBef>
                <a:spcPts val="0"/>
              </a:spcBef>
              <a:buNone/>
            </a:pPr>
            <a:r>
              <a:rPr lang="en-US" b="1" dirty="0">
                <a:solidFill>
                  <a:schemeClr val="tx1"/>
                </a:solidFill>
                <a:cs typeface="Courier New" panose="02070309020205020404" pitchFamily="49" charset="0"/>
              </a:rPr>
              <a:t>2 4 8</a:t>
            </a:r>
          </a:p>
          <a:p>
            <a:pPr marL="228600" lvl="1" indent="0">
              <a:spcBef>
                <a:spcPts val="0"/>
              </a:spcBef>
              <a:buNone/>
            </a:pPr>
            <a:r>
              <a:rPr lang="en-US" b="1" dirty="0">
                <a:solidFill>
                  <a:schemeClr val="tx1"/>
                </a:solidFill>
                <a:cs typeface="Courier New" panose="02070309020205020404" pitchFamily="49" charset="0"/>
              </a:rPr>
              <a:t>&gt;&gt;&gt;&gt; product</a:t>
            </a:r>
          </a:p>
          <a:p>
            <a:pPr marL="228600" lvl="1" indent="0">
              <a:spcBef>
                <a:spcPts val="0"/>
              </a:spcBef>
              <a:buNone/>
            </a:pPr>
            <a:r>
              <a:rPr lang="en-US" b="1" dirty="0">
                <a:solidFill>
                  <a:schemeClr val="tx1"/>
                </a:solidFill>
                <a:cs typeface="Courier New" panose="02070309020205020404" pitchFamily="49" charset="0"/>
              </a:rPr>
              <a:t>8</a:t>
            </a:r>
            <a:endParaRPr lang="en-IN" dirty="0"/>
          </a:p>
        </p:txBody>
      </p:sp>
      <p:sp>
        <p:nvSpPr>
          <p:cNvPr id="6" name="Content Placeholder 5"/>
          <p:cNvSpPr>
            <a:spLocks noGrp="1"/>
          </p:cNvSpPr>
          <p:nvPr>
            <p:ph idx="12"/>
          </p:nvPr>
        </p:nvSpPr>
        <p:spPr>
          <a:xfrm>
            <a:off x="363194" y="4368225"/>
            <a:ext cx="8415338" cy="584775"/>
          </a:xfrm>
        </p:spPr>
        <p:txBody>
          <a:bodyPr/>
          <a:lstStyle/>
          <a:p>
            <a:pPr>
              <a:buClr>
                <a:srgbClr val="007FA9"/>
              </a:buClr>
            </a:pPr>
            <a:r>
              <a:rPr lang="en-US" dirty="0">
                <a:solidFill>
                  <a:schemeClr val="tx1"/>
                </a:solidFill>
              </a:rPr>
              <a:t>If the exponent were 0, the loop body would not execute and value of </a:t>
            </a:r>
            <a:r>
              <a:rPr lang="en-US" b="1" dirty="0">
                <a:solidFill>
                  <a:schemeClr val="tx1"/>
                </a:solidFill>
              </a:rPr>
              <a:t>product </a:t>
            </a:r>
            <a:r>
              <a:rPr lang="en-US" dirty="0">
                <a:solidFill>
                  <a:schemeClr val="tx1"/>
                </a:solidFill>
              </a:rPr>
              <a:t>would remain as 1</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1841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Count-Controlled Loops (1 of 2)</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Loops that count through a range of numbers</a:t>
            </a:r>
          </a:p>
        </p:txBody>
      </p:sp>
      <p:sp>
        <p:nvSpPr>
          <p:cNvPr id="4" name="Content Placeholder 3"/>
          <p:cNvSpPr>
            <a:spLocks noGrp="1"/>
          </p:cNvSpPr>
          <p:nvPr>
            <p:ph idx="11"/>
          </p:nvPr>
        </p:nvSpPr>
        <p:spPr>
          <a:xfrm>
            <a:off x="347662" y="1905000"/>
            <a:ext cx="4452938" cy="1315745"/>
          </a:xfrm>
        </p:spPr>
        <p:txBody>
          <a:bodyPr/>
          <a:lstStyle/>
          <a:p>
            <a:pPr marL="228600" lvl="1" indent="0">
              <a:spcBef>
                <a:spcPts val="0"/>
              </a:spcBef>
              <a:buNone/>
            </a:pPr>
            <a:r>
              <a:rPr lang="en-US" b="1" dirty="0">
                <a:solidFill>
                  <a:schemeClr val="tx1"/>
                </a:solidFill>
                <a:cs typeface="Courier New" panose="02070309020205020404" pitchFamily="49" charset="0"/>
              </a:rPr>
              <a:t>&gt;&gt;&gt; product = 1</a:t>
            </a:r>
          </a:p>
          <a:p>
            <a:pPr marL="228600" lvl="1" indent="0">
              <a:spcBef>
                <a:spcPts val="0"/>
              </a:spcBef>
              <a:buNone/>
            </a:pPr>
            <a:r>
              <a:rPr lang="en-US" b="1" dirty="0">
                <a:solidFill>
                  <a:schemeClr val="tx1"/>
                </a:solidFill>
                <a:cs typeface="Courier New" panose="02070309020205020404" pitchFamily="49" charset="0"/>
              </a:rPr>
              <a:t>&gt;&gt;&gt; for count in range (4):</a:t>
            </a:r>
          </a:p>
          <a:p>
            <a:pPr marL="228600" lvl="1" indent="0">
              <a:spcBef>
                <a:spcPts val="0"/>
              </a:spcBef>
              <a:buNone/>
            </a:pPr>
            <a:r>
              <a:rPr lang="en-US" b="1" dirty="0">
                <a:solidFill>
                  <a:schemeClr val="tx1"/>
                </a:solidFill>
                <a:cs typeface="Courier New" panose="02070309020205020404" pitchFamily="49" charset="0"/>
              </a:rPr>
              <a:t>        product = product * (count + 1)</a:t>
            </a:r>
          </a:p>
          <a:p>
            <a:pPr marL="228600" lvl="1" indent="0">
              <a:spcBef>
                <a:spcPts val="0"/>
              </a:spcBef>
              <a:buNone/>
            </a:pPr>
            <a:r>
              <a:rPr lang="en-US" b="1" dirty="0">
                <a:solidFill>
                  <a:schemeClr val="tx1"/>
                </a:solidFill>
                <a:cs typeface="Courier New" panose="02070309020205020404" pitchFamily="49" charset="0"/>
              </a:rPr>
              <a:t>&gt;&gt;&gt; product</a:t>
            </a:r>
          </a:p>
          <a:p>
            <a:pPr marL="228600" lvl="1" indent="0">
              <a:spcBef>
                <a:spcPts val="0"/>
              </a:spcBef>
              <a:buNone/>
            </a:pPr>
            <a:r>
              <a:rPr lang="en-US" b="1" dirty="0">
                <a:solidFill>
                  <a:schemeClr val="tx1"/>
                </a:solidFill>
                <a:cs typeface="Courier New" panose="02070309020205020404" pitchFamily="49" charset="0"/>
              </a:rPr>
              <a:t>24</a:t>
            </a:r>
          </a:p>
        </p:txBody>
      </p:sp>
      <p:sp>
        <p:nvSpPr>
          <p:cNvPr id="6" name="Content Placeholder 5"/>
          <p:cNvSpPr>
            <a:spLocks noGrp="1"/>
          </p:cNvSpPr>
          <p:nvPr>
            <p:ph idx="12"/>
          </p:nvPr>
        </p:nvSpPr>
        <p:spPr>
          <a:xfrm>
            <a:off x="363908" y="3352800"/>
            <a:ext cx="4648200" cy="292388"/>
          </a:xfrm>
        </p:spPr>
        <p:txBody>
          <a:bodyPr/>
          <a:lstStyle/>
          <a:p>
            <a:pPr>
              <a:buClr>
                <a:srgbClr val="007FA9"/>
              </a:buClr>
            </a:pPr>
            <a:r>
              <a:rPr lang="en-US" dirty="0">
                <a:solidFill>
                  <a:schemeClr val="tx1"/>
                </a:solidFill>
              </a:rPr>
              <a:t>To specify a explicit lower bound:</a:t>
            </a:r>
            <a:endParaRPr lang="en-IN" dirty="0"/>
          </a:p>
        </p:txBody>
      </p:sp>
      <p:sp>
        <p:nvSpPr>
          <p:cNvPr id="7" name="Content Placeholder 6"/>
          <p:cNvSpPr>
            <a:spLocks noGrp="1"/>
          </p:cNvSpPr>
          <p:nvPr>
            <p:ph idx="13"/>
          </p:nvPr>
        </p:nvSpPr>
        <p:spPr>
          <a:xfrm>
            <a:off x="363908" y="3657600"/>
            <a:ext cx="4436692" cy="1315745"/>
          </a:xfrm>
        </p:spPr>
        <p:txBody>
          <a:bodyPr/>
          <a:lstStyle/>
          <a:p>
            <a:pPr marL="228600" lvl="1" indent="0">
              <a:spcBef>
                <a:spcPts val="0"/>
              </a:spcBef>
              <a:buNone/>
            </a:pPr>
            <a:r>
              <a:rPr lang="en-US" b="1" dirty="0">
                <a:solidFill>
                  <a:schemeClr val="tx1"/>
                </a:solidFill>
                <a:cs typeface="Courier New" panose="02070309020205020404" pitchFamily="49" charset="0"/>
              </a:rPr>
              <a:t>&gt;&gt;&gt; product = 1</a:t>
            </a:r>
          </a:p>
          <a:p>
            <a:pPr marL="228600" lvl="1" indent="0">
              <a:spcBef>
                <a:spcPts val="0"/>
              </a:spcBef>
              <a:buNone/>
            </a:pPr>
            <a:r>
              <a:rPr lang="en-US" b="1" dirty="0">
                <a:solidFill>
                  <a:schemeClr val="tx1"/>
                </a:solidFill>
                <a:cs typeface="Courier New" panose="02070309020205020404" pitchFamily="49" charset="0"/>
              </a:rPr>
              <a:t>&gt;&gt;&gt; for count in range (1, 5):</a:t>
            </a:r>
          </a:p>
          <a:p>
            <a:pPr marL="228600" lvl="1" indent="0">
              <a:spcBef>
                <a:spcPts val="0"/>
              </a:spcBef>
              <a:buNone/>
            </a:pPr>
            <a:r>
              <a:rPr lang="en-US" b="1" dirty="0">
                <a:solidFill>
                  <a:schemeClr val="tx1"/>
                </a:solidFill>
                <a:cs typeface="Courier New" panose="02070309020205020404" pitchFamily="49" charset="0"/>
              </a:rPr>
              <a:t>        product = product * count</a:t>
            </a:r>
          </a:p>
          <a:p>
            <a:pPr marL="228600" lvl="1" indent="0">
              <a:spcBef>
                <a:spcPts val="0"/>
              </a:spcBef>
              <a:buNone/>
            </a:pPr>
            <a:r>
              <a:rPr lang="en-US" b="1" dirty="0">
                <a:solidFill>
                  <a:schemeClr val="tx1"/>
                </a:solidFill>
                <a:cs typeface="Courier New" panose="02070309020205020404" pitchFamily="49" charset="0"/>
              </a:rPr>
              <a:t>&gt;&gt;&gt; product</a:t>
            </a:r>
          </a:p>
          <a:p>
            <a:pPr marL="228600" lvl="1" indent="0">
              <a:spcBef>
                <a:spcPts val="0"/>
              </a:spcBef>
              <a:buNone/>
            </a:pPr>
            <a:r>
              <a:rPr lang="en-US" b="1" dirty="0">
                <a:solidFill>
                  <a:schemeClr val="tx1"/>
                </a:solidFill>
                <a:cs typeface="Courier New" panose="02070309020205020404" pitchFamily="49" charset="0"/>
              </a:rPr>
              <a:t>24</a:t>
            </a:r>
            <a:endParaRPr lang="en-US"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5457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Count-Controlled Loops (2 of 2)</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Example: bound-delimited</a:t>
            </a:r>
            <a:r>
              <a:rPr lang="en-US" b="1" dirty="0">
                <a:solidFill>
                  <a:schemeClr val="tx1"/>
                </a:solidFill>
              </a:rPr>
              <a:t> summation</a:t>
            </a:r>
          </a:p>
        </p:txBody>
      </p:sp>
      <p:sp>
        <p:nvSpPr>
          <p:cNvPr id="4" name="Content Placeholder 3"/>
          <p:cNvSpPr>
            <a:spLocks noGrp="1"/>
          </p:cNvSpPr>
          <p:nvPr>
            <p:ph idx="11"/>
          </p:nvPr>
        </p:nvSpPr>
        <p:spPr>
          <a:xfrm>
            <a:off x="346816" y="1947730"/>
            <a:ext cx="8415338" cy="2470933"/>
          </a:xfrm>
        </p:spPr>
        <p:txBody>
          <a:bodyPr/>
          <a:lstStyle/>
          <a:p>
            <a:pPr marL="228600" lvl="1" indent="0">
              <a:spcBef>
                <a:spcPts val="100"/>
              </a:spcBef>
              <a:buNone/>
            </a:pPr>
            <a:r>
              <a:rPr lang="en-US" b="1" dirty="0">
                <a:solidFill>
                  <a:schemeClr val="tx1"/>
                </a:solidFill>
                <a:cs typeface="Courier New" panose="02070309020205020404" pitchFamily="49" charset="0"/>
              </a:rPr>
              <a:t>&gt;&gt;&gt; lower = int(input(“Enter the lower bound: ”))</a:t>
            </a:r>
          </a:p>
          <a:p>
            <a:pPr marL="228600" lvl="1" indent="0">
              <a:spcBef>
                <a:spcPts val="100"/>
              </a:spcBef>
              <a:buNone/>
            </a:pPr>
            <a:r>
              <a:rPr lang="en-US" b="1" dirty="0">
                <a:solidFill>
                  <a:schemeClr val="tx1"/>
                </a:solidFill>
                <a:cs typeface="Courier New" panose="02070309020205020404" pitchFamily="49" charset="0"/>
              </a:rPr>
              <a:t>Enter the lower bound: 1</a:t>
            </a:r>
          </a:p>
          <a:p>
            <a:pPr marL="228600" lvl="1" indent="0">
              <a:spcBef>
                <a:spcPts val="100"/>
              </a:spcBef>
              <a:buNone/>
            </a:pPr>
            <a:r>
              <a:rPr lang="en-US" b="1" dirty="0">
                <a:solidFill>
                  <a:schemeClr val="tx1"/>
                </a:solidFill>
                <a:cs typeface="Courier New" panose="02070309020205020404" pitchFamily="49" charset="0"/>
              </a:rPr>
              <a:t>&gt;&gt;&gt; upper = int(input(“Enter the upper bound: ”))</a:t>
            </a:r>
          </a:p>
          <a:p>
            <a:pPr marL="228600" lvl="1" indent="0">
              <a:spcBef>
                <a:spcPts val="100"/>
              </a:spcBef>
              <a:buNone/>
            </a:pPr>
            <a:r>
              <a:rPr lang="en-US" b="1" dirty="0">
                <a:solidFill>
                  <a:schemeClr val="tx1"/>
                </a:solidFill>
                <a:cs typeface="Courier New" panose="02070309020205020404" pitchFamily="49" charset="0"/>
              </a:rPr>
              <a:t>Enter the upper bound: 10</a:t>
            </a:r>
          </a:p>
          <a:p>
            <a:pPr marL="228600" lvl="1" indent="0">
              <a:spcBef>
                <a:spcPts val="100"/>
              </a:spcBef>
              <a:buNone/>
            </a:pPr>
            <a:r>
              <a:rPr lang="en-US" b="1" dirty="0">
                <a:solidFill>
                  <a:schemeClr val="tx1"/>
                </a:solidFill>
                <a:cs typeface="Courier New" panose="02070309020205020404" pitchFamily="49" charset="0"/>
              </a:rPr>
              <a:t>&gt;&gt;&gt; theSum = 0</a:t>
            </a:r>
          </a:p>
          <a:p>
            <a:pPr marL="228600" lvl="1" indent="0">
              <a:spcBef>
                <a:spcPts val="100"/>
              </a:spcBef>
              <a:buNone/>
            </a:pPr>
            <a:r>
              <a:rPr lang="en-US" b="1" dirty="0">
                <a:solidFill>
                  <a:schemeClr val="tx1"/>
                </a:solidFill>
                <a:cs typeface="Courier New" panose="02070309020205020404" pitchFamily="49" charset="0"/>
              </a:rPr>
              <a:t>&gt;&gt;&gt; for number in range(lower, upper + 1):</a:t>
            </a:r>
          </a:p>
          <a:p>
            <a:pPr marL="228600" lvl="1" indent="0">
              <a:spcBef>
                <a:spcPts val="100"/>
              </a:spcBef>
              <a:buNone/>
            </a:pPr>
            <a:r>
              <a:rPr lang="en-US" b="1" dirty="0">
                <a:solidFill>
                  <a:schemeClr val="tx1"/>
                </a:solidFill>
                <a:cs typeface="Courier New" panose="02070309020205020404" pitchFamily="49" charset="0"/>
              </a:rPr>
              <a:t>        theSum = theSum + number</a:t>
            </a:r>
          </a:p>
          <a:p>
            <a:pPr marL="228600" lvl="1" indent="0">
              <a:spcBef>
                <a:spcPts val="100"/>
              </a:spcBef>
              <a:buNone/>
            </a:pPr>
            <a:r>
              <a:rPr lang="en-US" b="1" dirty="0">
                <a:solidFill>
                  <a:schemeClr val="tx1"/>
                </a:solidFill>
                <a:cs typeface="Courier New" panose="02070309020205020404" pitchFamily="49" charset="0"/>
              </a:rPr>
              <a:t>&gt;&gt;&gt; theSum</a:t>
            </a:r>
          </a:p>
          <a:p>
            <a:pPr marL="228600" lvl="1" indent="0">
              <a:spcBef>
                <a:spcPts val="100"/>
              </a:spcBef>
              <a:buNone/>
            </a:pPr>
            <a:r>
              <a:rPr lang="en-US" b="1" dirty="0">
                <a:solidFill>
                  <a:schemeClr val="tx1"/>
                </a:solidFill>
                <a:cs typeface="Courier New" panose="02070309020205020404" pitchFamily="49" charset="0"/>
              </a:rPr>
              <a:t>55</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096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FA3"/>
                </a:solidFill>
                <a:latin typeface="Arial" panose="020B0604020202020204" pitchFamily="34" charset="0"/>
                <a:cs typeface="Arial" panose="020B0604020202020204" pitchFamily="34" charset="0"/>
              </a:rPr>
              <a:t>Augmented Assignment</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The assignment symbol can be combined with the arithmetic and concatenation operators to provide augmented assignment operations:</a:t>
            </a:r>
          </a:p>
        </p:txBody>
      </p:sp>
      <p:sp>
        <p:nvSpPr>
          <p:cNvPr id="7" name="Content Placeholder 6"/>
          <p:cNvSpPr>
            <a:spLocks noGrp="1"/>
          </p:cNvSpPr>
          <p:nvPr>
            <p:ph idx="13"/>
          </p:nvPr>
        </p:nvSpPr>
        <p:spPr>
          <a:xfrm>
            <a:off x="381000" y="2221116"/>
            <a:ext cx="8415338" cy="2105192"/>
          </a:xfrm>
        </p:spPr>
        <p:txBody>
          <a:bodyPr/>
          <a:lstStyle/>
          <a:p>
            <a:pPr marL="228600" lvl="1" indent="0">
              <a:spcBef>
                <a:spcPts val="0"/>
              </a:spcBef>
              <a:buNone/>
            </a:pPr>
            <a:r>
              <a:rPr lang="en-US" b="1" dirty="0">
                <a:solidFill>
                  <a:schemeClr val="tx1"/>
                </a:solidFill>
                <a:cs typeface="Courier New" panose="02070309020205020404" pitchFamily="49" charset="0"/>
              </a:rPr>
              <a:t>a = 17</a:t>
            </a:r>
          </a:p>
          <a:p>
            <a:pPr marL="228600" lvl="1" indent="0">
              <a:spcBef>
                <a:spcPts val="0"/>
              </a:spcBef>
              <a:buNone/>
            </a:pPr>
            <a:r>
              <a:rPr lang="en-US" b="1" dirty="0">
                <a:solidFill>
                  <a:schemeClr val="tx1"/>
                </a:solidFill>
                <a:cs typeface="Courier New" panose="02070309020205020404" pitchFamily="49" charset="0"/>
              </a:rPr>
              <a:t>s = “hi”</a:t>
            </a:r>
          </a:p>
          <a:p>
            <a:pPr marL="228600" lvl="1" indent="0">
              <a:spcBef>
                <a:spcPts val="0"/>
              </a:spcBef>
              <a:buNone/>
            </a:pPr>
            <a:r>
              <a:rPr lang="en-US" b="1" dirty="0">
                <a:solidFill>
                  <a:schemeClr val="tx1"/>
                </a:solidFill>
                <a:cs typeface="Courier New" panose="02070309020205020404" pitchFamily="49" charset="0"/>
              </a:rPr>
              <a:t>a += 3		#Equivalent to a = a + 3</a:t>
            </a:r>
          </a:p>
          <a:p>
            <a:pPr marL="228600" lvl="1" indent="0">
              <a:spcBef>
                <a:spcPts val="0"/>
              </a:spcBef>
              <a:buNone/>
            </a:pPr>
            <a:r>
              <a:rPr lang="en-US" b="1" dirty="0">
                <a:solidFill>
                  <a:schemeClr val="tx1"/>
                </a:solidFill>
                <a:cs typeface="Courier New" panose="02070309020205020404" pitchFamily="49" charset="0"/>
              </a:rPr>
              <a:t>a −= 3		#Equivalent to a = a − 3</a:t>
            </a:r>
          </a:p>
          <a:p>
            <a:pPr marL="228600" lvl="1" indent="0">
              <a:spcBef>
                <a:spcPts val="0"/>
              </a:spcBef>
              <a:buNone/>
            </a:pPr>
            <a:r>
              <a:rPr lang="en-US" b="1" dirty="0">
                <a:solidFill>
                  <a:schemeClr val="tx1"/>
                </a:solidFill>
                <a:cs typeface="Courier New" panose="02070309020205020404" pitchFamily="49" charset="0"/>
              </a:rPr>
              <a:t>a *=3			#Equivalent to a = a * 3</a:t>
            </a:r>
          </a:p>
          <a:p>
            <a:pPr marL="228600" lvl="1" indent="0">
              <a:spcBef>
                <a:spcPts val="0"/>
              </a:spcBef>
              <a:buNone/>
            </a:pPr>
            <a:r>
              <a:rPr lang="en-US" b="1" dirty="0">
                <a:solidFill>
                  <a:schemeClr val="tx1"/>
                </a:solidFill>
                <a:cs typeface="Courier New" panose="02070309020205020404" pitchFamily="49" charset="0"/>
              </a:rPr>
              <a:t>a /= 3		#Equivalent to a = a / 3</a:t>
            </a:r>
          </a:p>
          <a:p>
            <a:pPr marL="228600" lvl="1" indent="0">
              <a:spcBef>
                <a:spcPts val="0"/>
              </a:spcBef>
              <a:buNone/>
            </a:pPr>
            <a:r>
              <a:rPr lang="en-US" b="1" dirty="0">
                <a:solidFill>
                  <a:schemeClr val="tx1"/>
                </a:solidFill>
                <a:cs typeface="Courier New" panose="02070309020205020404" pitchFamily="49" charset="0"/>
              </a:rPr>
              <a:t>a %= 3		#Equivalent to a = a % 3</a:t>
            </a:r>
          </a:p>
          <a:p>
            <a:pPr marL="228600" lvl="1" indent="0">
              <a:spcBef>
                <a:spcPts val="0"/>
              </a:spcBef>
              <a:buNone/>
            </a:pPr>
            <a:r>
              <a:rPr lang="en-US" b="1" dirty="0">
                <a:solidFill>
                  <a:schemeClr val="tx1"/>
                </a:solidFill>
                <a:cs typeface="Courier New" panose="02070309020205020404" pitchFamily="49" charset="0"/>
              </a:rPr>
              <a:t>s += “ there”		#Equivalent to s = s + “ there”</a:t>
            </a:r>
          </a:p>
        </p:txBody>
      </p:sp>
      <p:sp>
        <p:nvSpPr>
          <p:cNvPr id="8" name="Content Placeholder 7"/>
          <p:cNvSpPr>
            <a:spLocks noGrp="1"/>
          </p:cNvSpPr>
          <p:nvPr>
            <p:ph idx="14"/>
          </p:nvPr>
        </p:nvSpPr>
        <p:spPr>
          <a:xfrm>
            <a:off x="364754" y="4493498"/>
            <a:ext cx="8415338" cy="738664"/>
          </a:xfrm>
        </p:spPr>
        <p:txBody>
          <a:bodyPr/>
          <a:lstStyle/>
          <a:p>
            <a:pPr>
              <a:buClr>
                <a:srgbClr val="007FA9"/>
              </a:buClr>
            </a:pPr>
            <a:r>
              <a:rPr lang="en-US" dirty="0">
                <a:solidFill>
                  <a:schemeClr val="tx1"/>
                </a:solidFill>
              </a:rPr>
              <a:t>Format: </a:t>
            </a:r>
            <a:r>
              <a:rPr lang="en-US" b="1" dirty="0">
                <a:solidFill>
                  <a:schemeClr val="tx1"/>
                </a:solidFill>
                <a:cs typeface="Courier New" panose="02070309020205020404" pitchFamily="49" charset="0"/>
              </a:rPr>
              <a:t>&lt;variable&gt; &lt;operator&gt;= &lt;expression&gt;</a:t>
            </a:r>
          </a:p>
          <a:p>
            <a:pPr>
              <a:buClr>
                <a:srgbClr val="007FA9"/>
              </a:buClr>
            </a:pPr>
            <a:r>
              <a:rPr lang="en-US" dirty="0">
                <a:solidFill>
                  <a:schemeClr val="tx1"/>
                </a:solidFill>
              </a:rPr>
              <a:t>Equivalent to: </a:t>
            </a:r>
            <a:r>
              <a:rPr lang="en-US" b="1" dirty="0">
                <a:solidFill>
                  <a:schemeClr val="tx1"/>
                </a:solidFill>
                <a:cs typeface="Courier New" panose="02070309020205020404" pitchFamily="49" charset="0"/>
              </a:rPr>
              <a:t>&lt;variable&gt; = &lt;variable&gt; &lt;operator&gt; &lt;expression&gt;</a:t>
            </a:r>
            <a:endParaRPr lang="en-US" dirty="0">
              <a:solidFill>
                <a:schemeClr val="tx1"/>
              </a:solidFill>
            </a:endParaRP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202859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9e2b9220dd93b534f612e6e20138cf0107376"/>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18972</TotalTime>
  <Words>5434</Words>
  <Application>Microsoft Office PowerPoint</Application>
  <PresentationFormat>On-screen Show (4:3)</PresentationFormat>
  <Paragraphs>496</Paragraphs>
  <Slides>45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Fundamentals of Python: First Programs  Second Edition</vt:lpstr>
      <vt:lpstr>Objectives (1 of 2)</vt:lpstr>
      <vt:lpstr>Objectives (2 of 2)</vt:lpstr>
      <vt:lpstr>Definitive Iteration: The for Loop</vt:lpstr>
      <vt:lpstr>Executing a Statement a Given Number of Times (1 of 2)</vt:lpstr>
      <vt:lpstr>Executing a Statement a Given Number of Times (2 of 2)</vt:lpstr>
      <vt:lpstr>Count-Controlled Loops (1 of 2)</vt:lpstr>
      <vt:lpstr>Count-Controlled Loops (2 of 2)</vt:lpstr>
      <vt:lpstr>Augmented Assignment</vt:lpstr>
      <vt:lpstr>Loop Errors: Off-by-One Error</vt:lpstr>
      <vt:lpstr>Traversing the Contents of a Data Sequence</vt:lpstr>
      <vt:lpstr>Specifying the Steps in the Range</vt:lpstr>
      <vt:lpstr>Loops that Count Down</vt:lpstr>
      <vt:lpstr>Formatting Text for Output (1 of 3)</vt:lpstr>
      <vt:lpstr>Formatting Text for Output (2 of 3)</vt:lpstr>
      <vt:lpstr>Formatting Text for Output (3 of 3)</vt:lpstr>
      <vt:lpstr>Selection: If and If-Else Statements</vt:lpstr>
      <vt:lpstr>The Boolean Type, Comparisons, and Boolean Expressions</vt:lpstr>
      <vt:lpstr>If-Else Statements (1 of 2)</vt:lpstr>
      <vt:lpstr>If-Else Statements (2 of 2)</vt:lpstr>
      <vt:lpstr>One-Way Selection Statements</vt:lpstr>
      <vt:lpstr>Multi-Way If Statements (1 of 3)</vt:lpstr>
      <vt:lpstr>Multi-Way If Statements (2 of 3)</vt:lpstr>
      <vt:lpstr>Multi-Way If Statements (3 of 3)</vt:lpstr>
      <vt:lpstr>Logical Operators and Compound Boolean Expressions (1 of 4)</vt:lpstr>
      <vt:lpstr>Logical Operators and Compound Boolean Expressions (2 of 4)</vt:lpstr>
      <vt:lpstr>Logical Operators and Compound Boolean Expressions (3 of 4)</vt:lpstr>
      <vt:lpstr>Logical Operators and Compound Boolean Expressions (4 of 4)</vt:lpstr>
      <vt:lpstr>Short-Circuit Evaluation</vt:lpstr>
      <vt:lpstr>Testing Selection Statements</vt:lpstr>
      <vt:lpstr>Conditional Iteration: The while Loop</vt:lpstr>
      <vt:lpstr>The Structure and Behavior of a While Loop (1 of 3)</vt:lpstr>
      <vt:lpstr>The Structure and Behavior of a While Loop (2 of 3)</vt:lpstr>
      <vt:lpstr>The Structure and Behavior of a While Loop (3 of 3)</vt:lpstr>
      <vt:lpstr>Count Control with a While Loop</vt:lpstr>
      <vt:lpstr>The While True Loop and the Break Statement (1 of 3)</vt:lpstr>
      <vt:lpstr>The While True Loop and the Break Statement (2 of 3)</vt:lpstr>
      <vt:lpstr>The While True Loop and the Break Statement (3 of 3)</vt:lpstr>
      <vt:lpstr>Random Numbers (1 of 3)</vt:lpstr>
      <vt:lpstr>Random Numbers (2 of 3)</vt:lpstr>
      <vt:lpstr>Random Numbers (3 of 3)</vt:lpstr>
      <vt:lpstr>Loop Logic, Errors, and Testing</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Robert M. Kueper</cp:lastModifiedBy>
  <cp:revision>797</cp:revision>
  <cp:lastPrinted>2010-11-12T17:54:40Z</cp:lastPrinted>
  <dcterms:created xsi:type="dcterms:W3CDTF">2007-02-15T20:50:52Z</dcterms:created>
  <dcterms:modified xsi:type="dcterms:W3CDTF">2020-07-30T15:05:11Z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