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07" r:id="rId53"/>
    <p:sldId id="310" r:id="rId54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 autoAdjust="0"/>
    <p:restoredTop sz="86443" autoAdjust="0"/>
  </p:normalViewPr>
  <p:slideViewPr>
    <p:cSldViewPr>
      <p:cViewPr varScale="1">
        <p:scale>
          <a:sx n="96" d="100"/>
          <a:sy n="96" d="100"/>
        </p:scale>
        <p:origin x="2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9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1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381000" y="30828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4959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381000" y="2438400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457200" y="3443818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178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371600"/>
            <a:ext cx="8415338" cy="36618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381000" y="1905000"/>
            <a:ext cx="8415338" cy="50353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2590800"/>
            <a:ext cx="8415338" cy="3810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183463"/>
            <a:ext cx="8415338" cy="3810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81000" y="3733800"/>
            <a:ext cx="8415338" cy="3810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303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7" r:id="rId4"/>
    <p:sldLayoutId id="2147483758" r:id="rId5"/>
    <p:sldLayoutId id="2147483759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11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Searching, Sorting, and Complexity Analysis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Instructions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59763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Another technique is to count the instructions executed with different problem sizes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count the instructions in the high-level code in which the algorithm is written, not instructions in the executable machine language program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Distinguish between: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Instructions that execute the same number of times regardless of problem size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now, we ignore instructions in this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Instructions whose execution count varies with problem </a:t>
            </a:r>
            <a:r>
              <a:rPr lang="en-US" dirty="0" smtClean="0">
                <a:solidFill>
                  <a:schemeClr val="tx1"/>
                </a:solidFill>
              </a:rPr>
              <a:t>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891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Instructions 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44737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File: counting.py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Prints the number of iterations for problem sizes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that double, using a nested loop.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problemSize = 1000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print("%12s%15s" %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(“Problem Size”, “Iterations”))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count in range(5):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number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#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start of the algorithm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work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for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j in range(problemSize):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for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k in range(problemSize):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number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work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work −=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#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end of the algorithm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print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("%12d%15d" % (problemSize, number))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problemSize *= 2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138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Instructions (3 of 5)</a:t>
            </a:r>
          </a:p>
        </p:txBody>
      </p:sp>
      <p:pic>
        <p:nvPicPr>
          <p:cNvPr id="6" name="Picture 5" descr="Figure 11-3 The output of a tester program that counts iterations. A figure titled, The output of a tester program that counts iterations. The table has 5 rows and 2 columns. The columns have the following headings from left to right. problem Size, Iterations. The row entries are as follows. Row 1: problem size, 1000; iterations, 1000000. Row 2: problem size, 2000; iterations, 4000000. Row 3: problem size, 4000; iterations, 16000000. Row 4: problem size, 8000; iterations, 64000000. Row 5: problem size, 16000; iterations, 256000000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90800"/>
            <a:ext cx="4992523" cy="2500884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6132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Instructions (4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062" y="1108816"/>
            <a:ext cx="8415338" cy="514910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File: countfib.py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Prints the number of calls of a recursive Fibonacci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function with problem sizes that double.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from counter import Counter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fib(n, counter = None):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“““Count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number of calls of the Fibonacci function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if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counter: counter.increment()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if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 &lt; 3: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return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else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return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fib(n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1, counter) + fib(n - 2, counter)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problemSize =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print("%12s%15s" %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(“Problem Size”, “Calls”))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count in range(5):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counter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Counter()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#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start of the algorithm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fib(problemSize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, counter)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#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end of the algorithm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print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("%12d%15s" % (problemSize, counter))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problemSize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*= 2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5040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Instructions (5 of 5)</a:t>
            </a:r>
          </a:p>
        </p:txBody>
      </p:sp>
      <p:pic>
        <p:nvPicPr>
          <p:cNvPr id="6" name="Picture 5" descr="Figure 11-4 The output of a tester program that runs the fibonacci function. A figure titled, The output of a tester program that runs the Fibonacci function. The table has 5 rows and 2 columns. The columns have the following headings from left to right. problem Size, Calls. The row entries are as follows. Row 1: problem size, 2; calls, 1. Row 2: problem size, 4; calls, 5. Row 3: problem size, 8; calls, 41. Row 4: problem size, 16; calls, 1973. Row 5: problem size, 32; calls, 4356617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87" y="2438400"/>
            <a:ext cx="5660136" cy="251460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7385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Complexity Analysis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Reading the algorithm and using pencil and paper to work out some simple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7165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Complexity (1 of 4)</a:t>
            </a:r>
          </a:p>
        </p:txBody>
      </p:sp>
      <p:pic>
        <p:nvPicPr>
          <p:cNvPr id="7" name="Picture 6" descr="Figure 11-5 A graph of the amounts of work done in the tester programs.  A graph is plotted for operation versus problem size. The graph plots the linear function n and the quadratic function n squared. N squared rises more steeply than n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31589"/>
            <a:ext cx="2660904" cy="28067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062" y="4273099"/>
            <a:ext cx="8415338" cy="179126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performances of these algorithms differ by what we call an </a:t>
            </a:r>
            <a:r>
              <a:rPr lang="en-US" b="1" dirty="0">
                <a:solidFill>
                  <a:schemeClr val="tx1"/>
                </a:solidFill>
              </a:rPr>
              <a:t>order of </a:t>
            </a:r>
            <a:r>
              <a:rPr lang="en-US" b="1" dirty="0" smtClean="0">
                <a:solidFill>
                  <a:schemeClr val="tx1"/>
                </a:solidFill>
              </a:rPr>
              <a:t>complexity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performance </a:t>
            </a:r>
            <a:r>
              <a:rPr lang="en-US" dirty="0">
                <a:solidFill>
                  <a:schemeClr val="tx1"/>
                </a:solidFill>
              </a:rPr>
              <a:t>of the first algorithm is </a:t>
            </a:r>
            <a:r>
              <a:rPr lang="en-US" b="1" dirty="0">
                <a:solidFill>
                  <a:schemeClr val="tx1"/>
                </a:solidFill>
              </a:rPr>
              <a:t>linear </a:t>
            </a:r>
            <a:r>
              <a:rPr lang="en-US" dirty="0">
                <a:solidFill>
                  <a:schemeClr val="tx1"/>
                </a:solidFill>
              </a:rPr>
              <a:t>in that its work grows in direct proportion </a:t>
            </a:r>
            <a:r>
              <a:rPr lang="en-US" dirty="0" smtClean="0">
                <a:solidFill>
                  <a:schemeClr val="tx1"/>
                </a:solidFill>
              </a:rPr>
              <a:t>to the </a:t>
            </a:r>
            <a:r>
              <a:rPr lang="en-US" dirty="0">
                <a:solidFill>
                  <a:schemeClr val="tx1"/>
                </a:solidFill>
              </a:rPr>
              <a:t>size of the problem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behavior of </a:t>
            </a:r>
            <a:r>
              <a:rPr lang="en-US" dirty="0" smtClean="0">
                <a:solidFill>
                  <a:schemeClr val="tx1"/>
                </a:solidFill>
              </a:rPr>
              <a:t>the second </a:t>
            </a:r>
            <a:r>
              <a:rPr lang="en-US" dirty="0">
                <a:solidFill>
                  <a:schemeClr val="tx1"/>
                </a:solidFill>
              </a:rPr>
              <a:t>algorithm is </a:t>
            </a:r>
            <a:r>
              <a:rPr lang="en-US" b="1" dirty="0">
                <a:solidFill>
                  <a:schemeClr val="tx1"/>
                </a:solidFill>
              </a:rPr>
              <a:t>quadratic </a:t>
            </a:r>
            <a:r>
              <a:rPr lang="en-US" dirty="0">
                <a:solidFill>
                  <a:schemeClr val="tx1"/>
                </a:solidFill>
              </a:rPr>
              <a:t>in that its work grows as a function of the square of the </a:t>
            </a:r>
            <a:r>
              <a:rPr lang="en-US" dirty="0" smtClean="0">
                <a:solidFill>
                  <a:schemeClr val="tx1"/>
                </a:solidFill>
              </a:rPr>
              <a:t>problem 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0896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Complexity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71600"/>
            <a:ext cx="8415338" cy="226677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An algorithm </a:t>
            </a:r>
            <a:r>
              <a:rPr lang="en-US" dirty="0">
                <a:solidFill>
                  <a:schemeClr val="tx1"/>
                </a:solidFill>
              </a:rPr>
              <a:t>has </a:t>
            </a:r>
            <a:r>
              <a:rPr lang="en-US" b="1" dirty="0">
                <a:solidFill>
                  <a:schemeClr val="tx1"/>
                </a:solidFill>
              </a:rPr>
              <a:t>constant </a:t>
            </a:r>
            <a:r>
              <a:rPr lang="en-US" dirty="0">
                <a:solidFill>
                  <a:schemeClr val="tx1"/>
                </a:solidFill>
              </a:rPr>
              <a:t>performance if it requires the same number of operations for </a:t>
            </a:r>
            <a:r>
              <a:rPr lang="en-US" dirty="0" smtClean="0">
                <a:solidFill>
                  <a:schemeClr val="tx1"/>
                </a:solidFill>
              </a:rPr>
              <a:t>any problem size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indexing is a good example of a constant-time </a:t>
            </a:r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Another order of complexity that is better than linear but worse than constant is </a:t>
            </a:r>
            <a:r>
              <a:rPr lang="en-US" dirty="0" smtClean="0">
                <a:solidFill>
                  <a:schemeClr val="tx1"/>
                </a:solidFill>
              </a:rPr>
              <a:t>called </a:t>
            </a:r>
            <a:r>
              <a:rPr lang="en-US" b="1" dirty="0" smtClean="0">
                <a:solidFill>
                  <a:schemeClr val="tx1"/>
                </a:solidFill>
              </a:rPr>
              <a:t>logarithmic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amount of work of a logarithmic algorithm is proportional to the </a:t>
            </a:r>
            <a:r>
              <a:rPr lang="en-US" dirty="0" smtClean="0">
                <a:solidFill>
                  <a:schemeClr val="tx1"/>
                </a:solidFill>
              </a:rPr>
              <a:t>log</a:t>
            </a:r>
            <a:r>
              <a:rPr lang="en-US" sz="600" baseline="-25000" dirty="0">
                <a:solidFill>
                  <a:schemeClr val="tx1"/>
                </a:solidFill>
              </a:rPr>
              <a:t> 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the problem </a:t>
            </a:r>
            <a:r>
              <a:rPr lang="en-US" dirty="0" smtClean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4"/>
          </p:nvPr>
        </p:nvSpPr>
        <p:spPr>
          <a:xfrm>
            <a:off x="363907" y="3807698"/>
            <a:ext cx="7990543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work of a </a:t>
            </a:r>
            <a:r>
              <a:rPr lang="en-US" sz="1800" b="1" dirty="0">
                <a:solidFill>
                  <a:schemeClr val="tx1"/>
                </a:solidFill>
              </a:rPr>
              <a:t>polynomial time algorithm </a:t>
            </a:r>
            <a:r>
              <a:rPr lang="en-US" dirty="0">
                <a:solidFill>
                  <a:schemeClr val="tx1"/>
                </a:solidFill>
              </a:rPr>
              <a:t>grows at a rate </a:t>
            </a:r>
            <a:r>
              <a:rPr lang="en-US" dirty="0" smtClean="0">
                <a:solidFill>
                  <a:schemeClr val="tx1"/>
                </a:solidFill>
              </a:rPr>
              <a:t>of n</a:t>
            </a:r>
            <a:r>
              <a:rPr lang="en-US" baseline="-25000" dirty="0" smtClean="0">
                <a:solidFill>
                  <a:schemeClr val="tx1"/>
                </a:solidFill>
              </a:rPr>
              <a:t>k </a:t>
            </a:r>
            <a:r>
              <a:rPr lang="en-US" dirty="0" smtClean="0">
                <a:solidFill>
                  <a:schemeClr val="tx1"/>
                </a:solidFill>
              </a:rPr>
              <a:t>Where k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a constant </a:t>
            </a:r>
            <a:r>
              <a:rPr lang="en-US" dirty="0">
                <a:solidFill>
                  <a:schemeClr val="tx1"/>
                </a:solidFill>
              </a:rPr>
              <a:t>greater than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56076" y="4572000"/>
            <a:ext cx="7998375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order of complexity that is worse than polynomial is called </a:t>
            </a:r>
            <a:r>
              <a:rPr lang="en-US" b="1" dirty="0" smtClean="0">
                <a:solidFill>
                  <a:schemeClr val="tx1"/>
                </a:solidFill>
              </a:rPr>
              <a:t>exponential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356076" y="4910984"/>
            <a:ext cx="4267200" cy="263149"/>
          </a:xfrm>
        </p:spPr>
        <p:txBody>
          <a:bodyPr/>
          <a:lstStyle/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example rate of growth of this order is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1" name="Object 10" descr="2 to the power of 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034991"/>
              </p:ext>
            </p:extLst>
          </p:nvPr>
        </p:nvGraphicFramePr>
        <p:xfrm>
          <a:off x="4658520" y="4854033"/>
          <a:ext cx="255796" cy="29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3" imgW="164880" imgH="190440" progId="Equation.DSMT4">
                  <p:embed/>
                </p:oleObj>
              </mc:Choice>
              <mc:Fallback>
                <p:oleObj name="Equation" r:id="rId3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8520" y="4854033"/>
                        <a:ext cx="255796" cy="295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2813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Complexity (3 of 4)</a:t>
            </a:r>
          </a:p>
        </p:txBody>
      </p:sp>
      <p:pic>
        <p:nvPicPr>
          <p:cNvPr id="6" name="Picture 5" descr="Figure 11-6 Ay graph of some sample orders of complexity. A graph is plotted for operation versus problem size. The graph plots the linear function n, the quadratic function n squared, the function 2 to the n, and log base 2 of n. The curve in order of steepness are: log base 2 of n, N, N squared and to the n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4070604" cy="310221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5528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Complexity (4 of 4)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08828"/>
              </p:ext>
            </p:extLst>
          </p:nvPr>
        </p:nvGraphicFramePr>
        <p:xfrm>
          <a:off x="779489" y="24384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Logarithmic (log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Linear (n)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Quadratic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aseline="0" dirty="0" smtClean="0">
                          <a:solidFill>
                            <a:schemeClr val="bg1"/>
                          </a:solidFill>
                        </a:rPr>
                        <a:t>n squared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Exponential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 2 to the 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Off the charts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Off the charts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1,000,000,000,000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Really off the charts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56280"/>
              </p:ext>
            </p:extLst>
          </p:nvPr>
        </p:nvGraphicFramePr>
        <p:xfrm>
          <a:off x="7799562" y="2469172"/>
          <a:ext cx="308633" cy="25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3" imgW="279360" imgH="228600" progId="Equation.DSMT4">
                  <p:embed/>
                </p:oleObj>
              </mc:Choice>
              <mc:Fallback>
                <p:oleObj name="Equation" r:id="rId3" imgW="27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9562" y="2469172"/>
                        <a:ext cx="308633" cy="252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42383"/>
              </p:ext>
            </p:extLst>
          </p:nvPr>
        </p:nvGraphicFramePr>
        <p:xfrm>
          <a:off x="5998875" y="2455492"/>
          <a:ext cx="308633" cy="25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8875" y="2455492"/>
                        <a:ext cx="308633" cy="252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8710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62352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11.1</a:t>
            </a:r>
            <a:r>
              <a:rPr lang="en-US" dirty="0" smtClean="0">
                <a:solidFill>
                  <a:schemeClr val="tx1"/>
                </a:solidFill>
              </a:rPr>
              <a:t> Measure </a:t>
            </a:r>
            <a:r>
              <a:rPr lang="en-US" dirty="0">
                <a:solidFill>
                  <a:schemeClr val="tx1"/>
                </a:solidFill>
              </a:rPr>
              <a:t>the performance of an algorithm by obtaining running times and instruction counts with different data sets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11.2</a:t>
            </a:r>
            <a:r>
              <a:rPr lang="en-US" dirty="0" smtClean="0">
                <a:solidFill>
                  <a:schemeClr val="tx1"/>
                </a:solidFill>
              </a:rPr>
              <a:t> Analyze </a:t>
            </a:r>
            <a:r>
              <a:rPr lang="en-US" dirty="0">
                <a:solidFill>
                  <a:schemeClr val="tx1"/>
                </a:solidFill>
              </a:rPr>
              <a:t>an algorithm’s performance by determining its order of complexity, using big-O </a:t>
            </a:r>
            <a:r>
              <a:rPr lang="en-US" dirty="0" smtClean="0">
                <a:solidFill>
                  <a:schemeClr val="tx1"/>
                </a:solidFill>
              </a:rPr>
              <a:t>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74228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amount of work in an algorithm typically is the sum of several terms in a polynomial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focus on one term as </a:t>
            </a:r>
            <a:r>
              <a:rPr lang="en-US" b="1" dirty="0">
                <a:solidFill>
                  <a:schemeClr val="tx1"/>
                </a:solidFill>
              </a:rPr>
              <a:t>dominant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becomes large, the dominant term becomes so large that the amount of work represented by the other terms can be ignored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Asymptotic analysis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Big-O notation:</a:t>
            </a:r>
            <a:r>
              <a:rPr lang="en-US" dirty="0">
                <a:solidFill>
                  <a:schemeClr val="tx1"/>
                </a:solidFill>
              </a:rPr>
              <a:t> used to express the efficiency or computational complexity of an algorithm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8111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Role of the Constant of Proportionality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2343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constant of proportionality </a:t>
            </a:r>
            <a:r>
              <a:rPr lang="en-US" dirty="0">
                <a:solidFill>
                  <a:schemeClr val="tx1"/>
                </a:solidFill>
              </a:rPr>
              <a:t>involves the terms and coefficients that are usually </a:t>
            </a:r>
            <a:r>
              <a:rPr lang="en-US" dirty="0" smtClean="0">
                <a:solidFill>
                  <a:schemeClr val="tx1"/>
                </a:solidFill>
              </a:rPr>
              <a:t>ignored during </a:t>
            </a:r>
            <a:r>
              <a:rPr lang="en-US" dirty="0">
                <a:solidFill>
                  <a:schemeClr val="tx1"/>
                </a:solidFill>
              </a:rPr>
              <a:t>big-O </a:t>
            </a:r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etermine </a:t>
            </a:r>
            <a:r>
              <a:rPr lang="en-US" dirty="0">
                <a:solidFill>
                  <a:schemeClr val="tx1"/>
                </a:solidFill>
              </a:rPr>
              <a:t>the constant of proportionality for the first algorithm discussed in </a:t>
            </a:r>
            <a:r>
              <a:rPr lang="en-US" dirty="0" smtClean="0">
                <a:solidFill>
                  <a:schemeClr val="tx1"/>
                </a:solidFill>
              </a:rPr>
              <a:t>this chapter</a:t>
            </a:r>
            <a:r>
              <a:rPr lang="en-US" dirty="0">
                <a:solidFill>
                  <a:schemeClr val="tx1"/>
                </a:solidFill>
              </a:rPr>
              <a:t>. Here is the code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3908" y="2921238"/>
            <a:ext cx="3674692" cy="1056058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work 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x in range(problemSize):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work 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work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−= 1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1368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the Memory Used by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92360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complete analysis of the resources used by an algorithm includes the amount of memory required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focus on rates of potential growth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algorithms require the same amount of memory to solve any problem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Other algorithms require more memory as the problem size gets </a:t>
            </a:r>
            <a:r>
              <a:rPr lang="en-US" dirty="0" smtClean="0">
                <a:solidFill>
                  <a:schemeClr val="tx1"/>
                </a:solidFill>
              </a:rPr>
              <a:t>larger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390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5133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now present several algorithms that can be used for searching and sorting lists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first discuss the design of an algorithm,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then show its implementation as a Python function, and,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Finally, we provide an analysis of the algorithm’s computational complexity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keep things simple, each function processes a list of </a:t>
            </a:r>
            <a:r>
              <a:rPr lang="en-US" dirty="0" smtClean="0">
                <a:solidFill>
                  <a:schemeClr val="tx1"/>
                </a:solidFill>
              </a:rPr>
              <a:t>integers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0331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a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Python’s </a:t>
            </a:r>
            <a:r>
              <a:rPr lang="en-US" b="1" dirty="0">
                <a:solidFill>
                  <a:schemeClr val="tx1"/>
                </a:solidFill>
              </a:rPr>
              <a:t>min </a:t>
            </a:r>
            <a:r>
              <a:rPr lang="en-US" dirty="0">
                <a:solidFill>
                  <a:schemeClr val="tx1"/>
                </a:solidFill>
              </a:rPr>
              <a:t>function returns the minimum or smallest item in a list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Alternative version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81000" y="2438400"/>
            <a:ext cx="8415338" cy="236834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ourMin(lyst):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“““Returns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position of the minimum item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minpos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current 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current &lt; len(lyst):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lyst[current] &lt; lyst[minpos]: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minpos = current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current 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minpos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457200" y="4967818"/>
            <a:ext cx="3733800" cy="546303"/>
          </a:xfrm>
        </p:spPr>
        <p:txBody>
          <a:bodyPr/>
          <a:lstStyle/>
          <a:p>
            <a:pPr lvl="1"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1 comparisons for a list of size </a:t>
            </a:r>
            <a:r>
              <a:rPr lang="en-US" b="1" dirty="0">
                <a:solidFill>
                  <a:schemeClr val="tx1"/>
                </a:solidFill>
              </a:rPr>
              <a:t>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69104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Search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Python’s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operator is implemented as a method named </a:t>
            </a:r>
            <a:r>
              <a:rPr lang="en-US" b="1" dirty="0">
                <a:solidFill>
                  <a:schemeClr val="tx1"/>
                </a:solidFill>
              </a:rPr>
              <a:t>__contains__ </a:t>
            </a: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Uses a </a:t>
            </a:r>
            <a:r>
              <a:rPr lang="en-US" b="1" dirty="0">
                <a:solidFill>
                  <a:schemeClr val="tx1"/>
                </a:solidFill>
              </a:rPr>
              <a:t>sequential search </a:t>
            </a:r>
            <a:r>
              <a:rPr lang="en-US" dirty="0">
                <a:solidFill>
                  <a:schemeClr val="tx1"/>
                </a:solidFill>
              </a:rPr>
              <a:t>or a </a:t>
            </a:r>
            <a:r>
              <a:rPr lang="en-US" b="1" dirty="0">
                <a:solidFill>
                  <a:schemeClr val="tx1"/>
                </a:solidFill>
              </a:rPr>
              <a:t>linear search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code for a linear search function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3082849"/>
            <a:ext cx="8415338" cy="237180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sequentialSearch(target, lyst):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“““Returns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position of the target item if found,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or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−1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otherwise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position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position &lt; len(lyst):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target == lyst[position]: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position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position 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−1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0275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Best-Case, Worst-Case, and Average-Case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8842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Analysis of a linear search considers three cases: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the worst case, the target item is at the end of the list or not in the list at all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the best case, the algorithm finds the target at the first position, after making one iteration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O(1)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Average case: add number of iterations required to find target at each possible position; divide sum by </a:t>
            </a:r>
            <a:r>
              <a:rPr lang="en-US" b="1" dirty="0">
                <a:solidFill>
                  <a:schemeClr val="tx1"/>
                </a:solidFill>
              </a:rPr>
              <a:t>n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2670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Search of a List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linear search is necessary for data that are not arranged in any particular order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searching sorted data, use a binary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2657740"/>
            <a:ext cx="8415338" cy="3277820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binarySearch(target, lyst):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“““Returns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position of the target item if found,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or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−1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otherwise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left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right = len(lyst)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while left &lt;= right: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midpoint = (left + right) //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if target == lyst[midpoint]: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	return midpoint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elif target &lt; lyst[midpoint]: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	right = midpoint – 1 # Search to left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	left = midpoint + 1 # Search to right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−1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43115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Search of a List (2 of 2)</a:t>
            </a:r>
          </a:p>
        </p:txBody>
      </p:sp>
      <p:pic>
        <p:nvPicPr>
          <p:cNvPr id="6" name="Picture 5" descr="Figure 11-7 The items of a list visited during a binary search for 10. The diagram illustrates, the items of a list visited during a binary search for 10. Level 1, 1 2 3 4 5 6 7 8 9. Level 2, 1 2 3 4 and 6 7 8 9. Level 3. 1; 3 4; 6 and 8 9. Level 4, 4 and 9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1981200"/>
            <a:ext cx="5564044" cy="3447288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5505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Sort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862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sort functions that we develop here operate on a list of integers and uses a </a:t>
            </a:r>
            <a:r>
              <a:rPr lang="en-US" b="1" dirty="0">
                <a:solidFill>
                  <a:schemeClr val="tx1"/>
                </a:solidFill>
              </a:rPr>
              <a:t>swap </a:t>
            </a:r>
            <a:r>
              <a:rPr lang="en-US" dirty="0">
                <a:solidFill>
                  <a:schemeClr val="tx1"/>
                </a:solidFill>
              </a:rPr>
              <a:t>function to exchange the positions of two items in the </a:t>
            </a:r>
            <a:r>
              <a:rPr lang="en-US" dirty="0" smtClean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2226178"/>
            <a:ext cx="8415338" cy="1845505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swap(lyst, i, j):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“““Exchanges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items at positions i and j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You could say lyst[i], lyst[j] = lyst[j], lyst[i]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but the following code shows what is really going on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temp = lyst[i]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lyst[i] = lyst[j]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lyst[j]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temp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9939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0621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11.3</a:t>
            </a:r>
            <a:r>
              <a:rPr lang="en-US" dirty="0" smtClean="0">
                <a:solidFill>
                  <a:schemeClr val="tx1"/>
                </a:solidFill>
              </a:rPr>
              <a:t> Distinguish </a:t>
            </a:r>
            <a:r>
              <a:rPr lang="en-US" dirty="0">
                <a:solidFill>
                  <a:schemeClr val="tx1"/>
                </a:solidFill>
              </a:rPr>
              <a:t>the common orders of complexity and the algorithmic patterns that exhibit them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11.4</a:t>
            </a:r>
            <a:r>
              <a:rPr lang="en-US" dirty="0" smtClean="0">
                <a:solidFill>
                  <a:schemeClr val="tx1"/>
                </a:solidFill>
              </a:rPr>
              <a:t> Distinguish </a:t>
            </a:r>
            <a:r>
              <a:rPr lang="en-US" dirty="0">
                <a:solidFill>
                  <a:schemeClr val="tx1"/>
                </a:solidFill>
              </a:rPr>
              <a:t>between the improvements obtained by tweaking an algorithm and reducing its order of complexity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11.5</a:t>
            </a:r>
            <a:r>
              <a:rPr lang="en-US" dirty="0" smtClean="0">
                <a:solidFill>
                  <a:schemeClr val="tx1"/>
                </a:solidFill>
              </a:rPr>
              <a:t> Design, implement, and analyze search and sort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61521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Sort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18801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Perhaps the simplest strategy is to search the entire list for the position of the smallest item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that position does not equal the first position, the algorithm swaps the items at those </a:t>
            </a:r>
            <a:r>
              <a:rPr lang="en-US" dirty="0" smtClean="0">
                <a:solidFill>
                  <a:schemeClr val="tx1"/>
                </a:solidFill>
              </a:rPr>
              <a:t>positions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09451"/>
              </p:ext>
            </p:extLst>
          </p:nvPr>
        </p:nvGraphicFramePr>
        <p:xfrm>
          <a:off x="762000" y="3173112"/>
          <a:ext cx="7391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Unsorted List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1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2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3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4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13526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Sort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424399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selectionSort(lyst):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“““Sorts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items in lyst in ascending order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i &lt; len(lyst)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1: # Do n – 1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searches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minIndex = I         #for the smallest item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j = i + 1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j &lt; len(lyst): # Start a search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lyst[j] &lt; lyst[minIndex]: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minIndex = j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j 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minIndex != i: # Swap if necessary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swap(lyst, minIndex, i)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 += 1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83580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Starts at beginning of list and compares pairs of data items as it moves down to the end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items in pair are out of order, swap </a:t>
            </a:r>
            <a:r>
              <a:rPr lang="en-US" dirty="0" smtClean="0">
                <a:solidFill>
                  <a:schemeClr val="tx1"/>
                </a:solidFill>
              </a:rPr>
              <a:t>them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0521"/>
              </p:ext>
            </p:extLst>
          </p:nvPr>
        </p:nvGraphicFramePr>
        <p:xfrm>
          <a:off x="762000" y="2951769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Unsorted List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1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2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3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4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88219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Python function for a bubble sort: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64108"/>
            <a:ext cx="8415338" cy="263495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bubbleSort(lyst):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“““Sorts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items in lyst in ascending order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n = len(lyst)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b="1" dirty="0">
                <a:solidFill>
                  <a:schemeClr val="tx1"/>
                </a:solidFill>
                <a:cs typeface="Courier New" panose="02070309020205020404" pitchFamily="49" charset="0"/>
              </a:rPr>
              <a:t>    while n &gt; 1: # Do n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−</a:t>
            </a:r>
            <a:r>
              <a:rPr lang="pt-BR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chemeClr val="tx1"/>
                </a:solidFill>
                <a:cs typeface="Courier New" panose="02070309020205020404" pitchFamily="49" charset="0"/>
              </a:rPr>
              <a:t>1 bubbles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i = 1 # Start each bubble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while i &lt; n: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if lyst[i] &lt; lyst[i −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1]: # Exchange if needed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   swap(lyst, i, i −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i 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n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−=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47726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Sort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Code for the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function: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22092"/>
            <a:ext cx="8415338" cy="368754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insertionSort(lyst):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“““Sorts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items in lyst in ascending order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i 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while i &lt; len(lyst):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itemToInsert = lyst[i]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j = i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while j &gt;=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if itemToInsert &lt; lyst[j]: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   lyst[j + 1] = lyst[j]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   j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−=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   break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lyst[j + 1] = itemToInsert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i +=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45509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Sort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more items in the list that are in order, the better insertion sort gets until, in the best case of a sorted list, the sort’s behavior is linear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the average case, insertion sort is still quadratic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97715"/>
              </p:ext>
            </p:extLst>
          </p:nvPr>
        </p:nvGraphicFramePr>
        <p:xfrm>
          <a:off x="609599" y="3124200"/>
          <a:ext cx="77697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Unsorted List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1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2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 3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After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(no insertion)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 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 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 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56336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Best-Case, Worst-Case, and Average-Case Performance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08238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Thorough analysis of an algorithm’s complexity divides its behavior into three types of cases: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Best case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Worst case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Average case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There are algorithms whose best-case and average-case performances are similar, but whose performance can degrade to a worst case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choosing/developing an algorithm, it is important to be aware of these </a:t>
            </a:r>
            <a:r>
              <a:rPr lang="en-US" dirty="0" smtClean="0">
                <a:solidFill>
                  <a:schemeClr val="tx1"/>
                </a:solidFill>
              </a:rPr>
              <a:t>distinctions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27029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Sorting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96725"/>
              </p:ext>
            </p:extLst>
          </p:nvPr>
        </p:nvGraphicFramePr>
        <p:xfrm>
          <a:off x="1582184" y="1981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 Log 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n squared</a:t>
                      </a:r>
                      <a:endParaRPr lang="en-US" sz="14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4,608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262,144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10,240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1,048,576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2,048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22,458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4,194,304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8,192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106,496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67,108,864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16,384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229,376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268,435,456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32,768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491,520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1,073,741,824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26468"/>
              </p:ext>
            </p:extLst>
          </p:nvPr>
        </p:nvGraphicFramePr>
        <p:xfrm>
          <a:off x="5760882" y="2010938"/>
          <a:ext cx="197485" cy="22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3" imgW="164880" imgH="190440" progId="Equation.DSMT4">
                  <p:embed/>
                </p:oleObj>
              </mc:Choice>
              <mc:Fallback>
                <p:oleObj name="Equation" r:id="rId3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0882" y="2010938"/>
                        <a:ext cx="197485" cy="22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19311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17905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outline of the strategy used in the </a:t>
            </a:r>
            <a:r>
              <a:rPr lang="en-US" b="1" dirty="0">
                <a:solidFill>
                  <a:schemeClr val="tx1"/>
                </a:solidFill>
              </a:rPr>
              <a:t>quicksort </a:t>
            </a:r>
            <a:r>
              <a:rPr lang="en-US" dirty="0">
                <a:solidFill>
                  <a:schemeClr val="tx1"/>
                </a:solidFill>
              </a:rPr>
              <a:t>algorithm: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1. Begin by selecting the item at the list’s midpoint. We call this item the pivot.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 Partition items in the list so that all items less than the pivot are moved to the </a:t>
            </a:r>
            <a:r>
              <a:rPr lang="en-US" dirty="0" smtClean="0">
                <a:solidFill>
                  <a:schemeClr val="tx1"/>
                </a:solidFill>
              </a:rPr>
              <a:t>left of </a:t>
            </a:r>
            <a:r>
              <a:rPr lang="en-US" dirty="0">
                <a:solidFill>
                  <a:schemeClr val="tx1"/>
                </a:solidFill>
              </a:rPr>
              <a:t>the pivot, and the rest are moved to its right.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 Divide and conquer. Reapply the process recursively to the sublists formed by </a:t>
            </a:r>
            <a:r>
              <a:rPr lang="en-US" dirty="0" smtClean="0">
                <a:solidFill>
                  <a:schemeClr val="tx1"/>
                </a:solidFill>
              </a:rPr>
              <a:t>splitting the </a:t>
            </a:r>
            <a:r>
              <a:rPr lang="en-US" dirty="0">
                <a:solidFill>
                  <a:schemeClr val="tx1"/>
                </a:solidFill>
              </a:rPr>
              <a:t>list at the pivot.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. The process terminates each time it encounters a sublist with fewer than two items.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2740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4220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 smtClean="0">
                <a:solidFill>
                  <a:schemeClr val="tx1"/>
                </a:solidFill>
              </a:rPr>
              <a:t>Partitioning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1. Swap the pivot with the last item in the sublist.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2. Establish a boundary between the items known to be less than the pivot and the </a:t>
            </a:r>
            <a:r>
              <a:rPr lang="en-US" dirty="0" smtClean="0">
                <a:solidFill>
                  <a:schemeClr val="tx1"/>
                </a:solidFill>
              </a:rPr>
              <a:t>rest 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items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 Starting with the first item in the sublist, scan across the sublist. Every time an </a:t>
            </a:r>
            <a:r>
              <a:rPr lang="en-US" dirty="0" smtClean="0">
                <a:solidFill>
                  <a:schemeClr val="tx1"/>
                </a:solidFill>
              </a:rPr>
              <a:t>item less </a:t>
            </a:r>
            <a:r>
              <a:rPr lang="en-US" dirty="0">
                <a:solidFill>
                  <a:schemeClr val="tx1"/>
                </a:solidFill>
              </a:rPr>
              <a:t>than the pivot is encountered, swap it with the first item after the boundary </a:t>
            </a:r>
            <a:r>
              <a:rPr lang="en-US" dirty="0" smtClean="0">
                <a:solidFill>
                  <a:schemeClr val="tx1"/>
                </a:solidFill>
              </a:rPr>
              <a:t>and advance </a:t>
            </a:r>
            <a:r>
              <a:rPr lang="en-US" dirty="0">
                <a:solidFill>
                  <a:schemeClr val="tx1"/>
                </a:solidFill>
              </a:rPr>
              <a:t>the boundary.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4. Finish by swapping the pivot with the first item after the boundary.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2916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the Efficiency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63429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choosing algorithms, we often have to settle for a space/time tradeoff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algorithm can be designed to gain faster run times at the cost of using extra space (memory), or the other way around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Memory is now quite inexpensive for desktop and laptop computers, but not yet for miniature </a:t>
            </a:r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090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Complexity Analysis of Quicksort</a:t>
            </a:r>
          </a:p>
        </p:txBody>
      </p:sp>
      <p:pic>
        <p:nvPicPr>
          <p:cNvPr id="5" name="Picture 4" descr="Figure 11-8 A worst - case scenario for quicksort ( arrows indicate pivot elements ). ort. Row 1: 34 41 56 63 72 89 95, 34 is the pivot element. Row 2: 41 56 63 72 89 95, 41 is the pivot element. Row 3: 56 63 72 89 95, 56 is the pivot element. Row 4: 63 72 89 95, 63 is the pivot element. Row 5: 72 89 95, 72 is the pivot element. Row 6: 89 95, 89 is the pivot element. Row 7: 95, 95 is the pivot element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09799"/>
            <a:ext cx="4343400" cy="369651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00514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Implementation of </a:t>
            </a:r>
            <a:r>
              <a:rPr lang="en-US" b="1" dirty="0" smtClean="0">
                <a:solidFill>
                  <a:schemeClr val="tx1"/>
                </a:solidFill>
              </a:rPr>
              <a:t>Quicksort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quicksort algorithm is most easily coded using a recursive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67976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Sort (1 of 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41170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Informal summary of the algorithm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Compute </a:t>
            </a:r>
            <a:r>
              <a:rPr lang="en-US" dirty="0">
                <a:solidFill>
                  <a:schemeClr val="tx1"/>
                </a:solidFill>
              </a:rPr>
              <a:t>the middle position of a list and recursively sort its left and right </a:t>
            </a:r>
            <a:r>
              <a:rPr lang="en-US" dirty="0" smtClean="0">
                <a:solidFill>
                  <a:schemeClr val="tx1"/>
                </a:solidFill>
              </a:rPr>
              <a:t>sublists (divide </a:t>
            </a:r>
            <a:r>
              <a:rPr lang="en-US" dirty="0">
                <a:solidFill>
                  <a:schemeClr val="tx1"/>
                </a:solidFill>
              </a:rPr>
              <a:t>and conquer).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Merge </a:t>
            </a:r>
            <a:r>
              <a:rPr lang="en-US" dirty="0">
                <a:solidFill>
                  <a:schemeClr val="tx1"/>
                </a:solidFill>
              </a:rPr>
              <a:t>the two sorted sublists back into a single sorted list.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Stop </a:t>
            </a:r>
            <a:r>
              <a:rPr lang="en-US" dirty="0">
                <a:solidFill>
                  <a:schemeClr val="tx1"/>
                </a:solidFill>
              </a:rPr>
              <a:t>the process when sublists can no longer be subdivided.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Three Python functions collaborate in this top-level design strategy:</a:t>
            </a:r>
          </a:p>
          <a:p>
            <a:pPr lvl="1">
              <a:buClr>
                <a:srgbClr val="007FA9"/>
              </a:buClr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mergeSort</a:t>
            </a:r>
            <a:r>
              <a:rPr lang="en-US" dirty="0" smtClean="0">
                <a:solidFill>
                  <a:schemeClr val="tx1"/>
                </a:solidFill>
              </a:rPr>
              <a:t>—The </a:t>
            </a:r>
            <a:r>
              <a:rPr lang="en-US" dirty="0">
                <a:solidFill>
                  <a:schemeClr val="tx1"/>
                </a:solidFill>
              </a:rPr>
              <a:t>function called by users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rgbClr val="007FA9"/>
              </a:buClr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mergeSortHelper</a:t>
            </a:r>
            <a:r>
              <a:rPr lang="en-US" dirty="0" smtClean="0">
                <a:solidFill>
                  <a:schemeClr val="tx1"/>
                </a:solidFill>
              </a:rPr>
              <a:t>—A </a:t>
            </a:r>
            <a:r>
              <a:rPr lang="en-US" dirty="0">
                <a:solidFill>
                  <a:schemeClr val="tx1"/>
                </a:solidFill>
              </a:rPr>
              <a:t>helper function that hides the extra parameters required </a:t>
            </a:r>
            <a:r>
              <a:rPr lang="en-US" dirty="0" smtClean="0">
                <a:solidFill>
                  <a:schemeClr val="tx1"/>
                </a:solidFill>
              </a:rPr>
              <a:t>by recursive </a:t>
            </a:r>
            <a:r>
              <a:rPr lang="en-US" dirty="0">
                <a:solidFill>
                  <a:schemeClr val="tx1"/>
                </a:solidFill>
              </a:rPr>
              <a:t>calls.</a:t>
            </a:r>
          </a:p>
          <a:p>
            <a:pPr lvl="1">
              <a:buClr>
                <a:srgbClr val="007FA9"/>
              </a:buClr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merge</a:t>
            </a:r>
            <a:r>
              <a:rPr lang="en-US" dirty="0" smtClean="0">
                <a:solidFill>
                  <a:schemeClr val="tx1"/>
                </a:solidFill>
              </a:rPr>
              <a:t>—A </a:t>
            </a:r>
            <a:r>
              <a:rPr lang="en-US" dirty="0">
                <a:solidFill>
                  <a:schemeClr val="tx1"/>
                </a:solidFill>
              </a:rPr>
              <a:t>function that implements the merging process.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59534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Sort (2 of 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78202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Implementing the Merging </a:t>
            </a:r>
            <a:r>
              <a:rPr lang="en-US" b="1" dirty="0" smtClean="0">
                <a:solidFill>
                  <a:schemeClr val="tx1"/>
                </a:solidFill>
              </a:rPr>
              <a:t>Process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merging process uses a temporary list of the same size as the list being sorted</a:t>
            </a:r>
          </a:p>
          <a:p>
            <a:pPr lvl="2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We call this list the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copyBuffer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To avoid the overhead of allocating and deallocating the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copyBuffer</a:t>
            </a:r>
            <a:r>
              <a:rPr lang="en-US" dirty="0" smtClean="0">
                <a:solidFill>
                  <a:schemeClr val="tx1"/>
                </a:solidFill>
              </a:rPr>
              <a:t> each time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merge</a:t>
            </a:r>
            <a:r>
              <a:rPr lang="en-US" dirty="0" smtClean="0">
                <a:solidFill>
                  <a:schemeClr val="tx1"/>
                </a:solidFill>
              </a:rPr>
              <a:t> is called, the buffer is allocated once in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mergeSort</a:t>
            </a:r>
            <a:r>
              <a:rPr lang="en-US" dirty="0" smtClean="0">
                <a:solidFill>
                  <a:schemeClr val="tx1"/>
                </a:solidFill>
              </a:rPr>
              <a:t> and passed as an argument to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mergeSortHelper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merge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88830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Sort (3 of 5)</a:t>
            </a:r>
          </a:p>
        </p:txBody>
      </p:sp>
      <p:pic>
        <p:nvPicPr>
          <p:cNvPr id="6" name="Picture 5" descr="Figure 11-9 Sublists generated during calls of mergesorthelper. g calls of merge sort helper. Level 0: 4 1 7 6 5 3 8 2. Level 1: subset 1, 4 1 7 6; subset 2, 5 3 8 2. Level 2: subset 1, 4 1; subset 2, 7 6; subset 3, 5 3, subset 4, 8 2. Level 3: subset 1, 4; subset 2, 1; subset 3, 7; subset 4, 6; subset 5, 5; subset 6, 3, subset 7, 8; subset 8, 2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1828800"/>
            <a:ext cx="5556504" cy="3436259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00252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Sort (4 of 5)</a:t>
            </a:r>
          </a:p>
        </p:txBody>
      </p:sp>
      <p:pic>
        <p:nvPicPr>
          <p:cNvPr id="3" name="Picture 2" descr="Figure 11-10 Merging the sublists during a merge sort. a merge sort. Level 3: subset 1, 4; subset 2, 1; subset 3, 7; subset 4, 6; subset 5, 5; subset 6, 3, subset 7, 8; subset 8, 2. Level 2: subset 1, 1 4; subset 2, 6 7; subset 3, 3 5, subset 4, 2 8. Level 1: subset 1, 1 4 7 6; subset 2, 2 3 5 8. Level 0: 1 2 3 4 5 6 7 8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21" y="1905000"/>
            <a:ext cx="5509275" cy="3409188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13532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Sort (5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5191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Complexity Analysis of Merge </a:t>
            </a:r>
            <a:r>
              <a:rPr lang="en-US" b="1" dirty="0" smtClean="0">
                <a:solidFill>
                  <a:schemeClr val="tx1"/>
                </a:solidFill>
              </a:rPr>
              <a:t>Sort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running time of the merge function is dominated by the two for </a:t>
            </a:r>
            <a:r>
              <a:rPr lang="en-US" dirty="0" smtClean="0">
                <a:solidFill>
                  <a:schemeClr val="tx1"/>
                </a:solidFill>
              </a:rPr>
              <a:t>statements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which loops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high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b="1" dirty="0">
                <a:solidFill>
                  <a:schemeClr val="tx1"/>
                </a:solidFill>
              </a:rPr>
              <a:t>low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1 1) </a:t>
            </a:r>
            <a:r>
              <a:rPr lang="en-US" dirty="0" smtClean="0">
                <a:solidFill>
                  <a:schemeClr val="tx1"/>
                </a:solidFill>
              </a:rPr>
              <a:t>times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function’s running time is O(</a:t>
            </a:r>
            <a:r>
              <a:rPr lang="en-US" b="1" dirty="0">
                <a:solidFill>
                  <a:schemeClr val="tx1"/>
                </a:solidFill>
              </a:rPr>
              <a:t>high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b="1" dirty="0">
                <a:solidFill>
                  <a:schemeClr val="tx1"/>
                </a:solidFill>
              </a:rPr>
              <a:t>low</a:t>
            </a:r>
            <a:r>
              <a:rPr lang="en-US" dirty="0" smtClean="0">
                <a:solidFill>
                  <a:schemeClr val="tx1"/>
                </a:solidFill>
              </a:rPr>
              <a:t>), and </a:t>
            </a:r>
            <a:r>
              <a:rPr lang="en-US" dirty="0">
                <a:solidFill>
                  <a:schemeClr val="tx1"/>
                </a:solidFill>
              </a:rPr>
              <a:t>all the merges at a single level take O(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ecause mergeSortHelper splits </a:t>
            </a:r>
            <a:r>
              <a:rPr lang="en-US" dirty="0">
                <a:solidFill>
                  <a:schemeClr val="tx1"/>
                </a:solidFill>
              </a:rPr>
              <a:t>sublists </a:t>
            </a:r>
            <a:r>
              <a:rPr lang="en-US" dirty="0" smtClean="0">
                <a:solidFill>
                  <a:schemeClr val="tx1"/>
                </a:solidFill>
              </a:rPr>
              <a:t>as evenly </a:t>
            </a:r>
            <a:r>
              <a:rPr lang="en-US" dirty="0">
                <a:solidFill>
                  <a:schemeClr val="tx1"/>
                </a:solidFill>
              </a:rPr>
              <a:t>as possible at each level, the number of levels is O(log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the running time for </a:t>
            </a:r>
            <a:r>
              <a:rPr lang="en-US" dirty="0" smtClean="0">
                <a:solidFill>
                  <a:schemeClr val="tx1"/>
                </a:solidFill>
              </a:rPr>
              <a:t>this function </a:t>
            </a:r>
            <a:r>
              <a:rPr lang="en-US" dirty="0">
                <a:solidFill>
                  <a:schemeClr val="tx1"/>
                </a:solidFill>
              </a:rPr>
              <a:t>is O(</a:t>
            </a:r>
            <a:r>
              <a:rPr lang="en-US" b="1" dirty="0">
                <a:solidFill>
                  <a:schemeClr val="tx1"/>
                </a:solidFill>
              </a:rPr>
              <a:t>n log n</a:t>
            </a:r>
            <a:r>
              <a:rPr lang="en-US" dirty="0">
                <a:solidFill>
                  <a:schemeClr val="tx1"/>
                </a:solidFill>
              </a:rPr>
              <a:t>) in all cases.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9364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Exponential Algorithm: Recursive Fibonacci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Code for the Fibonacci function: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39184"/>
            <a:ext cx="8415338" cy="158235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fib(n):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“““Returns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nth Fibonacci number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n &lt; 3: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b="1" dirty="0">
                <a:solidFill>
                  <a:schemeClr val="tx1"/>
                </a:solidFill>
                <a:cs typeface="Courier New" panose="02070309020205020404" pitchFamily="49" charset="0"/>
              </a:rPr>
              <a:t>return fib(n </a:t>
            </a:r>
            <a:r>
              <a:rPr lang="pt-BR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pt-BR" b="1" dirty="0">
                <a:solidFill>
                  <a:schemeClr val="tx1"/>
                </a:solidFill>
                <a:cs typeface="Courier New" panose="02070309020205020404" pitchFamily="49" charset="0"/>
              </a:rPr>
              <a:t>1) + fib(n </a:t>
            </a:r>
            <a:r>
              <a:rPr lang="pt-BR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pt-BR" b="1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  <a:r>
              <a:rPr lang="pt-BR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11-11 A Call tree for f I b 6. Level 0, 6 connects to 5 and 4 in level 1. Level 1, 5 connects to 4 and 3 in level 2, 4 connects to 3 and 2 in level 2. Level 2, 4 connects to 3 and 2 in level 3, 3 connects to 2 and 1 in level 3, 3 connects to 2 and 1 in level 3. Level 3, 3 connects to 2 and 1 in level 4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3793914"/>
            <a:ext cx="5107918" cy="216504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81310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Exponential Algorithm: Recursive Fibonacci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26677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Exponential algorithms are generally impractical to run with any but very small problem sizes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Recursive functions that are called repeatedly with same arguments can be made more efficient by technique called </a:t>
            </a:r>
            <a:r>
              <a:rPr lang="en-US" b="1" dirty="0">
                <a:solidFill>
                  <a:schemeClr val="tx1"/>
                </a:solidFill>
              </a:rPr>
              <a:t>memoization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Program maintains a table of the values for each argument used with the function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Before the function recursively computes a value for a given argument, it checks the table to see if that argument already has a value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62658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59436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Fibonacci to a Linear Algorithm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Pseudocode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29210"/>
            <a:ext cx="3124200" cy="2859244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Set sum to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Set first to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Set second to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Set count to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While count &lt;= 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Set sum to first + second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Set first to second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Set second to sum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Increment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count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2113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629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the Run Time of an Algorithm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97438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way to measure the time cost of an algorithm is to use computer’s clock to obtain actual run time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Benchmarking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profiling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use </a:t>
            </a:r>
            <a:r>
              <a:rPr lang="en-US" b="1" dirty="0">
                <a:solidFill>
                  <a:schemeClr val="tx1"/>
                </a:solidFill>
              </a:rPr>
              <a:t>time()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time </a:t>
            </a:r>
            <a:r>
              <a:rPr lang="en-US" dirty="0">
                <a:solidFill>
                  <a:schemeClr val="tx1"/>
                </a:solidFill>
              </a:rPr>
              <a:t>module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Returns number of seconds that have elapsed between current time on the computer’s clock and January 1, </a:t>
            </a:r>
            <a:r>
              <a:rPr lang="en-US" dirty="0" smtClean="0">
                <a:solidFill>
                  <a:schemeClr val="tx1"/>
                </a:solidFill>
              </a:rPr>
              <a:t>1970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48492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3246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Fibonacci to a Linear Algorithm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277820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fib(n, counter = None):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“““Count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number of iterations in the Fibonacci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function.”””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theSum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first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second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count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3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while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count &lt;= n: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if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counter: counter.increment()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theSum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first +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first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second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theSum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	count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return theSum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9589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5638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Fibonacci to a Linear Algorithm (3 of 3)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64818"/>
              </p:ext>
            </p:extLst>
          </p:nvPr>
        </p:nvGraphicFramePr>
        <p:xfrm>
          <a:off x="762000" y="18135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4357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0180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Problem Size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Iterations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87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88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86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76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18547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89621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874633"/>
          </a:xfrm>
        </p:spPr>
        <p:txBody>
          <a:bodyPr/>
          <a:lstStyle/>
          <a:p>
            <a:pPr>
              <a:lnSpc>
                <a:spcPct val="98000"/>
              </a:lnSpc>
              <a:buClr>
                <a:srgbClr val="007FA9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Thread synchronization problems can occur when two or more threads share data</a:t>
            </a:r>
          </a:p>
          <a:p>
            <a:pPr>
              <a:lnSpc>
                <a:spcPct val="98000"/>
              </a:lnSpc>
              <a:buClr>
                <a:srgbClr val="007FA9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Each computer on a network has a unique 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</a:rPr>
              <a:t>address that allows other computers to locate it</a:t>
            </a:r>
          </a:p>
          <a:p>
            <a:pPr>
              <a:lnSpc>
                <a:spcPct val="98000"/>
              </a:lnSpc>
              <a:buClr>
                <a:srgbClr val="007FA9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Servers and clients communicate on a network by sending bytes through their socket connections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8000"/>
              </a:lnSpc>
              <a:buClr>
                <a:srgbClr val="007FA9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A server can handle several clients concurrently by assigning each client request to a separate handler </a:t>
            </a:r>
            <a:r>
              <a:rPr lang="en-US" dirty="0" smtClean="0">
                <a:solidFill>
                  <a:schemeClr val="tx1"/>
                </a:solidFill>
              </a:rPr>
              <a:t>thread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299639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class variable is a name for a value that all instances of a class share in common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Pickling is the process of converting an object to a form that can be saved to permanent file storage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try-except </a:t>
            </a:r>
            <a:r>
              <a:rPr lang="en-US" dirty="0">
                <a:solidFill>
                  <a:schemeClr val="tx1"/>
                </a:solidFill>
              </a:rPr>
              <a:t>statement is used to catch and handle </a:t>
            </a:r>
            <a:r>
              <a:rPr lang="en-US" dirty="0" smtClean="0">
                <a:solidFill>
                  <a:schemeClr val="tx1"/>
                </a:solidFill>
              </a:rPr>
              <a:t>exceptions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important features of OO programming: encapsulation, inheritance, and polymorphism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Encapsulation restricts access to an object’s data to users of the methods of its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allows one class to pick up the attributes and behavior of another class for free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Polymorphism allows methods in several different classes to have the same headers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data model is a set of classes that are responsible for managing the data of a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089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5532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the Run Time of an Algorithm 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183886"/>
            <a:ext cx="6264275" cy="467820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File: timing1.py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Prints the running times for problem sizes that double,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using a single loop.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import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time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problemSize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10000000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print("%12s16s" %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(“Problem Size”, “Seconds”))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count in range(5):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start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time.time()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#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start of the algorithm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work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for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x in range(problemSize):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work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work −=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#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end of the algorithm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elapsed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time.time()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start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print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("%12d%16.3f" % (problemSize, elapsed))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problemSize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*= 2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8831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57912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the Run Time of an Algorithm (3 of 5)</a:t>
            </a:r>
          </a:p>
        </p:txBody>
      </p:sp>
      <p:pic>
        <p:nvPicPr>
          <p:cNvPr id="6" name="Picture 5" descr="Figure 11-1 The output of the tester program.  A figure titled, The output of the tester program. The table has 5 rows and 2 columns. The columns have the following headings from left to right. problem Size, Seconds. The row entries are as follows. Row 1: problem size, 10000000; seconds, 3. 8. Row 2: problem size, 20000000; seconds, 7.591. Row 3: problem size, 40000000; seconds, 15.352. Row 4: problem size, 80000000; seconds, 30.697. Row 5: problem size, 160000000; seconds, 61.631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61585"/>
            <a:ext cx="4143226" cy="2927808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278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019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the Run Time of an Algorithm (4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05259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j in range(problemSize):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k in range(problemSize):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work 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work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−=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5" name="Picture 4" descr="Figure 11-2 The output of the second tester program with a nested loop and initial problem size of 1000.  A figure titled, The output of the second tester program with a nested loop and initial problem size of 1000. The table has 5 rows and 2 columns. The columns have the following headings from left to right. Problem Size, Seconds. The row entries are as follows. Row 1: problem size, 1000; seconds, 0.387. Row 2: problem size, 1000; seconds, 1.581. Row 3: problem size, 4000; seconds, 6.463. Row 4: problem size, 4000; seconds, 25.702. Row 5: problem size, 16000; seconds, 102.666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95600"/>
            <a:ext cx="4888706" cy="2598224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2914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5867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the Run Time of an Algorithm (5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52069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method permits accurate predictions of the running times of many algorithms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Problems: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Different hardware platforms have different processing speeds, so the running times of an algorithm differ from machine to machine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Running time varies with 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and programming language too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It is impractical to determine the running time for some algorithms with very large data </a:t>
            </a:r>
            <a:r>
              <a:rPr lang="en-US" dirty="0" smtClean="0">
                <a:solidFill>
                  <a:schemeClr val="tx1"/>
                </a:solidFill>
              </a:rPr>
              <a:t>sets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3871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27887</TotalTime>
  <Words>5562</Words>
  <Application>Microsoft Office PowerPoint</Application>
  <PresentationFormat>On-screen Show (4:3)</PresentationFormat>
  <Paragraphs>561</Paragraphs>
  <Slides>53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ＭＳ Ｐゴシック</vt:lpstr>
      <vt:lpstr>Arial</vt:lpstr>
      <vt:lpstr>Calibri</vt:lpstr>
      <vt:lpstr>Calibri Light</vt:lpstr>
      <vt:lpstr>Courier New</vt:lpstr>
      <vt:lpstr>Office Theme</vt:lpstr>
      <vt:lpstr>Equation</vt:lpstr>
      <vt:lpstr>Fundamentals of Python: First Programs  Second Edition</vt:lpstr>
      <vt:lpstr>Objectives (1 of 2)</vt:lpstr>
      <vt:lpstr>Objectives (2 of 2)</vt:lpstr>
      <vt:lpstr>Measuring the Efficiency of Algorithms</vt:lpstr>
      <vt:lpstr>Measuring the Run Time of an Algorithm (1 of 5)</vt:lpstr>
      <vt:lpstr>Measuring the Run Time of an Algorithm (2 of 5)</vt:lpstr>
      <vt:lpstr>Measuring the Run Time of an Algorithm (3 of 5)</vt:lpstr>
      <vt:lpstr>Measuring the Run Time of an Algorithm (4 of 5)</vt:lpstr>
      <vt:lpstr>Measuring the Run Time of an Algorithm (5 of 5)</vt:lpstr>
      <vt:lpstr>Counting Instructions (1 of 5)</vt:lpstr>
      <vt:lpstr>Counting Instructions (2 of 5)</vt:lpstr>
      <vt:lpstr>Counting Instructions (3 of 5)</vt:lpstr>
      <vt:lpstr>Counting Instructions (4 of 5)</vt:lpstr>
      <vt:lpstr>Counting Instructions (5 of 5)</vt:lpstr>
      <vt:lpstr>Complexity Analysis</vt:lpstr>
      <vt:lpstr>Orders of Complexity (1 of 4)</vt:lpstr>
      <vt:lpstr>Orders of Complexity (2 of 4)</vt:lpstr>
      <vt:lpstr>Orders of Complexity (3 of 4)</vt:lpstr>
      <vt:lpstr>Orders of Complexity (4 of 4)</vt:lpstr>
      <vt:lpstr>Big-O Notation</vt:lpstr>
      <vt:lpstr>The Role of the Constant of Proportionality</vt:lpstr>
      <vt:lpstr>Measuring the Memory Used by an Algorithm</vt:lpstr>
      <vt:lpstr>Search Algorithms</vt:lpstr>
      <vt:lpstr>Search for a Minimum</vt:lpstr>
      <vt:lpstr>Sequential Search of a List</vt:lpstr>
      <vt:lpstr>Best-Case, Worst-Case, and Average-Case Performance</vt:lpstr>
      <vt:lpstr>Binary Search of a List (1 of 2)</vt:lpstr>
      <vt:lpstr>Binary Search of a List (2 of 2)</vt:lpstr>
      <vt:lpstr>Basic Sort Algorithms</vt:lpstr>
      <vt:lpstr>Selection Sort (1 of 2)</vt:lpstr>
      <vt:lpstr>Selection Sort (2 of 2)</vt:lpstr>
      <vt:lpstr>Bubble Sort (1 of 2)</vt:lpstr>
      <vt:lpstr>Bubble Sort (2 of 2)</vt:lpstr>
      <vt:lpstr>Insertion Sort (1 of 2)</vt:lpstr>
      <vt:lpstr>Insertion Sort (2 of 2)</vt:lpstr>
      <vt:lpstr>Best-Case, Worst-Case, and Average-Case Performance Revisited</vt:lpstr>
      <vt:lpstr>Faster Sorting</vt:lpstr>
      <vt:lpstr>Quicksort (1 of 4)</vt:lpstr>
      <vt:lpstr>Quicksort (2 of 4)</vt:lpstr>
      <vt:lpstr>Quicksort (3 of 4)</vt:lpstr>
      <vt:lpstr>Quicksort (4 of 4)</vt:lpstr>
      <vt:lpstr>Merge Sort (1 of 5) </vt:lpstr>
      <vt:lpstr>Merge Sort (2 of 5) </vt:lpstr>
      <vt:lpstr>Merge Sort (3 of 5)</vt:lpstr>
      <vt:lpstr>Merge Sort (4 of 5)</vt:lpstr>
      <vt:lpstr>Merge Sort (5 of 5)</vt:lpstr>
      <vt:lpstr>An Exponential Algorithm: Recursive Fibonacci (1 of 2)</vt:lpstr>
      <vt:lpstr>An Exponential Algorithm: Recursive Fibonacci (2 of 2)</vt:lpstr>
      <vt:lpstr>Converting Fibonacci to a Linear Algorithm (1 of 3)</vt:lpstr>
      <vt:lpstr>Converting Fibonacci to a Linear Algorithm (2 of 3)</vt:lpstr>
      <vt:lpstr>Converting Fibonacci to a Linear Algorithm (3 of 3)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Dasthakeerbasha, A</cp:lastModifiedBy>
  <cp:revision>1107</cp:revision>
  <cp:lastPrinted>2010-11-12T17:54:40Z</cp:lastPrinted>
  <dcterms:created xsi:type="dcterms:W3CDTF">2007-02-15T20:50:52Z</dcterms:created>
  <dcterms:modified xsi:type="dcterms:W3CDTF">2017-10-10T10:38:05Z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