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86" r:id="rId2"/>
    <p:sldId id="280" r:id="rId3"/>
    <p:sldId id="295" r:id="rId4"/>
    <p:sldId id="284" r:id="rId5"/>
    <p:sldId id="293" r:id="rId6"/>
    <p:sldId id="289" r:id="rId7"/>
    <p:sldId id="294" r:id="rId8"/>
    <p:sldId id="288" r:id="rId9"/>
    <p:sldId id="296" r:id="rId10"/>
    <p:sldId id="291" r:id="rId11"/>
  </p:sldIdLst>
  <p:sldSz cx="9144000" cy="5143500" type="screen16x9"/>
  <p:notesSz cx="6858000" cy="9144000"/>
  <p:embeddedFontLst>
    <p:embeddedFont>
      <p:font typeface="나눔고딕 ExtraBold" panose="020D0904000000000000" pitchFamily="50" charset="-127"/>
      <p:bold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F16B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F82B0-6E78-45A2-BB01-6835DA83C8D4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C07AD0-447A-421B-89CC-069E163C5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148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810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818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397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176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922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467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762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167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22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31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71450"/>
            <a:ext cx="2057400" cy="3657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71450"/>
            <a:ext cx="6019800" cy="36576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86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22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98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00125"/>
            <a:ext cx="4038600" cy="282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282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433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973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3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097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62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493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CF060-C877-44F9-B574-50976654B3A9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137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700000">
            <a:off x="5778299" y="2075194"/>
            <a:ext cx="956930" cy="95692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 rot="2700000">
            <a:off x="2218437" y="1803479"/>
            <a:ext cx="1500357" cy="150035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 rot="2700000">
            <a:off x="3300207" y="1293518"/>
            <a:ext cx="2520280" cy="252028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82837" y="1594180"/>
            <a:ext cx="277832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j-lt"/>
                <a:ea typeface="나눔고딕 ExtraBold" panose="020D0904000000000000" pitchFamily="50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+mj-lt"/>
                <a:ea typeface="나눔고딕 ExtraBold" panose="020D0904000000000000" pitchFamily="50" charset="-127"/>
              </a:rPr>
              <a:t>가제</a:t>
            </a:r>
            <a:r>
              <a:rPr lang="en-US" altLang="ko-KR" dirty="0">
                <a:solidFill>
                  <a:schemeClr val="bg1"/>
                </a:solidFill>
                <a:latin typeface="+mj-lt"/>
                <a:ea typeface="나눔고딕 ExtraBold" panose="020D0904000000000000" pitchFamily="50" charset="-127"/>
              </a:rPr>
              <a:t>)</a:t>
            </a:r>
          </a:p>
          <a:p>
            <a:pPr algn="ctr"/>
            <a:r>
              <a:rPr lang="ko-KR" altLang="en-US" sz="4000" dirty="0">
                <a:solidFill>
                  <a:schemeClr val="bg1"/>
                </a:solidFill>
                <a:latin typeface="+mj-lt"/>
                <a:ea typeface="나눔고딕 ExtraBold" panose="020D0904000000000000" pitchFamily="50" charset="-127"/>
              </a:rPr>
              <a:t>영상추출 및</a:t>
            </a:r>
            <a:endParaRPr lang="en-US" altLang="ko-KR" sz="4000" dirty="0">
              <a:solidFill>
                <a:schemeClr val="bg1"/>
              </a:solidFill>
              <a:latin typeface="+mj-lt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4000" dirty="0" err="1">
                <a:solidFill>
                  <a:schemeClr val="bg1"/>
                </a:solidFill>
                <a:latin typeface="+mj-lt"/>
                <a:ea typeface="나눔고딕 ExtraBold" panose="020D0904000000000000" pitchFamily="50" charset="-127"/>
              </a:rPr>
              <a:t>오토포커싱</a:t>
            </a:r>
            <a:endParaRPr lang="en-US" altLang="ko-KR" sz="4000" dirty="0">
              <a:solidFill>
                <a:schemeClr val="bg1"/>
              </a:solidFill>
              <a:latin typeface="+mj-lt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4000" dirty="0">
                <a:solidFill>
                  <a:schemeClr val="bg1"/>
                </a:solidFill>
                <a:latin typeface="+mj-lt"/>
                <a:ea typeface="나눔고딕 ExtraBold" panose="020D0904000000000000" pitchFamily="50" charset="-127"/>
              </a:rPr>
              <a:t>시스템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777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0" y="859276"/>
            <a:ext cx="3347864" cy="0"/>
          </a:xfrm>
          <a:prstGeom prst="lin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TextBox 4"/>
          <p:cNvSpPr txBox="1"/>
          <p:nvPr/>
        </p:nvSpPr>
        <p:spPr>
          <a:xfrm>
            <a:off x="35496" y="363285"/>
            <a:ext cx="4279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데모 시나리오 </a:t>
            </a:r>
            <a:r>
              <a:rPr lang="ko-KR" alt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예정안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B0600000101010101" charset="-127"/>
              <a:ea typeface="나눔고딕 ExtraBold" panose="020B0600000101010101" charset="-127"/>
              <a:cs typeface="Malgun Gothic Semilight" panose="020B0502040204020203" pitchFamily="50" charset="-127"/>
            </a:endParaRPr>
          </a:p>
        </p:txBody>
      </p:sp>
      <p:sp>
        <p:nvSpPr>
          <p:cNvPr id="16" name="직각 삼각형 15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각 삼각형 17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각 삼각형 18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E5E7BC6-45AD-47BA-99C3-6B9E5F1E3B17}"/>
              </a:ext>
            </a:extLst>
          </p:cNvPr>
          <p:cNvSpPr txBox="1"/>
          <p:nvPr/>
        </p:nvSpPr>
        <p:spPr>
          <a:xfrm>
            <a:off x="186455" y="1008030"/>
            <a:ext cx="58929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rgbClr val="FF0000"/>
                </a:solidFill>
              </a:rPr>
              <a:t>영상 내 인물 </a:t>
            </a:r>
            <a:r>
              <a:rPr lang="ko-KR" altLang="en-US" b="1" dirty="0" err="1">
                <a:solidFill>
                  <a:srgbClr val="FF0000"/>
                </a:solidFill>
              </a:rPr>
              <a:t>추출을통한</a:t>
            </a:r>
            <a:r>
              <a:rPr lang="ko-KR" altLang="en-US" b="1" dirty="0">
                <a:solidFill>
                  <a:srgbClr val="FF0000"/>
                </a:solidFill>
              </a:rPr>
              <a:t> 인물 하이라이트 영상 제작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rgbClr val="FF0000"/>
                </a:solidFill>
              </a:rPr>
              <a:t>선택된 인물에 대한 </a:t>
            </a:r>
            <a:r>
              <a:rPr lang="ko-KR" altLang="en-US" b="1" dirty="0" err="1">
                <a:solidFill>
                  <a:srgbClr val="FF0000"/>
                </a:solidFill>
              </a:rPr>
              <a:t>오토포커싱</a:t>
            </a:r>
            <a:r>
              <a:rPr lang="ko-KR" altLang="en-US" b="1" dirty="0">
                <a:solidFill>
                  <a:srgbClr val="FF0000"/>
                </a:solidFill>
              </a:rPr>
              <a:t> 영상 제작</a:t>
            </a:r>
          </a:p>
          <a:p>
            <a:pPr marL="285750" indent="-285750">
              <a:buFontTx/>
              <a:buChar char="-"/>
            </a:pP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259632" y="1995686"/>
            <a:ext cx="1080120" cy="23042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영상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업로드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>
                <a:solidFill>
                  <a:schemeClr val="tx1"/>
                </a:solidFill>
              </a:rPr>
              <a:t>로컬</a:t>
            </a:r>
            <a:r>
              <a:rPr lang="en-US" altLang="ko-KR" sz="800" dirty="0">
                <a:solidFill>
                  <a:schemeClr val="tx1"/>
                </a:solidFill>
              </a:rPr>
              <a:t>,</a:t>
            </a:r>
            <a:r>
              <a:rPr lang="ko-KR" altLang="en-US" sz="800" dirty="0" err="1">
                <a:solidFill>
                  <a:schemeClr val="tx1"/>
                </a:solidFill>
              </a:rPr>
              <a:t>유튜브</a:t>
            </a:r>
            <a:r>
              <a:rPr lang="en-US" altLang="ko-KR" sz="800" dirty="0">
                <a:solidFill>
                  <a:schemeClr val="tx1"/>
                </a:solidFill>
              </a:rPr>
              <a:t>URL)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059832" y="1995686"/>
            <a:ext cx="1080120" cy="23042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객체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검출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(face, class)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860032" y="1995686"/>
            <a:ext cx="1080120" cy="9734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하이라이트제작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860032" y="3326450"/>
            <a:ext cx="1080120" cy="9734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오토포커싱</a:t>
            </a:r>
            <a:r>
              <a:rPr lang="ko-KR" altLang="en-US" sz="1200" dirty="0">
                <a:solidFill>
                  <a:schemeClr val="tx1"/>
                </a:solidFill>
              </a:rPr>
              <a:t> 제작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660232" y="1995686"/>
            <a:ext cx="1224136" cy="23042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편집영상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내려받기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2411760" y="2553335"/>
            <a:ext cx="390331" cy="1054270"/>
            <a:chOff x="4305399" y="426455"/>
            <a:chExt cx="266601" cy="720080"/>
          </a:xfrm>
        </p:grpSpPr>
        <p:sp>
          <p:nvSpPr>
            <p:cNvPr id="24" name="오른쪽 화살표 23"/>
            <p:cNvSpPr/>
            <p:nvPr/>
          </p:nvSpPr>
          <p:spPr>
            <a:xfrm>
              <a:off x="4355976" y="426455"/>
              <a:ext cx="216024" cy="72008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305399" y="445418"/>
              <a:ext cx="156464" cy="61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4264303" y="2553335"/>
            <a:ext cx="390331" cy="1054270"/>
            <a:chOff x="4305399" y="426455"/>
            <a:chExt cx="266601" cy="720080"/>
          </a:xfrm>
        </p:grpSpPr>
        <p:sp>
          <p:nvSpPr>
            <p:cNvPr id="27" name="오른쪽 화살표 26"/>
            <p:cNvSpPr/>
            <p:nvPr/>
          </p:nvSpPr>
          <p:spPr>
            <a:xfrm>
              <a:off x="4355976" y="426455"/>
              <a:ext cx="216024" cy="72008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305399" y="445418"/>
              <a:ext cx="156464" cy="61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6012160" y="2553335"/>
            <a:ext cx="390331" cy="1054270"/>
            <a:chOff x="4305399" y="426455"/>
            <a:chExt cx="266601" cy="720080"/>
          </a:xfrm>
        </p:grpSpPr>
        <p:sp>
          <p:nvSpPr>
            <p:cNvPr id="30" name="오른쪽 화살표 29"/>
            <p:cNvSpPr/>
            <p:nvPr/>
          </p:nvSpPr>
          <p:spPr>
            <a:xfrm>
              <a:off x="4355976" y="426455"/>
              <a:ext cx="216024" cy="72008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305399" y="445418"/>
              <a:ext cx="156464" cy="61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004D7FE-6EB2-4BBB-9F01-7B1D3E1683B6}"/>
              </a:ext>
            </a:extLst>
          </p:cNvPr>
          <p:cNvSpPr/>
          <p:nvPr/>
        </p:nvSpPr>
        <p:spPr>
          <a:xfrm>
            <a:off x="4756770" y="1870721"/>
            <a:ext cx="1255390" cy="119831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004D7FE-6EB2-4BBB-9F01-7B1D3E1683B6}"/>
              </a:ext>
            </a:extLst>
          </p:cNvPr>
          <p:cNvSpPr/>
          <p:nvPr/>
        </p:nvSpPr>
        <p:spPr>
          <a:xfrm>
            <a:off x="4756770" y="3221995"/>
            <a:ext cx="1255390" cy="119831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378842" y="1667652"/>
            <a:ext cx="915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시나리오</a:t>
            </a:r>
            <a:r>
              <a:rPr lang="en-US" altLang="ko-KR" sz="1050" b="1" dirty="0"/>
              <a:t>#1</a:t>
            </a:r>
            <a:endParaRPr lang="ko-KR" altLang="en-US" sz="105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378842" y="4418213"/>
            <a:ext cx="8835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시나리오</a:t>
            </a:r>
            <a:r>
              <a:rPr lang="en-US" altLang="ko-KR" sz="1050" b="1" dirty="0"/>
              <a:t>#2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2097582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700000">
            <a:off x="3339927" y="1436652"/>
            <a:ext cx="790851" cy="79085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 rot="2700000">
            <a:off x="765537" y="1212094"/>
            <a:ext cx="1239965" cy="123996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 rot="2700000">
            <a:off x="1457979" y="790639"/>
            <a:ext cx="2082876" cy="20828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35074" y="1439112"/>
            <a:ext cx="1151990" cy="585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+mj-lt"/>
                <a:ea typeface="나눔고딕 ExtraBold" panose="020D0904000000000000" pitchFamily="50" charset="-127"/>
              </a:rPr>
              <a:t>Team</a:t>
            </a:r>
            <a:endParaRPr lang="ko-KR" altLang="en-US" sz="4000" dirty="0">
              <a:solidFill>
                <a:schemeClr val="bg1"/>
              </a:solidFill>
              <a:latin typeface="+mj-lt"/>
              <a:ea typeface="나눔고딕 ExtraBold" panose="020D0904000000000000" pitchFamily="50" charset="-127"/>
            </a:endParaRP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932" y="365428"/>
            <a:ext cx="3125250" cy="432524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41759" y="3530997"/>
            <a:ext cx="51787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Team :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휴먼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미쳐도 괜찮아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.</a:t>
            </a:r>
          </a:p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Member :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박준욱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송원빈</a:t>
            </a:r>
          </a:p>
        </p:txBody>
      </p:sp>
    </p:spTree>
    <p:extLst>
      <p:ext uri="{BB962C8B-B14F-4D97-AF65-F5344CB8AC3E}">
        <p14:creationId xmlns:p14="http://schemas.microsoft.com/office/powerpoint/2010/main" val="2249047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0" y="859276"/>
            <a:ext cx="3347864" cy="0"/>
          </a:xfrm>
          <a:prstGeom prst="lin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TextBox 4"/>
          <p:cNvSpPr txBox="1"/>
          <p:nvPr/>
        </p:nvSpPr>
        <p:spPr>
          <a:xfrm>
            <a:off x="35496" y="363285"/>
            <a:ext cx="4279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소개</a:t>
            </a:r>
          </a:p>
        </p:txBody>
      </p:sp>
      <p:sp>
        <p:nvSpPr>
          <p:cNvPr id="16" name="직각 삼각형 15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각 삼각형 17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각 삼각형 18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E5E7BC6-45AD-47BA-99C3-6B9E5F1E3B17}"/>
              </a:ext>
            </a:extLst>
          </p:cNvPr>
          <p:cNvSpPr txBox="1"/>
          <p:nvPr/>
        </p:nvSpPr>
        <p:spPr>
          <a:xfrm>
            <a:off x="222057" y="4261670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얼굴 및 사물 검출을 통한 영상 추출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5E7BC6-45AD-47BA-99C3-6B9E5F1E3B17}"/>
              </a:ext>
            </a:extLst>
          </p:cNvPr>
          <p:cNvSpPr txBox="1"/>
          <p:nvPr/>
        </p:nvSpPr>
        <p:spPr>
          <a:xfrm>
            <a:off x="4932040" y="4261670"/>
            <a:ext cx="3825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검출 얼굴 위주의 </a:t>
            </a:r>
            <a:r>
              <a:rPr lang="ko-KR" altLang="en-US" b="1" dirty="0" err="1"/>
              <a:t>포커싱</a:t>
            </a:r>
            <a:r>
              <a:rPr lang="ko-KR" altLang="en-US" b="1" dirty="0"/>
              <a:t> 영상 생성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1115616" y="1382234"/>
            <a:ext cx="1080120" cy="23042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영상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업로드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>
                <a:solidFill>
                  <a:schemeClr val="tx1"/>
                </a:solidFill>
              </a:rPr>
              <a:t>로컬</a:t>
            </a:r>
            <a:r>
              <a:rPr lang="en-US" altLang="ko-KR" sz="800" dirty="0">
                <a:solidFill>
                  <a:schemeClr val="tx1"/>
                </a:solidFill>
              </a:rPr>
              <a:t>,</a:t>
            </a:r>
            <a:r>
              <a:rPr lang="ko-KR" altLang="en-US" sz="800" dirty="0" err="1">
                <a:solidFill>
                  <a:schemeClr val="tx1"/>
                </a:solidFill>
              </a:rPr>
              <a:t>유튜브</a:t>
            </a:r>
            <a:r>
              <a:rPr lang="en-US" altLang="ko-KR" sz="800" dirty="0">
                <a:solidFill>
                  <a:schemeClr val="tx1"/>
                </a:solidFill>
              </a:rPr>
              <a:t>URL)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915816" y="1382234"/>
            <a:ext cx="1080120" cy="23042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객체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검출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(face, class)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716016" y="1382234"/>
            <a:ext cx="1080120" cy="9734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하이라이트제작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716016" y="2712998"/>
            <a:ext cx="1080120" cy="9734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오토포커싱</a:t>
            </a:r>
            <a:r>
              <a:rPr lang="ko-KR" altLang="en-US" sz="1200" dirty="0">
                <a:solidFill>
                  <a:schemeClr val="tx1"/>
                </a:solidFill>
              </a:rPr>
              <a:t> 제작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516216" y="1382234"/>
            <a:ext cx="1224136" cy="23042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편집영상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내려받기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267744" y="1939883"/>
            <a:ext cx="390331" cy="1054270"/>
            <a:chOff x="4305399" y="426455"/>
            <a:chExt cx="266601" cy="720080"/>
          </a:xfrm>
        </p:grpSpPr>
        <p:sp>
          <p:nvSpPr>
            <p:cNvPr id="3" name="오른쪽 화살표 2"/>
            <p:cNvSpPr/>
            <p:nvPr/>
          </p:nvSpPr>
          <p:spPr>
            <a:xfrm>
              <a:off x="4355976" y="426455"/>
              <a:ext cx="216024" cy="72008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305399" y="445418"/>
              <a:ext cx="156464" cy="61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120287" y="1939883"/>
            <a:ext cx="390331" cy="1054270"/>
            <a:chOff x="4305399" y="426455"/>
            <a:chExt cx="266601" cy="720080"/>
          </a:xfrm>
        </p:grpSpPr>
        <p:sp>
          <p:nvSpPr>
            <p:cNvPr id="25" name="오른쪽 화살표 24"/>
            <p:cNvSpPr/>
            <p:nvPr/>
          </p:nvSpPr>
          <p:spPr>
            <a:xfrm>
              <a:off x="4355976" y="426455"/>
              <a:ext cx="216024" cy="72008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305399" y="445418"/>
              <a:ext cx="156464" cy="61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5868144" y="1939883"/>
            <a:ext cx="390331" cy="1054270"/>
            <a:chOff x="4305399" y="426455"/>
            <a:chExt cx="266601" cy="720080"/>
          </a:xfrm>
        </p:grpSpPr>
        <p:sp>
          <p:nvSpPr>
            <p:cNvPr id="28" name="오른쪽 화살표 27"/>
            <p:cNvSpPr/>
            <p:nvPr/>
          </p:nvSpPr>
          <p:spPr>
            <a:xfrm>
              <a:off x="4355976" y="426455"/>
              <a:ext cx="216024" cy="72008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305399" y="445418"/>
              <a:ext cx="156464" cy="61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91124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0" y="859276"/>
            <a:ext cx="3347864" cy="0"/>
          </a:xfrm>
          <a:prstGeom prst="lin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TextBox 4"/>
          <p:cNvSpPr txBox="1"/>
          <p:nvPr/>
        </p:nvSpPr>
        <p:spPr>
          <a:xfrm>
            <a:off x="-12785" y="363285"/>
            <a:ext cx="4707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소개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영상추출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)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B0600000101010101" charset="-127"/>
              <a:ea typeface="나눔고딕 ExtraBold" panose="020B0600000101010101" charset="-127"/>
              <a:cs typeface="Malgun Gothic Semilight" panose="020B0502040204020203" pitchFamily="50" charset="-127"/>
            </a:endParaRPr>
          </a:p>
        </p:txBody>
      </p:sp>
      <p:sp>
        <p:nvSpPr>
          <p:cNvPr id="16" name="직각 삼각형 15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각 삼각형 17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각 삼각형 18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2A10AB5-9E62-4AC6-9DC9-92F565684835}"/>
              </a:ext>
            </a:extLst>
          </p:cNvPr>
          <p:cNvSpPr txBox="1"/>
          <p:nvPr/>
        </p:nvSpPr>
        <p:spPr>
          <a:xfrm>
            <a:off x="104602" y="3155969"/>
            <a:ext cx="28052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err="1"/>
              <a:t>Facenet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을 이용하여 학습된 얼굴검출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3142677" y="1085381"/>
            <a:ext cx="1955132" cy="1305052"/>
            <a:chOff x="4010167" y="1073824"/>
            <a:chExt cx="2602281" cy="1737023"/>
          </a:xfrm>
        </p:grpSpPr>
        <p:pic>
          <p:nvPicPr>
            <p:cNvPr id="8198" name="Picture 6" descr="ppl 상품에 대한 이미지 검색결과">
              <a:extLst>
                <a:ext uri="{FF2B5EF4-FFF2-40B4-BE49-F238E27FC236}">
                  <a16:creationId xmlns:a16="http://schemas.microsoft.com/office/drawing/2014/main" id="{AC169FBC-3B4A-413C-8B50-43284A86B0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0167" y="1073824"/>
              <a:ext cx="2602281" cy="1737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E3DD2C7-2B06-444E-B882-BEAF59BCC4F9}"/>
                </a:ext>
              </a:extLst>
            </p:cNvPr>
            <p:cNvSpPr/>
            <p:nvPr/>
          </p:nvSpPr>
          <p:spPr>
            <a:xfrm>
              <a:off x="4852573" y="2161664"/>
              <a:ext cx="499869" cy="617095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9B832C90-719D-4365-8E73-7BB18B7C1979}"/>
              </a:ext>
            </a:extLst>
          </p:cNvPr>
          <p:cNvSpPr txBox="1"/>
          <p:nvPr/>
        </p:nvSpPr>
        <p:spPr>
          <a:xfrm>
            <a:off x="3775589" y="4081523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/>
              <a:t>학습된 사물 검출</a:t>
            </a:r>
          </a:p>
        </p:txBody>
      </p:sp>
      <p:pic>
        <p:nvPicPr>
          <p:cNvPr id="1026" name="Picture 2" descr="관련 이미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92" y="1002451"/>
            <a:ext cx="2419476" cy="220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870" y="2408253"/>
            <a:ext cx="2015206" cy="1550765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4405229" y="2176050"/>
            <a:ext cx="1774283" cy="999513"/>
            <a:chOff x="6061666" y="1745455"/>
            <a:chExt cx="2361570" cy="1330351"/>
          </a:xfrm>
        </p:grpSpPr>
        <p:pic>
          <p:nvPicPr>
            <p:cNvPr id="8200" name="Picture 8" descr="ppl 상품에 대한 이미지 검색결과">
              <a:extLst>
                <a:ext uri="{FF2B5EF4-FFF2-40B4-BE49-F238E27FC236}">
                  <a16:creationId xmlns:a16="http://schemas.microsoft.com/office/drawing/2014/main" id="{515157B9-B986-41AB-A7B2-59FE1FC28D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1666" y="1745455"/>
              <a:ext cx="2361570" cy="1330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A004D7FE-6EB2-4BBB-9F01-7B1D3E1683B6}"/>
                </a:ext>
              </a:extLst>
            </p:cNvPr>
            <p:cNvSpPr/>
            <p:nvPr/>
          </p:nvSpPr>
          <p:spPr>
            <a:xfrm>
              <a:off x="7321672" y="2028581"/>
              <a:ext cx="719229" cy="814187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오른쪽 화살표 26"/>
          <p:cNvSpPr/>
          <p:nvPr/>
        </p:nvSpPr>
        <p:spPr>
          <a:xfrm>
            <a:off x="6306103" y="2149680"/>
            <a:ext cx="385426" cy="86409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5E7BC6-45AD-47BA-99C3-6B9E5F1E3B17}"/>
              </a:ext>
            </a:extLst>
          </p:cNvPr>
          <p:cNvSpPr txBox="1"/>
          <p:nvPr/>
        </p:nvSpPr>
        <p:spPr>
          <a:xfrm>
            <a:off x="6605238" y="2258562"/>
            <a:ext cx="2589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얼굴 및 사물 검출 결과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별도 영상파일 제작</a:t>
            </a:r>
          </a:p>
        </p:txBody>
      </p:sp>
    </p:spTree>
    <p:extLst>
      <p:ext uri="{BB962C8B-B14F-4D97-AF65-F5344CB8AC3E}">
        <p14:creationId xmlns:p14="http://schemas.microsoft.com/office/powerpoint/2010/main" val="416130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0" y="859276"/>
            <a:ext cx="3347864" cy="0"/>
          </a:xfrm>
          <a:prstGeom prst="lin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TextBox 4"/>
          <p:cNvSpPr txBox="1"/>
          <p:nvPr/>
        </p:nvSpPr>
        <p:spPr>
          <a:xfrm>
            <a:off x="-12785" y="363285"/>
            <a:ext cx="4707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소개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오토포커싱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)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B0600000101010101" charset="-127"/>
              <a:ea typeface="나눔고딕 ExtraBold" panose="020B0600000101010101" charset="-127"/>
              <a:cs typeface="Malgun Gothic Semilight" panose="020B0502040204020203" pitchFamily="50" charset="-127"/>
            </a:endParaRPr>
          </a:p>
        </p:txBody>
      </p:sp>
      <p:sp>
        <p:nvSpPr>
          <p:cNvPr id="16" name="직각 삼각형 15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각 삼각형 17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각 삼각형 18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2A10AB5-9E62-4AC6-9DC9-92F565684835}"/>
              </a:ext>
            </a:extLst>
          </p:cNvPr>
          <p:cNvSpPr txBox="1"/>
          <p:nvPr/>
        </p:nvSpPr>
        <p:spPr>
          <a:xfrm>
            <a:off x="1133989" y="3815955"/>
            <a:ext cx="3073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/>
              <a:t>전체 영상에서 학습된 인물의 얼굴을 인식</a:t>
            </a:r>
            <a:endParaRPr lang="ko-KR" altLang="en-US" sz="12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B832C90-719D-4365-8E73-7BB18B7C1979}"/>
              </a:ext>
            </a:extLst>
          </p:cNvPr>
          <p:cNvSpPr txBox="1"/>
          <p:nvPr/>
        </p:nvSpPr>
        <p:spPr>
          <a:xfrm>
            <a:off x="5461482" y="3815955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/>
              <a:t>인식된 얼굴에 대한 </a:t>
            </a:r>
            <a:r>
              <a:rPr lang="ko-KR" altLang="en-US" sz="1200" b="1" dirty="0" err="1"/>
              <a:t>크롭핑</a:t>
            </a:r>
            <a:r>
              <a:rPr lang="ko-KR" altLang="en-US" sz="1200" b="1" dirty="0"/>
              <a:t> 영상 추출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오토 </a:t>
            </a:r>
            <a:r>
              <a:rPr lang="ko-KR" altLang="en-US" sz="1200" b="1" dirty="0" err="1"/>
              <a:t>포커싱</a:t>
            </a:r>
            <a:r>
              <a:rPr lang="ko-KR" altLang="en-US" sz="1200" b="1" dirty="0"/>
              <a:t> 영상 제공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15341" r="12677"/>
          <a:stretch/>
        </p:blipFill>
        <p:spPr>
          <a:xfrm>
            <a:off x="971600" y="1341135"/>
            <a:ext cx="3398057" cy="238721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262" y="1341135"/>
            <a:ext cx="1353930" cy="2414588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EE3DD2C7-2B06-444E-B882-BEAF59BCC4F9}"/>
              </a:ext>
            </a:extLst>
          </p:cNvPr>
          <p:cNvSpPr/>
          <p:nvPr/>
        </p:nvSpPr>
        <p:spPr>
          <a:xfrm>
            <a:off x="2699793" y="2144661"/>
            <a:ext cx="360040" cy="355081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5148064" y="2014525"/>
            <a:ext cx="385426" cy="86409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691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0" y="859276"/>
            <a:ext cx="3347864" cy="0"/>
          </a:xfrm>
          <a:prstGeom prst="lin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TextBox 4"/>
          <p:cNvSpPr txBox="1"/>
          <p:nvPr/>
        </p:nvSpPr>
        <p:spPr>
          <a:xfrm>
            <a:off x="35496" y="363285"/>
            <a:ext cx="4279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프로세스 흐름</a:t>
            </a:r>
          </a:p>
        </p:txBody>
      </p:sp>
      <p:sp>
        <p:nvSpPr>
          <p:cNvPr id="16" name="직각 삼각형 15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각 삼각형 17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각 삼각형 18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526883"/>
            <a:ext cx="3944975" cy="425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68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0" y="859276"/>
            <a:ext cx="3347864" cy="0"/>
          </a:xfrm>
          <a:prstGeom prst="lin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TextBox 4"/>
          <p:cNvSpPr txBox="1"/>
          <p:nvPr/>
        </p:nvSpPr>
        <p:spPr>
          <a:xfrm>
            <a:off x="35496" y="363285"/>
            <a:ext cx="4279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화면정의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추출 메인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)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B0600000101010101" charset="-127"/>
              <a:ea typeface="나눔고딕 ExtraBold" panose="020B0600000101010101" charset="-127"/>
              <a:cs typeface="Malgun Gothic Semilight" panose="020B0502040204020203" pitchFamily="50" charset="-127"/>
            </a:endParaRPr>
          </a:p>
        </p:txBody>
      </p:sp>
      <p:sp>
        <p:nvSpPr>
          <p:cNvPr id="16" name="직각 삼각형 15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각 삼각형 18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63378" y="922240"/>
            <a:ext cx="12234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rgbClr val="FF0000"/>
                </a:solidFill>
              </a:rPr>
              <a:t>메인 메뉴 </a:t>
            </a:r>
            <a:r>
              <a:rPr lang="ko-KR" altLang="en-US" sz="1050" b="1" dirty="0" err="1">
                <a:solidFill>
                  <a:srgbClr val="FF0000"/>
                </a:solidFill>
              </a:rPr>
              <a:t>버튼탭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9ACD04D-F7F7-45B4-AFC5-A1045AE70528}"/>
              </a:ext>
            </a:extLst>
          </p:cNvPr>
          <p:cNvGrpSpPr/>
          <p:nvPr/>
        </p:nvGrpSpPr>
        <p:grpSpPr>
          <a:xfrm>
            <a:off x="241759" y="1476519"/>
            <a:ext cx="6893508" cy="3294568"/>
            <a:chOff x="802855" y="1161748"/>
            <a:chExt cx="8341145" cy="3986427"/>
          </a:xfrm>
        </p:grpSpPr>
        <p:sp>
          <p:nvSpPr>
            <p:cNvPr id="18" name="직각 삼각형 17"/>
            <p:cNvSpPr/>
            <p:nvPr/>
          </p:nvSpPr>
          <p:spPr>
            <a:xfrm flipH="1">
              <a:off x="8660482" y="4664657"/>
              <a:ext cx="483518" cy="483518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874862" y="1171634"/>
              <a:ext cx="7920880" cy="3600400"/>
            </a:xfrm>
            <a:prstGeom prst="rect">
              <a:avLst/>
            </a:prstGeom>
            <a:noFill/>
            <a:ln w="9525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874862" y="1161748"/>
              <a:ext cx="7920880" cy="140559"/>
            </a:xfrm>
            <a:prstGeom prst="rect">
              <a:avLst/>
            </a:prstGeom>
            <a:noFill/>
            <a:ln w="9525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rgbClr val="262626"/>
                  </a:solidFill>
                </a:rPr>
                <a:t>영상추출 및 </a:t>
              </a:r>
              <a:r>
                <a:rPr lang="ko-KR" altLang="en-US" sz="700" b="1" dirty="0" err="1">
                  <a:solidFill>
                    <a:srgbClr val="262626"/>
                  </a:solidFill>
                </a:rPr>
                <a:t>오토포커싱</a:t>
              </a:r>
              <a:r>
                <a:rPr lang="ko-KR" altLang="en-US" sz="700" b="1" dirty="0">
                  <a:solidFill>
                    <a:srgbClr val="262626"/>
                  </a:solidFill>
                </a:rPr>
                <a:t> 시스템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74862" y="1496746"/>
              <a:ext cx="7920880" cy="282519"/>
            </a:xfrm>
            <a:prstGeom prst="rect">
              <a:avLst/>
            </a:prstGeom>
            <a:noFill/>
            <a:ln w="9525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234902" y="1496746"/>
              <a:ext cx="576064" cy="282519"/>
            </a:xfrm>
            <a:prstGeom prst="rect">
              <a:avLst/>
            </a:prstGeom>
            <a:noFill/>
            <a:ln w="9525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rgbClr val="262626"/>
                  </a:solidFill>
                </a:rPr>
                <a:t>로컬</a:t>
              </a:r>
              <a:endParaRPr lang="en-US" altLang="ko-KR" sz="900" dirty="0">
                <a:solidFill>
                  <a:srgbClr val="262626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rgbClr val="262626"/>
                  </a:solidFill>
                </a:rPr>
                <a:t>업로드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666950" y="1302307"/>
              <a:ext cx="648072" cy="194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err="1">
                  <a:solidFill>
                    <a:srgbClr val="262626"/>
                  </a:solidFill>
                </a:rPr>
                <a:t>오토포커싱</a:t>
              </a:r>
              <a:endParaRPr lang="ko-KR" altLang="en-US" sz="700" dirty="0">
                <a:solidFill>
                  <a:srgbClr val="262626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315022" y="1302307"/>
              <a:ext cx="648072" cy="194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rgbClr val="262626"/>
                  </a:solidFill>
                </a:rPr>
                <a:t>설정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018878" y="1302307"/>
              <a:ext cx="648072" cy="194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rgbClr val="262626"/>
                  </a:solidFill>
                </a:rPr>
                <a:t>영상추출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018878" y="1289835"/>
              <a:ext cx="667912" cy="216767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86986" y="1170459"/>
              <a:ext cx="608756" cy="137748"/>
            </a:xfrm>
            <a:prstGeom prst="rect">
              <a:avLst/>
            </a:prstGeom>
          </p:spPr>
        </p:pic>
        <p:sp>
          <p:nvSpPr>
            <p:cNvPr id="31" name="직사각형 30"/>
            <p:cNvSpPr/>
            <p:nvPr/>
          </p:nvSpPr>
          <p:spPr>
            <a:xfrm>
              <a:off x="1810966" y="1496746"/>
              <a:ext cx="576064" cy="282519"/>
            </a:xfrm>
            <a:prstGeom prst="rect">
              <a:avLst/>
            </a:prstGeom>
            <a:noFill/>
            <a:ln w="9525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rgbClr val="262626"/>
                  </a:solidFill>
                </a:rPr>
                <a:t>URL</a:t>
              </a:r>
            </a:p>
            <a:p>
              <a:pPr algn="ctr"/>
              <a:r>
                <a:rPr lang="ko-KR" altLang="en-US" sz="900" dirty="0">
                  <a:solidFill>
                    <a:srgbClr val="262626"/>
                  </a:solidFill>
                </a:rPr>
                <a:t>업로드</a:t>
              </a: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6359" y="1861450"/>
              <a:ext cx="4033469" cy="2496909"/>
            </a:xfrm>
            <a:prstGeom prst="rect">
              <a:avLst/>
            </a:prstGeom>
          </p:spPr>
        </p:pic>
        <p:sp>
          <p:nvSpPr>
            <p:cNvPr id="34" name="직사각형 33"/>
            <p:cNvSpPr/>
            <p:nvPr/>
          </p:nvSpPr>
          <p:spPr>
            <a:xfrm>
              <a:off x="5106614" y="1861450"/>
              <a:ext cx="3555608" cy="2104365"/>
            </a:xfrm>
            <a:prstGeom prst="rect">
              <a:avLst/>
            </a:prstGeom>
            <a:noFill/>
            <a:ln w="9525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5034606" y="1789151"/>
              <a:ext cx="0" cy="298288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4"/>
            <a:srcRect b="10035"/>
            <a:stretch/>
          </p:blipFill>
          <p:spPr>
            <a:xfrm>
              <a:off x="5212108" y="2106972"/>
              <a:ext cx="514524" cy="286553"/>
            </a:xfrm>
            <a:prstGeom prst="rect">
              <a:avLst/>
            </a:prstGeom>
          </p:spPr>
        </p:pic>
        <p:sp>
          <p:nvSpPr>
            <p:cNvPr id="36" name="직사각형 35"/>
            <p:cNvSpPr/>
            <p:nvPr/>
          </p:nvSpPr>
          <p:spPr>
            <a:xfrm>
              <a:off x="5106614" y="2101120"/>
              <a:ext cx="3555608" cy="282519"/>
            </a:xfrm>
            <a:prstGeom prst="rect">
              <a:avLst/>
            </a:prstGeom>
            <a:noFill/>
            <a:ln w="9525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844531" y="2182251"/>
              <a:ext cx="773805" cy="119815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rgbClr val="262626"/>
                  </a:solidFill>
                </a:rPr>
                <a:t>00:13 – 00:18</a:t>
              </a:r>
              <a:endParaRPr lang="ko-KR" altLang="en-US" sz="700" dirty="0">
                <a:solidFill>
                  <a:srgbClr val="262626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690343" y="2182251"/>
              <a:ext cx="773805" cy="119815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err="1">
                  <a:solidFill>
                    <a:srgbClr val="262626"/>
                  </a:solidFill>
                </a:rPr>
                <a:t>아이린</a:t>
              </a:r>
              <a:endParaRPr lang="ko-KR" altLang="en-US" sz="700" dirty="0">
                <a:solidFill>
                  <a:srgbClr val="262626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072138" y="1921378"/>
              <a:ext cx="773805" cy="119815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rgbClr val="262626"/>
                  </a:solidFill>
                </a:rPr>
                <a:t>썸네일</a:t>
              </a:r>
              <a:endParaRPr lang="ko-KR" altLang="en-US" sz="700" dirty="0">
                <a:solidFill>
                  <a:srgbClr val="262626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844530" y="1921378"/>
              <a:ext cx="773805" cy="119815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rgbClr val="262626"/>
                  </a:solidFill>
                </a:rPr>
                <a:t>추출구간</a:t>
              </a:r>
              <a:endParaRPr lang="ko-KR" altLang="en-US" sz="700" dirty="0">
                <a:solidFill>
                  <a:srgbClr val="262626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690342" y="1921378"/>
              <a:ext cx="773805" cy="119815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err="1">
                  <a:solidFill>
                    <a:srgbClr val="262626"/>
                  </a:solidFill>
                </a:rPr>
                <a:t>라벨명</a:t>
              </a:r>
              <a:endParaRPr lang="ko-KR" altLang="en-US" sz="700" dirty="0">
                <a:solidFill>
                  <a:srgbClr val="262626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7538161" y="1921378"/>
              <a:ext cx="773805" cy="119815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rgbClr val="262626"/>
                  </a:solidFill>
                </a:rPr>
                <a:t>기타정보</a:t>
              </a: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7535986" y="2182251"/>
              <a:ext cx="773805" cy="119815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rgbClr val="262626"/>
                  </a:solidFill>
                </a:rPr>
                <a:t>~~~</a:t>
              </a:r>
              <a:endParaRPr lang="ko-KR" altLang="en-US" sz="700" dirty="0">
                <a:solidFill>
                  <a:srgbClr val="262626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8104461" y="1921378"/>
              <a:ext cx="773805" cy="119815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rgbClr val="262626"/>
                  </a:solidFill>
                </a:rPr>
                <a:t>선택</a:t>
              </a:r>
              <a:endParaRPr lang="ko-KR" altLang="en-US" sz="700" dirty="0">
                <a:solidFill>
                  <a:srgbClr val="262626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454001" y="2204796"/>
              <a:ext cx="74724" cy="74724"/>
            </a:xfrm>
            <a:prstGeom prst="rect">
              <a:avLst/>
            </a:prstGeom>
            <a:noFill/>
            <a:ln w="9525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8470681" y="2127442"/>
              <a:ext cx="74724" cy="7472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262626"/>
                  </a:solidFill>
                </a:rPr>
                <a:t>v</a:t>
              </a:r>
              <a:endParaRPr lang="ko-KR" altLang="en-US" dirty="0">
                <a:solidFill>
                  <a:srgbClr val="262626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5106614" y="2447462"/>
              <a:ext cx="3555608" cy="282519"/>
            </a:xfrm>
            <a:prstGeom prst="rect">
              <a:avLst/>
            </a:prstGeom>
            <a:noFill/>
            <a:ln w="9525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844531" y="2528593"/>
              <a:ext cx="773805" cy="119815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rgbClr val="262626"/>
                  </a:solidFill>
                </a:rPr>
                <a:t>00:22 – 00:27</a:t>
              </a:r>
              <a:endParaRPr lang="ko-KR" altLang="en-US" sz="700" dirty="0">
                <a:solidFill>
                  <a:srgbClr val="262626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690343" y="2528593"/>
              <a:ext cx="773805" cy="119815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err="1">
                  <a:solidFill>
                    <a:srgbClr val="262626"/>
                  </a:solidFill>
                </a:rPr>
                <a:t>아이린</a:t>
              </a:r>
              <a:endParaRPr lang="ko-KR" altLang="en-US" sz="700" dirty="0">
                <a:solidFill>
                  <a:srgbClr val="262626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7535986" y="2528593"/>
              <a:ext cx="773805" cy="119815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rgbClr val="262626"/>
                  </a:solidFill>
                </a:rPr>
                <a:t>~~~</a:t>
              </a:r>
              <a:endParaRPr lang="ko-KR" altLang="en-US" sz="700" dirty="0">
                <a:solidFill>
                  <a:srgbClr val="262626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8454001" y="2551138"/>
              <a:ext cx="74724" cy="74724"/>
            </a:xfrm>
            <a:prstGeom prst="rect">
              <a:avLst/>
            </a:prstGeom>
            <a:noFill/>
            <a:ln w="9525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106614" y="2785063"/>
              <a:ext cx="3555608" cy="282519"/>
            </a:xfrm>
            <a:prstGeom prst="rect">
              <a:avLst/>
            </a:prstGeom>
            <a:noFill/>
            <a:ln w="9525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844531" y="2866194"/>
              <a:ext cx="773805" cy="119815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rgbClr val="262626"/>
                  </a:solidFill>
                </a:rPr>
                <a:t>00:38 – 00:43</a:t>
              </a:r>
              <a:endParaRPr lang="ko-KR" altLang="en-US" sz="700" dirty="0">
                <a:solidFill>
                  <a:srgbClr val="262626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6690343" y="2866194"/>
              <a:ext cx="773805" cy="119815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err="1">
                  <a:solidFill>
                    <a:srgbClr val="262626"/>
                  </a:solidFill>
                </a:rPr>
                <a:t>아이린</a:t>
              </a:r>
              <a:endParaRPr lang="ko-KR" altLang="en-US" sz="700" dirty="0">
                <a:solidFill>
                  <a:srgbClr val="262626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7535986" y="2866194"/>
              <a:ext cx="773805" cy="119815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rgbClr val="262626"/>
                  </a:solidFill>
                </a:rPr>
                <a:t>~~~</a:t>
              </a:r>
              <a:endParaRPr lang="ko-KR" altLang="en-US" sz="700" dirty="0">
                <a:solidFill>
                  <a:srgbClr val="262626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8454001" y="2888739"/>
              <a:ext cx="74724" cy="74724"/>
            </a:xfrm>
            <a:prstGeom prst="rect">
              <a:avLst/>
            </a:prstGeom>
            <a:noFill/>
            <a:ln w="9525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106614" y="3138103"/>
              <a:ext cx="3555608" cy="282519"/>
            </a:xfrm>
            <a:prstGeom prst="rect">
              <a:avLst/>
            </a:prstGeom>
            <a:noFill/>
            <a:ln w="9525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5844531" y="3219234"/>
              <a:ext cx="773805" cy="119815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rgbClr val="262626"/>
                  </a:solidFill>
                </a:rPr>
                <a:t>01:13 – 01:18</a:t>
              </a:r>
              <a:endParaRPr lang="ko-KR" altLang="en-US" sz="700" dirty="0">
                <a:solidFill>
                  <a:srgbClr val="262626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690343" y="3219234"/>
              <a:ext cx="773805" cy="119815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err="1">
                  <a:solidFill>
                    <a:srgbClr val="262626"/>
                  </a:solidFill>
                </a:rPr>
                <a:t>아이린</a:t>
              </a:r>
              <a:endParaRPr lang="ko-KR" altLang="en-US" sz="700" dirty="0">
                <a:solidFill>
                  <a:srgbClr val="262626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7535986" y="3219234"/>
              <a:ext cx="773805" cy="119815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rgbClr val="262626"/>
                  </a:solidFill>
                </a:rPr>
                <a:t>~~~</a:t>
              </a:r>
              <a:endParaRPr lang="ko-KR" altLang="en-US" sz="700" dirty="0">
                <a:solidFill>
                  <a:srgbClr val="262626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8454001" y="3241779"/>
              <a:ext cx="74724" cy="74724"/>
            </a:xfrm>
            <a:prstGeom prst="rect">
              <a:avLst/>
            </a:prstGeom>
            <a:noFill/>
            <a:ln w="9525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8470681" y="3164425"/>
              <a:ext cx="74724" cy="7472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262626"/>
                  </a:solidFill>
                </a:rPr>
                <a:t>v</a:t>
              </a:r>
              <a:endParaRPr lang="ko-KR" altLang="en-US" dirty="0">
                <a:solidFill>
                  <a:srgbClr val="262626"/>
                </a:solidFill>
              </a:endParaRPr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04748" y="2445502"/>
              <a:ext cx="508583" cy="285995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04748" y="2786708"/>
              <a:ext cx="506263" cy="286464"/>
            </a:xfrm>
            <a:prstGeom prst="rect">
              <a:avLst/>
            </a:prstGeom>
          </p:spPr>
        </p:pic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12108" y="3144650"/>
              <a:ext cx="490263" cy="275972"/>
            </a:xfrm>
            <a:prstGeom prst="rect">
              <a:avLst/>
            </a:prstGeom>
          </p:spPr>
        </p:pic>
        <p:sp>
          <p:nvSpPr>
            <p:cNvPr id="71" name="직사각형 70"/>
            <p:cNvSpPr/>
            <p:nvPr/>
          </p:nvSpPr>
          <p:spPr>
            <a:xfrm>
              <a:off x="1234232" y="1510138"/>
              <a:ext cx="1144800" cy="272663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422672" y="1524272"/>
              <a:ext cx="154080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 dirty="0">
                  <a:solidFill>
                    <a:srgbClr val="FF0000"/>
                  </a:solidFill>
                </a:rPr>
                <a:t>서브 메뉴 버튼 리스트</a:t>
              </a: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946358" y="1864348"/>
              <a:ext cx="4014233" cy="2494011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97095" y="4533216"/>
              <a:ext cx="304121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 dirty="0">
                  <a:solidFill>
                    <a:srgbClr val="FF0000"/>
                  </a:solidFill>
                </a:rPr>
                <a:t>검출 시작 버튼 클릭 시 자동 실행 및 검출 수행</a:t>
              </a: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5121481" y="1847832"/>
              <a:ext cx="3540741" cy="1567475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535986" y="1584299"/>
              <a:ext cx="122341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>
                  <a:solidFill>
                    <a:srgbClr val="FF0000"/>
                  </a:solidFill>
                </a:rPr>
                <a:t>추출 내역 리스트</a:t>
              </a:r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7630039" y="3654977"/>
              <a:ext cx="948844" cy="246037"/>
            </a:xfrm>
            <a:prstGeom prst="rect">
              <a:avLst/>
            </a:prstGeom>
            <a:noFill/>
            <a:ln w="9525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rgbClr val="262626"/>
                  </a:solidFill>
                </a:rPr>
                <a:t>선택 </a:t>
              </a:r>
              <a:r>
                <a:rPr lang="ko-KR" altLang="en-US" sz="900" dirty="0" err="1">
                  <a:solidFill>
                    <a:srgbClr val="262626"/>
                  </a:solidFill>
                </a:rPr>
                <a:t>내려받기</a:t>
              </a:r>
              <a:endParaRPr lang="ko-KR" altLang="en-US" sz="900" dirty="0">
                <a:solidFill>
                  <a:srgbClr val="262626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6580087" y="3654977"/>
              <a:ext cx="948844" cy="246037"/>
            </a:xfrm>
            <a:prstGeom prst="rect">
              <a:avLst/>
            </a:prstGeom>
            <a:noFill/>
            <a:ln w="9525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rgbClr val="262626"/>
                  </a:solidFill>
                </a:rPr>
                <a:t>전체 </a:t>
              </a:r>
              <a:r>
                <a:rPr lang="ko-KR" altLang="en-US" sz="900" dirty="0" err="1">
                  <a:solidFill>
                    <a:srgbClr val="262626"/>
                  </a:solidFill>
                </a:rPr>
                <a:t>내려받기</a:t>
              </a:r>
              <a:endParaRPr lang="ko-KR" altLang="en-US" sz="900" dirty="0">
                <a:solidFill>
                  <a:srgbClr val="262626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5106614" y="4034378"/>
              <a:ext cx="3555608" cy="641173"/>
            </a:xfrm>
            <a:prstGeom prst="rect">
              <a:avLst/>
            </a:prstGeom>
            <a:noFill/>
            <a:ln w="9525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5106614" y="4034378"/>
              <a:ext cx="3555608" cy="141169"/>
            </a:xfrm>
            <a:prstGeom prst="rect">
              <a:avLst/>
            </a:prstGeom>
            <a:noFill/>
            <a:ln w="9525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검출 대상 클래스</a:t>
              </a:r>
            </a:p>
          </p:txBody>
        </p:sp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31498" y="4244110"/>
              <a:ext cx="506263" cy="286464"/>
            </a:xfrm>
            <a:prstGeom prst="rect">
              <a:avLst/>
            </a:prstGeom>
          </p:spPr>
        </p:pic>
        <p:sp>
          <p:nvSpPr>
            <p:cNvPr id="82" name="직사각형 81"/>
            <p:cNvSpPr/>
            <p:nvPr/>
          </p:nvSpPr>
          <p:spPr>
            <a:xfrm>
              <a:off x="5082467" y="4530574"/>
              <a:ext cx="773805" cy="119815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err="1">
                  <a:solidFill>
                    <a:srgbClr val="262626"/>
                  </a:solidFill>
                </a:rPr>
                <a:t>아이린</a:t>
              </a:r>
              <a:endParaRPr lang="ko-KR" altLang="en-US" sz="700" dirty="0">
                <a:solidFill>
                  <a:srgbClr val="262626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646313" y="4292084"/>
              <a:ext cx="773805" cy="119815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262626"/>
                  </a:solidFill>
                </a:rPr>
                <a:t>…</a:t>
              </a:r>
              <a:endParaRPr lang="ko-KR" altLang="en-US" b="1" dirty="0">
                <a:solidFill>
                  <a:srgbClr val="262626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3994447" y="4455515"/>
              <a:ext cx="948844" cy="246037"/>
            </a:xfrm>
            <a:prstGeom prst="rect">
              <a:avLst/>
            </a:prstGeom>
            <a:noFill/>
            <a:ln w="9525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rgbClr val="262626"/>
                  </a:solidFill>
                </a:rPr>
                <a:t>검출 시작</a:t>
              </a:r>
            </a:p>
          </p:txBody>
        </p:sp>
        <p:cxnSp>
          <p:nvCxnSpPr>
            <p:cNvPr id="15" name="꺾인 연결선 14"/>
            <p:cNvCxnSpPr>
              <a:stCxn id="84" idx="1"/>
              <a:endCxn id="26" idx="2"/>
            </p:cNvCxnSpPr>
            <p:nvPr/>
          </p:nvCxnSpPr>
          <p:spPr>
            <a:xfrm rot="10800000">
              <a:off x="1072885" y="4349636"/>
              <a:ext cx="2921562" cy="228899"/>
            </a:xfrm>
            <a:prstGeom prst="bentConnector2">
              <a:avLst/>
            </a:prstGeom>
            <a:ln w="19050">
              <a:solidFill>
                <a:srgbClr val="26262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802855" y="4034378"/>
              <a:ext cx="540059" cy="3152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3DA2688-8468-48EF-9178-5CF8903EF184}"/>
              </a:ext>
            </a:extLst>
          </p:cNvPr>
          <p:cNvSpPr/>
          <p:nvPr/>
        </p:nvSpPr>
        <p:spPr>
          <a:xfrm>
            <a:off x="7135267" y="483518"/>
            <a:ext cx="1800771" cy="4407243"/>
          </a:xfrm>
          <a:prstGeom prst="rect">
            <a:avLst/>
          </a:prstGeom>
          <a:noFill/>
          <a:ln w="1270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전체내려받기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: BIT-SPC-001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605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0" y="859276"/>
            <a:ext cx="3347864" cy="0"/>
          </a:xfrm>
          <a:prstGeom prst="lin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TextBox 4"/>
          <p:cNvSpPr txBox="1"/>
          <p:nvPr/>
        </p:nvSpPr>
        <p:spPr>
          <a:xfrm>
            <a:off x="35496" y="363285"/>
            <a:ext cx="4279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화면정의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오토포커싱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 메인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)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B0600000101010101" charset="-127"/>
              <a:ea typeface="나눔고딕 ExtraBold" panose="020B0600000101010101" charset="-127"/>
              <a:cs typeface="Malgun Gothic Semilight" panose="020B0502040204020203" pitchFamily="50" charset="-127"/>
            </a:endParaRPr>
          </a:p>
        </p:txBody>
      </p:sp>
      <p:sp>
        <p:nvSpPr>
          <p:cNvPr id="16" name="직각 삼각형 15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각 삼각형 17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각 삼각형 18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96C03FB-39FE-4F47-9DED-27CD7EA7763F}"/>
              </a:ext>
            </a:extLst>
          </p:cNvPr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54596699-D6CC-4897-B96E-55541DB73284}"/>
              </a:ext>
            </a:extLst>
          </p:cNvPr>
          <p:cNvCxnSpPr>
            <a:cxnSpLocks/>
          </p:cNvCxnSpPr>
          <p:nvPr/>
        </p:nvCxnSpPr>
        <p:spPr>
          <a:xfrm>
            <a:off x="0" y="859276"/>
            <a:ext cx="3347864" cy="0"/>
          </a:xfrm>
          <a:prstGeom prst="lin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08C7351A-D4D3-40A9-9E3E-0426C20F2182}"/>
              </a:ext>
            </a:extLst>
          </p:cNvPr>
          <p:cNvSpPr/>
          <p:nvPr/>
        </p:nvSpPr>
        <p:spPr>
          <a:xfrm>
            <a:off x="874862" y="1171634"/>
            <a:ext cx="7920880" cy="3600400"/>
          </a:xfrm>
          <a:prstGeom prst="rect">
            <a:avLst/>
          </a:prstGeom>
          <a:noFill/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0A86A38-789C-45B7-ACD0-1D861A43D4B8}"/>
              </a:ext>
            </a:extLst>
          </p:cNvPr>
          <p:cNvSpPr/>
          <p:nvPr/>
        </p:nvSpPr>
        <p:spPr>
          <a:xfrm>
            <a:off x="874862" y="1161748"/>
            <a:ext cx="7920880" cy="140559"/>
          </a:xfrm>
          <a:prstGeom prst="rect">
            <a:avLst/>
          </a:prstGeom>
          <a:noFill/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rgbClr val="262626"/>
                </a:solidFill>
              </a:rPr>
              <a:t>영상추출 및 </a:t>
            </a:r>
            <a:r>
              <a:rPr lang="ko-KR" altLang="en-US" sz="700" b="1" dirty="0" err="1">
                <a:solidFill>
                  <a:srgbClr val="262626"/>
                </a:solidFill>
              </a:rPr>
              <a:t>오토포커싱</a:t>
            </a:r>
            <a:r>
              <a:rPr lang="ko-KR" altLang="en-US" sz="700" b="1" dirty="0">
                <a:solidFill>
                  <a:srgbClr val="262626"/>
                </a:solidFill>
              </a:rPr>
              <a:t> 시스템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8F34A68-9520-4CE9-B184-CB118FC45C6E}"/>
              </a:ext>
            </a:extLst>
          </p:cNvPr>
          <p:cNvSpPr/>
          <p:nvPr/>
        </p:nvSpPr>
        <p:spPr>
          <a:xfrm>
            <a:off x="874862" y="1496746"/>
            <a:ext cx="7920880" cy="282519"/>
          </a:xfrm>
          <a:prstGeom prst="rect">
            <a:avLst/>
          </a:prstGeom>
          <a:noFill/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0C42437-B974-40E9-9233-F6A7D470D5E6}"/>
              </a:ext>
            </a:extLst>
          </p:cNvPr>
          <p:cNvSpPr/>
          <p:nvPr/>
        </p:nvSpPr>
        <p:spPr>
          <a:xfrm>
            <a:off x="1672248" y="1302307"/>
            <a:ext cx="648072" cy="19443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>
                <a:solidFill>
                  <a:srgbClr val="262626"/>
                </a:solidFill>
              </a:rPr>
              <a:t>오토포커싱</a:t>
            </a:r>
            <a:endParaRPr lang="ko-KR" altLang="en-US" sz="700" dirty="0">
              <a:solidFill>
                <a:srgbClr val="262626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16CF425-1737-42A7-9319-04260C710D75}"/>
              </a:ext>
            </a:extLst>
          </p:cNvPr>
          <p:cNvSpPr/>
          <p:nvPr/>
        </p:nvSpPr>
        <p:spPr>
          <a:xfrm>
            <a:off x="1018878" y="1302307"/>
            <a:ext cx="648072" cy="19443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rgbClr val="262626"/>
                </a:solidFill>
              </a:rPr>
              <a:t>공통</a:t>
            </a:r>
            <a:endParaRPr lang="ko-KR" altLang="en-US" sz="700" dirty="0">
              <a:solidFill>
                <a:srgbClr val="262626"/>
              </a:solidFill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C9E8EDAD-9E29-4A86-A5D9-48F6FA33C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6986" y="1170459"/>
            <a:ext cx="608756" cy="137748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98FF8BD2-B381-48D6-8C34-8E9BCA6A78A3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953188" y="1823245"/>
            <a:ext cx="3831508" cy="2286000"/>
          </a:xfrm>
          <a:prstGeom prst="rect">
            <a:avLst/>
          </a:prstGeom>
        </p:spPr>
      </p:pic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1E52847F-FCDC-4349-8E90-C020992CFC00}"/>
              </a:ext>
            </a:extLst>
          </p:cNvPr>
          <p:cNvCxnSpPr/>
          <p:nvPr/>
        </p:nvCxnSpPr>
        <p:spPr>
          <a:xfrm>
            <a:off x="4835302" y="1789151"/>
            <a:ext cx="0" cy="29828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ADC56EEB-1D60-4A8C-9625-D202DEC0B3AA}"/>
              </a:ext>
            </a:extLst>
          </p:cNvPr>
          <p:cNvSpPr/>
          <p:nvPr/>
        </p:nvSpPr>
        <p:spPr>
          <a:xfrm>
            <a:off x="946358" y="1811173"/>
            <a:ext cx="3813895" cy="228600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BF21BD87-D882-491B-92C2-2EB961C9E4DB}"/>
              </a:ext>
            </a:extLst>
          </p:cNvPr>
          <p:cNvSpPr/>
          <p:nvPr/>
        </p:nvSpPr>
        <p:spPr>
          <a:xfrm>
            <a:off x="7750772" y="4455515"/>
            <a:ext cx="948844" cy="246037"/>
          </a:xfrm>
          <a:prstGeom prst="rect">
            <a:avLst/>
          </a:prstGeom>
          <a:noFill/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262626"/>
                </a:solidFill>
              </a:rPr>
              <a:t>검출 시작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7D9395AE-AF09-4C16-854B-8753A060A8D2}"/>
              </a:ext>
            </a:extLst>
          </p:cNvPr>
          <p:cNvSpPr/>
          <p:nvPr/>
        </p:nvSpPr>
        <p:spPr>
          <a:xfrm>
            <a:off x="802855" y="4034378"/>
            <a:ext cx="540059" cy="315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A70A7F0B-B6CB-4AEF-9C3B-829D7192EFD4}"/>
              </a:ext>
            </a:extLst>
          </p:cNvPr>
          <p:cNvSpPr/>
          <p:nvPr/>
        </p:nvSpPr>
        <p:spPr>
          <a:xfrm>
            <a:off x="2321375" y="1302307"/>
            <a:ext cx="648072" cy="19443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rgbClr val="262626"/>
                </a:solidFill>
              </a:rPr>
              <a:t>설정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B6BD700-3E50-405E-B9AA-120072722F55}"/>
              </a:ext>
            </a:extLst>
          </p:cNvPr>
          <p:cNvSpPr txBox="1"/>
          <p:nvPr/>
        </p:nvSpPr>
        <p:spPr>
          <a:xfrm>
            <a:off x="4882991" y="1918662"/>
            <a:ext cx="95410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rgbClr val="FF0000"/>
                </a:solidFill>
              </a:rPr>
              <a:t>오토 </a:t>
            </a:r>
            <a:r>
              <a:rPr lang="ko-KR" altLang="en-US" sz="1050" b="1" dirty="0" err="1">
                <a:solidFill>
                  <a:srgbClr val="FF0000"/>
                </a:solidFill>
              </a:rPr>
              <a:t>포커싱</a:t>
            </a:r>
            <a:r>
              <a:rPr lang="ko-KR" altLang="en-US" sz="1050" b="1" dirty="0">
                <a:solidFill>
                  <a:srgbClr val="FF0000"/>
                </a:solidFill>
              </a:rPr>
              <a:t> </a:t>
            </a:r>
            <a:endParaRPr lang="en-US" altLang="ko-KR" sz="105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1050" b="1" dirty="0">
                <a:solidFill>
                  <a:srgbClr val="FF0000"/>
                </a:solidFill>
              </a:rPr>
              <a:t>영상</a:t>
            </a: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775AA478-369C-4E1E-A49B-442B18B3B1F5}"/>
              </a:ext>
            </a:extLst>
          </p:cNvPr>
          <p:cNvSpPr/>
          <p:nvPr/>
        </p:nvSpPr>
        <p:spPr>
          <a:xfrm>
            <a:off x="4884421" y="1818792"/>
            <a:ext cx="3837856" cy="2303627"/>
          </a:xfrm>
          <a:prstGeom prst="rect">
            <a:avLst/>
          </a:prstGeom>
          <a:solidFill>
            <a:schemeClr val="tx1"/>
          </a:solidFill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6" name="그림 145">
            <a:extLst>
              <a:ext uri="{FF2B5EF4-FFF2-40B4-BE49-F238E27FC236}">
                <a16:creationId xmlns:a16="http://schemas.microsoft.com/office/drawing/2014/main" id="{C9C773CB-37F0-4514-99AE-E094126DFA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1414"/>
          <a:stretch/>
        </p:blipFill>
        <p:spPr>
          <a:xfrm>
            <a:off x="4907310" y="3908326"/>
            <a:ext cx="3814966" cy="196467"/>
          </a:xfrm>
          <a:prstGeom prst="rect">
            <a:avLst/>
          </a:prstGeom>
        </p:spPr>
      </p:pic>
      <p:pic>
        <p:nvPicPr>
          <p:cNvPr id="144" name="그림 143">
            <a:extLst>
              <a:ext uri="{FF2B5EF4-FFF2-40B4-BE49-F238E27FC236}">
                <a16:creationId xmlns:a16="http://schemas.microsoft.com/office/drawing/2014/main" id="{C0326993-3B08-409B-A113-E38471B7A4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295" r="5148" b="10001"/>
          <a:stretch/>
        </p:blipFill>
        <p:spPr>
          <a:xfrm>
            <a:off x="5933278" y="1830865"/>
            <a:ext cx="1745824" cy="2086549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721BC9EC-C713-4DB2-A52A-FE2D25375391}"/>
              </a:ext>
            </a:extLst>
          </p:cNvPr>
          <p:cNvGrpSpPr/>
          <p:nvPr/>
        </p:nvGrpSpPr>
        <p:grpSpPr>
          <a:xfrm>
            <a:off x="953189" y="4148306"/>
            <a:ext cx="3579755" cy="583920"/>
            <a:chOff x="970491" y="4345602"/>
            <a:chExt cx="3579755" cy="641173"/>
          </a:xfrm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D603AADF-DF99-4E20-B4A3-4BD72B5CA5EB}"/>
                </a:ext>
              </a:extLst>
            </p:cNvPr>
            <p:cNvSpPr/>
            <p:nvPr/>
          </p:nvSpPr>
          <p:spPr>
            <a:xfrm>
              <a:off x="994638" y="4345602"/>
              <a:ext cx="3555608" cy="641173"/>
            </a:xfrm>
            <a:prstGeom prst="rect">
              <a:avLst/>
            </a:prstGeom>
            <a:noFill/>
            <a:ln w="9525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7A7CD363-9F45-4470-ADF5-3A5209B94FE2}"/>
                </a:ext>
              </a:extLst>
            </p:cNvPr>
            <p:cNvSpPr/>
            <p:nvPr/>
          </p:nvSpPr>
          <p:spPr>
            <a:xfrm>
              <a:off x="994638" y="4345602"/>
              <a:ext cx="3555608" cy="141169"/>
            </a:xfrm>
            <a:prstGeom prst="rect">
              <a:avLst/>
            </a:prstGeom>
            <a:noFill/>
            <a:ln w="9525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>
                  <a:solidFill>
                    <a:schemeClr val="tx1"/>
                  </a:solidFill>
                </a:rPr>
                <a:t>오토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포커싱</a:t>
              </a:r>
              <a:r>
                <a:rPr lang="ko-KR" altLang="en-US" sz="900" dirty="0">
                  <a:solidFill>
                    <a:schemeClr val="tx1"/>
                  </a:solidFill>
                </a:rPr>
                <a:t> 대상 클래스</a:t>
              </a:r>
            </a:p>
          </p:txBody>
        </p:sp>
        <p:pic>
          <p:nvPicPr>
            <p:cNvPr id="150" name="그림 149">
              <a:extLst>
                <a:ext uri="{FF2B5EF4-FFF2-40B4-BE49-F238E27FC236}">
                  <a16:creationId xmlns:a16="http://schemas.microsoft.com/office/drawing/2014/main" id="{9751C7CF-2305-48C2-A884-655D6C058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9522" y="4578194"/>
              <a:ext cx="506263" cy="286464"/>
            </a:xfrm>
            <a:prstGeom prst="rect">
              <a:avLst/>
            </a:prstGeom>
          </p:spPr>
        </p:pic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79801F97-6980-41E7-84CD-25552EE05217}"/>
                </a:ext>
              </a:extLst>
            </p:cNvPr>
            <p:cNvSpPr/>
            <p:nvPr/>
          </p:nvSpPr>
          <p:spPr>
            <a:xfrm>
              <a:off x="970491" y="4864658"/>
              <a:ext cx="773805" cy="119815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err="1">
                  <a:solidFill>
                    <a:srgbClr val="262626"/>
                  </a:solidFill>
                </a:rPr>
                <a:t>아이린</a:t>
              </a:r>
              <a:endParaRPr lang="ko-KR" altLang="en-US" sz="700" dirty="0">
                <a:solidFill>
                  <a:srgbClr val="262626"/>
                </a:solidFill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1BB6821D-C690-4352-8066-3EAF9669191E}"/>
                </a:ext>
              </a:extLst>
            </p:cNvPr>
            <p:cNvSpPr/>
            <p:nvPr/>
          </p:nvSpPr>
          <p:spPr>
            <a:xfrm>
              <a:off x="1534337" y="4626168"/>
              <a:ext cx="773805" cy="119815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262626"/>
                  </a:solidFill>
                </a:rPr>
                <a:t>…</a:t>
              </a:r>
              <a:endParaRPr lang="ko-KR" altLang="en-US" b="1" dirty="0">
                <a:solidFill>
                  <a:srgbClr val="262626"/>
                </a:solidFill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FAF23A3-9447-4321-BCA6-DE8F8117CFE6}"/>
              </a:ext>
            </a:extLst>
          </p:cNvPr>
          <p:cNvSpPr txBox="1"/>
          <p:nvPr/>
        </p:nvSpPr>
        <p:spPr>
          <a:xfrm>
            <a:off x="1010123" y="2009268"/>
            <a:ext cx="659402" cy="23428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 anchor="ctr" anchorCtr="0">
            <a:spAutoFit/>
          </a:bodyPr>
          <a:lstStyle/>
          <a:p>
            <a:r>
              <a:rPr lang="ko-KR" altLang="en-US" sz="1050" b="1" dirty="0">
                <a:solidFill>
                  <a:srgbClr val="FF0000"/>
                </a:solidFill>
              </a:rPr>
              <a:t>원본 영상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0BB8B4CE-516F-4DD2-A7D6-A1D7F67F030A}"/>
              </a:ext>
            </a:extLst>
          </p:cNvPr>
          <p:cNvSpPr/>
          <p:nvPr/>
        </p:nvSpPr>
        <p:spPr>
          <a:xfrm>
            <a:off x="1018878" y="1302307"/>
            <a:ext cx="648072" cy="19443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rgbClr val="262626"/>
                </a:solidFill>
              </a:rPr>
              <a:t>영상추출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6EF0A83-42DE-470C-B79E-99EB45196552}"/>
              </a:ext>
            </a:extLst>
          </p:cNvPr>
          <p:cNvSpPr/>
          <p:nvPr/>
        </p:nvSpPr>
        <p:spPr>
          <a:xfrm>
            <a:off x="1666950" y="1289835"/>
            <a:ext cx="654425" cy="201011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74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0" y="859276"/>
            <a:ext cx="3347864" cy="0"/>
          </a:xfrm>
          <a:prstGeom prst="lin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TextBox 4"/>
          <p:cNvSpPr txBox="1"/>
          <p:nvPr/>
        </p:nvSpPr>
        <p:spPr>
          <a:xfrm>
            <a:off x="35496" y="363285"/>
            <a:ext cx="4279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화면정의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설정 메인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)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B0600000101010101" charset="-127"/>
              <a:ea typeface="나눔고딕 ExtraBold" panose="020B0600000101010101" charset="-127"/>
              <a:cs typeface="Malgun Gothic Semilight" panose="020B0502040204020203" pitchFamily="50" charset="-127"/>
            </a:endParaRPr>
          </a:p>
        </p:txBody>
      </p:sp>
      <p:sp>
        <p:nvSpPr>
          <p:cNvPr id="16" name="직각 삼각형 15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각 삼각형 17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각 삼각형 18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96C03FB-39FE-4F47-9DED-27CD7EA7763F}"/>
              </a:ext>
            </a:extLst>
          </p:cNvPr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54596699-D6CC-4897-B96E-55541DB73284}"/>
              </a:ext>
            </a:extLst>
          </p:cNvPr>
          <p:cNvCxnSpPr>
            <a:cxnSpLocks/>
          </p:cNvCxnSpPr>
          <p:nvPr/>
        </p:nvCxnSpPr>
        <p:spPr>
          <a:xfrm>
            <a:off x="0" y="859276"/>
            <a:ext cx="3347864" cy="0"/>
          </a:xfrm>
          <a:prstGeom prst="lin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08C7351A-D4D3-40A9-9E3E-0426C20F2182}"/>
              </a:ext>
            </a:extLst>
          </p:cNvPr>
          <p:cNvSpPr/>
          <p:nvPr/>
        </p:nvSpPr>
        <p:spPr>
          <a:xfrm>
            <a:off x="874862" y="1171634"/>
            <a:ext cx="7920880" cy="3600400"/>
          </a:xfrm>
          <a:prstGeom prst="rect">
            <a:avLst/>
          </a:prstGeom>
          <a:noFill/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0A86A38-789C-45B7-ACD0-1D861A43D4B8}"/>
              </a:ext>
            </a:extLst>
          </p:cNvPr>
          <p:cNvSpPr/>
          <p:nvPr/>
        </p:nvSpPr>
        <p:spPr>
          <a:xfrm>
            <a:off x="874862" y="1161748"/>
            <a:ext cx="7920880" cy="140559"/>
          </a:xfrm>
          <a:prstGeom prst="rect">
            <a:avLst/>
          </a:prstGeom>
          <a:noFill/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rgbClr val="262626"/>
                </a:solidFill>
              </a:rPr>
              <a:t>영상추출 및 </a:t>
            </a:r>
            <a:r>
              <a:rPr lang="ko-KR" altLang="en-US" sz="700" b="1" dirty="0" err="1">
                <a:solidFill>
                  <a:srgbClr val="262626"/>
                </a:solidFill>
              </a:rPr>
              <a:t>오토포커싱</a:t>
            </a:r>
            <a:r>
              <a:rPr lang="ko-KR" altLang="en-US" sz="700" b="1" dirty="0">
                <a:solidFill>
                  <a:srgbClr val="262626"/>
                </a:solidFill>
              </a:rPr>
              <a:t> 시스템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8F34A68-9520-4CE9-B184-CB118FC45C6E}"/>
              </a:ext>
            </a:extLst>
          </p:cNvPr>
          <p:cNvSpPr/>
          <p:nvPr/>
        </p:nvSpPr>
        <p:spPr>
          <a:xfrm>
            <a:off x="874862" y="1496746"/>
            <a:ext cx="7920880" cy="282519"/>
          </a:xfrm>
          <a:prstGeom prst="rect">
            <a:avLst/>
          </a:prstGeom>
          <a:noFill/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0C42437-B974-40E9-9233-F6A7D470D5E6}"/>
              </a:ext>
            </a:extLst>
          </p:cNvPr>
          <p:cNvSpPr/>
          <p:nvPr/>
        </p:nvSpPr>
        <p:spPr>
          <a:xfrm>
            <a:off x="1672248" y="1302307"/>
            <a:ext cx="648072" cy="19443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>
                <a:solidFill>
                  <a:srgbClr val="262626"/>
                </a:solidFill>
              </a:rPr>
              <a:t>오토포커싱</a:t>
            </a:r>
            <a:endParaRPr lang="ko-KR" altLang="en-US" sz="700" dirty="0">
              <a:solidFill>
                <a:srgbClr val="262626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16CF425-1737-42A7-9319-04260C710D75}"/>
              </a:ext>
            </a:extLst>
          </p:cNvPr>
          <p:cNvSpPr/>
          <p:nvPr/>
        </p:nvSpPr>
        <p:spPr>
          <a:xfrm>
            <a:off x="1018878" y="1302307"/>
            <a:ext cx="648072" cy="19443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rgbClr val="262626"/>
                </a:solidFill>
              </a:rPr>
              <a:t>공통</a:t>
            </a:r>
            <a:endParaRPr lang="ko-KR" altLang="en-US" sz="700" dirty="0">
              <a:solidFill>
                <a:srgbClr val="262626"/>
              </a:solidFill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C9E8EDAD-9E29-4A86-A5D9-48F6FA33C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6986" y="1170459"/>
            <a:ext cx="608756" cy="137748"/>
          </a:xfrm>
          <a:prstGeom prst="rect">
            <a:avLst/>
          </a:prstGeom>
        </p:spPr>
      </p:pic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A70A7F0B-B6CB-4AEF-9C3B-829D7192EFD4}"/>
              </a:ext>
            </a:extLst>
          </p:cNvPr>
          <p:cNvSpPr/>
          <p:nvPr/>
        </p:nvSpPr>
        <p:spPr>
          <a:xfrm>
            <a:off x="2321375" y="1302307"/>
            <a:ext cx="648072" cy="19443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rgbClr val="262626"/>
                </a:solidFill>
              </a:rPr>
              <a:t>설정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0BB8B4CE-516F-4DD2-A7D6-A1D7F67F030A}"/>
              </a:ext>
            </a:extLst>
          </p:cNvPr>
          <p:cNvSpPr/>
          <p:nvPr/>
        </p:nvSpPr>
        <p:spPr>
          <a:xfrm>
            <a:off x="1018878" y="1302307"/>
            <a:ext cx="648072" cy="19443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rgbClr val="262626"/>
                </a:solidFill>
              </a:rPr>
              <a:t>영상추출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51A0606-CDA5-4509-B64D-FFB10E48D96F}"/>
              </a:ext>
            </a:extLst>
          </p:cNvPr>
          <p:cNvSpPr/>
          <p:nvPr/>
        </p:nvSpPr>
        <p:spPr>
          <a:xfrm>
            <a:off x="2315020" y="1289835"/>
            <a:ext cx="648073" cy="208086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D0F278F-675A-4C07-BA0D-49D1A2533871}"/>
              </a:ext>
            </a:extLst>
          </p:cNvPr>
          <p:cNvSpPr/>
          <p:nvPr/>
        </p:nvSpPr>
        <p:spPr>
          <a:xfrm>
            <a:off x="1187624" y="1961536"/>
            <a:ext cx="7272808" cy="506685"/>
          </a:xfrm>
          <a:prstGeom prst="rect">
            <a:avLst/>
          </a:prstGeom>
          <a:noFill/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05A2572-732C-496C-9CC8-868DAEEF2157}"/>
              </a:ext>
            </a:extLst>
          </p:cNvPr>
          <p:cNvSpPr/>
          <p:nvPr/>
        </p:nvSpPr>
        <p:spPr>
          <a:xfrm>
            <a:off x="1342914" y="1859374"/>
            <a:ext cx="648072" cy="194439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rgbClr val="262626"/>
                </a:solidFill>
              </a:rPr>
              <a:t>공통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19EB0B3-A80D-46E4-9704-32D0F21511BA}"/>
              </a:ext>
            </a:extLst>
          </p:cNvPr>
          <p:cNvSpPr/>
          <p:nvPr/>
        </p:nvSpPr>
        <p:spPr>
          <a:xfrm>
            <a:off x="1154721" y="2076654"/>
            <a:ext cx="1189722" cy="15864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>
                <a:solidFill>
                  <a:srgbClr val="262626"/>
                </a:solidFill>
              </a:rPr>
              <a:t>URL</a:t>
            </a:r>
            <a:r>
              <a:rPr lang="ko-KR" altLang="en-US" sz="600" b="1" dirty="0">
                <a:solidFill>
                  <a:srgbClr val="262626"/>
                </a:solidFill>
              </a:rPr>
              <a:t> 업로드 파일 경로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7E325D4-81A4-4003-931A-0985AC0C3F51}"/>
              </a:ext>
            </a:extLst>
          </p:cNvPr>
          <p:cNvSpPr/>
          <p:nvPr/>
        </p:nvSpPr>
        <p:spPr>
          <a:xfrm>
            <a:off x="1152552" y="2271093"/>
            <a:ext cx="983241" cy="15864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 err="1">
                <a:solidFill>
                  <a:srgbClr val="262626"/>
                </a:solidFill>
              </a:rPr>
              <a:t>내려받기</a:t>
            </a:r>
            <a:r>
              <a:rPr lang="ko-KR" altLang="en-US" sz="600" b="1" dirty="0">
                <a:solidFill>
                  <a:srgbClr val="262626"/>
                </a:solidFill>
              </a:rPr>
              <a:t> 확장자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E4A6E70-1012-41F0-8829-34AE5FAC3C17}"/>
              </a:ext>
            </a:extLst>
          </p:cNvPr>
          <p:cNvSpPr/>
          <p:nvPr/>
        </p:nvSpPr>
        <p:spPr>
          <a:xfrm>
            <a:off x="3836949" y="2090126"/>
            <a:ext cx="576065" cy="11902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 err="1">
                <a:solidFill>
                  <a:schemeClr val="tx1"/>
                </a:solidFill>
              </a:rPr>
              <a:t>폴더찾기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564AC74-C2DA-40F2-9227-8FE53DADA1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8096" y="5329948"/>
            <a:ext cx="257175" cy="228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8FEEAB4-E339-41F5-A535-EA359D70AA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6826" y="5306563"/>
            <a:ext cx="228600" cy="2381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81AC1FA-64A8-44E4-9D5F-C5B6E960CA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9752" y="2249504"/>
            <a:ext cx="672077" cy="161298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E3DEFF9F-79DA-4341-B1FC-A499A90CADEA}"/>
              </a:ext>
            </a:extLst>
          </p:cNvPr>
          <p:cNvSpPr/>
          <p:nvPr/>
        </p:nvSpPr>
        <p:spPr>
          <a:xfrm>
            <a:off x="1187624" y="2727124"/>
            <a:ext cx="7272808" cy="506685"/>
          </a:xfrm>
          <a:prstGeom prst="rect">
            <a:avLst/>
          </a:prstGeom>
          <a:noFill/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370236A-8002-4AA6-8BC4-27A873C6701C}"/>
              </a:ext>
            </a:extLst>
          </p:cNvPr>
          <p:cNvSpPr/>
          <p:nvPr/>
        </p:nvSpPr>
        <p:spPr>
          <a:xfrm>
            <a:off x="1342914" y="2624962"/>
            <a:ext cx="648072" cy="194439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rgbClr val="262626"/>
                </a:solidFill>
              </a:rPr>
              <a:t>영상 추출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4C76050-C593-4630-AB3C-58FE3A4C33D5}"/>
              </a:ext>
            </a:extLst>
          </p:cNvPr>
          <p:cNvSpPr/>
          <p:nvPr/>
        </p:nvSpPr>
        <p:spPr>
          <a:xfrm>
            <a:off x="1222992" y="2906745"/>
            <a:ext cx="1189722" cy="15864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solidFill>
                  <a:srgbClr val="262626"/>
                </a:solidFill>
              </a:rPr>
              <a:t>추출 영상 시간 단위 설정</a:t>
            </a: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466C9511-CD8F-4785-92D2-1BBC360F4F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8023" y="2898418"/>
            <a:ext cx="672077" cy="161298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FA70B819-7E30-4962-A011-8A8A6A917990}"/>
              </a:ext>
            </a:extLst>
          </p:cNvPr>
          <p:cNvSpPr/>
          <p:nvPr/>
        </p:nvSpPr>
        <p:spPr>
          <a:xfrm>
            <a:off x="4510631" y="2076654"/>
            <a:ext cx="1189722" cy="15864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 err="1">
                <a:solidFill>
                  <a:srgbClr val="262626"/>
                </a:solidFill>
              </a:rPr>
              <a:t>내려받기</a:t>
            </a:r>
            <a:r>
              <a:rPr lang="ko-KR" altLang="en-US" sz="600" b="1" dirty="0">
                <a:solidFill>
                  <a:srgbClr val="262626"/>
                </a:solidFill>
              </a:rPr>
              <a:t> 파일 경로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E62420-3AA3-4A8E-ADA3-5D1C5C910726}"/>
              </a:ext>
            </a:extLst>
          </p:cNvPr>
          <p:cNvSpPr/>
          <p:nvPr/>
        </p:nvSpPr>
        <p:spPr>
          <a:xfrm>
            <a:off x="2349016" y="2094282"/>
            <a:ext cx="1372383" cy="117428"/>
          </a:xfrm>
          <a:prstGeom prst="rect">
            <a:avLst/>
          </a:prstGeom>
          <a:noFill/>
          <a:ln w="889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>
                <a:solidFill>
                  <a:schemeClr val="tx1"/>
                </a:solidFill>
              </a:rPr>
              <a:t>업로드 경로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5FD36600-D09D-4B9E-B609-8479C34070EA}"/>
              </a:ext>
            </a:extLst>
          </p:cNvPr>
          <p:cNvSpPr/>
          <p:nvPr/>
        </p:nvSpPr>
        <p:spPr>
          <a:xfrm>
            <a:off x="7092280" y="2090126"/>
            <a:ext cx="576065" cy="11902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 err="1">
                <a:solidFill>
                  <a:schemeClr val="tx1"/>
                </a:solidFill>
              </a:rPr>
              <a:t>폴더찾기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32BA4D7-893B-4029-9093-9CF38BA446FF}"/>
              </a:ext>
            </a:extLst>
          </p:cNvPr>
          <p:cNvSpPr/>
          <p:nvPr/>
        </p:nvSpPr>
        <p:spPr>
          <a:xfrm>
            <a:off x="5604347" y="2094282"/>
            <a:ext cx="1372383" cy="117428"/>
          </a:xfrm>
          <a:prstGeom prst="rect">
            <a:avLst/>
          </a:prstGeom>
          <a:noFill/>
          <a:ln w="889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>
                <a:solidFill>
                  <a:schemeClr val="tx1"/>
                </a:solidFill>
              </a:rPr>
              <a:t>업로드 경로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D8923BA-1791-4904-8F19-F5550C4720E4}"/>
              </a:ext>
            </a:extLst>
          </p:cNvPr>
          <p:cNvSpPr/>
          <p:nvPr/>
        </p:nvSpPr>
        <p:spPr>
          <a:xfrm>
            <a:off x="3416596" y="2265135"/>
            <a:ext cx="1189722" cy="15864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 err="1">
                <a:solidFill>
                  <a:srgbClr val="262626"/>
                </a:solidFill>
              </a:rPr>
              <a:t>내려받기</a:t>
            </a:r>
            <a:r>
              <a:rPr lang="ko-KR" altLang="en-US" sz="600" b="1" dirty="0">
                <a:solidFill>
                  <a:srgbClr val="262626"/>
                </a:solidFill>
              </a:rPr>
              <a:t> 화질 선택</a:t>
            </a: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8F1AA5A1-281E-46FA-B9F7-2D6DA0411D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3041" y="2249504"/>
            <a:ext cx="672077" cy="161298"/>
          </a:xfrm>
          <a:prstGeom prst="rect">
            <a:avLst/>
          </a:prstGeom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id="{1E21BBF6-1EF9-40FF-9706-2D36F98D478F}"/>
              </a:ext>
            </a:extLst>
          </p:cNvPr>
          <p:cNvSpPr/>
          <p:nvPr/>
        </p:nvSpPr>
        <p:spPr>
          <a:xfrm>
            <a:off x="5870192" y="2265135"/>
            <a:ext cx="1189722" cy="15864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solidFill>
                  <a:srgbClr val="262626"/>
                </a:solidFill>
              </a:rPr>
              <a:t>좌표파일 확장자 선택</a:t>
            </a: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43953DCF-1382-4CD2-B417-7ECD0CD3B2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6637" y="2249504"/>
            <a:ext cx="672077" cy="161298"/>
          </a:xfrm>
          <a:prstGeom prst="rect">
            <a:avLst/>
          </a:prstGeom>
        </p:spPr>
      </p:pic>
      <p:sp>
        <p:nvSpPr>
          <p:cNvPr id="70" name="직사각형 69">
            <a:extLst>
              <a:ext uri="{FF2B5EF4-FFF2-40B4-BE49-F238E27FC236}">
                <a16:creationId xmlns:a16="http://schemas.microsoft.com/office/drawing/2014/main" id="{E3606381-F438-48BD-BFFC-08C1E81EA896}"/>
              </a:ext>
            </a:extLst>
          </p:cNvPr>
          <p:cNvSpPr/>
          <p:nvPr/>
        </p:nvSpPr>
        <p:spPr>
          <a:xfrm>
            <a:off x="3080100" y="2912976"/>
            <a:ext cx="5106886" cy="13845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b="1" dirty="0">
                <a:solidFill>
                  <a:srgbClr val="FF0000"/>
                </a:solidFill>
              </a:rPr>
              <a:t>※ </a:t>
            </a:r>
            <a:r>
              <a:rPr lang="ko-KR" altLang="en-US" sz="600" b="1" dirty="0">
                <a:solidFill>
                  <a:srgbClr val="FF0000"/>
                </a:solidFill>
              </a:rPr>
              <a:t>검출 내역 한 건이 가질 수 있는 재생구간 시간 범위는 최소 </a:t>
            </a:r>
            <a:r>
              <a:rPr lang="en-US" altLang="ko-KR" sz="600" b="1" dirty="0">
                <a:solidFill>
                  <a:srgbClr val="FF0000"/>
                </a:solidFill>
              </a:rPr>
              <a:t>00:01 ~ </a:t>
            </a:r>
            <a:r>
              <a:rPr lang="ko-KR" altLang="en-US" sz="600" b="1" dirty="0">
                <a:solidFill>
                  <a:srgbClr val="FF0000"/>
                </a:solidFill>
              </a:rPr>
              <a:t>최대 </a:t>
            </a:r>
            <a:r>
              <a:rPr lang="en-US" altLang="ko-KR" sz="600" b="1" dirty="0">
                <a:solidFill>
                  <a:srgbClr val="FF0000"/>
                </a:solidFill>
              </a:rPr>
              <a:t>00:10</a:t>
            </a:r>
            <a:r>
              <a:rPr lang="ko-KR" altLang="en-US" sz="600" b="1" dirty="0">
                <a:solidFill>
                  <a:srgbClr val="FF0000"/>
                </a:solidFill>
              </a:rPr>
              <a:t> 초 입니다</a:t>
            </a:r>
            <a:r>
              <a:rPr lang="en-US" altLang="ko-KR" sz="600" b="1" dirty="0">
                <a:solidFill>
                  <a:srgbClr val="FF0000"/>
                </a:solidFill>
              </a:rPr>
              <a:t>.</a:t>
            </a:r>
            <a:endParaRPr lang="ko-KR" altLang="en-US" sz="600" b="1" dirty="0">
              <a:solidFill>
                <a:srgbClr val="FF0000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9320F6C-30BA-471F-A908-78C96C316B4B}"/>
              </a:ext>
            </a:extLst>
          </p:cNvPr>
          <p:cNvSpPr/>
          <p:nvPr/>
        </p:nvSpPr>
        <p:spPr>
          <a:xfrm>
            <a:off x="1187624" y="3533911"/>
            <a:ext cx="7272808" cy="712105"/>
          </a:xfrm>
          <a:prstGeom prst="rect">
            <a:avLst/>
          </a:prstGeom>
          <a:noFill/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981CC5C-26F3-4B36-9BE7-970664D9899C}"/>
              </a:ext>
            </a:extLst>
          </p:cNvPr>
          <p:cNvSpPr/>
          <p:nvPr/>
        </p:nvSpPr>
        <p:spPr>
          <a:xfrm>
            <a:off x="1342914" y="3431749"/>
            <a:ext cx="648072" cy="194439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>
                <a:solidFill>
                  <a:srgbClr val="262626"/>
                </a:solidFill>
              </a:rPr>
              <a:t>오토포커싱</a:t>
            </a:r>
            <a:endParaRPr lang="ko-KR" altLang="en-US" sz="700" dirty="0">
              <a:solidFill>
                <a:srgbClr val="262626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1195C04-8301-470E-B938-4287AF042F76}"/>
              </a:ext>
            </a:extLst>
          </p:cNvPr>
          <p:cNvSpPr/>
          <p:nvPr/>
        </p:nvSpPr>
        <p:spPr>
          <a:xfrm>
            <a:off x="1154721" y="3649029"/>
            <a:ext cx="1189722" cy="15864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 err="1">
                <a:solidFill>
                  <a:srgbClr val="262626"/>
                </a:solidFill>
              </a:rPr>
              <a:t>포커싱</a:t>
            </a:r>
            <a:r>
              <a:rPr lang="ko-KR" altLang="en-US" sz="600" b="1" dirty="0">
                <a:solidFill>
                  <a:srgbClr val="262626"/>
                </a:solidFill>
              </a:rPr>
              <a:t> 박스</a:t>
            </a:r>
            <a:r>
              <a:rPr lang="en-US" altLang="ko-KR" sz="600" b="1" dirty="0">
                <a:solidFill>
                  <a:srgbClr val="262626"/>
                </a:solidFill>
              </a:rPr>
              <a:t>(Width : </a:t>
            </a:r>
            <a:r>
              <a:rPr lang="ko-KR" altLang="en-US" sz="600" b="1" dirty="0">
                <a:solidFill>
                  <a:srgbClr val="262626"/>
                </a:solidFill>
              </a:rPr>
              <a:t>넓이</a:t>
            </a:r>
            <a:r>
              <a:rPr lang="en-US" altLang="ko-KR" sz="600" b="1" dirty="0">
                <a:solidFill>
                  <a:srgbClr val="262626"/>
                </a:solidFill>
              </a:rPr>
              <a:t>)</a:t>
            </a:r>
            <a:endParaRPr lang="ko-KR" altLang="en-US" sz="600" b="1" dirty="0">
              <a:solidFill>
                <a:srgbClr val="262626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06CF0C1-4250-4EDC-B525-E98B533721D4}"/>
              </a:ext>
            </a:extLst>
          </p:cNvPr>
          <p:cNvSpPr/>
          <p:nvPr/>
        </p:nvSpPr>
        <p:spPr>
          <a:xfrm>
            <a:off x="2556827" y="3626188"/>
            <a:ext cx="983241" cy="15864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rgbClr val="262626"/>
                </a:solidFill>
              </a:rPr>
              <a:t>px</a:t>
            </a:r>
            <a:endParaRPr lang="ko-KR" altLang="en-US" sz="700" b="1" dirty="0">
              <a:solidFill>
                <a:srgbClr val="262626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BED183D-80FF-4212-B375-4028EE0BCFD2}"/>
              </a:ext>
            </a:extLst>
          </p:cNvPr>
          <p:cNvSpPr/>
          <p:nvPr/>
        </p:nvSpPr>
        <p:spPr>
          <a:xfrm>
            <a:off x="2339752" y="3666657"/>
            <a:ext cx="582025" cy="117428"/>
          </a:xfrm>
          <a:prstGeom prst="rect">
            <a:avLst/>
          </a:prstGeom>
          <a:noFill/>
          <a:ln w="889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>
                <a:solidFill>
                  <a:schemeClr val="tx1"/>
                </a:solidFill>
              </a:rPr>
              <a:t>숫자 입력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D8144C6-2FB1-481F-9935-7BB4E4403B8F}"/>
              </a:ext>
            </a:extLst>
          </p:cNvPr>
          <p:cNvSpPr/>
          <p:nvPr/>
        </p:nvSpPr>
        <p:spPr>
          <a:xfrm>
            <a:off x="2556827" y="3823110"/>
            <a:ext cx="983241" cy="15864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rgbClr val="262626"/>
                </a:solidFill>
              </a:rPr>
              <a:t>px</a:t>
            </a:r>
            <a:endParaRPr lang="ko-KR" altLang="en-US" sz="700" b="1" dirty="0">
              <a:solidFill>
                <a:srgbClr val="262626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FEBE1EA-A18B-4BEA-B51E-FCAF3B49C211}"/>
              </a:ext>
            </a:extLst>
          </p:cNvPr>
          <p:cNvSpPr/>
          <p:nvPr/>
        </p:nvSpPr>
        <p:spPr>
          <a:xfrm>
            <a:off x="2339752" y="3863579"/>
            <a:ext cx="582025" cy="117428"/>
          </a:xfrm>
          <a:prstGeom prst="rect">
            <a:avLst/>
          </a:prstGeom>
          <a:noFill/>
          <a:ln w="889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/>
                </a:solidFill>
              </a:rPr>
              <a:t>숫자 입력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3A37B64B-2536-4DC9-806E-ACAC3DC49852}"/>
              </a:ext>
            </a:extLst>
          </p:cNvPr>
          <p:cNvSpPr/>
          <p:nvPr/>
        </p:nvSpPr>
        <p:spPr>
          <a:xfrm>
            <a:off x="1154721" y="3864914"/>
            <a:ext cx="1189722" cy="15864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 err="1">
                <a:solidFill>
                  <a:srgbClr val="262626"/>
                </a:solidFill>
              </a:rPr>
              <a:t>포커싱</a:t>
            </a:r>
            <a:r>
              <a:rPr lang="ko-KR" altLang="en-US" sz="600" b="1" dirty="0">
                <a:solidFill>
                  <a:srgbClr val="262626"/>
                </a:solidFill>
              </a:rPr>
              <a:t> 박스</a:t>
            </a:r>
            <a:r>
              <a:rPr lang="en-US" altLang="ko-KR" sz="600" b="1" dirty="0">
                <a:solidFill>
                  <a:srgbClr val="262626"/>
                </a:solidFill>
              </a:rPr>
              <a:t>(height : </a:t>
            </a:r>
            <a:r>
              <a:rPr lang="ko-KR" altLang="en-US" sz="600" b="1" dirty="0">
                <a:solidFill>
                  <a:srgbClr val="262626"/>
                </a:solidFill>
              </a:rPr>
              <a:t>높이</a:t>
            </a:r>
            <a:r>
              <a:rPr lang="en-US" altLang="ko-KR" sz="600" b="1" dirty="0">
                <a:solidFill>
                  <a:srgbClr val="262626"/>
                </a:solidFill>
              </a:rPr>
              <a:t>)</a:t>
            </a:r>
            <a:endParaRPr lang="ko-KR" altLang="en-US" sz="600" b="1" dirty="0">
              <a:solidFill>
                <a:srgbClr val="262626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CAD8725-F1F9-42EB-8CD3-7284132A681F}"/>
              </a:ext>
            </a:extLst>
          </p:cNvPr>
          <p:cNvSpPr/>
          <p:nvPr/>
        </p:nvSpPr>
        <p:spPr>
          <a:xfrm>
            <a:off x="1222992" y="4048470"/>
            <a:ext cx="5106886" cy="13845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b="1" dirty="0">
                <a:solidFill>
                  <a:srgbClr val="FF0000"/>
                </a:solidFill>
              </a:rPr>
              <a:t>※ </a:t>
            </a:r>
            <a:r>
              <a:rPr lang="ko-KR" altLang="en-US" sz="600" b="1" dirty="0" err="1">
                <a:solidFill>
                  <a:srgbClr val="FF0000"/>
                </a:solidFill>
              </a:rPr>
              <a:t>포커싱</a:t>
            </a:r>
            <a:r>
              <a:rPr lang="ko-KR" altLang="en-US" sz="600" b="1" dirty="0">
                <a:solidFill>
                  <a:srgbClr val="FF0000"/>
                </a:solidFill>
              </a:rPr>
              <a:t> 박스의 넓이 및 높이는 대상 영상의 해상도보다 클 수 없습니다</a:t>
            </a:r>
            <a:r>
              <a:rPr lang="en-US" altLang="ko-KR" sz="600" b="1" dirty="0">
                <a:solidFill>
                  <a:srgbClr val="FF0000"/>
                </a:solidFill>
              </a:rPr>
              <a:t>.</a:t>
            </a:r>
            <a:endParaRPr lang="ko-KR" altLang="en-US" sz="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031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1612</TotalTime>
  <Words>345</Words>
  <Application>Microsoft Office PowerPoint</Application>
  <PresentationFormat>화면 슬라이드 쇼(16:9)</PresentationFormat>
  <Paragraphs>132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나눔고딕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dz160531</dc:creator>
  <cp:lastModifiedBy>MP11972</cp:lastModifiedBy>
  <cp:revision>133</cp:revision>
  <dcterms:created xsi:type="dcterms:W3CDTF">2017-04-25T07:04:17Z</dcterms:created>
  <dcterms:modified xsi:type="dcterms:W3CDTF">2019-08-07T08:57:18Z</dcterms:modified>
</cp:coreProperties>
</file>