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6" r:id="rId2"/>
    <p:sldId id="280" r:id="rId3"/>
    <p:sldId id="295" r:id="rId4"/>
    <p:sldId id="284" r:id="rId5"/>
    <p:sldId id="293" r:id="rId6"/>
    <p:sldId id="289" r:id="rId7"/>
    <p:sldId id="300" r:id="rId8"/>
    <p:sldId id="302" r:id="rId9"/>
    <p:sldId id="301" r:id="rId10"/>
    <p:sldId id="303" r:id="rId11"/>
    <p:sldId id="296" r:id="rId12"/>
    <p:sldId id="304" r:id="rId13"/>
    <p:sldId id="294" r:id="rId14"/>
    <p:sldId id="288" r:id="rId15"/>
    <p:sldId id="299" r:id="rId16"/>
    <p:sldId id="291" r:id="rId1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1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0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22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6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5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6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1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7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2837" y="1594180"/>
            <a:ext cx="27783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가제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영상추출 및</a:t>
            </a:r>
            <a:endParaRPr lang="en-US" altLang="ko-KR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오토포커싱</a:t>
            </a:r>
            <a:endParaRPr lang="en-US" altLang="ko-KR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시스템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7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23BFD15-D23D-46B7-82FF-05644D28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37354"/>
            <a:ext cx="5954501" cy="386438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2700841-BA8D-40E5-BAB1-3DA147CF513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803078"/>
            <a:ext cx="2931764" cy="201327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6FFCD1-40BE-4178-9330-8BA556620698}"/>
              </a:ext>
            </a:extLst>
          </p:cNvPr>
          <p:cNvSpPr/>
          <p:nvPr/>
        </p:nvSpPr>
        <p:spPr>
          <a:xfrm>
            <a:off x="3851920" y="1818274"/>
            <a:ext cx="2664296" cy="197760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7AF07C5-19EA-4748-9451-9A1D9887E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95" r="5148" b="10001"/>
          <a:stretch/>
        </p:blipFill>
        <p:spPr>
          <a:xfrm>
            <a:off x="4510577" y="1821888"/>
            <a:ext cx="1351302" cy="197037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31F6584-81F5-42E3-8CF2-79E47FE5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42" y="4279476"/>
            <a:ext cx="556889" cy="31511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7FAECC-17FA-491D-A7A6-0EA8D8C273F5}"/>
              </a:ext>
            </a:extLst>
          </p:cNvPr>
          <p:cNvSpPr/>
          <p:nvPr/>
        </p:nvSpPr>
        <p:spPr>
          <a:xfrm>
            <a:off x="3966107" y="4660988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2E044DE-3690-4CA9-A208-78567EF7A4EE}"/>
              </a:ext>
            </a:extLst>
          </p:cNvPr>
          <p:cNvSpPr/>
          <p:nvPr/>
        </p:nvSpPr>
        <p:spPr>
          <a:xfrm>
            <a:off x="4684418" y="4345395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262626"/>
                </a:solidFill>
              </a:rPr>
              <a:t>…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설정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564AC74-C2DA-40F2-9227-8FE53DAD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96" y="5329948"/>
            <a:ext cx="2571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EEAB4-E339-41F5-A535-EA359D70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26" y="5306563"/>
            <a:ext cx="228600" cy="2381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6347AD1-FF6F-4F24-BF1C-118557C3E735}"/>
              </a:ext>
            </a:extLst>
          </p:cNvPr>
          <p:cNvGrpSpPr/>
          <p:nvPr/>
        </p:nvGrpSpPr>
        <p:grpSpPr>
          <a:xfrm>
            <a:off x="241759" y="1373368"/>
            <a:ext cx="6546182" cy="2983707"/>
            <a:chOff x="467544" y="1161748"/>
            <a:chExt cx="7920880" cy="3610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8C7351A-D4D3-40A9-9E3E-0426C20F2182}"/>
                </a:ext>
              </a:extLst>
            </p:cNvPr>
            <p:cNvSpPr/>
            <p:nvPr/>
          </p:nvSpPr>
          <p:spPr>
            <a:xfrm>
              <a:off x="467544" y="1171634"/>
              <a:ext cx="7920880" cy="3600400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0A86A38-789C-45B7-ACD0-1D861A43D4B8}"/>
                </a:ext>
              </a:extLst>
            </p:cNvPr>
            <p:cNvSpPr/>
            <p:nvPr/>
          </p:nvSpPr>
          <p:spPr>
            <a:xfrm>
              <a:off x="467544" y="1161748"/>
              <a:ext cx="7920880" cy="14055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rgbClr val="262626"/>
                  </a:solidFill>
                </a:rPr>
                <a:t>영상추출 및 </a:t>
              </a:r>
              <a:r>
                <a:rPr lang="ko-KR" altLang="en-US" sz="700" b="1" dirty="0" err="1">
                  <a:solidFill>
                    <a:srgbClr val="262626"/>
                  </a:solidFill>
                </a:rPr>
                <a:t>오토포커싱</a:t>
              </a:r>
              <a:r>
                <a:rPr lang="ko-KR" altLang="en-US" sz="700" b="1" dirty="0">
                  <a:solidFill>
                    <a:srgbClr val="262626"/>
                  </a:solidFill>
                </a:rPr>
                <a:t> 시스템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8F34A68-9520-4CE9-B184-CB118FC45C6E}"/>
                </a:ext>
              </a:extLst>
            </p:cNvPr>
            <p:cNvSpPr/>
            <p:nvPr/>
          </p:nvSpPr>
          <p:spPr>
            <a:xfrm>
              <a:off x="467544" y="1496746"/>
              <a:ext cx="7920880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0C42437-B974-40E9-9233-F6A7D470D5E6}"/>
                </a:ext>
              </a:extLst>
            </p:cNvPr>
            <p:cNvSpPr/>
            <p:nvPr/>
          </p:nvSpPr>
          <p:spPr>
            <a:xfrm>
              <a:off x="1264930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rgbClr val="262626"/>
                  </a:solidFill>
                </a:rPr>
                <a:t>오토포커싱</a:t>
              </a:r>
              <a:endParaRPr lang="ko-KR" altLang="en-US" sz="500" dirty="0">
                <a:solidFill>
                  <a:srgbClr val="262626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16CF425-1737-42A7-9319-04260C710D75}"/>
                </a:ext>
              </a:extLst>
            </p:cNvPr>
            <p:cNvSpPr/>
            <p:nvPr/>
          </p:nvSpPr>
          <p:spPr>
            <a:xfrm>
              <a:off x="611560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rgbClr val="262626"/>
                  </a:solidFill>
                </a:rPr>
                <a:t>공통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9E8EDAD-9E29-4A86-A5D9-48F6FA33C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9668" y="1170459"/>
              <a:ext cx="608756" cy="137748"/>
            </a:xfrm>
            <a:prstGeom prst="rect">
              <a:avLst/>
            </a:prstGeom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70A7F0B-B6CB-4AEF-9C3B-829D7192EFD4}"/>
                </a:ext>
              </a:extLst>
            </p:cNvPr>
            <p:cNvSpPr/>
            <p:nvPr/>
          </p:nvSpPr>
          <p:spPr>
            <a:xfrm>
              <a:off x="1914057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설정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BB8B4CE-516F-4DD2-A7D6-A1D7F67F030A}"/>
                </a:ext>
              </a:extLst>
            </p:cNvPr>
            <p:cNvSpPr/>
            <p:nvPr/>
          </p:nvSpPr>
          <p:spPr>
            <a:xfrm>
              <a:off x="611560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262626"/>
                  </a:solidFill>
                </a:rPr>
                <a:t>영상추출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1A0606-CDA5-4509-B64D-FFB10E48D96F}"/>
                </a:ext>
              </a:extLst>
            </p:cNvPr>
            <p:cNvSpPr/>
            <p:nvPr/>
          </p:nvSpPr>
          <p:spPr>
            <a:xfrm>
              <a:off x="1907702" y="1289835"/>
              <a:ext cx="648073" cy="2080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D0F278F-675A-4C07-BA0D-49D1A2533871}"/>
                </a:ext>
              </a:extLst>
            </p:cNvPr>
            <p:cNvSpPr/>
            <p:nvPr/>
          </p:nvSpPr>
          <p:spPr>
            <a:xfrm>
              <a:off x="780306" y="1961536"/>
              <a:ext cx="7272808" cy="506685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5A2572-732C-496C-9CC8-868DAEEF2157}"/>
                </a:ext>
              </a:extLst>
            </p:cNvPr>
            <p:cNvSpPr/>
            <p:nvPr/>
          </p:nvSpPr>
          <p:spPr>
            <a:xfrm>
              <a:off x="935596" y="1859374"/>
              <a:ext cx="648072" cy="19443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공통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9EB0B3-A80D-46E4-9704-32D0F21511BA}"/>
                </a:ext>
              </a:extLst>
            </p:cNvPr>
            <p:cNvSpPr/>
            <p:nvPr/>
          </p:nvSpPr>
          <p:spPr>
            <a:xfrm>
              <a:off x="747403" y="2076654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262626"/>
                  </a:solidFill>
                </a:rPr>
                <a:t>URL</a:t>
              </a:r>
              <a:r>
                <a:rPr lang="ko-KR" altLang="en-US" sz="600" b="1" dirty="0">
                  <a:solidFill>
                    <a:srgbClr val="262626"/>
                  </a:solidFill>
                </a:rPr>
                <a:t> 업로드 파일 경로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E325D4-81A4-4003-931A-0985AC0C3F51}"/>
                </a:ext>
              </a:extLst>
            </p:cNvPr>
            <p:cNvSpPr/>
            <p:nvPr/>
          </p:nvSpPr>
          <p:spPr>
            <a:xfrm>
              <a:off x="745234" y="2271093"/>
              <a:ext cx="983241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err="1">
                  <a:solidFill>
                    <a:srgbClr val="262626"/>
                  </a:solidFill>
                </a:rPr>
                <a:t>내려받기</a:t>
              </a:r>
              <a:r>
                <a:rPr lang="ko-KR" altLang="en-US" sz="600" b="1" dirty="0">
                  <a:solidFill>
                    <a:srgbClr val="262626"/>
                  </a:solidFill>
                </a:rPr>
                <a:t> 확장자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E4A6E70-1012-41F0-8829-34AE5FAC3C17}"/>
                </a:ext>
              </a:extLst>
            </p:cNvPr>
            <p:cNvSpPr/>
            <p:nvPr/>
          </p:nvSpPr>
          <p:spPr>
            <a:xfrm>
              <a:off x="3429631" y="2090126"/>
              <a:ext cx="576065" cy="1190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>
                  <a:solidFill>
                    <a:schemeClr val="tx1"/>
                  </a:solidFill>
                </a:rPr>
                <a:t>폴더찾기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81AC1FA-64A8-44E4-9D5F-C5B6E960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2434" y="2249504"/>
              <a:ext cx="672077" cy="161298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3DEFF9F-79DA-4341-B1FC-A499A90CADEA}"/>
                </a:ext>
              </a:extLst>
            </p:cNvPr>
            <p:cNvSpPr/>
            <p:nvPr/>
          </p:nvSpPr>
          <p:spPr>
            <a:xfrm>
              <a:off x="780306" y="2727124"/>
              <a:ext cx="7272808" cy="506685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370236A-8002-4AA6-8BC4-27A873C6701C}"/>
                </a:ext>
              </a:extLst>
            </p:cNvPr>
            <p:cNvSpPr/>
            <p:nvPr/>
          </p:nvSpPr>
          <p:spPr>
            <a:xfrm>
              <a:off x="935596" y="2624962"/>
              <a:ext cx="648072" cy="19443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262626"/>
                  </a:solidFill>
                </a:rPr>
                <a:t>영상 추출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C76050-C593-4630-AB3C-58FE3A4C33D5}"/>
                </a:ext>
              </a:extLst>
            </p:cNvPr>
            <p:cNvSpPr/>
            <p:nvPr/>
          </p:nvSpPr>
          <p:spPr>
            <a:xfrm>
              <a:off x="756188" y="2906745"/>
              <a:ext cx="1308694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rgbClr val="262626"/>
                  </a:solidFill>
                </a:rPr>
                <a:t>추출 영상 시간 단위 설정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66C9511-CD8F-4785-92D2-1BBC360F4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0705" y="2898418"/>
              <a:ext cx="672077" cy="161298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70B819-7E30-4962-A011-8A8A6A917990}"/>
                </a:ext>
              </a:extLst>
            </p:cNvPr>
            <p:cNvSpPr/>
            <p:nvPr/>
          </p:nvSpPr>
          <p:spPr>
            <a:xfrm>
              <a:off x="4103313" y="2076654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err="1">
                  <a:solidFill>
                    <a:srgbClr val="262626"/>
                  </a:solidFill>
                </a:rPr>
                <a:t>내려받기</a:t>
              </a:r>
              <a:r>
                <a:rPr lang="ko-KR" altLang="en-US" sz="600" b="1" dirty="0">
                  <a:solidFill>
                    <a:srgbClr val="262626"/>
                  </a:solidFill>
                </a:rPr>
                <a:t> 파일 경로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E62420-3AA3-4A8E-ADA3-5D1C5C910726}"/>
                </a:ext>
              </a:extLst>
            </p:cNvPr>
            <p:cNvSpPr/>
            <p:nvPr/>
          </p:nvSpPr>
          <p:spPr>
            <a:xfrm>
              <a:off x="1941698" y="2094282"/>
              <a:ext cx="1372383" cy="117428"/>
            </a:xfrm>
            <a:prstGeom prst="rect">
              <a:avLst/>
            </a:prstGeom>
            <a:noFill/>
            <a:ln w="889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>
                  <a:solidFill>
                    <a:schemeClr val="tx1"/>
                  </a:solidFill>
                </a:rPr>
                <a:t>업로드 경로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FD36600-D09D-4B9E-B609-8479C34070EA}"/>
                </a:ext>
              </a:extLst>
            </p:cNvPr>
            <p:cNvSpPr/>
            <p:nvPr/>
          </p:nvSpPr>
          <p:spPr>
            <a:xfrm>
              <a:off x="6684962" y="2090126"/>
              <a:ext cx="576065" cy="1190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>
                  <a:solidFill>
                    <a:schemeClr val="tx1"/>
                  </a:solidFill>
                </a:rPr>
                <a:t>폴더찾기</a:t>
              </a:r>
              <a:endParaRPr lang="ko-KR" altLang="en-US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2BA4D7-893B-4029-9093-9CF38BA446FF}"/>
                </a:ext>
              </a:extLst>
            </p:cNvPr>
            <p:cNvSpPr/>
            <p:nvPr/>
          </p:nvSpPr>
          <p:spPr>
            <a:xfrm>
              <a:off x="5197029" y="2094282"/>
              <a:ext cx="1372383" cy="117428"/>
            </a:xfrm>
            <a:prstGeom prst="rect">
              <a:avLst/>
            </a:prstGeom>
            <a:noFill/>
            <a:ln w="889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>
                  <a:solidFill>
                    <a:schemeClr val="tx1"/>
                  </a:solidFill>
                </a:rPr>
                <a:t>업로드 경로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8923BA-1791-4904-8F19-F5550C4720E4}"/>
                </a:ext>
              </a:extLst>
            </p:cNvPr>
            <p:cNvSpPr/>
            <p:nvPr/>
          </p:nvSpPr>
          <p:spPr>
            <a:xfrm>
              <a:off x="3009278" y="2265135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err="1">
                  <a:solidFill>
                    <a:srgbClr val="262626"/>
                  </a:solidFill>
                </a:rPr>
                <a:t>내려받기</a:t>
              </a:r>
              <a:r>
                <a:rPr lang="ko-KR" altLang="en-US" sz="600" b="1" dirty="0">
                  <a:solidFill>
                    <a:srgbClr val="262626"/>
                  </a:solidFill>
                </a:rPr>
                <a:t> 화질 선택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F1AA5A1-281E-46FA-B9F7-2D6DA041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5723" y="2249504"/>
              <a:ext cx="672077" cy="161298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E21BBF6-1EF9-40FF-9706-2D36F98D478F}"/>
                </a:ext>
              </a:extLst>
            </p:cNvPr>
            <p:cNvSpPr/>
            <p:nvPr/>
          </p:nvSpPr>
          <p:spPr>
            <a:xfrm>
              <a:off x="5462874" y="2265135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rgbClr val="262626"/>
                  </a:solidFill>
                </a:rPr>
                <a:t>좌표파일 확장자 선택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3953DCF-1382-4CD2-B417-7ECD0CD3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19" y="2249504"/>
              <a:ext cx="672077" cy="161298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3606381-F438-48BD-BFFC-08C1E81EA896}"/>
                </a:ext>
              </a:extLst>
            </p:cNvPr>
            <p:cNvSpPr/>
            <p:nvPr/>
          </p:nvSpPr>
          <p:spPr>
            <a:xfrm>
              <a:off x="2672782" y="2912976"/>
              <a:ext cx="5106886" cy="13845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rgbClr val="FF0000"/>
                  </a:solidFill>
                </a:rPr>
                <a:t>※ </a:t>
              </a:r>
              <a:r>
                <a:rPr lang="ko-KR" altLang="en-US" sz="600" b="1" dirty="0">
                  <a:solidFill>
                    <a:srgbClr val="FF0000"/>
                  </a:solidFill>
                </a:rPr>
                <a:t>검출 내역 한 건이 가질 수 있는 재생구간 시간 범위는 최소 </a:t>
              </a:r>
              <a:r>
                <a:rPr lang="en-US" altLang="ko-KR" sz="600" b="1" dirty="0">
                  <a:solidFill>
                    <a:srgbClr val="FF0000"/>
                  </a:solidFill>
                </a:rPr>
                <a:t>00:01 ~ </a:t>
              </a:r>
              <a:r>
                <a:rPr lang="ko-KR" altLang="en-US" sz="600" b="1" dirty="0">
                  <a:solidFill>
                    <a:srgbClr val="FF0000"/>
                  </a:solidFill>
                </a:rPr>
                <a:t>최대 </a:t>
              </a:r>
              <a:r>
                <a:rPr lang="en-US" altLang="ko-KR" sz="600" b="1" dirty="0">
                  <a:solidFill>
                    <a:srgbClr val="FF0000"/>
                  </a:solidFill>
                </a:rPr>
                <a:t>00:10</a:t>
              </a:r>
              <a:r>
                <a:rPr lang="ko-KR" altLang="en-US" sz="600" b="1" dirty="0">
                  <a:solidFill>
                    <a:srgbClr val="FF0000"/>
                  </a:solidFill>
                </a:rPr>
                <a:t> 초 입니다</a:t>
              </a:r>
              <a:r>
                <a:rPr lang="en-US" altLang="ko-KR" sz="600" b="1" dirty="0">
                  <a:solidFill>
                    <a:srgbClr val="FF0000"/>
                  </a:solidFill>
                </a:rPr>
                <a:t>.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9320F6C-30BA-471F-A908-78C96C316B4B}"/>
                </a:ext>
              </a:extLst>
            </p:cNvPr>
            <p:cNvSpPr/>
            <p:nvPr/>
          </p:nvSpPr>
          <p:spPr>
            <a:xfrm>
              <a:off x="780306" y="3533911"/>
              <a:ext cx="7272808" cy="712105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981CC5C-26F3-4B36-9BE7-970664D9899C}"/>
                </a:ext>
              </a:extLst>
            </p:cNvPr>
            <p:cNvSpPr/>
            <p:nvPr/>
          </p:nvSpPr>
          <p:spPr>
            <a:xfrm>
              <a:off x="935596" y="3431749"/>
              <a:ext cx="648072" cy="19443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>
                  <a:solidFill>
                    <a:srgbClr val="262626"/>
                  </a:solidFill>
                </a:rPr>
                <a:t>오토포커싱</a:t>
              </a:r>
              <a:endParaRPr lang="ko-KR" altLang="en-US" sz="500" dirty="0">
                <a:solidFill>
                  <a:srgbClr val="262626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1195C04-8301-470E-B938-4287AF042F76}"/>
                </a:ext>
              </a:extLst>
            </p:cNvPr>
            <p:cNvSpPr/>
            <p:nvPr/>
          </p:nvSpPr>
          <p:spPr>
            <a:xfrm>
              <a:off x="747403" y="3649029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>
                  <a:solidFill>
                    <a:srgbClr val="262626"/>
                  </a:solidFill>
                </a:rPr>
                <a:t>포커싱</a:t>
              </a:r>
              <a:r>
                <a:rPr lang="ko-KR" altLang="en-US" sz="500" b="1" dirty="0">
                  <a:solidFill>
                    <a:srgbClr val="262626"/>
                  </a:solidFill>
                </a:rPr>
                <a:t> 박스</a:t>
              </a:r>
              <a:r>
                <a:rPr lang="en-US" altLang="ko-KR" sz="500" b="1" dirty="0">
                  <a:solidFill>
                    <a:srgbClr val="262626"/>
                  </a:solidFill>
                </a:rPr>
                <a:t>(Width : </a:t>
              </a:r>
              <a:r>
                <a:rPr lang="ko-KR" altLang="en-US" sz="500" b="1" dirty="0">
                  <a:solidFill>
                    <a:srgbClr val="262626"/>
                  </a:solidFill>
                </a:rPr>
                <a:t>넓이</a:t>
              </a:r>
              <a:r>
                <a:rPr lang="en-US" altLang="ko-KR" sz="500" b="1" dirty="0">
                  <a:solidFill>
                    <a:srgbClr val="262626"/>
                  </a:solidFill>
                </a:rPr>
                <a:t>)</a:t>
              </a:r>
              <a:endParaRPr lang="ko-KR" altLang="en-US" sz="500" b="1" dirty="0">
                <a:solidFill>
                  <a:srgbClr val="262626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06CF0C1-4250-4EDC-B525-E98B533721D4}"/>
                </a:ext>
              </a:extLst>
            </p:cNvPr>
            <p:cNvSpPr/>
            <p:nvPr/>
          </p:nvSpPr>
          <p:spPr>
            <a:xfrm>
              <a:off x="2149509" y="3626188"/>
              <a:ext cx="983241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rgbClr val="262626"/>
                  </a:solidFill>
                </a:rPr>
                <a:t>px</a:t>
              </a:r>
              <a:endParaRPr lang="ko-KR" altLang="en-US" sz="700" b="1" dirty="0">
                <a:solidFill>
                  <a:srgbClr val="262626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BED183D-80FF-4212-B375-4028EE0BCFD2}"/>
                </a:ext>
              </a:extLst>
            </p:cNvPr>
            <p:cNvSpPr/>
            <p:nvPr/>
          </p:nvSpPr>
          <p:spPr>
            <a:xfrm>
              <a:off x="1932434" y="3666657"/>
              <a:ext cx="582025" cy="117428"/>
            </a:xfrm>
            <a:prstGeom prst="rect">
              <a:avLst/>
            </a:prstGeom>
            <a:noFill/>
            <a:ln w="889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dirty="0">
                  <a:solidFill>
                    <a:schemeClr val="tx1"/>
                  </a:solidFill>
                </a:rPr>
                <a:t>숫자 입력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D8144C6-2FB1-481F-9935-7BB4E4403B8F}"/>
                </a:ext>
              </a:extLst>
            </p:cNvPr>
            <p:cNvSpPr/>
            <p:nvPr/>
          </p:nvSpPr>
          <p:spPr>
            <a:xfrm>
              <a:off x="2149509" y="3823110"/>
              <a:ext cx="983241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rgbClr val="262626"/>
                  </a:solidFill>
                </a:rPr>
                <a:t>px</a:t>
              </a:r>
              <a:endParaRPr lang="ko-KR" altLang="en-US" sz="700" b="1" dirty="0">
                <a:solidFill>
                  <a:srgbClr val="262626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EBE1EA-A18B-4BEA-B51E-FCAF3B49C211}"/>
                </a:ext>
              </a:extLst>
            </p:cNvPr>
            <p:cNvSpPr/>
            <p:nvPr/>
          </p:nvSpPr>
          <p:spPr>
            <a:xfrm>
              <a:off x="1932434" y="3863579"/>
              <a:ext cx="582025" cy="117428"/>
            </a:xfrm>
            <a:prstGeom prst="rect">
              <a:avLst/>
            </a:prstGeom>
            <a:noFill/>
            <a:ln w="889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dirty="0">
                  <a:solidFill>
                    <a:schemeClr val="tx1"/>
                  </a:solidFill>
                </a:rPr>
                <a:t>숫자 입력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A37B64B-2536-4DC9-806E-ACAC3DC49852}"/>
                </a:ext>
              </a:extLst>
            </p:cNvPr>
            <p:cNvSpPr/>
            <p:nvPr/>
          </p:nvSpPr>
          <p:spPr>
            <a:xfrm>
              <a:off x="747403" y="3864914"/>
              <a:ext cx="1189722" cy="1586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>
                  <a:solidFill>
                    <a:srgbClr val="262626"/>
                  </a:solidFill>
                </a:rPr>
                <a:t>포커싱</a:t>
              </a:r>
              <a:r>
                <a:rPr lang="ko-KR" altLang="en-US" sz="500" b="1" dirty="0">
                  <a:solidFill>
                    <a:srgbClr val="262626"/>
                  </a:solidFill>
                </a:rPr>
                <a:t> 박스</a:t>
              </a:r>
              <a:r>
                <a:rPr lang="en-US" altLang="ko-KR" sz="500" b="1" dirty="0">
                  <a:solidFill>
                    <a:srgbClr val="262626"/>
                  </a:solidFill>
                </a:rPr>
                <a:t>(height : </a:t>
              </a:r>
              <a:r>
                <a:rPr lang="ko-KR" altLang="en-US" sz="500" b="1" dirty="0">
                  <a:solidFill>
                    <a:srgbClr val="262626"/>
                  </a:solidFill>
                </a:rPr>
                <a:t>높이</a:t>
              </a:r>
              <a:r>
                <a:rPr lang="en-US" altLang="ko-KR" sz="500" b="1" dirty="0">
                  <a:solidFill>
                    <a:srgbClr val="262626"/>
                  </a:solidFill>
                </a:rPr>
                <a:t>)</a:t>
              </a:r>
              <a:endParaRPr lang="ko-KR" altLang="en-US" sz="500" b="1" dirty="0">
                <a:solidFill>
                  <a:srgbClr val="262626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CAD8725-F1F9-42EB-8CD3-7284132A681F}"/>
                </a:ext>
              </a:extLst>
            </p:cNvPr>
            <p:cNvSpPr/>
            <p:nvPr/>
          </p:nvSpPr>
          <p:spPr>
            <a:xfrm>
              <a:off x="815674" y="4048470"/>
              <a:ext cx="5106886" cy="13845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rgbClr val="FF0000"/>
                  </a:solidFill>
                </a:rPr>
                <a:t>※ </a:t>
              </a:r>
              <a:r>
                <a:rPr lang="ko-KR" altLang="en-US" sz="600" b="1" dirty="0" err="1">
                  <a:solidFill>
                    <a:srgbClr val="FF0000"/>
                  </a:solidFill>
                </a:rPr>
                <a:t>포커싱</a:t>
              </a:r>
              <a:r>
                <a:rPr lang="ko-KR" altLang="en-US" sz="600" b="1" dirty="0">
                  <a:solidFill>
                    <a:srgbClr val="FF0000"/>
                  </a:solidFill>
                </a:rPr>
                <a:t> 박스의 넓이 및 높이는 대상 영상의 해상도보다 클 수 없습니다</a:t>
              </a:r>
              <a:r>
                <a:rPr lang="en-US" altLang="ko-KR" sz="600" b="1" dirty="0">
                  <a:solidFill>
                    <a:srgbClr val="FF0000"/>
                  </a:solidFill>
                </a:rPr>
                <a:t>.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5A534-E515-4556-A1F4-C10B2AF5DDF0}"/>
              </a:ext>
            </a:extLst>
          </p:cNvPr>
          <p:cNvGrpSpPr/>
          <p:nvPr/>
        </p:nvGrpSpPr>
        <p:grpSpPr>
          <a:xfrm>
            <a:off x="6937095" y="502569"/>
            <a:ext cx="2023571" cy="2046388"/>
            <a:chOff x="6598609" y="675764"/>
            <a:chExt cx="2362057" cy="128068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4A1246-E850-423E-9864-2202AAD29025}"/>
                </a:ext>
              </a:extLst>
            </p:cNvPr>
            <p:cNvSpPr txBox="1"/>
            <p:nvPr/>
          </p:nvSpPr>
          <p:spPr>
            <a:xfrm>
              <a:off x="6598609" y="829652"/>
              <a:ext cx="2362057" cy="112679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</a:rPr>
                <a:t>설정 파일 메뉴 탭</a:t>
              </a:r>
              <a:endParaRPr lang="en-US" altLang="ko-KR" sz="900" dirty="0">
                <a:latin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</a:rPr>
                <a:t> 파일 경로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BIT-SCD-001, BIT-SCD-003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업로드 파일 경로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확장자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화질 선택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BIT-SCD-004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좌표파일 확장자 선택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BIT-SCD-005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 영상 시간 단위 설정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BIT-SCD-006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포커싱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박스 크기 설정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BIT-SCD-007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CCE92C-4EE9-4F3A-95C3-3C4155650100}"/>
                </a:ext>
              </a:extLst>
            </p:cNvPr>
            <p:cNvSpPr txBox="1"/>
            <p:nvPr/>
          </p:nvSpPr>
          <p:spPr>
            <a:xfrm>
              <a:off x="6598609" y="675764"/>
              <a:ext cx="2362057" cy="1538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요구사항아이디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2D00EC84-09AB-4DCB-B9BB-51FABD3DBB34}"/>
              </a:ext>
            </a:extLst>
          </p:cNvPr>
          <p:cNvSpPr/>
          <p:nvPr/>
        </p:nvSpPr>
        <p:spPr>
          <a:xfrm>
            <a:off x="1304641" y="1367795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FFDD55E-E0C9-4BE5-BB99-5887D34A719F}"/>
              </a:ext>
            </a:extLst>
          </p:cNvPr>
          <p:cNvSpPr/>
          <p:nvPr/>
        </p:nvSpPr>
        <p:spPr>
          <a:xfrm>
            <a:off x="3230075" y="198143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AB7E86E-852D-4820-A69E-5403858B7030}"/>
              </a:ext>
            </a:extLst>
          </p:cNvPr>
          <p:cNvSpPr/>
          <p:nvPr/>
        </p:nvSpPr>
        <p:spPr>
          <a:xfrm>
            <a:off x="403955" y="198143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50A44B-F325-4A66-BC64-D9EDB47ADDB0}"/>
              </a:ext>
            </a:extLst>
          </p:cNvPr>
          <p:cNvSpPr/>
          <p:nvPr/>
        </p:nvSpPr>
        <p:spPr>
          <a:xfrm>
            <a:off x="545354" y="2274198"/>
            <a:ext cx="3378573" cy="1717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9A939-93AE-46A8-B036-541C9F4FF45D}"/>
              </a:ext>
            </a:extLst>
          </p:cNvPr>
          <p:cNvSpPr/>
          <p:nvPr/>
        </p:nvSpPr>
        <p:spPr>
          <a:xfrm>
            <a:off x="403955" y="224700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351B0A0-70CB-417C-B985-E7290E639DE0}"/>
              </a:ext>
            </a:extLst>
          </p:cNvPr>
          <p:cNvSpPr/>
          <p:nvPr/>
        </p:nvSpPr>
        <p:spPr>
          <a:xfrm>
            <a:off x="4250875" y="2231216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C2F17C0-EC95-44AC-A924-ADA355E5E1CB}"/>
              </a:ext>
            </a:extLst>
          </p:cNvPr>
          <p:cNvSpPr/>
          <p:nvPr/>
        </p:nvSpPr>
        <p:spPr>
          <a:xfrm>
            <a:off x="413199" y="2665296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8D6EB6-FCAA-41A6-97ED-B8F11F7B734B}"/>
              </a:ext>
            </a:extLst>
          </p:cNvPr>
          <p:cNvSpPr/>
          <p:nvPr/>
        </p:nvSpPr>
        <p:spPr>
          <a:xfrm>
            <a:off x="542126" y="3412287"/>
            <a:ext cx="2687950" cy="51006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B6BFBC6-6E66-45AA-A686-E783FC27A95A}"/>
              </a:ext>
            </a:extLst>
          </p:cNvPr>
          <p:cNvSpPr/>
          <p:nvPr/>
        </p:nvSpPr>
        <p:spPr>
          <a:xfrm>
            <a:off x="373642" y="3329503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903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설정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564AC74-C2DA-40F2-9227-8FE53DAD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96" y="5329948"/>
            <a:ext cx="2571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EEAB4-E339-41F5-A535-EA359D70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26" y="5306563"/>
            <a:ext cx="228600" cy="23812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5A534-E515-4556-A1F4-C10B2AF5DDF0}"/>
              </a:ext>
            </a:extLst>
          </p:cNvPr>
          <p:cNvGrpSpPr/>
          <p:nvPr/>
        </p:nvGrpSpPr>
        <p:grpSpPr>
          <a:xfrm>
            <a:off x="6937095" y="502569"/>
            <a:ext cx="2023571" cy="2046388"/>
            <a:chOff x="6598609" y="675764"/>
            <a:chExt cx="2362057" cy="128068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4A1246-E850-423E-9864-2202AAD29025}"/>
                </a:ext>
              </a:extLst>
            </p:cNvPr>
            <p:cNvSpPr txBox="1"/>
            <p:nvPr/>
          </p:nvSpPr>
          <p:spPr>
            <a:xfrm>
              <a:off x="6598609" y="829652"/>
              <a:ext cx="2362057" cy="112679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</a:rPr>
                <a:t>설정 파일 메뉴 탭</a:t>
              </a:r>
              <a:endParaRPr lang="en-US" altLang="ko-KR" sz="900" dirty="0">
                <a:latin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</a:rPr>
                <a:t> 파일 경로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BIT-SCD-001, BIT-SCD-003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업로드 파일 경로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확장자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화질 선택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BIT-SCD-004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좌표파일 확장자 선택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BIT-SCD-005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 영상 시간 단위 설정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BIT-SCD-006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포커싱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박스 크기 설정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BIT-SCD-007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CCE92C-4EE9-4F3A-95C3-3C4155650100}"/>
                </a:ext>
              </a:extLst>
            </p:cNvPr>
            <p:cNvSpPr txBox="1"/>
            <p:nvPr/>
          </p:nvSpPr>
          <p:spPr>
            <a:xfrm>
              <a:off x="6598609" y="675764"/>
              <a:ext cx="2362057" cy="1538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요구사항아이디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BD5C860-991F-4FE8-9D51-D7E7922B7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956439"/>
            <a:ext cx="5954501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55350" y="363285"/>
            <a:ext cx="6892914" cy="954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추출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)-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요구사항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미매칭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74862" y="1171634"/>
            <a:ext cx="7920880" cy="360040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4862" y="1161748"/>
            <a:ext cx="7920880" cy="14055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4862" y="1496746"/>
            <a:ext cx="7920880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34902" y="1496746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로컬</a:t>
            </a:r>
            <a:endParaRPr lang="en-US" altLang="ko-KR" sz="900" dirty="0">
              <a:solidFill>
                <a:srgbClr val="262626"/>
              </a:solidFill>
            </a:endParaRPr>
          </a:p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업로드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66950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15022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영상추출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18878" y="1289835"/>
            <a:ext cx="667912" cy="2167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86" y="1170459"/>
            <a:ext cx="608756" cy="13774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810966" y="1496746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262626"/>
                </a:solidFill>
              </a:rPr>
              <a:t>URL</a:t>
            </a:r>
          </a:p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업로드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9" y="1861450"/>
            <a:ext cx="4033469" cy="24969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106614" y="1861450"/>
            <a:ext cx="3555608" cy="2104365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34606" y="1789151"/>
            <a:ext cx="0" cy="2982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10035"/>
          <a:stretch/>
        </p:blipFill>
        <p:spPr>
          <a:xfrm>
            <a:off x="5212108" y="2106972"/>
            <a:ext cx="514524" cy="28655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106614" y="2101120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44531" y="2182251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00:13 – 00:18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0343" y="2182251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138" y="1921378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썸네일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44530" y="1921378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추출구간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0342" y="1921378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라벨명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38161" y="1921378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기타정보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35986" y="2182251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104461" y="1921378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선택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01" y="2204796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470681" y="2127442"/>
            <a:ext cx="74724" cy="747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06614" y="2447462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844531" y="2528593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00:22 – 00:27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90343" y="2528593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35986" y="2528593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54001" y="2551138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06614" y="2785063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844531" y="286619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00:38 – 00:43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90343" y="286619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35986" y="286619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454001" y="2888739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106614" y="3138103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844531" y="32192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01:13 – 01:18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90343" y="32192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535986" y="32192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454001" y="3241779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470681" y="3164425"/>
            <a:ext cx="74724" cy="747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748" y="2445502"/>
            <a:ext cx="508583" cy="2859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48" y="2786708"/>
            <a:ext cx="506263" cy="28646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108" y="3144650"/>
            <a:ext cx="490263" cy="2759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63378" y="922240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메인 메뉴 </a:t>
            </a:r>
            <a:r>
              <a:rPr lang="ko-KR" altLang="en-US" sz="1050" b="1" dirty="0" err="1">
                <a:solidFill>
                  <a:srgbClr val="FF0000"/>
                </a:solidFill>
              </a:rPr>
              <a:t>버튼탭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34232" y="1510138"/>
            <a:ext cx="1144800" cy="27266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422672" y="1524272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서브 메뉴 버튼 리스트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7095" y="4566696"/>
            <a:ext cx="3041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검출 시작 버튼 클릭 시 자동 실행 및 검출 수행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121481" y="1847832"/>
            <a:ext cx="3540741" cy="15674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535986" y="1584299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추출 내역 리스트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30039" y="3654977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선택 </a:t>
            </a:r>
            <a:r>
              <a:rPr lang="ko-KR" altLang="en-US" sz="900" dirty="0" err="1">
                <a:solidFill>
                  <a:srgbClr val="262626"/>
                </a:solidFill>
              </a:rPr>
              <a:t>내려받기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80087" y="3654977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전체 </a:t>
            </a:r>
            <a:r>
              <a:rPr lang="ko-KR" altLang="en-US" sz="900" dirty="0" err="1">
                <a:solidFill>
                  <a:srgbClr val="262626"/>
                </a:solidFill>
              </a:rPr>
              <a:t>내려받기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06614" y="4034378"/>
            <a:ext cx="3555608" cy="641173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106614" y="4034378"/>
            <a:ext cx="3555608" cy="14116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검출 대상 클래스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98" y="4244110"/>
            <a:ext cx="506263" cy="286464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5082467" y="453057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46313" y="429208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262626"/>
                </a:solidFill>
              </a:rPr>
              <a:t>…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94447" y="4455515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검출 시작</a:t>
            </a:r>
          </a:p>
        </p:txBody>
      </p:sp>
      <p:cxnSp>
        <p:nvCxnSpPr>
          <p:cNvPr id="15" name="꺾인 연결선 14"/>
          <p:cNvCxnSpPr>
            <a:stCxn id="84" idx="1"/>
            <a:endCxn id="26" idx="2"/>
          </p:cNvCxnSpPr>
          <p:nvPr/>
        </p:nvCxnSpPr>
        <p:spPr>
          <a:xfrm rot="10800000">
            <a:off x="1072885" y="4349636"/>
            <a:ext cx="2921562" cy="228899"/>
          </a:xfrm>
          <a:prstGeom prst="bentConnector2">
            <a:avLst/>
          </a:prstGeom>
          <a:ln w="190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2855" y="4034378"/>
            <a:ext cx="540059" cy="31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46358" y="1864348"/>
            <a:ext cx="4014233" cy="2494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96220-B841-48DC-A0DB-E71DDC9B2D39}"/>
              </a:ext>
            </a:extLst>
          </p:cNvPr>
          <p:cNvSpPr/>
          <p:nvPr/>
        </p:nvSpPr>
        <p:spPr>
          <a:xfrm>
            <a:off x="1234902" y="1496746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로컬</a:t>
            </a:r>
            <a:endParaRPr lang="en-US" altLang="ko-KR" sz="900" dirty="0">
              <a:solidFill>
                <a:srgbClr val="262626"/>
              </a:solidFill>
            </a:endParaRPr>
          </a:p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업로드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14131" y="363285"/>
            <a:ext cx="7582205" cy="954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 –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요구사항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미매칭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C7351A-D4D3-40A9-9E3E-0426C20F2182}"/>
              </a:ext>
            </a:extLst>
          </p:cNvPr>
          <p:cNvSpPr/>
          <p:nvPr/>
        </p:nvSpPr>
        <p:spPr>
          <a:xfrm>
            <a:off x="874862" y="1171634"/>
            <a:ext cx="7920880" cy="360040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A86A38-789C-45B7-ACD0-1D861A43D4B8}"/>
              </a:ext>
            </a:extLst>
          </p:cNvPr>
          <p:cNvSpPr/>
          <p:nvPr/>
        </p:nvSpPr>
        <p:spPr>
          <a:xfrm>
            <a:off x="874862" y="1161748"/>
            <a:ext cx="7920880" cy="14055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F34A68-9520-4CE9-B184-CB118FC45C6E}"/>
              </a:ext>
            </a:extLst>
          </p:cNvPr>
          <p:cNvSpPr/>
          <p:nvPr/>
        </p:nvSpPr>
        <p:spPr>
          <a:xfrm>
            <a:off x="874862" y="1496746"/>
            <a:ext cx="7920880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C42437-B974-40E9-9233-F6A7D470D5E6}"/>
              </a:ext>
            </a:extLst>
          </p:cNvPr>
          <p:cNvSpPr/>
          <p:nvPr/>
        </p:nvSpPr>
        <p:spPr>
          <a:xfrm>
            <a:off x="167224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6CF425-1737-42A7-9319-04260C710D75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공통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9E8EDAD-9E29-4A86-A5D9-48F6FA33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86" y="1170459"/>
            <a:ext cx="608756" cy="13774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98FF8BD2-B381-48D6-8C34-8E9BCA6A78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8" y="1823245"/>
            <a:ext cx="3831508" cy="2286000"/>
          </a:xfrm>
          <a:prstGeom prst="rect">
            <a:avLst/>
          </a:prstGeom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E52847F-FCDC-4349-8E90-C020992CFC00}"/>
              </a:ext>
            </a:extLst>
          </p:cNvPr>
          <p:cNvCxnSpPr/>
          <p:nvPr/>
        </p:nvCxnSpPr>
        <p:spPr>
          <a:xfrm>
            <a:off x="4835302" y="1789151"/>
            <a:ext cx="0" cy="2982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56EEB-1D60-4A8C-9625-D202DEC0B3AA}"/>
              </a:ext>
            </a:extLst>
          </p:cNvPr>
          <p:cNvSpPr/>
          <p:nvPr/>
        </p:nvSpPr>
        <p:spPr>
          <a:xfrm>
            <a:off x="946358" y="1811173"/>
            <a:ext cx="3813895" cy="2286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F21BD87-D882-491B-92C2-2EB961C9E4DB}"/>
              </a:ext>
            </a:extLst>
          </p:cNvPr>
          <p:cNvSpPr/>
          <p:nvPr/>
        </p:nvSpPr>
        <p:spPr>
          <a:xfrm>
            <a:off x="7750772" y="4455515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검출 시작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D9395AE-AF09-4C16-854B-8753A060A8D2}"/>
              </a:ext>
            </a:extLst>
          </p:cNvPr>
          <p:cNvSpPr/>
          <p:nvPr/>
        </p:nvSpPr>
        <p:spPr>
          <a:xfrm>
            <a:off x="802855" y="4034378"/>
            <a:ext cx="540059" cy="31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70A7F0B-B6CB-4AEF-9C3B-829D7192EFD4}"/>
              </a:ext>
            </a:extLst>
          </p:cNvPr>
          <p:cNvSpPr/>
          <p:nvPr/>
        </p:nvSpPr>
        <p:spPr>
          <a:xfrm>
            <a:off x="2321375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75AA478-369C-4E1E-A49B-442B18B3B1F5}"/>
              </a:ext>
            </a:extLst>
          </p:cNvPr>
          <p:cNvSpPr/>
          <p:nvPr/>
        </p:nvSpPr>
        <p:spPr>
          <a:xfrm>
            <a:off x="4884421" y="1818792"/>
            <a:ext cx="3837856" cy="230362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C9C773CB-37F0-4514-99AE-E094126DF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14"/>
          <a:stretch/>
        </p:blipFill>
        <p:spPr>
          <a:xfrm>
            <a:off x="4907310" y="3908326"/>
            <a:ext cx="3814966" cy="19646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C0326993-3B08-409B-A113-E38471B7A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95" r="5148" b="10001"/>
          <a:stretch/>
        </p:blipFill>
        <p:spPr>
          <a:xfrm>
            <a:off x="5933278" y="1830865"/>
            <a:ext cx="1745824" cy="208654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21BC9EC-C713-4DB2-A52A-FE2D25375391}"/>
              </a:ext>
            </a:extLst>
          </p:cNvPr>
          <p:cNvGrpSpPr/>
          <p:nvPr/>
        </p:nvGrpSpPr>
        <p:grpSpPr>
          <a:xfrm>
            <a:off x="953189" y="4148306"/>
            <a:ext cx="3579755" cy="583920"/>
            <a:chOff x="970491" y="4345602"/>
            <a:chExt cx="3579755" cy="641173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603AADF-DF99-4E20-B4A3-4BD72B5CA5EB}"/>
                </a:ext>
              </a:extLst>
            </p:cNvPr>
            <p:cNvSpPr/>
            <p:nvPr/>
          </p:nvSpPr>
          <p:spPr>
            <a:xfrm>
              <a:off x="994638" y="4345602"/>
              <a:ext cx="3555608" cy="641173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A7CD363-9F45-4470-ADF5-3A5209B94FE2}"/>
                </a:ext>
              </a:extLst>
            </p:cNvPr>
            <p:cNvSpPr/>
            <p:nvPr/>
          </p:nvSpPr>
          <p:spPr>
            <a:xfrm>
              <a:off x="994638" y="4345602"/>
              <a:ext cx="3555608" cy="14116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</a:rPr>
                <a:t>오토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포커싱</a:t>
              </a:r>
              <a:r>
                <a:rPr lang="ko-KR" altLang="en-US" sz="900" dirty="0">
                  <a:solidFill>
                    <a:schemeClr val="tx1"/>
                  </a:solidFill>
                </a:rPr>
                <a:t> 대상 클래스</a:t>
              </a: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9751C7CF-2305-48C2-A884-655D6C05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522" y="4578194"/>
              <a:ext cx="506263" cy="286464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801F97-6980-41E7-84CD-25552EE05217}"/>
                </a:ext>
              </a:extLst>
            </p:cNvPr>
            <p:cNvSpPr/>
            <p:nvPr/>
          </p:nvSpPr>
          <p:spPr>
            <a:xfrm>
              <a:off x="970491" y="486465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BB6821D-C690-4352-8066-3EAF9669191E}"/>
                </a:ext>
              </a:extLst>
            </p:cNvPr>
            <p:cNvSpPr/>
            <p:nvPr/>
          </p:nvSpPr>
          <p:spPr>
            <a:xfrm>
              <a:off x="1534337" y="462616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262626"/>
                  </a:solidFill>
                </a:rPr>
                <a:t>…</a:t>
              </a:r>
              <a:endParaRPr lang="ko-KR" altLang="en-US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FAF23A3-9447-4321-BCA6-DE8F8117CFE6}"/>
              </a:ext>
            </a:extLst>
          </p:cNvPr>
          <p:cNvSpPr txBox="1"/>
          <p:nvPr/>
        </p:nvSpPr>
        <p:spPr>
          <a:xfrm>
            <a:off x="1010123" y="2009268"/>
            <a:ext cx="659402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원본 영상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B8B4CE-516F-4DD2-A7D6-A1D7F67F030A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영상추출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6BD700-3E50-405E-B9AA-120072722F55}"/>
              </a:ext>
            </a:extLst>
          </p:cNvPr>
          <p:cNvSpPr txBox="1"/>
          <p:nvPr/>
        </p:nvSpPr>
        <p:spPr>
          <a:xfrm>
            <a:off x="4882991" y="1918662"/>
            <a:ext cx="9541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오토 </a:t>
            </a:r>
            <a:r>
              <a:rPr lang="ko-KR" altLang="en-US" sz="1050" b="1" dirty="0" err="1">
                <a:solidFill>
                  <a:srgbClr val="FF0000"/>
                </a:solidFill>
              </a:rPr>
              <a:t>포커싱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</a:rPr>
              <a:t>영상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8F0A85-C7DC-4859-AFC2-FEB246153C97}"/>
              </a:ext>
            </a:extLst>
          </p:cNvPr>
          <p:cNvSpPr/>
          <p:nvPr/>
        </p:nvSpPr>
        <p:spPr>
          <a:xfrm>
            <a:off x="1810659" y="1496746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262626"/>
                </a:solidFill>
              </a:rPr>
              <a:t>URL</a:t>
            </a:r>
          </a:p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업로드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C1D789-0A17-4AF6-82E3-7C9C70656CBC}"/>
              </a:ext>
            </a:extLst>
          </p:cNvPr>
          <p:cNvSpPr/>
          <p:nvPr/>
        </p:nvSpPr>
        <p:spPr>
          <a:xfrm>
            <a:off x="2386723" y="1496746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영상</a:t>
            </a:r>
            <a:endParaRPr lang="en-US" altLang="ko-KR" sz="900" dirty="0">
              <a:solidFill>
                <a:srgbClr val="262626"/>
              </a:solidFill>
            </a:endParaRPr>
          </a:p>
          <a:p>
            <a:pPr algn="ctr"/>
            <a:r>
              <a:rPr lang="ko-KR" altLang="en-US" sz="900" dirty="0" err="1">
                <a:solidFill>
                  <a:srgbClr val="262626"/>
                </a:solidFill>
              </a:rPr>
              <a:t>내려받기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EF0A83-42DE-470C-B79E-99EB45196552}"/>
              </a:ext>
            </a:extLst>
          </p:cNvPr>
          <p:cNvSpPr/>
          <p:nvPr/>
        </p:nvSpPr>
        <p:spPr>
          <a:xfrm>
            <a:off x="1666950" y="1296185"/>
            <a:ext cx="654425" cy="201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7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설정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564AC74-C2DA-40F2-9227-8FE53DAD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96" y="5329948"/>
            <a:ext cx="2571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EEAB4-E339-41F5-A535-EA359D70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26" y="5306563"/>
            <a:ext cx="228600" cy="2381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C6C5CF-4A6D-4CA1-A62F-B77FA9773065}"/>
              </a:ext>
            </a:extLst>
          </p:cNvPr>
          <p:cNvGrpSpPr/>
          <p:nvPr/>
        </p:nvGrpSpPr>
        <p:grpSpPr>
          <a:xfrm>
            <a:off x="329878" y="1161748"/>
            <a:ext cx="6264696" cy="3610286"/>
            <a:chOff x="467544" y="1161748"/>
            <a:chExt cx="6264696" cy="3610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8C7351A-D4D3-40A9-9E3E-0426C20F2182}"/>
                </a:ext>
              </a:extLst>
            </p:cNvPr>
            <p:cNvSpPr/>
            <p:nvPr/>
          </p:nvSpPr>
          <p:spPr>
            <a:xfrm>
              <a:off x="467544" y="1171634"/>
              <a:ext cx="6264696" cy="3600400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0A86A38-789C-45B7-ACD0-1D861A43D4B8}"/>
                </a:ext>
              </a:extLst>
            </p:cNvPr>
            <p:cNvSpPr/>
            <p:nvPr/>
          </p:nvSpPr>
          <p:spPr>
            <a:xfrm>
              <a:off x="467544" y="1174474"/>
              <a:ext cx="6264696" cy="127834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rgbClr val="262626"/>
                  </a:solidFill>
                </a:rPr>
                <a:t>영상추출 및 </a:t>
              </a:r>
              <a:r>
                <a:rPr lang="ko-KR" altLang="en-US" sz="700" b="1" dirty="0" err="1">
                  <a:solidFill>
                    <a:srgbClr val="262626"/>
                  </a:solidFill>
                </a:rPr>
                <a:t>오토포커싱</a:t>
              </a:r>
              <a:r>
                <a:rPr lang="ko-KR" altLang="en-US" sz="700" b="1" dirty="0">
                  <a:solidFill>
                    <a:srgbClr val="262626"/>
                  </a:solidFill>
                </a:rPr>
                <a:t> 시스템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8F34A68-9520-4CE9-B184-CB118FC45C6E}"/>
                </a:ext>
              </a:extLst>
            </p:cNvPr>
            <p:cNvSpPr/>
            <p:nvPr/>
          </p:nvSpPr>
          <p:spPr>
            <a:xfrm>
              <a:off x="467544" y="1496746"/>
              <a:ext cx="6264696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0C42437-B974-40E9-9233-F6A7D470D5E6}"/>
                </a:ext>
              </a:extLst>
            </p:cNvPr>
            <p:cNvSpPr/>
            <p:nvPr/>
          </p:nvSpPr>
          <p:spPr>
            <a:xfrm>
              <a:off x="1112702" y="1302307"/>
              <a:ext cx="524349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오토포커싱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16CF425-1737-42A7-9319-04260C710D75}"/>
                </a:ext>
              </a:extLst>
            </p:cNvPr>
            <p:cNvSpPr/>
            <p:nvPr/>
          </p:nvSpPr>
          <p:spPr>
            <a:xfrm>
              <a:off x="584066" y="1302307"/>
              <a:ext cx="524349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>
                  <a:solidFill>
                    <a:srgbClr val="262626"/>
                  </a:solidFill>
                </a:rPr>
                <a:t>공통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9E8EDAD-9E29-4A86-A5D9-48F6FA33C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9701" y="1161748"/>
              <a:ext cx="492539" cy="137748"/>
            </a:xfrm>
            <a:prstGeom prst="rect">
              <a:avLst/>
            </a:prstGeom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70A7F0B-B6CB-4AEF-9C3B-829D7192EFD4}"/>
                </a:ext>
              </a:extLst>
            </p:cNvPr>
            <p:cNvSpPr/>
            <p:nvPr/>
          </p:nvSpPr>
          <p:spPr>
            <a:xfrm>
              <a:off x="1637905" y="1302307"/>
              <a:ext cx="524349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설정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BB8B4CE-516F-4DD2-A7D6-A1D7F67F030A}"/>
                </a:ext>
              </a:extLst>
            </p:cNvPr>
            <p:cNvSpPr/>
            <p:nvPr/>
          </p:nvSpPr>
          <p:spPr>
            <a:xfrm>
              <a:off x="584066" y="1302307"/>
              <a:ext cx="524349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영상추출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1A0606-CDA5-4509-B64D-FFB10E48D96F}"/>
                </a:ext>
              </a:extLst>
            </p:cNvPr>
            <p:cNvSpPr/>
            <p:nvPr/>
          </p:nvSpPr>
          <p:spPr>
            <a:xfrm>
              <a:off x="1632763" y="1289835"/>
              <a:ext cx="524350" cy="2080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4ABEE01-9611-4B3F-8F58-113C28D14C73}"/>
                </a:ext>
              </a:extLst>
            </p:cNvPr>
            <p:cNvGrpSpPr/>
            <p:nvPr/>
          </p:nvGrpSpPr>
          <p:grpSpPr>
            <a:xfrm>
              <a:off x="692220" y="1859374"/>
              <a:ext cx="5968012" cy="2386642"/>
              <a:chOff x="692220" y="1859374"/>
              <a:chExt cx="5968012" cy="238664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D0F278F-675A-4C07-BA0D-49D1A2533871}"/>
                  </a:ext>
                </a:extLst>
              </p:cNvPr>
              <p:cNvSpPr/>
              <p:nvPr/>
            </p:nvSpPr>
            <p:spPr>
              <a:xfrm>
                <a:off x="720597" y="1961536"/>
                <a:ext cx="5884363" cy="506685"/>
              </a:xfrm>
              <a:prstGeom prst="rect">
                <a:avLst/>
              </a:prstGeom>
              <a:noFill/>
              <a:ln w="952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05A2572-732C-496C-9CC8-868DAEEF2157}"/>
                  </a:ext>
                </a:extLst>
              </p:cNvPr>
              <p:cNvSpPr/>
              <p:nvPr/>
            </p:nvSpPr>
            <p:spPr>
              <a:xfrm>
                <a:off x="846241" y="1859374"/>
                <a:ext cx="524349" cy="1944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262626"/>
                    </a:solidFill>
                  </a:rPr>
                  <a:t>공통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19EB0B3-A80D-46E4-9704-32D0F21511BA}"/>
                  </a:ext>
                </a:extLst>
              </p:cNvPr>
              <p:cNvSpPr/>
              <p:nvPr/>
            </p:nvSpPr>
            <p:spPr>
              <a:xfrm>
                <a:off x="693975" y="2076654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262626"/>
                    </a:solidFill>
                  </a:rPr>
                  <a:t>URL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업로드 파일 경로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7E325D4-81A4-4003-931A-0985AC0C3F51}"/>
                  </a:ext>
                </a:extLst>
              </p:cNvPr>
              <p:cNvSpPr/>
              <p:nvPr/>
            </p:nvSpPr>
            <p:spPr>
              <a:xfrm>
                <a:off x="692220" y="2271093"/>
                <a:ext cx="795531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rgbClr val="262626"/>
                    </a:solidFill>
                  </a:rPr>
                  <a:t>내려받기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확장자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E4A6E70-1012-41F0-8829-34AE5FAC3C17}"/>
                  </a:ext>
                </a:extLst>
              </p:cNvPr>
              <p:cNvSpPr/>
              <p:nvPr/>
            </p:nvSpPr>
            <p:spPr>
              <a:xfrm>
                <a:off x="2864142" y="2090126"/>
                <a:ext cx="466089" cy="11902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chemeClr val="tx1"/>
                    </a:solidFill>
                  </a:rPr>
                  <a:t>폴더찾기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81AC1FA-64A8-44E4-9D5F-C5B6E960C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2773" y="2249504"/>
                <a:ext cx="543771" cy="161298"/>
              </a:xfrm>
              <a:prstGeom prst="rect">
                <a:avLst/>
              </a:prstGeom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DEFF9F-79DA-4341-B1FC-A499A90CADEA}"/>
                  </a:ext>
                </a:extLst>
              </p:cNvPr>
              <p:cNvSpPr/>
              <p:nvPr/>
            </p:nvSpPr>
            <p:spPr>
              <a:xfrm>
                <a:off x="720597" y="2727124"/>
                <a:ext cx="5884363" cy="506685"/>
              </a:xfrm>
              <a:prstGeom prst="rect">
                <a:avLst/>
              </a:prstGeom>
              <a:noFill/>
              <a:ln w="952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370236A-8002-4AA6-8BC4-27A873C6701C}"/>
                  </a:ext>
                </a:extLst>
              </p:cNvPr>
              <p:cNvSpPr/>
              <p:nvPr/>
            </p:nvSpPr>
            <p:spPr>
              <a:xfrm>
                <a:off x="846241" y="2624962"/>
                <a:ext cx="524349" cy="1944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262626"/>
                    </a:solidFill>
                  </a:rPr>
                  <a:t>영상 추출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4C76050-C593-4630-AB3C-58FE3A4C33D5}"/>
                  </a:ext>
                </a:extLst>
              </p:cNvPr>
              <p:cNvSpPr/>
              <p:nvPr/>
            </p:nvSpPr>
            <p:spPr>
              <a:xfrm>
                <a:off x="830025" y="2906745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>
                    <a:solidFill>
                      <a:srgbClr val="262626"/>
                    </a:solidFill>
                  </a:rPr>
                  <a:t>추출 영상 시간 단위 설정</a:t>
                </a: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66C9511-CD8F-4785-92D2-1BBC360F4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5270" y="2898418"/>
                <a:ext cx="543771" cy="161298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A70B819-7E30-4962-A011-8A8A6A917990}"/>
                  </a:ext>
                </a:extLst>
              </p:cNvPr>
              <p:cNvSpPr/>
              <p:nvPr/>
            </p:nvSpPr>
            <p:spPr>
              <a:xfrm>
                <a:off x="3409212" y="2076654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rgbClr val="262626"/>
                    </a:solidFill>
                  </a:rPr>
                  <a:t>내려받기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파일 경로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7E62420-3AA3-4A8E-ADA3-5D1C5C910726}"/>
                  </a:ext>
                </a:extLst>
              </p:cNvPr>
              <p:cNvSpPr/>
              <p:nvPr/>
            </p:nvSpPr>
            <p:spPr>
              <a:xfrm>
                <a:off x="1660269" y="2094282"/>
                <a:ext cx="1110383" cy="117428"/>
              </a:xfrm>
              <a:prstGeom prst="rect">
                <a:avLst/>
              </a:prstGeom>
              <a:noFill/>
              <a:ln w="889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>
                    <a:solidFill>
                      <a:schemeClr val="tx1"/>
                    </a:solidFill>
                  </a:rPr>
                  <a:t>업로드 경로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FD36600-D09D-4B9E-B609-8479C34070EA}"/>
                  </a:ext>
                </a:extLst>
              </p:cNvPr>
              <p:cNvSpPr/>
              <p:nvPr/>
            </p:nvSpPr>
            <p:spPr>
              <a:xfrm>
                <a:off x="5498000" y="2090126"/>
                <a:ext cx="466089" cy="11902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chemeClr val="tx1"/>
                    </a:solidFill>
                  </a:rPr>
                  <a:t>폴더찾기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32BA4D7-893B-4029-9093-9CF38BA446FF}"/>
                  </a:ext>
                </a:extLst>
              </p:cNvPr>
              <p:cNvSpPr/>
              <p:nvPr/>
            </p:nvSpPr>
            <p:spPr>
              <a:xfrm>
                <a:off x="4294127" y="2094282"/>
                <a:ext cx="1110383" cy="117428"/>
              </a:xfrm>
              <a:prstGeom prst="rect">
                <a:avLst/>
              </a:prstGeom>
              <a:noFill/>
              <a:ln w="889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>
                    <a:solidFill>
                      <a:schemeClr val="tx1"/>
                    </a:solidFill>
                  </a:rPr>
                  <a:t>업로드 경로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D8923BA-1791-4904-8F19-F5550C4720E4}"/>
                  </a:ext>
                </a:extLst>
              </p:cNvPr>
              <p:cNvSpPr/>
              <p:nvPr/>
            </p:nvSpPr>
            <p:spPr>
              <a:xfrm>
                <a:off x="2524038" y="2265135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rgbClr val="262626"/>
                    </a:solidFill>
                  </a:rPr>
                  <a:t>내려받기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화질 선택</a:t>
                </a: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8F1AA5A1-281E-46FA-B9F7-2D6DA041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7798" y="2249504"/>
                <a:ext cx="543771" cy="161298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21BBF6-1EF9-40FF-9706-2D36F98D478F}"/>
                  </a:ext>
                </a:extLst>
              </p:cNvPr>
              <p:cNvSpPr/>
              <p:nvPr/>
            </p:nvSpPr>
            <p:spPr>
              <a:xfrm>
                <a:off x="4509220" y="2265135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>
                    <a:solidFill>
                      <a:srgbClr val="262626"/>
                    </a:solidFill>
                  </a:rPr>
                  <a:t>좌표파일 확장자 선택</a:t>
                </a: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43953DCF-1382-4CD2-B417-7ECD0CD3B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2980" y="2249504"/>
                <a:ext cx="543771" cy="161298"/>
              </a:xfrm>
              <a:prstGeom prst="rect">
                <a:avLst/>
              </a:prstGeom>
            </p:spPr>
          </p:pic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3606381-F438-48BD-BFFC-08C1E81EA896}"/>
                  </a:ext>
                </a:extLst>
              </p:cNvPr>
              <p:cNvSpPr/>
              <p:nvPr/>
            </p:nvSpPr>
            <p:spPr>
              <a:xfrm>
                <a:off x="2528297" y="2912976"/>
                <a:ext cx="4131935" cy="13845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600" b="1" dirty="0">
                    <a:solidFill>
                      <a:srgbClr val="FF0000"/>
                    </a:solidFill>
                  </a:rPr>
                  <a:t>※ </a:t>
                </a:r>
                <a:r>
                  <a:rPr lang="ko-KR" altLang="en-US" sz="600" b="1" dirty="0">
                    <a:solidFill>
                      <a:srgbClr val="FF0000"/>
                    </a:solidFill>
                  </a:rPr>
                  <a:t>검출 내역 한 건이 가질 수 있는 재생구간 시간 범위는 최소 </a:t>
                </a:r>
                <a:r>
                  <a:rPr lang="en-US" altLang="ko-KR" sz="600" b="1" dirty="0">
                    <a:solidFill>
                      <a:srgbClr val="FF0000"/>
                    </a:solidFill>
                  </a:rPr>
                  <a:t>00:01 ~ </a:t>
                </a:r>
                <a:r>
                  <a:rPr lang="ko-KR" altLang="en-US" sz="600" b="1" dirty="0">
                    <a:solidFill>
                      <a:srgbClr val="FF0000"/>
                    </a:solidFill>
                  </a:rPr>
                  <a:t>최대 </a:t>
                </a:r>
                <a:r>
                  <a:rPr lang="en-US" altLang="ko-KR" sz="600" b="1" dirty="0">
                    <a:solidFill>
                      <a:srgbClr val="FF0000"/>
                    </a:solidFill>
                  </a:rPr>
                  <a:t>00:10</a:t>
                </a:r>
                <a:r>
                  <a:rPr lang="ko-KR" altLang="en-US" sz="600" b="1" dirty="0">
                    <a:solidFill>
                      <a:srgbClr val="FF0000"/>
                    </a:solidFill>
                  </a:rPr>
                  <a:t> 초 입니다</a:t>
                </a:r>
                <a:r>
                  <a:rPr lang="en-US" altLang="ko-KR" sz="600" b="1" dirty="0">
                    <a:solidFill>
                      <a:srgbClr val="FF0000"/>
                    </a:solidFill>
                  </a:rPr>
                  <a:t>.</a:t>
                </a:r>
                <a:endParaRPr lang="ko-KR" altLang="en-US" sz="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9320F6C-30BA-471F-A908-78C96C316B4B}"/>
                  </a:ext>
                </a:extLst>
              </p:cNvPr>
              <p:cNvSpPr/>
              <p:nvPr/>
            </p:nvSpPr>
            <p:spPr>
              <a:xfrm>
                <a:off x="720597" y="3533911"/>
                <a:ext cx="5884363" cy="712105"/>
              </a:xfrm>
              <a:prstGeom prst="rect">
                <a:avLst/>
              </a:prstGeom>
              <a:noFill/>
              <a:ln w="952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981CC5C-26F3-4B36-9BE7-970664D9899C}"/>
                  </a:ext>
                </a:extLst>
              </p:cNvPr>
              <p:cNvSpPr/>
              <p:nvPr/>
            </p:nvSpPr>
            <p:spPr>
              <a:xfrm>
                <a:off x="846241" y="3431749"/>
                <a:ext cx="524349" cy="1944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dirty="0" err="1">
                    <a:solidFill>
                      <a:srgbClr val="262626"/>
                    </a:solidFill>
                  </a:rPr>
                  <a:t>오토포커싱</a:t>
                </a:r>
                <a:endParaRPr lang="ko-KR" altLang="en-US" sz="7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1195C04-8301-470E-B938-4287AF042F76}"/>
                  </a:ext>
                </a:extLst>
              </p:cNvPr>
              <p:cNvSpPr/>
              <p:nvPr/>
            </p:nvSpPr>
            <p:spPr>
              <a:xfrm>
                <a:off x="830025" y="3649029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rgbClr val="262626"/>
                    </a:solidFill>
                  </a:rPr>
                  <a:t>포커싱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박스</a:t>
                </a:r>
                <a:r>
                  <a:rPr lang="en-US" altLang="ko-KR" sz="600" b="1" dirty="0">
                    <a:solidFill>
                      <a:srgbClr val="262626"/>
                    </a:solidFill>
                  </a:rPr>
                  <a:t>(Width : 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넓이</a:t>
                </a:r>
                <a:r>
                  <a:rPr lang="en-US" altLang="ko-KR" sz="600" b="1" dirty="0">
                    <a:solidFill>
                      <a:srgbClr val="262626"/>
                    </a:solidFill>
                  </a:rPr>
                  <a:t>)</a:t>
                </a:r>
                <a:endParaRPr lang="ko-KR" altLang="en-US" sz="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06CF0C1-4250-4EDC-B525-E98B533721D4}"/>
                  </a:ext>
                </a:extLst>
              </p:cNvPr>
              <p:cNvSpPr/>
              <p:nvPr/>
            </p:nvSpPr>
            <p:spPr>
              <a:xfrm>
                <a:off x="2017797" y="3626188"/>
                <a:ext cx="795531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262626"/>
                    </a:solidFill>
                  </a:rPr>
                  <a:t>px</a:t>
                </a:r>
                <a:endParaRPr lang="ko-KR" altLang="en-US" sz="7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BED183D-80FF-4212-B375-4028EE0BCFD2}"/>
                  </a:ext>
                </a:extLst>
              </p:cNvPr>
              <p:cNvSpPr/>
              <p:nvPr/>
            </p:nvSpPr>
            <p:spPr>
              <a:xfrm>
                <a:off x="1825270" y="3666657"/>
                <a:ext cx="470911" cy="117428"/>
              </a:xfrm>
              <a:prstGeom prst="rect">
                <a:avLst/>
              </a:prstGeom>
              <a:noFill/>
              <a:ln w="889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숫자 입력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D8144C6-2FB1-481F-9935-7BB4E4403B8F}"/>
                  </a:ext>
                </a:extLst>
              </p:cNvPr>
              <p:cNvSpPr/>
              <p:nvPr/>
            </p:nvSpPr>
            <p:spPr>
              <a:xfrm>
                <a:off x="2017797" y="3823110"/>
                <a:ext cx="795531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>
                    <a:solidFill>
                      <a:srgbClr val="262626"/>
                    </a:solidFill>
                  </a:rPr>
                  <a:t>px</a:t>
                </a:r>
                <a:endParaRPr lang="ko-KR" altLang="en-US" sz="7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FEBE1EA-A18B-4BEA-B51E-FCAF3B49C211}"/>
                  </a:ext>
                </a:extLst>
              </p:cNvPr>
              <p:cNvSpPr/>
              <p:nvPr/>
            </p:nvSpPr>
            <p:spPr>
              <a:xfrm>
                <a:off x="1825270" y="3863579"/>
                <a:ext cx="470911" cy="117428"/>
              </a:xfrm>
              <a:prstGeom prst="rect">
                <a:avLst/>
              </a:prstGeom>
              <a:noFill/>
              <a:ln w="889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숫자 입력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A37B64B-2536-4DC9-806E-ACAC3DC49852}"/>
                  </a:ext>
                </a:extLst>
              </p:cNvPr>
              <p:cNvSpPr/>
              <p:nvPr/>
            </p:nvSpPr>
            <p:spPr>
              <a:xfrm>
                <a:off x="830025" y="3864914"/>
                <a:ext cx="962593" cy="1586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 err="1">
                    <a:solidFill>
                      <a:srgbClr val="262626"/>
                    </a:solidFill>
                  </a:rPr>
                  <a:t>포커싱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 박스</a:t>
                </a:r>
                <a:r>
                  <a:rPr lang="en-US" altLang="ko-KR" sz="600" b="1" dirty="0">
                    <a:solidFill>
                      <a:srgbClr val="262626"/>
                    </a:solidFill>
                  </a:rPr>
                  <a:t>(height : </a:t>
                </a:r>
                <a:r>
                  <a:rPr lang="ko-KR" altLang="en-US" sz="600" b="1" dirty="0">
                    <a:solidFill>
                      <a:srgbClr val="262626"/>
                    </a:solidFill>
                  </a:rPr>
                  <a:t>높이</a:t>
                </a:r>
                <a:r>
                  <a:rPr lang="en-US" altLang="ko-KR" sz="600" b="1" dirty="0">
                    <a:solidFill>
                      <a:srgbClr val="262626"/>
                    </a:solidFill>
                  </a:rPr>
                  <a:t>)</a:t>
                </a:r>
                <a:endParaRPr lang="ko-KR" altLang="en-US" sz="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CAD8725-F1F9-42EB-8CD3-7284132A681F}"/>
                  </a:ext>
                </a:extLst>
              </p:cNvPr>
              <p:cNvSpPr/>
              <p:nvPr/>
            </p:nvSpPr>
            <p:spPr>
              <a:xfrm>
                <a:off x="906021" y="4048470"/>
                <a:ext cx="4131935" cy="13845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600" b="1" dirty="0">
                    <a:solidFill>
                      <a:srgbClr val="FF0000"/>
                    </a:solidFill>
                  </a:rPr>
                  <a:t>※ </a:t>
                </a:r>
                <a:r>
                  <a:rPr lang="ko-KR" altLang="en-US" sz="600" b="1" dirty="0" err="1">
                    <a:solidFill>
                      <a:srgbClr val="FF0000"/>
                    </a:solidFill>
                  </a:rPr>
                  <a:t>포커싱</a:t>
                </a:r>
                <a:r>
                  <a:rPr lang="ko-KR" altLang="en-US" sz="600" b="1" dirty="0">
                    <a:solidFill>
                      <a:srgbClr val="FF0000"/>
                    </a:solidFill>
                  </a:rPr>
                  <a:t> 박스의 넓이 및 높이는 대상 영상의 해상도보다 클 수 없습니다</a:t>
                </a:r>
                <a:r>
                  <a:rPr lang="en-US" altLang="ko-KR" sz="600" b="1" dirty="0">
                    <a:solidFill>
                      <a:srgbClr val="FF0000"/>
                    </a:solidFill>
                  </a:rPr>
                  <a:t>.</a:t>
                </a:r>
                <a:endParaRPr lang="ko-KR" altLang="en-US" sz="6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5BA33BD-8A06-47C0-8494-92A69E61ED16}"/>
              </a:ext>
            </a:extLst>
          </p:cNvPr>
          <p:cNvSpPr txBox="1"/>
          <p:nvPr/>
        </p:nvSpPr>
        <p:spPr>
          <a:xfrm>
            <a:off x="6673679" y="1195978"/>
            <a:ext cx="236205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</a:rPr>
              <a:t>공통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BIT-SCD-001 :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내려받기</a:t>
            </a:r>
            <a:r>
              <a:rPr lang="ko-KR" altLang="en-US" sz="1000" dirty="0">
                <a:latin typeface="맑은 고딕" panose="020B0503020000020004" pitchFamily="50" charset="-127"/>
              </a:rPr>
              <a:t> 확장자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BIT-SCD-002 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파일 보관 경로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BIT-SCD-003 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내려받기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보관 경로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BIT-SCD-004 :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내려받기</a:t>
            </a:r>
            <a:r>
              <a:rPr lang="ko-KR" altLang="en-US" sz="1000" dirty="0">
                <a:latin typeface="맑은 고딕" panose="020B0503020000020004" pitchFamily="50" charset="-127"/>
              </a:rPr>
              <a:t> 화질 선택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BIT-SCD-005 : </a:t>
            </a:r>
            <a:r>
              <a:rPr lang="ko-KR" altLang="en-US" sz="1000" dirty="0">
                <a:latin typeface="맑은 고딕" panose="020B0503020000020004" pitchFamily="50" charset="-127"/>
              </a:rPr>
              <a:t>좌표파일 확장자 선택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</a:rPr>
              <a:t>영상 추출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BIT-SCD-006 : </a:t>
            </a:r>
            <a:r>
              <a:rPr lang="ko-KR" altLang="en-US" sz="1000" dirty="0">
                <a:latin typeface="맑은 고딕" panose="020B0503020000020004" pitchFamily="50" charset="-127"/>
              </a:rPr>
              <a:t>검출 시간 설정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-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오토포커싱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BIT-SCD-007 :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포커싱</a:t>
            </a:r>
            <a:r>
              <a:rPr lang="ko-KR" altLang="en-US" sz="1000" dirty="0">
                <a:latin typeface="맑은 고딕" panose="020B0503020000020004" pitchFamily="50" charset="-127"/>
              </a:rPr>
              <a:t> 박스 설정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3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데모 시나리오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예정안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186455" y="1008030"/>
            <a:ext cx="5892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영상 내 인물 </a:t>
            </a:r>
            <a:r>
              <a:rPr lang="ko-KR" altLang="en-US" b="1" dirty="0" err="1">
                <a:solidFill>
                  <a:srgbClr val="FF0000"/>
                </a:solidFill>
              </a:rPr>
              <a:t>추출을통한</a:t>
            </a:r>
            <a:r>
              <a:rPr lang="ko-KR" altLang="en-US" b="1" dirty="0">
                <a:solidFill>
                  <a:srgbClr val="FF0000"/>
                </a:solidFill>
              </a:rPr>
              <a:t> 인물 하이라이트 영상 제작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선택된 인물에 대한 </a:t>
            </a:r>
            <a:r>
              <a:rPr lang="ko-KR" altLang="en-US" b="1" dirty="0" err="1">
                <a:solidFill>
                  <a:srgbClr val="FF0000"/>
                </a:solidFill>
              </a:rPr>
              <a:t>오토포커싱</a:t>
            </a:r>
            <a:r>
              <a:rPr lang="ko-KR" altLang="en-US" b="1" dirty="0">
                <a:solidFill>
                  <a:srgbClr val="FF0000"/>
                </a:solidFill>
              </a:rPr>
              <a:t> 영상 제작</a:t>
            </a: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로컬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err="1">
                <a:solidFill>
                  <a:schemeClr val="tx1"/>
                </a:solidFill>
              </a:rPr>
              <a:t>유튜브</a:t>
            </a:r>
            <a:r>
              <a:rPr lang="en-US" altLang="ko-KR" sz="800" dirty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598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60032" y="1995686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326450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오토포커싱</a:t>
            </a:r>
            <a:r>
              <a:rPr lang="ko-KR" altLang="en-US" sz="1200" dirty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1995686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편집영상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411760" y="2553335"/>
            <a:ext cx="390331" cy="1054270"/>
            <a:chOff x="4305399" y="426455"/>
            <a:chExt cx="266601" cy="720080"/>
          </a:xfrm>
        </p:grpSpPr>
        <p:sp>
          <p:nvSpPr>
            <p:cNvPr id="24" name="오른쪽 화살표 23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64303" y="2553335"/>
            <a:ext cx="390331" cy="1054270"/>
            <a:chOff x="4305399" y="426455"/>
            <a:chExt cx="266601" cy="720080"/>
          </a:xfrm>
        </p:grpSpPr>
        <p:sp>
          <p:nvSpPr>
            <p:cNvPr id="27" name="오른쪽 화살표 26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12160" y="2553335"/>
            <a:ext cx="390331" cy="1054270"/>
            <a:chOff x="4305399" y="426455"/>
            <a:chExt cx="266601" cy="720080"/>
          </a:xfrm>
        </p:grpSpPr>
        <p:sp>
          <p:nvSpPr>
            <p:cNvPr id="30" name="오른쪽 화살표 29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04D7FE-6EB2-4BBB-9F01-7B1D3E1683B6}"/>
              </a:ext>
            </a:extLst>
          </p:cNvPr>
          <p:cNvSpPr/>
          <p:nvPr/>
        </p:nvSpPr>
        <p:spPr>
          <a:xfrm>
            <a:off x="4756770" y="1870721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04D7FE-6EB2-4BBB-9F01-7B1D3E1683B6}"/>
              </a:ext>
            </a:extLst>
          </p:cNvPr>
          <p:cNvSpPr/>
          <p:nvPr/>
        </p:nvSpPr>
        <p:spPr>
          <a:xfrm>
            <a:off x="4756770" y="3221995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78842" y="1667652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시나리오</a:t>
            </a:r>
            <a:r>
              <a:rPr lang="en-US" altLang="ko-KR" sz="1050" b="1" dirty="0"/>
              <a:t>#1</a:t>
            </a:r>
            <a:endParaRPr lang="ko-KR" altLang="en-US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78842" y="441821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시나리오</a:t>
            </a:r>
            <a:r>
              <a:rPr lang="en-US" altLang="ko-KR" sz="1050" b="1" dirty="0"/>
              <a:t>#2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9758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3339927" y="1436652"/>
            <a:ext cx="790851" cy="790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765537" y="1212094"/>
            <a:ext cx="1239965" cy="12399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1457979" y="790639"/>
            <a:ext cx="2082876" cy="20828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5074" y="1439112"/>
            <a:ext cx="1151990" cy="58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Team</a:t>
            </a:r>
            <a:endParaRPr lang="ko-KR" altLang="en-US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32" y="365428"/>
            <a:ext cx="3125250" cy="4325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759" y="3530997"/>
            <a:ext cx="5178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Team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휴먼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미쳐도 괜찮아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Member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박준욱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송원빈</a:t>
            </a:r>
          </a:p>
        </p:txBody>
      </p:sp>
    </p:spTree>
    <p:extLst>
      <p:ext uri="{BB962C8B-B14F-4D97-AF65-F5344CB8AC3E}">
        <p14:creationId xmlns:p14="http://schemas.microsoft.com/office/powerpoint/2010/main" val="22490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</a:t>
            </a: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222057" y="426167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얼굴 및 사물 검출을 통한 영상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4932040" y="426167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검출 얼굴 위주의 </a:t>
            </a:r>
            <a:r>
              <a:rPr lang="ko-KR" altLang="en-US" b="1" dirty="0" err="1"/>
              <a:t>포커싱</a:t>
            </a:r>
            <a:r>
              <a:rPr lang="ko-KR" altLang="en-US" b="1" dirty="0"/>
              <a:t> 영상 생성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로컬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err="1">
                <a:solidFill>
                  <a:schemeClr val="tx1"/>
                </a:solidFill>
              </a:rPr>
              <a:t>유튜브</a:t>
            </a:r>
            <a:r>
              <a:rPr lang="en-US" altLang="ko-KR" sz="800" dirty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158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1382234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6016" y="2712998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오토포커싱</a:t>
            </a:r>
            <a:r>
              <a:rPr lang="ko-KR" altLang="en-US" sz="1200" dirty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6216" y="1382234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편집영상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7744" y="1939883"/>
            <a:ext cx="390331" cy="1054270"/>
            <a:chOff x="4305399" y="426455"/>
            <a:chExt cx="266601" cy="720080"/>
          </a:xfrm>
        </p:grpSpPr>
        <p:sp>
          <p:nvSpPr>
            <p:cNvPr id="3" name="오른쪽 화살표 2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20287" y="1939883"/>
            <a:ext cx="390331" cy="1054270"/>
            <a:chOff x="4305399" y="426455"/>
            <a:chExt cx="266601" cy="720080"/>
          </a:xfrm>
        </p:grpSpPr>
        <p:sp>
          <p:nvSpPr>
            <p:cNvPr id="25" name="오른쪽 화살표 24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68144" y="1939883"/>
            <a:ext cx="390331" cy="1054270"/>
            <a:chOff x="4305399" y="426455"/>
            <a:chExt cx="266601" cy="720080"/>
          </a:xfrm>
        </p:grpSpPr>
        <p:sp>
          <p:nvSpPr>
            <p:cNvPr id="28" name="오른쪽 화살표 27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12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영상추출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A10AB5-9E62-4AC6-9DC9-92F565684835}"/>
              </a:ext>
            </a:extLst>
          </p:cNvPr>
          <p:cNvSpPr txBox="1"/>
          <p:nvPr/>
        </p:nvSpPr>
        <p:spPr>
          <a:xfrm>
            <a:off x="104602" y="3155969"/>
            <a:ext cx="280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Facenet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을 이용하여 학습된 얼굴검출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142677" y="1085381"/>
            <a:ext cx="1955132" cy="1305052"/>
            <a:chOff x="4010167" y="1073824"/>
            <a:chExt cx="2602281" cy="1737023"/>
          </a:xfrm>
        </p:grpSpPr>
        <p:pic>
          <p:nvPicPr>
            <p:cNvPr id="8198" name="Picture 6" descr="ppl 상품에 대한 이미지 검색결과">
              <a:extLst>
                <a:ext uri="{FF2B5EF4-FFF2-40B4-BE49-F238E27FC236}">
                  <a16:creationId xmlns:a16="http://schemas.microsoft.com/office/drawing/2014/main" id="{AC169FBC-3B4A-413C-8B50-43284A86B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167" y="1073824"/>
              <a:ext cx="2602281" cy="173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3DD2C7-2B06-444E-B882-BEAF59BCC4F9}"/>
                </a:ext>
              </a:extLst>
            </p:cNvPr>
            <p:cNvSpPr/>
            <p:nvPr/>
          </p:nvSpPr>
          <p:spPr>
            <a:xfrm>
              <a:off x="4852573" y="2161664"/>
              <a:ext cx="499869" cy="6170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B832C90-719D-4365-8E73-7BB18B7C1979}"/>
              </a:ext>
            </a:extLst>
          </p:cNvPr>
          <p:cNvSpPr txBox="1"/>
          <p:nvPr/>
        </p:nvSpPr>
        <p:spPr>
          <a:xfrm>
            <a:off x="3775589" y="408152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학습된 사물 검출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2" y="1002451"/>
            <a:ext cx="2419476" cy="22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0" y="2408253"/>
            <a:ext cx="2015206" cy="155076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405229" y="2176050"/>
            <a:ext cx="1774283" cy="999513"/>
            <a:chOff x="6061666" y="1745455"/>
            <a:chExt cx="2361570" cy="1330351"/>
          </a:xfrm>
        </p:grpSpPr>
        <p:pic>
          <p:nvPicPr>
            <p:cNvPr id="8200" name="Picture 8" descr="ppl 상품에 대한 이미지 검색결과">
              <a:extLst>
                <a:ext uri="{FF2B5EF4-FFF2-40B4-BE49-F238E27FC236}">
                  <a16:creationId xmlns:a16="http://schemas.microsoft.com/office/drawing/2014/main" id="{515157B9-B986-41AB-A7B2-59FE1FC28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666" y="1745455"/>
              <a:ext cx="2361570" cy="133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004D7FE-6EB2-4BBB-9F01-7B1D3E1683B6}"/>
                </a:ext>
              </a:extLst>
            </p:cNvPr>
            <p:cNvSpPr/>
            <p:nvPr/>
          </p:nvSpPr>
          <p:spPr>
            <a:xfrm>
              <a:off x="7321672" y="2028581"/>
              <a:ext cx="719229" cy="8141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6306103" y="2149680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6605238" y="225856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얼굴 및 사물 검출 결과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별도 영상파일 제작</a:t>
            </a:r>
          </a:p>
        </p:txBody>
      </p:sp>
    </p:spTree>
    <p:extLst>
      <p:ext uri="{BB962C8B-B14F-4D97-AF65-F5344CB8AC3E}">
        <p14:creationId xmlns:p14="http://schemas.microsoft.com/office/powerpoint/2010/main" val="41613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A10AB5-9E62-4AC6-9DC9-92F565684835}"/>
              </a:ext>
            </a:extLst>
          </p:cNvPr>
          <p:cNvSpPr txBox="1"/>
          <p:nvPr/>
        </p:nvSpPr>
        <p:spPr>
          <a:xfrm>
            <a:off x="1133989" y="3815955"/>
            <a:ext cx="307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/>
              <a:t>전체 영상에서 학습된 인물의 얼굴을 인식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832C90-719D-4365-8E73-7BB18B7C1979}"/>
              </a:ext>
            </a:extLst>
          </p:cNvPr>
          <p:cNvSpPr txBox="1"/>
          <p:nvPr/>
        </p:nvSpPr>
        <p:spPr>
          <a:xfrm>
            <a:off x="5461482" y="38159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인식된 얼굴에 대한 </a:t>
            </a:r>
            <a:r>
              <a:rPr lang="ko-KR" altLang="en-US" sz="1200" b="1" dirty="0" err="1"/>
              <a:t>크롭핑</a:t>
            </a:r>
            <a:r>
              <a:rPr lang="ko-KR" altLang="en-US" sz="1200" b="1" dirty="0"/>
              <a:t> 영상 추출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오토 </a:t>
            </a:r>
            <a:r>
              <a:rPr lang="ko-KR" altLang="en-US" sz="1200" b="1" dirty="0" err="1"/>
              <a:t>포커싱</a:t>
            </a:r>
            <a:r>
              <a:rPr lang="ko-KR" altLang="en-US" sz="1200" b="1" dirty="0"/>
              <a:t> 영상 제공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341" r="12677"/>
          <a:stretch/>
        </p:blipFill>
        <p:spPr>
          <a:xfrm>
            <a:off x="971600" y="1341135"/>
            <a:ext cx="3398057" cy="2387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62" y="1341135"/>
            <a:ext cx="1353930" cy="241458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3DD2C7-2B06-444E-B882-BEAF59BCC4F9}"/>
              </a:ext>
            </a:extLst>
          </p:cNvPr>
          <p:cNvSpPr/>
          <p:nvPr/>
        </p:nvSpPr>
        <p:spPr>
          <a:xfrm>
            <a:off x="2699793" y="2144661"/>
            <a:ext cx="360040" cy="35508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148064" y="2014525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프로세스 흐름</a:t>
            </a: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26883"/>
            <a:ext cx="394497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검출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36331" y="4876006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4940" y="1497465"/>
            <a:ext cx="5951075" cy="2705033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940" y="1490038"/>
            <a:ext cx="5951075" cy="10560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rgbClr val="262626"/>
                </a:solidFill>
              </a:rPr>
              <a:t>영상검출</a:t>
            </a:r>
            <a:r>
              <a:rPr lang="ko-KR" altLang="en-US" sz="700" b="1" dirty="0">
                <a:solidFill>
                  <a:srgbClr val="262626"/>
                </a:solidFill>
              </a:rPr>
              <a:t>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4940" y="1741727"/>
            <a:ext cx="5951075" cy="21226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5443" y="1741727"/>
            <a:ext cx="432805" cy="21226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262626"/>
                </a:solidFill>
              </a:rPr>
              <a:t>로컬</a:t>
            </a:r>
            <a:endParaRPr lang="en-US" altLang="ko-KR" sz="600" dirty="0">
              <a:solidFill>
                <a:srgbClr val="262626"/>
              </a:solidFill>
            </a:endParaRPr>
          </a:p>
          <a:p>
            <a:pPr algn="ctr"/>
            <a:r>
              <a:rPr lang="ko-KR" altLang="en-US" sz="600" dirty="0">
                <a:solidFill>
                  <a:srgbClr val="262626"/>
                </a:solidFill>
              </a:rPr>
              <a:t>업로드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60048" y="1595642"/>
            <a:ext cx="486906" cy="146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 err="1">
                <a:solidFill>
                  <a:srgbClr val="262626"/>
                </a:solidFill>
              </a:rPr>
              <a:t>오토포커싱</a:t>
            </a:r>
            <a:endParaRPr lang="ko-KR" altLang="en-US" sz="400" b="1" dirty="0">
              <a:solidFill>
                <a:srgbClr val="26262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46954" y="1595642"/>
            <a:ext cx="486906" cy="146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3141" y="1595642"/>
            <a:ext cx="486906" cy="146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>
                <a:solidFill>
                  <a:srgbClr val="262626"/>
                </a:solidFill>
              </a:rPr>
              <a:t>영상검출</a:t>
            </a:r>
            <a:endParaRPr lang="ko-KR" altLang="en-US" sz="500" dirty="0">
              <a:solidFill>
                <a:srgbClr val="2626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141" y="1586271"/>
            <a:ext cx="501812" cy="1628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647" y="1496583"/>
            <a:ext cx="457367" cy="10349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068249" y="1741727"/>
            <a:ext cx="432805" cy="21226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rgbClr val="262626"/>
                </a:solidFill>
              </a:rPr>
              <a:t>URL</a:t>
            </a:r>
          </a:p>
          <a:p>
            <a:pPr algn="ctr"/>
            <a:r>
              <a:rPr lang="ko-KR" altLang="en-US" sz="600" dirty="0">
                <a:solidFill>
                  <a:srgbClr val="262626"/>
                </a:solidFill>
              </a:rPr>
              <a:t>업로드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7" y="2015734"/>
            <a:ext cx="3030405" cy="187596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544318" y="2015734"/>
            <a:ext cx="2671381" cy="158104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490217" y="1961415"/>
            <a:ext cx="0" cy="2241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44318" y="2195802"/>
            <a:ext cx="2671381" cy="212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35389" y="22567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00:13 – 00:18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01197" y="22567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5388" y="2060759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검출구간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01197" y="2060759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라벨명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76676" y="2060759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기타정보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75041" y="22567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96645" y="2060759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선택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59260" y="2273695"/>
            <a:ext cx="56141" cy="5614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1792" y="2215578"/>
            <a:ext cx="56141" cy="5614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4318" y="2456014"/>
            <a:ext cx="2671381" cy="21226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35389" y="2516968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00:22 – 00:27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01197" y="2516968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75041" y="2516968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059260" y="2533907"/>
            <a:ext cx="56141" cy="5614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44318" y="2709658"/>
            <a:ext cx="2671381" cy="21226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35389" y="2770613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00:38 – 00:43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01197" y="2770613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75041" y="2770613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59260" y="2787551"/>
            <a:ext cx="56141" cy="5614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544318" y="2974902"/>
            <a:ext cx="2671381" cy="212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35389" y="30358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01:13 – 01:18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01197" y="30358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5041" y="3035857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59260" y="3052796"/>
            <a:ext cx="56141" cy="5614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71792" y="2994678"/>
            <a:ext cx="56141" cy="5614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048" y="2454541"/>
            <a:ext cx="382106" cy="2148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048" y="2710894"/>
            <a:ext cx="380363" cy="21522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577" y="2979821"/>
            <a:ext cx="368342" cy="20734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5786" y="1310092"/>
            <a:ext cx="919168" cy="1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메인 메뉴 </a:t>
            </a:r>
            <a:r>
              <a:rPr lang="ko-KR" altLang="en-US" sz="1050" b="1" dirty="0" err="1">
                <a:solidFill>
                  <a:srgbClr val="FF0000"/>
                </a:solidFill>
              </a:rPr>
              <a:t>버튼탭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4940" y="1751788"/>
            <a:ext cx="860105" cy="204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527833" y="1762407"/>
            <a:ext cx="1157630" cy="1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서브 메뉴 버튼 리스트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6775" y="4023071"/>
            <a:ext cx="2363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검출 시작 버튼 클릭 시 자동 실행 및 검출 수행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55488" y="2005503"/>
            <a:ext cx="2660211" cy="11776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148899" y="1764197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검출 내역 리스트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614701" y="3410965"/>
            <a:ext cx="535598" cy="13888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rgbClr val="262626"/>
                </a:solidFill>
              </a:rPr>
              <a:t>선택 </a:t>
            </a:r>
            <a:r>
              <a:rPr lang="ko-KR" altLang="en-US" sz="400" b="1" dirty="0" err="1">
                <a:solidFill>
                  <a:srgbClr val="262626"/>
                </a:solidFill>
              </a:rPr>
              <a:t>내려받기</a:t>
            </a:r>
            <a:endParaRPr lang="ko-KR" altLang="en-US" sz="400" b="1" dirty="0">
              <a:solidFill>
                <a:srgbClr val="262626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3703" y="3418143"/>
            <a:ext cx="535598" cy="13888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rgbClr val="262626"/>
                </a:solidFill>
              </a:rPr>
              <a:t>전체 </a:t>
            </a:r>
            <a:r>
              <a:rPr lang="ko-KR" altLang="en-US" sz="400" b="1" dirty="0" err="1">
                <a:solidFill>
                  <a:srgbClr val="262626"/>
                </a:solidFill>
              </a:rPr>
              <a:t>내려받기</a:t>
            </a:r>
            <a:endParaRPr lang="ko-KR" altLang="en-US" sz="400" b="1" dirty="0">
              <a:solidFill>
                <a:srgbClr val="262626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318" y="3648287"/>
            <a:ext cx="2671381" cy="481723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544318" y="3648287"/>
            <a:ext cx="2671381" cy="106062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검출 대상 클래스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145" y="3805861"/>
            <a:ext cx="380363" cy="21522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526176" y="4021086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49802" y="3841905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262626"/>
                </a:solidFill>
              </a:rPr>
              <a:t>…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08731" y="3964693"/>
            <a:ext cx="712881" cy="18485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검출 시작</a:t>
            </a:r>
          </a:p>
        </p:txBody>
      </p:sp>
      <p:cxnSp>
        <p:nvCxnSpPr>
          <p:cNvPr id="15" name="꺾인 연결선 14"/>
          <p:cNvCxnSpPr>
            <a:stCxn id="84" idx="1"/>
            <a:endCxn id="26" idx="2"/>
          </p:cNvCxnSpPr>
          <p:nvPr/>
        </p:nvCxnSpPr>
        <p:spPr>
          <a:xfrm rot="10800000">
            <a:off x="513718" y="3885145"/>
            <a:ext cx="2195013" cy="171975"/>
          </a:xfrm>
          <a:prstGeom prst="bentConnector2">
            <a:avLst/>
          </a:prstGeom>
          <a:ln w="190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0840" y="3648287"/>
            <a:ext cx="405754" cy="236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8656" y="2017912"/>
            <a:ext cx="3015953" cy="1873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252704-4703-45EF-8DF2-FF2AFF97EAD5}"/>
              </a:ext>
            </a:extLst>
          </p:cNvPr>
          <p:cNvGrpSpPr/>
          <p:nvPr/>
        </p:nvGrpSpPr>
        <p:grpSpPr>
          <a:xfrm>
            <a:off x="6598609" y="502572"/>
            <a:ext cx="2362057" cy="2646878"/>
            <a:chOff x="6598609" y="675764"/>
            <a:chExt cx="2362057" cy="264687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C52C257-9583-4C23-8513-ECD3BC5C1B25}"/>
                </a:ext>
              </a:extLst>
            </p:cNvPr>
            <p:cNvSpPr txBox="1"/>
            <p:nvPr/>
          </p:nvSpPr>
          <p:spPr>
            <a:xfrm>
              <a:off x="6598609" y="829652"/>
              <a:ext cx="2362057" cy="24929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 검출 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대메뉴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탭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업로드 버튼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BIT-CMM-001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업로드 버튼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BIT-CMM-002, BIT-CMM-003, BIT-CMM-004, BIT-CMM-005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미디어 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플레어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BIT-SDI-005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대상 클래스 리스트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BIT-CMM-006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검출시작 버튼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BIT-CMM-007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검출내역리스트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BIT-CMM-006, BIT-CMM-008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버튼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BIT-EXT-006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내려받기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버튼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BIT-EXT-006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lphaU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검출내역 초기화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BIT-EXT-004</a:t>
              </a:r>
            </a:p>
            <a:p>
              <a:pPr marL="228600" indent="-228600">
                <a:buAutoNum type="alphaUcPeriod"/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내역 재생순서 변경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BIT-EXT-003</a:t>
              </a:r>
            </a:p>
            <a:p>
              <a:pPr marL="228600" indent="-228600">
                <a:buAutoNum type="alphaUcPeriod"/>
              </a:pPr>
              <a:r>
                <a:rPr lang="ko-KR" altLang="en-US" sz="900" dirty="0">
                  <a:latin typeface="맑은 고딕" panose="020B0503020000020004" pitchFamily="50" charset="-127"/>
                </a:rPr>
                <a:t>검출 내역 선택 삭제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</a:t>
              </a:r>
              <a:r>
                <a:rPr lang="ko-KR" altLang="en-US" sz="9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BIT-EXT-001</a:t>
              </a:r>
            </a:p>
            <a:p>
              <a:pPr marL="228600" indent="-228600">
                <a:buAutoNum type="alphaUcPeriod"/>
              </a:pPr>
              <a:r>
                <a:rPr lang="ko-KR" altLang="en-US" sz="900" dirty="0">
                  <a:latin typeface="맑은 고딕" panose="020B0503020000020004" pitchFamily="50" charset="-127"/>
                </a:rPr>
                <a:t>검출구간수정 </a:t>
              </a:r>
              <a:r>
                <a:rPr lang="en-US" altLang="ko-KR" sz="900" dirty="0">
                  <a:latin typeface="맑은 고딕" panose="020B0503020000020004" pitchFamily="50" charset="-127"/>
                </a:rPr>
                <a:t>: BIT-EXT-002</a:t>
              </a:r>
            </a:p>
            <a:p>
              <a:pPr marL="228600" indent="-228600">
                <a:buAutoNum type="alphaUcPeriod"/>
              </a:pP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lphaUcPeriod"/>
              </a:pP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>
                <a:buAutoNum type="arabicPeriod"/>
              </a:pP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96C3CE-0D05-4423-AC6A-FF008605841C}"/>
                </a:ext>
              </a:extLst>
            </p:cNvPr>
            <p:cNvSpPr txBox="1"/>
            <p:nvPr/>
          </p:nvSpPr>
          <p:spPr>
            <a:xfrm>
              <a:off x="6598609" y="675764"/>
              <a:ext cx="2362057" cy="1538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요구사항아이디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8E442B02-0B08-4F41-BBB4-BE3D92C72A56}"/>
              </a:ext>
            </a:extLst>
          </p:cNvPr>
          <p:cNvSpPr/>
          <p:nvPr/>
        </p:nvSpPr>
        <p:spPr>
          <a:xfrm>
            <a:off x="350707" y="1475726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69CD5EA-2F96-44E7-815A-BACBC0464AB8}"/>
              </a:ext>
            </a:extLst>
          </p:cNvPr>
          <p:cNvSpPr/>
          <p:nvPr/>
        </p:nvSpPr>
        <p:spPr>
          <a:xfrm>
            <a:off x="492788" y="177009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4D4F83A-2926-4416-95CA-C6268FD204FF}"/>
              </a:ext>
            </a:extLst>
          </p:cNvPr>
          <p:cNvSpPr/>
          <p:nvPr/>
        </p:nvSpPr>
        <p:spPr>
          <a:xfrm>
            <a:off x="979694" y="164933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72C8373-540F-4B05-AADE-B2163189DA30}"/>
              </a:ext>
            </a:extLst>
          </p:cNvPr>
          <p:cNvSpPr/>
          <p:nvPr/>
        </p:nvSpPr>
        <p:spPr>
          <a:xfrm>
            <a:off x="337308" y="1918815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1C4C83B-651A-465E-BD59-358735A42AC7}"/>
              </a:ext>
            </a:extLst>
          </p:cNvPr>
          <p:cNvSpPr/>
          <p:nvPr/>
        </p:nvSpPr>
        <p:spPr>
          <a:xfrm>
            <a:off x="3460104" y="3562789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B2CA384-5E42-4865-9073-3C78E35430AF}"/>
              </a:ext>
            </a:extLst>
          </p:cNvPr>
          <p:cNvSpPr/>
          <p:nvPr/>
        </p:nvSpPr>
        <p:spPr>
          <a:xfrm>
            <a:off x="2625188" y="3848876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60ED2D2-3711-4A29-927F-85423D433481}"/>
              </a:ext>
            </a:extLst>
          </p:cNvPr>
          <p:cNvSpPr/>
          <p:nvPr/>
        </p:nvSpPr>
        <p:spPr>
          <a:xfrm>
            <a:off x="4927675" y="3311264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7AE0E01-98A8-4896-9505-410489416200}"/>
              </a:ext>
            </a:extLst>
          </p:cNvPr>
          <p:cNvSpPr/>
          <p:nvPr/>
        </p:nvSpPr>
        <p:spPr>
          <a:xfrm>
            <a:off x="5519317" y="3311264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F994BC-CBB0-4254-A5EE-1D835F366E69}"/>
              </a:ext>
            </a:extLst>
          </p:cNvPr>
          <p:cNvGrpSpPr/>
          <p:nvPr/>
        </p:nvGrpSpPr>
        <p:grpSpPr>
          <a:xfrm>
            <a:off x="947229" y="2454140"/>
            <a:ext cx="2160239" cy="888661"/>
            <a:chOff x="6573104" y="2759625"/>
            <a:chExt cx="2160239" cy="888661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9188F5D-9EAA-442C-97FC-5B29BA4C6F2C}"/>
                </a:ext>
              </a:extLst>
            </p:cNvPr>
            <p:cNvSpPr/>
            <p:nvPr/>
          </p:nvSpPr>
          <p:spPr>
            <a:xfrm>
              <a:off x="6573104" y="2759625"/>
              <a:ext cx="2160239" cy="888661"/>
            </a:xfrm>
            <a:prstGeom prst="rect">
              <a:avLst/>
            </a:prstGeom>
            <a:grpFill/>
            <a:ln w="635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D7205-9B68-420E-B6AC-F45F62CB4022}"/>
                </a:ext>
              </a:extLst>
            </p:cNvPr>
            <p:cNvSpPr txBox="1"/>
            <p:nvPr/>
          </p:nvSpPr>
          <p:spPr>
            <a:xfrm>
              <a:off x="6628566" y="2810674"/>
              <a:ext cx="1176925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/>
                <a:t>유튜브 </a:t>
              </a:r>
              <a:r>
                <a:rPr lang="en-US" altLang="ko-KR" sz="900" b="1" dirty="0"/>
                <a:t>URL</a:t>
              </a:r>
              <a:r>
                <a:rPr lang="ko-KR" altLang="en-US" sz="900" b="1" dirty="0"/>
                <a:t> 업로드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744C30-EEDC-4491-91A4-1EFCC1E9D6C9}"/>
                </a:ext>
              </a:extLst>
            </p:cNvPr>
            <p:cNvSpPr/>
            <p:nvPr/>
          </p:nvSpPr>
          <p:spPr>
            <a:xfrm>
              <a:off x="8561024" y="2850011"/>
              <a:ext cx="99458" cy="109404"/>
            </a:xfrm>
            <a:prstGeom prst="rect">
              <a:avLst/>
            </a:prstGeom>
            <a:grp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262626"/>
                  </a:solidFill>
                </a:rPr>
                <a:t>x</a:t>
              </a:r>
              <a:endParaRPr lang="ko-KR" altLang="en-US" sz="1050" dirty="0">
                <a:solidFill>
                  <a:srgbClr val="262626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62D7F6C-3EA1-4492-B186-32BE42B52625}"/>
                </a:ext>
              </a:extLst>
            </p:cNvPr>
            <p:cNvSpPr/>
            <p:nvPr/>
          </p:nvSpPr>
          <p:spPr>
            <a:xfrm>
              <a:off x="6732975" y="3108937"/>
              <a:ext cx="1927507" cy="172628"/>
            </a:xfrm>
            <a:prstGeom prst="rect">
              <a:avLst/>
            </a:prstGeom>
            <a:grpFill/>
            <a:ln w="889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업로드 유튜브 </a:t>
              </a:r>
              <a:r>
                <a:rPr lang="en-US" altLang="ko-KR" sz="700" dirty="0">
                  <a:solidFill>
                    <a:schemeClr val="tx1"/>
                  </a:solidFill>
                </a:rPr>
                <a:t>URL</a:t>
              </a:r>
              <a:r>
                <a:rPr lang="ko-KR" altLang="en-US" sz="700" dirty="0">
                  <a:solidFill>
                    <a:schemeClr val="tx1"/>
                  </a:solidFill>
                </a:rPr>
                <a:t> 붙여넣기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28A5DBA-24D6-4A08-A75A-409EE2B4C4B6}"/>
                </a:ext>
              </a:extLst>
            </p:cNvPr>
            <p:cNvSpPr/>
            <p:nvPr/>
          </p:nvSpPr>
          <p:spPr>
            <a:xfrm>
              <a:off x="8044012" y="3381888"/>
              <a:ext cx="486907" cy="138881"/>
            </a:xfrm>
            <a:prstGeom prst="rect">
              <a:avLst/>
            </a:prstGeom>
            <a:grp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262626"/>
                  </a:solidFill>
                </a:rPr>
                <a:t>업로드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394A1A-BC28-4D2E-A875-1893E4D7C311}"/>
                </a:ext>
              </a:extLst>
            </p:cNvPr>
            <p:cNvSpPr/>
            <p:nvPr/>
          </p:nvSpPr>
          <p:spPr>
            <a:xfrm>
              <a:off x="7452320" y="3381888"/>
              <a:ext cx="486907" cy="138881"/>
            </a:xfrm>
            <a:prstGeom prst="rect">
              <a:avLst/>
            </a:prstGeom>
            <a:grp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262626"/>
                  </a:solidFill>
                </a:rPr>
                <a:t>취소</a:t>
              </a: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EF07B4-3BC4-482B-B9D4-1A73643876AD}"/>
              </a:ext>
            </a:extLst>
          </p:cNvPr>
          <p:cNvSpPr/>
          <p:nvPr/>
        </p:nvSpPr>
        <p:spPr>
          <a:xfrm>
            <a:off x="4483386" y="2060759"/>
            <a:ext cx="773805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검출구간수정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4DC9FD3E-2907-4CE4-ABBB-342AD54DF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290" y="2248552"/>
            <a:ext cx="555435" cy="13330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A25D538-5D94-42FB-B054-59267B506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290" y="2504843"/>
            <a:ext cx="555435" cy="13330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92B61B01-A873-4FA7-B9D1-753CF8E8C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290" y="2747569"/>
            <a:ext cx="555435" cy="13330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1C773BE-1ED4-45AD-8240-EBC9588513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290" y="3012545"/>
            <a:ext cx="555435" cy="133305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1552C7-3C24-44FA-8DF8-86F0EE1CA286}"/>
              </a:ext>
            </a:extLst>
          </p:cNvPr>
          <p:cNvSpPr/>
          <p:nvPr/>
        </p:nvSpPr>
        <p:spPr>
          <a:xfrm>
            <a:off x="947668" y="2455894"/>
            <a:ext cx="2168706" cy="886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AF490AA-D931-42E8-8A64-12FE62945E06}"/>
              </a:ext>
            </a:extLst>
          </p:cNvPr>
          <p:cNvSpPr/>
          <p:nvPr/>
        </p:nvSpPr>
        <p:spPr>
          <a:xfrm>
            <a:off x="851845" y="2357534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EC70563-0EA2-44D1-9CCF-58A59BFAB05F}"/>
              </a:ext>
            </a:extLst>
          </p:cNvPr>
          <p:cNvSpPr/>
          <p:nvPr/>
        </p:nvSpPr>
        <p:spPr>
          <a:xfrm>
            <a:off x="3599350" y="3416536"/>
            <a:ext cx="365821" cy="13888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rgbClr val="262626"/>
                </a:solidFill>
              </a:rPr>
              <a:t>초기화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DC36D19-8698-44D4-87DD-718FB8D8E2CA}"/>
              </a:ext>
            </a:extLst>
          </p:cNvPr>
          <p:cNvSpPr/>
          <p:nvPr/>
        </p:nvSpPr>
        <p:spPr>
          <a:xfrm>
            <a:off x="3517248" y="3281565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10035"/>
          <a:stretch/>
        </p:blipFill>
        <p:spPr>
          <a:xfrm>
            <a:off x="3623577" y="2200198"/>
            <a:ext cx="386570" cy="21529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518416" y="2060759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썸네일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A9B8855-6210-4E14-8542-18561F2A91FF}"/>
              </a:ext>
            </a:extLst>
          </p:cNvPr>
          <p:cNvSpPr/>
          <p:nvPr/>
        </p:nvSpPr>
        <p:spPr>
          <a:xfrm>
            <a:off x="3488374" y="1940495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6D60936-F47B-45EE-8833-4750AED5CDCE}"/>
              </a:ext>
            </a:extLst>
          </p:cNvPr>
          <p:cNvCxnSpPr>
            <a:cxnSpLocks/>
            <a:stCxn id="36" idx="3"/>
            <a:endCxn id="63" idx="3"/>
          </p:cNvCxnSpPr>
          <p:nvPr/>
        </p:nvCxnSpPr>
        <p:spPr>
          <a:xfrm>
            <a:off x="6215699" y="2301933"/>
            <a:ext cx="12700" cy="779100"/>
          </a:xfrm>
          <a:prstGeom prst="bentConnector3">
            <a:avLst>
              <a:gd name="adj1" fmla="val 1416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0BF4AC0-FA83-4EBD-88C9-511D9265ED84}"/>
              </a:ext>
            </a:extLst>
          </p:cNvPr>
          <p:cNvSpPr/>
          <p:nvPr/>
        </p:nvSpPr>
        <p:spPr>
          <a:xfrm>
            <a:off x="6352144" y="2215578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6284CA-B879-49D7-A399-8C04469569E9}"/>
              </a:ext>
            </a:extLst>
          </p:cNvPr>
          <p:cNvSpPr/>
          <p:nvPr/>
        </p:nvSpPr>
        <p:spPr>
          <a:xfrm>
            <a:off x="3628934" y="3790957"/>
            <a:ext cx="389574" cy="3188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1AF871E-3677-4840-B9E8-D123C00D0EE2}"/>
              </a:ext>
            </a:extLst>
          </p:cNvPr>
          <p:cNvSpPr/>
          <p:nvPr/>
        </p:nvSpPr>
        <p:spPr>
          <a:xfrm>
            <a:off x="3996366" y="3416536"/>
            <a:ext cx="402403" cy="138881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>
                <a:solidFill>
                  <a:srgbClr val="262626"/>
                </a:solidFill>
              </a:rPr>
              <a:t>선택삭제</a:t>
            </a:r>
            <a:endParaRPr lang="ko-KR" altLang="en-US" sz="400" b="1" dirty="0">
              <a:solidFill>
                <a:srgbClr val="262626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574D1B7-CE27-4EBF-912C-4C5D105C7832}"/>
              </a:ext>
            </a:extLst>
          </p:cNvPr>
          <p:cNvSpPr/>
          <p:nvPr/>
        </p:nvSpPr>
        <p:spPr>
          <a:xfrm>
            <a:off x="3932555" y="3281565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B7A8617-023F-44C6-874B-824EA7C518D0}"/>
              </a:ext>
            </a:extLst>
          </p:cNvPr>
          <p:cNvSpPr/>
          <p:nvPr/>
        </p:nvSpPr>
        <p:spPr>
          <a:xfrm>
            <a:off x="4612283" y="2042088"/>
            <a:ext cx="539800" cy="110376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5314896-60D7-40F8-807A-BE9428040846}"/>
              </a:ext>
            </a:extLst>
          </p:cNvPr>
          <p:cNvSpPr/>
          <p:nvPr/>
        </p:nvSpPr>
        <p:spPr>
          <a:xfrm>
            <a:off x="4504863" y="2234373"/>
            <a:ext cx="190768" cy="1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278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검출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36331" y="4876006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2E8F84-F71A-4C97-BB33-F833F483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6" y="1070797"/>
            <a:ext cx="5954501" cy="386438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7B31BF0-348A-4F7E-A65D-A96EC189C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699528"/>
            <a:ext cx="3030405" cy="187596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809CBA8D-E9F5-413D-B13D-7C1692E59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242" y="4222326"/>
            <a:ext cx="556889" cy="315112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7031F6-1467-475A-8D5F-0CEBE78D546E}"/>
              </a:ext>
            </a:extLst>
          </p:cNvPr>
          <p:cNvSpPr/>
          <p:nvPr/>
        </p:nvSpPr>
        <p:spPr>
          <a:xfrm>
            <a:off x="4016907" y="4603838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7491AA-CC3C-4C70-9D3B-B781F53F393C}"/>
              </a:ext>
            </a:extLst>
          </p:cNvPr>
          <p:cNvSpPr/>
          <p:nvPr/>
        </p:nvSpPr>
        <p:spPr>
          <a:xfrm>
            <a:off x="4735218" y="4288245"/>
            <a:ext cx="581371" cy="900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262626"/>
                </a:solidFill>
              </a:rPr>
              <a:t>…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1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FCFD2D-4402-4FF2-835C-BC41E36E85E1}"/>
              </a:ext>
            </a:extLst>
          </p:cNvPr>
          <p:cNvSpPr txBox="1"/>
          <p:nvPr/>
        </p:nvSpPr>
        <p:spPr>
          <a:xfrm>
            <a:off x="6673679" y="1195978"/>
            <a:ext cx="2362057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</a:rPr>
              <a:t>서브메뉴 버튼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</a:rPr>
              <a:t>로컬 업로드 </a:t>
            </a:r>
            <a:r>
              <a:rPr lang="en-US" altLang="ko-KR" sz="1000" dirty="0">
                <a:latin typeface="맑은 고딕" panose="020B0503020000020004" pitchFamily="50" charset="-127"/>
              </a:rPr>
              <a:t>: BIT-CMM-001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2. URL </a:t>
            </a:r>
            <a:r>
              <a:rPr lang="ko-KR" altLang="en-US" sz="1000" dirty="0">
                <a:latin typeface="맑은 고딕" panose="020B0503020000020004" pitchFamily="50" charset="-127"/>
              </a:rPr>
              <a:t>업로드 </a:t>
            </a:r>
            <a:r>
              <a:rPr lang="en-US" altLang="ko-KR" sz="1000" dirty="0">
                <a:latin typeface="맑은 고딕" panose="020B0503020000020004" pitchFamily="50" charset="-127"/>
              </a:rPr>
              <a:t>: BIT-CMM-002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3. </a:t>
            </a:r>
            <a:r>
              <a:rPr lang="ko-KR" altLang="en-US" sz="1000" dirty="0">
                <a:latin typeface="맑은 고딕" panose="020B0503020000020004" pitchFamily="50" charset="-127"/>
              </a:rPr>
              <a:t>영상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내려받기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</a:rPr>
              <a:t>: BIT-AFC-002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맑은 고딕" panose="020B0503020000020004" pitchFamily="50" charset="-127"/>
              </a:rPr>
              <a:t>오토포커싱</a:t>
            </a:r>
            <a:r>
              <a:rPr lang="ko-KR" altLang="en-US" sz="1000" dirty="0">
                <a:latin typeface="맑은 고딕" panose="020B0503020000020004" pitchFamily="50" charset="-127"/>
              </a:rPr>
              <a:t> 대상 클래스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anose="020B0503020000020004" pitchFamily="50" charset="-127"/>
              </a:rPr>
              <a:t>오토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포커싱</a:t>
            </a:r>
            <a:r>
              <a:rPr lang="ko-KR" altLang="en-US" sz="1000" dirty="0">
                <a:latin typeface="맑은 고딕" panose="020B0503020000020004" pitchFamily="50" charset="-127"/>
              </a:rPr>
              <a:t> 대상선택 </a:t>
            </a:r>
            <a:r>
              <a:rPr lang="en-US" altLang="ko-KR" sz="1000" dirty="0">
                <a:latin typeface="맑은 고딕" panose="020B0503020000020004" pitchFamily="50" charset="-127"/>
              </a:rPr>
              <a:t>: BIT-CMM-009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</a:rPr>
              <a:t>검출 시작 버튼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5. </a:t>
            </a:r>
            <a:r>
              <a:rPr lang="ko-KR" altLang="en-US" sz="1000" dirty="0">
                <a:latin typeface="맑은 고딕" panose="020B0503020000020004" pitchFamily="50" charset="-127"/>
              </a:rPr>
              <a:t>오토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포커싱</a:t>
            </a:r>
            <a:r>
              <a:rPr lang="ko-KR" altLang="en-US" sz="1000" dirty="0">
                <a:latin typeface="맑은 고딕" panose="020B0503020000020004" pitchFamily="50" charset="-127"/>
              </a:rPr>
              <a:t> 영상 추출 </a:t>
            </a:r>
            <a:r>
              <a:rPr lang="en-US" altLang="ko-KR" sz="1000" dirty="0">
                <a:latin typeface="맑은 고딕" panose="020B0503020000020004" pitchFamily="50" charset="-127"/>
              </a:rPr>
              <a:t>: BIT-AFC-001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</a:rPr>
              <a:t>동영상 플레이어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6. </a:t>
            </a:r>
            <a:r>
              <a:rPr lang="ko-KR" altLang="en-US" sz="1000" dirty="0">
                <a:latin typeface="맑은 고딕" panose="020B0503020000020004" pitchFamily="50" charset="-127"/>
              </a:rPr>
              <a:t>영상 플레이어 </a:t>
            </a:r>
            <a:r>
              <a:rPr lang="en-US" altLang="ko-KR" sz="1000" dirty="0">
                <a:latin typeface="맑은 고딕" panose="020B0503020000020004" pitchFamily="50" charset="-127"/>
              </a:rPr>
              <a:t>: BIT-SDI-005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C7351A-D4D3-40A9-9E3E-0426C20F2182}"/>
              </a:ext>
            </a:extLst>
          </p:cNvPr>
          <p:cNvSpPr/>
          <p:nvPr/>
        </p:nvSpPr>
        <p:spPr>
          <a:xfrm>
            <a:off x="379540" y="1184902"/>
            <a:ext cx="6161405" cy="341684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A86A38-789C-45B7-ACD0-1D861A43D4B8}"/>
              </a:ext>
            </a:extLst>
          </p:cNvPr>
          <p:cNvSpPr/>
          <p:nvPr/>
        </p:nvSpPr>
        <p:spPr>
          <a:xfrm>
            <a:off x="379540" y="1175520"/>
            <a:ext cx="6161405" cy="133393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F34A68-9520-4CE9-B184-CB118FC45C6E}"/>
              </a:ext>
            </a:extLst>
          </p:cNvPr>
          <p:cNvSpPr/>
          <p:nvPr/>
        </p:nvSpPr>
        <p:spPr>
          <a:xfrm>
            <a:off x="379540" y="1493439"/>
            <a:ext cx="6161405" cy="268116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C42437-B974-40E9-9233-F6A7D470D5E6}"/>
              </a:ext>
            </a:extLst>
          </p:cNvPr>
          <p:cNvSpPr/>
          <p:nvPr/>
        </p:nvSpPr>
        <p:spPr>
          <a:xfrm>
            <a:off x="993078" y="1308913"/>
            <a:ext cx="504115" cy="184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6CF425-1737-42A7-9319-04260C710D75}"/>
              </a:ext>
            </a:extLst>
          </p:cNvPr>
          <p:cNvSpPr/>
          <p:nvPr/>
        </p:nvSpPr>
        <p:spPr>
          <a:xfrm>
            <a:off x="491566" y="1308913"/>
            <a:ext cx="504115" cy="184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공통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9E8EDAD-9E29-4A86-A5D9-48F6FA33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13" y="1183787"/>
            <a:ext cx="473532" cy="13072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98FF8BD2-B381-48D6-8C34-8E9BCA6A78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7" y="1803292"/>
            <a:ext cx="2980410" cy="2169455"/>
          </a:xfrm>
          <a:prstGeom prst="rect">
            <a:avLst/>
          </a:prstGeom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E52847F-FCDC-4349-8E90-C020992CFC00}"/>
              </a:ext>
            </a:extLst>
          </p:cNvPr>
          <p:cNvCxnSpPr/>
          <p:nvPr/>
        </p:nvCxnSpPr>
        <p:spPr>
          <a:xfrm>
            <a:off x="3460242" y="1770937"/>
            <a:ext cx="0" cy="2830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56EEB-1D60-4A8C-9625-D202DEC0B3AA}"/>
              </a:ext>
            </a:extLst>
          </p:cNvPr>
          <p:cNvSpPr/>
          <p:nvPr/>
        </p:nvSpPr>
        <p:spPr>
          <a:xfrm>
            <a:off x="435154" y="1791836"/>
            <a:ext cx="2966710" cy="216945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F21BD87-D882-491B-92C2-2EB961C9E4DB}"/>
              </a:ext>
            </a:extLst>
          </p:cNvPr>
          <p:cNvSpPr/>
          <p:nvPr/>
        </p:nvSpPr>
        <p:spPr>
          <a:xfrm>
            <a:off x="5728095" y="4301364"/>
            <a:ext cx="738076" cy="23349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검출 시작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D9395AE-AF09-4C16-854B-8753A060A8D2}"/>
              </a:ext>
            </a:extLst>
          </p:cNvPr>
          <p:cNvSpPr/>
          <p:nvPr/>
        </p:nvSpPr>
        <p:spPr>
          <a:xfrm>
            <a:off x="323528" y="3901697"/>
            <a:ext cx="420095" cy="299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70A7F0B-B6CB-4AEF-9C3B-829D7192EFD4}"/>
              </a:ext>
            </a:extLst>
          </p:cNvPr>
          <p:cNvSpPr/>
          <p:nvPr/>
        </p:nvSpPr>
        <p:spPr>
          <a:xfrm>
            <a:off x="1490393" y="1308913"/>
            <a:ext cx="504115" cy="184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75AA478-369C-4E1E-A49B-442B18B3B1F5}"/>
              </a:ext>
            </a:extLst>
          </p:cNvPr>
          <p:cNvSpPr/>
          <p:nvPr/>
        </p:nvSpPr>
        <p:spPr>
          <a:xfrm>
            <a:off x="3498451" y="1799067"/>
            <a:ext cx="2985348" cy="2186183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C9C773CB-37F0-4514-99AE-E094126DF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14"/>
          <a:stretch/>
        </p:blipFill>
        <p:spPr>
          <a:xfrm>
            <a:off x="3516255" y="3782072"/>
            <a:ext cx="2967543" cy="1864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C0326993-3B08-409B-A113-E38471B7A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95" r="5148" b="10001"/>
          <a:stretch/>
        </p:blipFill>
        <p:spPr>
          <a:xfrm>
            <a:off x="4314324" y="1810524"/>
            <a:ext cx="1358022" cy="198017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21BC9EC-C713-4DB2-A52A-FE2D25375391}"/>
              </a:ext>
            </a:extLst>
          </p:cNvPr>
          <p:cNvGrpSpPr/>
          <p:nvPr/>
        </p:nvGrpSpPr>
        <p:grpSpPr>
          <a:xfrm>
            <a:off x="440468" y="4009817"/>
            <a:ext cx="2784580" cy="554151"/>
            <a:chOff x="970491" y="4345602"/>
            <a:chExt cx="3579755" cy="641173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603AADF-DF99-4E20-B4A3-4BD72B5CA5EB}"/>
                </a:ext>
              </a:extLst>
            </p:cNvPr>
            <p:cNvSpPr/>
            <p:nvPr/>
          </p:nvSpPr>
          <p:spPr>
            <a:xfrm>
              <a:off x="994638" y="4345602"/>
              <a:ext cx="3555608" cy="641173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A7CD363-9F45-4470-ADF5-3A5209B94FE2}"/>
                </a:ext>
              </a:extLst>
            </p:cNvPr>
            <p:cNvSpPr/>
            <p:nvPr/>
          </p:nvSpPr>
          <p:spPr>
            <a:xfrm>
              <a:off x="994638" y="4345602"/>
              <a:ext cx="3555608" cy="14116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err="1">
                  <a:solidFill>
                    <a:schemeClr val="tx1"/>
                  </a:solidFill>
                </a:rPr>
                <a:t>오토포커싱</a:t>
              </a:r>
              <a:r>
                <a:rPr lang="ko-KR" altLang="en-US" sz="900" dirty="0">
                  <a:solidFill>
                    <a:schemeClr val="tx1"/>
                  </a:solidFill>
                </a:rPr>
                <a:t> 대상 클래스</a:t>
              </a: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9751C7CF-2305-48C2-A884-655D6C05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522" y="4578194"/>
              <a:ext cx="506263" cy="286464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801F97-6980-41E7-84CD-25552EE05217}"/>
                </a:ext>
              </a:extLst>
            </p:cNvPr>
            <p:cNvSpPr/>
            <p:nvPr/>
          </p:nvSpPr>
          <p:spPr>
            <a:xfrm>
              <a:off x="970491" y="486465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BB6821D-C690-4352-8066-3EAF9669191E}"/>
                </a:ext>
              </a:extLst>
            </p:cNvPr>
            <p:cNvSpPr/>
            <p:nvPr/>
          </p:nvSpPr>
          <p:spPr>
            <a:xfrm>
              <a:off x="1534337" y="462616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262626"/>
                  </a:solidFill>
                </a:rPr>
                <a:t>…</a:t>
              </a:r>
              <a:endParaRPr lang="ko-KR" altLang="en-US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FAF23A3-9447-4321-BCA6-DE8F8117CFE6}"/>
              </a:ext>
            </a:extLst>
          </p:cNvPr>
          <p:cNvSpPr txBox="1"/>
          <p:nvPr/>
        </p:nvSpPr>
        <p:spPr>
          <a:xfrm>
            <a:off x="484755" y="1977708"/>
            <a:ext cx="630548" cy="22659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원본 영상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B8B4CE-516F-4DD2-A7D6-A1D7F67F030A}"/>
              </a:ext>
            </a:extLst>
          </p:cNvPr>
          <p:cNvSpPr/>
          <p:nvPr/>
        </p:nvSpPr>
        <p:spPr>
          <a:xfrm>
            <a:off x="491566" y="1308913"/>
            <a:ext cx="504115" cy="184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영상추출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6BD700-3E50-405E-B9AA-120072722F55}"/>
              </a:ext>
            </a:extLst>
          </p:cNvPr>
          <p:cNvSpPr txBox="1"/>
          <p:nvPr/>
        </p:nvSpPr>
        <p:spPr>
          <a:xfrm>
            <a:off x="3497338" y="189384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오토 </a:t>
            </a:r>
            <a:r>
              <a:rPr lang="ko-KR" altLang="en-US" sz="1000" b="1" dirty="0" err="1">
                <a:solidFill>
                  <a:srgbClr val="FF0000"/>
                </a:solidFill>
              </a:rPr>
              <a:t>포커싱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영상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C5470A-0839-48C4-BE96-B80BB8AD0B84}"/>
              </a:ext>
            </a:extLst>
          </p:cNvPr>
          <p:cNvSpPr/>
          <p:nvPr/>
        </p:nvSpPr>
        <p:spPr>
          <a:xfrm>
            <a:off x="589432" y="1495549"/>
            <a:ext cx="576064" cy="26586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</a:rPr>
              <a:t>로컬</a:t>
            </a:r>
            <a:endParaRPr lang="en-US" altLang="ko-KR" sz="800" dirty="0">
              <a:solidFill>
                <a:srgbClr val="262626"/>
              </a:solidFill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</a:rPr>
              <a:t>업로드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CE2115-C0A0-4677-8872-CBDB5BCF441F}"/>
              </a:ext>
            </a:extLst>
          </p:cNvPr>
          <p:cNvSpPr/>
          <p:nvPr/>
        </p:nvSpPr>
        <p:spPr>
          <a:xfrm>
            <a:off x="1165496" y="1495549"/>
            <a:ext cx="576064" cy="26466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</a:rPr>
              <a:t>URL</a:t>
            </a:r>
          </a:p>
          <a:p>
            <a:pPr algn="ctr"/>
            <a:r>
              <a:rPr lang="ko-KR" altLang="en-US" sz="800" dirty="0">
                <a:solidFill>
                  <a:srgbClr val="262626"/>
                </a:solidFill>
              </a:rPr>
              <a:t>업로드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AE14B0-1869-45F3-8B9E-33643649A4BB}"/>
              </a:ext>
            </a:extLst>
          </p:cNvPr>
          <p:cNvSpPr/>
          <p:nvPr/>
        </p:nvSpPr>
        <p:spPr>
          <a:xfrm>
            <a:off x="1741560" y="1495549"/>
            <a:ext cx="576064" cy="26466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</a:rPr>
              <a:t>영상</a:t>
            </a:r>
            <a:endParaRPr lang="en-US" altLang="ko-KR" sz="800" dirty="0">
              <a:solidFill>
                <a:srgbClr val="262626"/>
              </a:solidFill>
            </a:endParaRPr>
          </a:p>
          <a:p>
            <a:pPr algn="ctr"/>
            <a:r>
              <a:rPr lang="ko-KR" altLang="en-US" sz="800" dirty="0" err="1">
                <a:solidFill>
                  <a:srgbClr val="262626"/>
                </a:solidFill>
              </a:rPr>
              <a:t>내려받기</a:t>
            </a:r>
            <a:endParaRPr lang="ko-KR" altLang="en-US" sz="800" dirty="0">
              <a:solidFill>
                <a:srgbClr val="262626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2370D0-5E44-468D-93B4-5D2A2BD44ADC}"/>
              </a:ext>
            </a:extLst>
          </p:cNvPr>
          <p:cNvSpPr/>
          <p:nvPr/>
        </p:nvSpPr>
        <p:spPr>
          <a:xfrm>
            <a:off x="526432" y="1440456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CFCF38-7066-4990-B320-D087C7454A44}"/>
              </a:ext>
            </a:extLst>
          </p:cNvPr>
          <p:cNvSpPr/>
          <p:nvPr/>
        </p:nvSpPr>
        <p:spPr>
          <a:xfrm>
            <a:off x="1128415" y="1440456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BBB4B1-2062-47F0-8C51-A4F871416435}"/>
              </a:ext>
            </a:extLst>
          </p:cNvPr>
          <p:cNvSpPr/>
          <p:nvPr/>
        </p:nvSpPr>
        <p:spPr>
          <a:xfrm>
            <a:off x="412622" y="3933767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37D4CB-8ADD-4762-9F16-475727E065E5}"/>
              </a:ext>
            </a:extLst>
          </p:cNvPr>
          <p:cNvSpPr/>
          <p:nvPr/>
        </p:nvSpPr>
        <p:spPr>
          <a:xfrm>
            <a:off x="5685068" y="4252304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C7AC38E-AFEB-43F8-B101-DA2C15B4A402}"/>
              </a:ext>
            </a:extLst>
          </p:cNvPr>
          <p:cNvSpPr/>
          <p:nvPr/>
        </p:nvSpPr>
        <p:spPr>
          <a:xfrm>
            <a:off x="386109" y="1743535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5519F2-095C-4C24-A542-390DD9585454}"/>
              </a:ext>
            </a:extLst>
          </p:cNvPr>
          <p:cNvSpPr/>
          <p:nvPr/>
        </p:nvSpPr>
        <p:spPr>
          <a:xfrm>
            <a:off x="1704479" y="1440456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055543-B106-40F2-817C-6D719496BE10}"/>
              </a:ext>
            </a:extLst>
          </p:cNvPr>
          <p:cNvGrpSpPr/>
          <p:nvPr/>
        </p:nvGrpSpPr>
        <p:grpSpPr>
          <a:xfrm>
            <a:off x="2175474" y="2289401"/>
            <a:ext cx="2161869" cy="825339"/>
            <a:chOff x="7071396" y="3426965"/>
            <a:chExt cx="2161869" cy="82533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4CBBDD-37D2-44D5-BAC8-4C94286E05F5}"/>
                </a:ext>
              </a:extLst>
            </p:cNvPr>
            <p:cNvGrpSpPr/>
            <p:nvPr/>
          </p:nvGrpSpPr>
          <p:grpSpPr>
            <a:xfrm>
              <a:off x="7071396" y="3426965"/>
              <a:ext cx="2161869" cy="825339"/>
              <a:chOff x="1951660" y="2466491"/>
              <a:chExt cx="2161869" cy="82533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DFF229-9293-4D38-989E-B5015E2E70CB}"/>
                  </a:ext>
                </a:extLst>
              </p:cNvPr>
              <p:cNvSpPr/>
              <p:nvPr/>
            </p:nvSpPr>
            <p:spPr>
              <a:xfrm>
                <a:off x="1951660" y="2466491"/>
                <a:ext cx="2095502" cy="82533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8463D2-DAAB-4661-8CC1-D7D9F0DB415F}"/>
                  </a:ext>
                </a:extLst>
              </p:cNvPr>
              <p:cNvSpPr txBox="1"/>
              <p:nvPr/>
            </p:nvSpPr>
            <p:spPr>
              <a:xfrm>
                <a:off x="2047410" y="2756599"/>
                <a:ext cx="206611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/>
                  <a:t>검출 결과</a:t>
                </a:r>
                <a:r>
                  <a:rPr lang="en-US" altLang="ko-KR" sz="600" b="1" dirty="0"/>
                  <a:t>(CSV)</a:t>
                </a:r>
                <a:r>
                  <a:rPr lang="ko-KR" altLang="en-US" sz="600" b="1" dirty="0"/>
                  <a:t>파일을 같이 내려 받으시겠습니까</a:t>
                </a:r>
                <a:r>
                  <a:rPr lang="en-US" altLang="ko-KR" sz="600" b="1" dirty="0"/>
                  <a:t>?</a:t>
                </a:r>
                <a:endParaRPr lang="ko-KR" altLang="en-US" sz="600" b="1" dirty="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4F933F-92A7-44A7-A1AE-CB1E8361AE75}"/>
                </a:ext>
              </a:extLst>
            </p:cNvPr>
            <p:cNvSpPr/>
            <p:nvPr/>
          </p:nvSpPr>
          <p:spPr>
            <a:xfrm>
              <a:off x="7071396" y="3426965"/>
              <a:ext cx="2095502" cy="18575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tlCol="0" anchor="ctr"/>
            <a:lstStyle/>
            <a:p>
              <a:r>
                <a:rPr lang="ko-KR" altLang="en-US" sz="800" b="1" dirty="0">
                  <a:solidFill>
                    <a:srgbClr val="262626"/>
                  </a:solidFill>
                </a:rPr>
                <a:t>영상 </a:t>
              </a:r>
              <a:r>
                <a:rPr lang="ko-KR" altLang="en-US" sz="800" b="1" dirty="0" err="1">
                  <a:solidFill>
                    <a:srgbClr val="262626"/>
                  </a:solidFill>
                </a:rPr>
                <a:t>내려받기</a:t>
              </a:r>
              <a:endParaRPr lang="ko-KR" altLang="en-US" sz="800" b="1" dirty="0">
                <a:solidFill>
                  <a:srgbClr val="262626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9B5B9B6-FE29-408B-A5E5-A34AD64D1492}"/>
                </a:ext>
              </a:extLst>
            </p:cNvPr>
            <p:cNvSpPr/>
            <p:nvPr/>
          </p:nvSpPr>
          <p:spPr>
            <a:xfrm>
              <a:off x="8316416" y="4040495"/>
              <a:ext cx="286460" cy="123111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262626"/>
                  </a:solidFill>
                </a:rPr>
                <a:t>Yes</a:t>
              </a:r>
              <a:endParaRPr lang="ko-KR" altLang="en-US" sz="800" dirty="0">
                <a:solidFill>
                  <a:srgbClr val="262626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5490F1B-9710-4C1C-8F44-9CAC0C26CB3D}"/>
                </a:ext>
              </a:extLst>
            </p:cNvPr>
            <p:cNvSpPr/>
            <p:nvPr/>
          </p:nvSpPr>
          <p:spPr>
            <a:xfrm>
              <a:off x="8697807" y="4040495"/>
              <a:ext cx="286460" cy="123111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262626"/>
                  </a:solidFill>
                </a:rPr>
                <a:t>No</a:t>
              </a:r>
              <a:endParaRPr lang="ko-KR" altLang="en-US" sz="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239490D8-0005-49A3-A84F-5C2786555297}"/>
              </a:ext>
            </a:extLst>
          </p:cNvPr>
          <p:cNvSpPr/>
          <p:nvPr/>
        </p:nvSpPr>
        <p:spPr>
          <a:xfrm>
            <a:off x="2126389" y="2237199"/>
            <a:ext cx="126000" cy="12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FC9D64-BD7B-4C08-8DB3-CC8B12930E45}"/>
              </a:ext>
            </a:extLst>
          </p:cNvPr>
          <p:cNvSpPr/>
          <p:nvPr/>
        </p:nvSpPr>
        <p:spPr>
          <a:xfrm>
            <a:off x="4118279" y="2339201"/>
            <a:ext cx="99458" cy="109404"/>
          </a:xfrm>
          <a:prstGeom prst="rect">
            <a:avLst/>
          </a:prstGeom>
          <a:solidFill>
            <a:schemeClr val="bg1"/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262626"/>
                </a:solidFill>
              </a:rPr>
              <a:t>x</a:t>
            </a:r>
            <a:endParaRPr lang="ko-KR" altLang="en-US" sz="105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890</Words>
  <Application>Microsoft Office PowerPoint</Application>
  <PresentationFormat>화면 슬라이드 쇼(16:9)</PresentationFormat>
  <Paragraphs>332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MP11972</cp:lastModifiedBy>
  <cp:revision>171</cp:revision>
  <dcterms:created xsi:type="dcterms:W3CDTF">2017-04-25T07:04:17Z</dcterms:created>
  <dcterms:modified xsi:type="dcterms:W3CDTF">2019-08-13T05:07:11Z</dcterms:modified>
</cp:coreProperties>
</file>