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959" autoAdjust="0"/>
    <p:restoredTop sz="94660"/>
  </p:normalViewPr>
  <p:slideViewPr>
    <p:cSldViewPr snapToGrid="0">
      <p:cViewPr varScale="1">
        <p:scale>
          <a:sx n="26" d="100"/>
          <a:sy n="26" d="100"/>
        </p:scale>
        <p:origin x="-90" y="-27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C4846-3A9B-44C5-BD1F-F85C01EAC19C}" type="datetimeFigureOut">
              <a:rPr lang="en-US" smtClean="0"/>
              <a:t>13/09/17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406949-FE61-4F80-AEB4-B04D7DE1ECC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406949-FE61-4F80-AEB4-B04D7DE1ECC4}"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C1D2128-1D93-48AC-AAA3-30EE8527F5A3}"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C1D2128-1D93-48AC-AAA3-30EE8527F5A3}"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C1D2128-1D93-48AC-AAA3-30EE8527F5A3}"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C1D2128-1D93-48AC-AAA3-30EE8527F5A3}"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C1D2128-1D93-48AC-AAA3-30EE8527F5A3}"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C1D2128-1D93-48AC-AAA3-30EE8527F5A3}"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406949-FE61-4F80-AEB4-B04D7DE1ECC4}"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22B60-DA84-4C23-B0A0-738F9F8DC625}" type="slidenum">
              <a:rPr lang="en-US" smtClean="0"/>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B063AF-09E2-4CB3-84C9-7D5DD46059F4}" type="slidenum">
              <a:rPr lang="en-US" smtClean="0"/>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B063AF-09E2-4CB3-84C9-7D5DD46059F4}" type="slidenum">
              <a:rPr lang="en-US" smtClean="0"/>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B063AF-09E2-4CB3-84C9-7D5DD46059F4}" type="slidenum">
              <a:rPr lang="en-US" smtClean="0"/>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B063AF-09E2-4CB3-84C9-7D5DD46059F4}" type="slidenum">
              <a:rPr lang="en-US" smtClean="0"/>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B063AF-09E2-4CB3-84C9-7D5DD46059F4}" type="slidenum">
              <a:rPr lang="en-US" smtClean="0"/>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B063AF-09E2-4CB3-84C9-7D5DD46059F4}"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1A2340-3B90-4949-B067-2714919EED79}" type="slidenum">
              <a:rPr lang="en-US" smtClean="0"/>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1A2340-3B90-4949-B067-2714919EED79}" type="slidenum">
              <a:rPr lang="en-US" smtClean="0"/>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1A2340-3B90-4949-B067-2714919EED79}" type="slidenum">
              <a:rPr lang="en-US" smtClean="0"/>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1A2340-3B90-4949-B067-2714919EED79}" type="slidenum">
              <a:rPr lang="en-US" smtClean="0"/>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898C3-A296-4290-9D58-6F43BE6C9169}" type="slidenum">
              <a:rPr lang="en-US" smtClean="0"/>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B9A460-EEDC-45BB-8370-EF6E156DE845}" type="slidenum">
              <a:rPr lang="en-US" smtClean="0"/>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Binary Addition and Subtraction</a:t>
            </a:r>
            <a:endParaRPr lang="en-US"/>
          </a:p>
        </p:txBody>
      </p:sp>
      <p:sp>
        <p:nvSpPr>
          <p:cNvPr id="5" name="Date Placeholder 4"/>
          <p:cNvSpPr>
            <a:spLocks noGrp="1"/>
          </p:cNvSpPr>
          <p:nvPr>
            <p:ph type="dt" idx="11"/>
          </p:nvPr>
        </p:nvSpPr>
        <p:spPr/>
        <p:txBody>
          <a:bodyPr/>
          <a:lstStyle/>
          <a:p>
            <a:pPr>
              <a:defRPr/>
            </a:pPr>
            <a:r>
              <a:rPr lang="en-US" smtClean="0"/>
              <a:t>Digital Electronics</a:t>
            </a:r>
            <a:r>
              <a:rPr lang="en-US" smtClean="0">
                <a:sym typeface="Symbol" pitchFamily="18" charset="2"/>
              </a:rPr>
              <a:t></a:t>
            </a:r>
          </a:p>
          <a:p>
            <a:pPr>
              <a:defRPr/>
            </a:pPr>
            <a:r>
              <a:rPr lang="en-US" smtClean="0"/>
              <a:t>Unit 1 – Lesson 6.1 – Binary Addition</a:t>
            </a:r>
            <a:endParaRPr lang="en-US"/>
          </a:p>
        </p:txBody>
      </p:sp>
      <p:sp>
        <p:nvSpPr>
          <p:cNvPr id="6" name="Footer Placeholder 5"/>
          <p:cNvSpPr>
            <a:spLocks noGrp="1"/>
          </p:cNvSpPr>
          <p:nvPr>
            <p:ph type="ftr" sz="quarter" idx="12"/>
          </p:nvPr>
        </p:nvSpPr>
        <p:spPr/>
        <p:txBody>
          <a:bodyPr/>
          <a:lstStyle/>
          <a:p>
            <a:pPr>
              <a:defRPr/>
            </a:pPr>
            <a:r>
              <a:rPr lang="en-US" smtClean="0"/>
              <a:t>Project Lead The Way</a:t>
            </a:r>
            <a:r>
              <a:rPr lang="en-US" baseline="30000" smtClean="0"/>
              <a:t>,</a:t>
            </a:r>
            <a:r>
              <a:rPr lang="en-US" smtClean="0"/>
              <a:t> Inc.</a:t>
            </a:r>
          </a:p>
          <a:p>
            <a:pPr>
              <a:defRPr/>
            </a:pPr>
            <a:r>
              <a:rPr lang="en-US" smtClean="0"/>
              <a:t>Copyright 2007</a:t>
            </a:r>
            <a:endParaRPr lang="en-US"/>
          </a:p>
        </p:txBody>
      </p:sp>
      <p:sp>
        <p:nvSpPr>
          <p:cNvPr id="7" name="Slide Number Placeholder 6"/>
          <p:cNvSpPr>
            <a:spLocks noGrp="1"/>
          </p:cNvSpPr>
          <p:nvPr>
            <p:ph type="sldNum" sz="quarter" idx="13"/>
          </p:nvPr>
        </p:nvSpPr>
        <p:spPr/>
        <p:txBody>
          <a:bodyPr/>
          <a:lstStyle/>
          <a:p>
            <a:pPr>
              <a:defRPr/>
            </a:pPr>
            <a:fld id="{C28D80C2-CF4E-4603-9F09-A1A1FE38F7B7}" type="slidenum">
              <a:rPr lang="en-US" smtClean="0"/>
              <a:pPr>
                <a:defRPr/>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FAF7D-2C86-49F1-968A-9176FF77C4A4}" type="slidenum">
              <a:rPr lang="en-US" smtClean="0"/>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19A5BB-81E5-489F-9AE2-DF1261AB80FC}" type="slidenum">
              <a:rPr lang="en-US" smtClean="0"/>
              <a:t>94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003D11B-050F-46A3-BD6B-7906778244BB}" type="datetimeFigureOut">
              <a:rPr lang="en-US" smtClean="0"/>
              <a:pPr/>
              <a:t>13/09/17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07C9DF7-AA33-4C93-86FD-1FC491B9DF55}" type="slidenum">
              <a:rPr lang="en-US" smtClean="0"/>
              <a:pPr/>
              <a:t>‹#›</a:t>
            </a:fld>
            <a:endParaRPr lang="en-US"/>
          </a:p>
        </p:txBody>
      </p:sp>
      <p:sp>
        <p:nvSpPr>
          <p:cNvPr id="7" name="Rectangle 6"/>
          <p:cNvSpPr/>
          <p:nvPr/>
        </p:nvSpPr>
        <p:spPr>
          <a:xfrm>
            <a:off x="83910" y="1449306"/>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10"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10"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3"/>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03D11B-050F-46A3-BD6B-7906778244BB}" type="datetimeFigureOut">
              <a:rPr lang="en-US" smtClean="0"/>
              <a:pPr/>
              <a:t>13/09/17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9DF7-AA33-4C93-86FD-1FC491B9DF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3"/>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03D11B-050F-46A3-BD6B-7906778244BB}" type="datetimeFigureOut">
              <a:rPr lang="en-US" smtClean="0"/>
              <a:pPr/>
              <a:t>13/09/17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9DF7-AA33-4C93-86FD-1FC491B9DF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003D11B-050F-46A3-BD6B-7906778244BB}" type="datetimeFigureOut">
              <a:rPr lang="en-US" smtClean="0"/>
              <a:pPr/>
              <a:t>13/09/17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9DF7-AA33-4C93-86FD-1FC491B9DF5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3"/>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03D11B-050F-46A3-BD6B-7906778244BB}" type="datetimeFigureOut">
              <a:rPr lang="en-US" smtClean="0"/>
              <a:pPr/>
              <a:t>13/09/17</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1"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7" y="2341478"/>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7"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C07C9DF7-AA33-4C93-86FD-1FC491B9DF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003D11B-050F-46A3-BD6B-7906778244BB}" type="datetimeFigureOut">
              <a:rPr lang="en-US" smtClean="0"/>
              <a:pPr/>
              <a:t>13/09/17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9DF7-AA33-4C93-86FD-1FC491B9DF5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003D11B-050F-46A3-BD6B-7906778244BB}" type="datetimeFigureOut">
              <a:rPr lang="en-US" smtClean="0"/>
              <a:pPr/>
              <a:t>13/09/17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C9DF7-AA33-4C93-86FD-1FC491B9DF5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03D11B-050F-46A3-BD6B-7906778244BB}" type="datetimeFigureOut">
              <a:rPr lang="en-US" smtClean="0"/>
              <a:pPr/>
              <a:t>13/09/17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C9DF7-AA33-4C93-86FD-1FC491B9DF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3D11B-050F-46A3-BD6B-7906778244BB}" type="datetimeFigureOut">
              <a:rPr lang="en-US" smtClean="0"/>
              <a:pPr/>
              <a:t>13/09/17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C9DF7-AA33-4C93-86FD-1FC491B9DF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03D11B-050F-46A3-BD6B-7906778244BB}" type="datetimeFigureOut">
              <a:rPr lang="en-US" smtClean="0"/>
              <a:pPr/>
              <a:t>13/09/17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9DF7-AA33-4C93-86FD-1FC491B9DF5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03D11B-050F-46A3-BD6B-7906778244BB}" type="datetimeFigureOut">
              <a:rPr lang="en-US" smtClean="0"/>
              <a:pPr/>
              <a:t>13/09/17</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C07C9DF7-AA33-4C93-86FD-1FC491B9DF5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6" y="4650477"/>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9" y="4773227"/>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80" y="66678"/>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6003D11B-050F-46A3-BD6B-7906778244BB}" type="datetimeFigureOut">
              <a:rPr lang="en-US" smtClean="0"/>
              <a:pPr/>
              <a:t>13/09/17</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07C9DF7-AA33-4C93-86FD-1FC491B9DF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endParaRPr lang="en-US"/>
          </a:p>
        </p:txBody>
      </p:sp>
    </p:spTree>
    <p:extLst>
      <p:ext uri="{BB962C8B-B14F-4D97-AF65-F5344CB8AC3E}">
        <p14:creationId xmlns:p14="http://schemas.microsoft.com/office/powerpoint/2010/main" xmlns="" val="189832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purpose computer</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These are computer designed to perform in a reasonable efficient manner ,the functions required both scientific and business application. They are capable of handling variety of tasks.</a:t>
            </a:r>
            <a:endParaRPr lang="en-US" dirty="0"/>
          </a:p>
        </p:txBody>
      </p:sp>
    </p:spTree>
    <p:extLst>
      <p:ext uri="{BB962C8B-B14F-4D97-AF65-F5344CB8AC3E}">
        <p14:creationId xmlns:p14="http://schemas.microsoft.com/office/powerpoint/2010/main" xmlns="" val="252743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the general purpose computer </a:t>
            </a:r>
            <a:endParaRPr lang="en-US" dirty="0"/>
          </a:p>
        </p:txBody>
      </p:sp>
      <p:sp>
        <p:nvSpPr>
          <p:cNvPr id="3" name="Content Placeholder 2"/>
          <p:cNvSpPr>
            <a:spLocks noGrp="1"/>
          </p:cNvSpPr>
          <p:nvPr>
            <p:ph sz="quarter" idx="1"/>
          </p:nvPr>
        </p:nvSpPr>
        <p:spPr/>
        <p:txBody>
          <a:bodyPr/>
          <a:lstStyle/>
          <a:p>
            <a:r>
              <a:rPr lang="en-US" dirty="0" smtClean="0"/>
              <a:t>The micro computer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32000" y="2819400"/>
            <a:ext cx="6813341"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0696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purpose computer </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They are computers designed from the scratch to perform a specific function .</a:t>
            </a:r>
            <a:endParaRPr lang="en-US" dirty="0"/>
          </a:p>
        </p:txBody>
      </p:sp>
    </p:spTree>
    <p:extLst>
      <p:ext uri="{BB962C8B-B14F-4D97-AF65-F5344CB8AC3E}">
        <p14:creationId xmlns:p14="http://schemas.microsoft.com/office/powerpoint/2010/main" xmlns="" val="296619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sz="quarter" idx="1"/>
          </p:nvPr>
        </p:nvSpPr>
        <p:spPr/>
        <p:txBody>
          <a:bodyPr/>
          <a:lstStyle/>
          <a:p>
            <a:r>
              <a:rPr lang="en-US" dirty="0" smtClean="0"/>
              <a:t>The </a:t>
            </a:r>
            <a:r>
              <a:rPr lang="en-US" smtClean="0"/>
              <a:t>ultrasound machine.</a:t>
            </a:r>
            <a:endParaRPr lang="en-US" dirty="0" smtClean="0"/>
          </a:p>
          <a:p>
            <a:endParaRPr lang="en-US" dirty="0"/>
          </a:p>
          <a:p>
            <a:endParaRPr lang="en-US" dirty="0" smtClean="0"/>
          </a:p>
          <a:p>
            <a:endParaRPr lang="en-US" dirty="0"/>
          </a:p>
          <a:p>
            <a:r>
              <a:rPr lang="en-US" dirty="0" smtClean="0"/>
              <a:t>The X-ray generator.</a:t>
            </a:r>
          </a:p>
          <a:p>
            <a:endParaRPr lang="en-US" dirty="0"/>
          </a:p>
        </p:txBody>
      </p:sp>
      <p:pic>
        <p:nvPicPr>
          <p:cNvPr id="1026" name="Picture 2" descr="D:\ultra snd.jpg"/>
          <p:cNvPicPr>
            <a:picLocks noChangeAspect="1" noChangeArrowheads="1"/>
          </p:cNvPicPr>
          <p:nvPr/>
        </p:nvPicPr>
        <p:blipFill>
          <a:blip r:embed="rId3"/>
          <a:srcRect/>
          <a:stretch>
            <a:fillRect/>
          </a:stretch>
        </p:blipFill>
        <p:spPr bwMode="auto">
          <a:xfrm>
            <a:off x="4409844" y="1137172"/>
            <a:ext cx="1657351" cy="2752725"/>
          </a:xfrm>
          <a:prstGeom prst="rect">
            <a:avLst/>
          </a:prstGeom>
          <a:noFill/>
        </p:spPr>
      </p:pic>
      <p:pic>
        <p:nvPicPr>
          <p:cNvPr id="1027" name="Picture 3" descr="D:\xry.jpg"/>
          <p:cNvPicPr>
            <a:picLocks noChangeAspect="1" noChangeArrowheads="1"/>
          </p:cNvPicPr>
          <p:nvPr/>
        </p:nvPicPr>
        <p:blipFill>
          <a:blip r:embed="rId4"/>
          <a:srcRect/>
          <a:stretch>
            <a:fillRect/>
          </a:stretch>
        </p:blipFill>
        <p:spPr bwMode="auto">
          <a:xfrm>
            <a:off x="2054623" y="3913211"/>
            <a:ext cx="2717793" cy="2717793"/>
          </a:xfrm>
          <a:prstGeom prst="rect">
            <a:avLst/>
          </a:prstGeom>
          <a:noFill/>
        </p:spPr>
      </p:pic>
    </p:spTree>
    <p:extLst>
      <p:ext uri="{BB962C8B-B14F-4D97-AF65-F5344CB8AC3E}">
        <p14:creationId xmlns:p14="http://schemas.microsoft.com/office/powerpoint/2010/main" xmlns="" val="266283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COMPUTER SYSTEM </a:t>
            </a:r>
            <a:endParaRPr lang="en-US" dirty="0"/>
          </a:p>
        </p:txBody>
      </p:sp>
      <p:sp>
        <p:nvSpPr>
          <p:cNvPr id="3" name="Subtitle 2"/>
          <p:cNvSpPr>
            <a:spLocks noGrp="1"/>
          </p:cNvSpPr>
          <p:nvPr>
            <p:ph idx="1"/>
          </p:nvPr>
        </p:nvSpPr>
        <p:spPr/>
        <p:txBody>
          <a:bodyPr/>
          <a:lstStyle/>
          <a:p>
            <a:pPr marL="0" indent="0">
              <a:buNone/>
            </a:pPr>
            <a:r>
              <a:rPr lang="en-US" dirty="0" smtClean="0"/>
              <a:t>THE CONCEPT OF COMPUTER </a:t>
            </a:r>
            <a:r>
              <a:rPr lang="en-US" dirty="0" smtClean="0"/>
              <a:t>SYSTEM</a:t>
            </a:r>
          </a:p>
          <a:p>
            <a:pPr marL="0" indent="0">
              <a:buNone/>
            </a:pPr>
            <a:r>
              <a:rPr lang="en-US" sz="3600" dirty="0" smtClean="0"/>
              <a:t>WEEK 2</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743201" y="2971801"/>
            <a:ext cx="5776076" cy="3152775"/>
          </a:xfrm>
          <a:prstGeom prst="rect">
            <a:avLst/>
          </a:prstGeom>
        </p:spPr>
      </p:pic>
    </p:spTree>
    <p:extLst>
      <p:ext uri="{BB962C8B-B14F-4D97-AF65-F5344CB8AC3E}">
        <p14:creationId xmlns:p14="http://schemas.microsoft.com/office/powerpoint/2010/main" xmlns="" val="704891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10972800" cy="6172200"/>
          </a:xfrm>
        </p:spPr>
        <p:txBody>
          <a:bodyPr>
            <a:normAutofit/>
          </a:bodyPr>
          <a:lstStyle/>
          <a:p>
            <a:r>
              <a:rPr lang="en-US" dirty="0" smtClean="0"/>
              <a:t>Definition of Computer </a:t>
            </a:r>
          </a:p>
          <a:p>
            <a:pPr marL="0" indent="0">
              <a:buNone/>
            </a:pPr>
            <a:endParaRPr lang="en-US" dirty="0"/>
          </a:p>
          <a:p>
            <a:pPr marL="0" indent="0">
              <a:lnSpc>
                <a:spcPct val="110000"/>
              </a:lnSpc>
              <a:buNone/>
            </a:pPr>
            <a:r>
              <a:rPr lang="en-US" dirty="0" smtClean="0"/>
              <a:t>Computer is an electronic device that has the capability to accept data through the keyboard, process it on the system unit and produce meaningful information on the monitor or printer with the aid of a stored program.</a:t>
            </a:r>
          </a:p>
          <a:p>
            <a:pPr marL="0" indent="0">
              <a:lnSpc>
                <a:spcPct val="110000"/>
              </a:lnSpc>
              <a:buNone/>
            </a:pPr>
            <a:endParaRPr lang="en-US" dirty="0" smtClean="0"/>
          </a:p>
          <a:p>
            <a:pPr marL="0" indent="0">
              <a:lnSpc>
                <a:spcPct val="110000"/>
              </a:lnSpc>
              <a:buNone/>
            </a:pPr>
            <a:endParaRPr lang="en-US" dirty="0"/>
          </a:p>
          <a:p>
            <a:pPr marL="0" indent="0">
              <a:lnSpc>
                <a:spcPct val="110000"/>
              </a:lnSpc>
              <a:buNone/>
            </a:pPr>
            <a:r>
              <a:rPr lang="en-US" dirty="0" smtClean="0"/>
              <a:t>Computer can be refer to as </a:t>
            </a:r>
            <a:r>
              <a:rPr lang="en-US" b="1" dirty="0" smtClean="0"/>
              <a:t>Information processor.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1347120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97563"/>
          </a:xfrm>
        </p:spPr>
        <p:txBody>
          <a:bodyPr/>
          <a:lstStyle/>
          <a:p>
            <a:endParaRPr lang="en-US" dirty="0" smtClean="0"/>
          </a:p>
          <a:p>
            <a:endParaRPr lang="en-US" dirty="0"/>
          </a:p>
          <a:p>
            <a:pPr>
              <a:lnSpc>
                <a:spcPct val="150000"/>
              </a:lnSpc>
            </a:pPr>
            <a:r>
              <a:rPr lang="en-US" dirty="0" smtClean="0"/>
              <a:t>Computer as a device accept data that is being inputted into it through the keyboard or any other input device; it then takes the data for processing and displays the result in the form   of information</a:t>
            </a:r>
            <a:endParaRPr lang="en-US" dirty="0"/>
          </a:p>
        </p:txBody>
      </p:sp>
    </p:spTree>
    <p:extLst>
      <p:ext uri="{BB962C8B-B14F-4D97-AF65-F5344CB8AC3E}">
        <p14:creationId xmlns:p14="http://schemas.microsoft.com/office/powerpoint/2010/main" xmlns="" val="152169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304801"/>
            <a:ext cx="11582400" cy="5775325"/>
          </a:xfrm>
        </p:spPr>
        <p:txBody>
          <a:bodyPr/>
          <a:lstStyle/>
          <a:p>
            <a:pPr marL="0" indent="0">
              <a:lnSpc>
                <a:spcPct val="150000"/>
              </a:lnSpc>
              <a:buNone/>
            </a:pPr>
            <a:r>
              <a:rPr lang="en-US" dirty="0" smtClean="0"/>
              <a:t>Therefore ,in a computer system ,there are three subsystems and they are </a:t>
            </a:r>
          </a:p>
          <a:p>
            <a:pPr>
              <a:lnSpc>
                <a:spcPct val="150000"/>
              </a:lnSpc>
            </a:pPr>
            <a:r>
              <a:rPr lang="en-US" dirty="0" smtClean="0"/>
              <a:t>Input</a:t>
            </a:r>
          </a:p>
          <a:p>
            <a:pPr>
              <a:lnSpc>
                <a:spcPct val="150000"/>
              </a:lnSpc>
            </a:pPr>
            <a:r>
              <a:rPr lang="en-US" dirty="0" smtClean="0"/>
              <a:t>Processing </a:t>
            </a:r>
          </a:p>
          <a:p>
            <a:pPr>
              <a:lnSpc>
                <a:spcPct val="150000"/>
              </a:lnSpc>
            </a:pPr>
            <a:r>
              <a:rPr lang="en-US" dirty="0" smtClean="0"/>
              <a:t>Output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64000" y="2895601"/>
            <a:ext cx="6604000" cy="3381375"/>
          </a:xfrm>
          <a:prstGeom prst="rect">
            <a:avLst/>
          </a:prstGeom>
        </p:spPr>
      </p:pic>
    </p:spTree>
    <p:extLst>
      <p:ext uri="{BB962C8B-B14F-4D97-AF65-F5344CB8AC3E}">
        <p14:creationId xmlns:p14="http://schemas.microsoft.com/office/powerpoint/2010/main" xmlns="" val="2587490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304801"/>
            <a:ext cx="11582400" cy="5775325"/>
          </a:xfrm>
        </p:spPr>
        <p:txBody>
          <a:bodyPr/>
          <a:lstStyle/>
          <a:p>
            <a:pPr marL="0" indent="0">
              <a:buNone/>
            </a:pPr>
            <a:r>
              <a:rPr lang="en-US" dirty="0" smtClean="0"/>
              <a:t>Whatever that is being entered into the computer as input determine the output .</a:t>
            </a:r>
          </a:p>
          <a:p>
            <a:pPr marL="0" indent="0">
              <a:buNone/>
            </a:pPr>
            <a:endParaRPr lang="en-US" dirty="0"/>
          </a:p>
          <a:p>
            <a:pPr marL="0" indent="0">
              <a:buNone/>
            </a:pPr>
            <a:endParaRPr lang="en-US" dirty="0" smtClean="0"/>
          </a:p>
          <a:p>
            <a:pPr marL="0" indent="0">
              <a:buNone/>
            </a:pPr>
            <a:r>
              <a:rPr lang="en-US" dirty="0" smtClean="0"/>
              <a:t>This brings us to a term in computer ;</a:t>
            </a:r>
          </a:p>
          <a:p>
            <a:pPr marL="0" indent="0">
              <a:buNone/>
            </a:pPr>
            <a:endParaRPr lang="en-US" dirty="0"/>
          </a:p>
          <a:p>
            <a:pPr marL="0" indent="0">
              <a:buNone/>
            </a:pPr>
            <a:r>
              <a:rPr lang="en-US" dirty="0" smtClean="0"/>
              <a:t>Garbage in, Garbage out (</a:t>
            </a:r>
            <a:r>
              <a:rPr lang="en-US" b="1" dirty="0" smtClean="0"/>
              <a:t>GIGO</a:t>
            </a:r>
            <a:r>
              <a:rPr lang="en-US" dirty="0" smtClean="0"/>
              <a:t>) </a:t>
            </a:r>
            <a:endParaRPr lang="en-US" dirty="0"/>
          </a:p>
        </p:txBody>
      </p:sp>
    </p:spTree>
    <p:extLst>
      <p:ext uri="{BB962C8B-B14F-4D97-AF65-F5344CB8AC3E}">
        <p14:creationId xmlns:p14="http://schemas.microsoft.com/office/powerpoint/2010/main" xmlns="" val="3990862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COMPUTER SYSTEM </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smtClean="0"/>
              <a:t>There  are three components of a computer system which will determine the performance of the computer. They are </a:t>
            </a:r>
          </a:p>
          <a:p>
            <a:pPr>
              <a:lnSpc>
                <a:spcPct val="150000"/>
              </a:lnSpc>
              <a:buClr>
                <a:schemeClr val="tx2">
                  <a:lumMod val="75000"/>
                </a:schemeClr>
              </a:buClr>
            </a:pPr>
            <a:r>
              <a:rPr lang="en-US" dirty="0" smtClean="0"/>
              <a:t>Hardware</a:t>
            </a:r>
          </a:p>
          <a:p>
            <a:pPr>
              <a:lnSpc>
                <a:spcPct val="150000"/>
              </a:lnSpc>
              <a:buClr>
                <a:schemeClr val="tx2">
                  <a:lumMod val="75000"/>
                </a:schemeClr>
              </a:buClr>
            </a:pPr>
            <a:r>
              <a:rPr lang="en-US" dirty="0" smtClean="0"/>
              <a:t>Software</a:t>
            </a:r>
          </a:p>
          <a:p>
            <a:pPr>
              <a:lnSpc>
                <a:spcPct val="150000"/>
              </a:lnSpc>
              <a:buClr>
                <a:schemeClr val="tx2">
                  <a:lumMod val="75000"/>
                </a:schemeClr>
              </a:buClr>
            </a:pPr>
            <a:r>
              <a:rPr lang="en-US" dirty="0" smtClean="0"/>
              <a:t>People-ware</a:t>
            </a:r>
          </a:p>
          <a:p>
            <a:pPr>
              <a:buClr>
                <a:schemeClr val="tx1"/>
              </a:buClr>
            </a:pPr>
            <a:endParaRPr lang="en-US" dirty="0" smtClean="0"/>
          </a:p>
          <a:p>
            <a:pPr marL="514350" indent="-514350">
              <a:buClr>
                <a:schemeClr val="tx2">
                  <a:lumMod val="75000"/>
                </a:schemeClr>
              </a:buClr>
              <a:buAutoNum type="arabicPeriod"/>
            </a:pPr>
            <a:endParaRPr lang="en-US" dirty="0" smtClean="0"/>
          </a:p>
          <a:p>
            <a:pPr marL="0" indent="0">
              <a:buClr>
                <a:schemeClr val="tx2">
                  <a:lumMod val="75000"/>
                </a:schemeClr>
              </a:buClr>
              <a:buNone/>
            </a:pPr>
            <a:endParaRPr lang="en-US" dirty="0"/>
          </a:p>
        </p:txBody>
      </p:sp>
    </p:spTree>
    <p:extLst>
      <p:ext uri="{BB962C8B-B14F-4D97-AF65-F5344CB8AC3E}">
        <p14:creationId xmlns:p14="http://schemas.microsoft.com/office/powerpoint/2010/main" xmlns="" val="455779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173" y="1233031"/>
            <a:ext cx="10515600" cy="549274"/>
          </a:xfrm>
        </p:spPr>
        <p:txBody>
          <a:bodyPr>
            <a:normAutofit fontScale="90000"/>
          </a:bodyPr>
          <a:lstStyle/>
          <a:p>
            <a:r>
              <a:rPr lang="en-US" dirty="0" smtClean="0"/>
              <a:t>FIRST TERM SCHEME OF WORK FOR JSS TWO  </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xmlns="" val="2692907278"/>
              </p:ext>
            </p:extLst>
          </p:nvPr>
        </p:nvGraphicFramePr>
        <p:xfrm>
          <a:off x="645763" y="1988835"/>
          <a:ext cx="10925015" cy="4492392"/>
        </p:xfrm>
        <a:graphic>
          <a:graphicData uri="http://schemas.openxmlformats.org/drawingml/2006/table">
            <a:tbl>
              <a:tblPr firstRow="1" bandRow="1">
                <a:tableStyleId>{5C22544A-7EE6-4342-B048-85BDC9FD1C3A}</a:tableStyleId>
              </a:tblPr>
              <a:tblGrid>
                <a:gridCol w="2276959"/>
                <a:gridCol w="8648055"/>
              </a:tblGrid>
              <a:tr h="374366">
                <a:tc>
                  <a:txBody>
                    <a:bodyPr/>
                    <a:lstStyle/>
                    <a:p>
                      <a:r>
                        <a:rPr lang="en-US" dirty="0" smtClean="0"/>
                        <a:t>WEEKS</a:t>
                      </a:r>
                      <a:endParaRPr lang="en-US" dirty="0"/>
                    </a:p>
                  </a:txBody>
                  <a:tcPr/>
                </a:tc>
                <a:tc>
                  <a:txBody>
                    <a:bodyPr/>
                    <a:lstStyle/>
                    <a:p>
                      <a:r>
                        <a:rPr lang="en-US" dirty="0" smtClean="0"/>
                        <a:t>content </a:t>
                      </a:r>
                      <a:endParaRPr lang="en-US" dirty="0"/>
                    </a:p>
                  </a:txBody>
                  <a:tcPr/>
                </a:tc>
              </a:tr>
              <a:tr h="374366">
                <a:tc>
                  <a:txBody>
                    <a:bodyPr/>
                    <a:lstStyle/>
                    <a:p>
                      <a:r>
                        <a:rPr lang="en-US" dirty="0" smtClean="0"/>
                        <a:t>1</a:t>
                      </a:r>
                      <a:endParaRPr lang="en-US" dirty="0"/>
                    </a:p>
                  </a:txBody>
                  <a:tcPr/>
                </a:tc>
                <a:tc>
                  <a:txBody>
                    <a:bodyPr/>
                    <a:lstStyle/>
                    <a:p>
                      <a:r>
                        <a:rPr lang="en-US" dirty="0" smtClean="0"/>
                        <a:t>REVISION</a:t>
                      </a:r>
                      <a:r>
                        <a:rPr lang="en-US" baseline="0" dirty="0" smtClean="0"/>
                        <a:t> / CLASSIFICATION OF COMPUTERS</a:t>
                      </a:r>
                      <a:endParaRPr lang="en-US" dirty="0"/>
                    </a:p>
                  </a:txBody>
                  <a:tcPr/>
                </a:tc>
              </a:tr>
              <a:tr h="374366">
                <a:tc>
                  <a:txBody>
                    <a:bodyPr/>
                    <a:lstStyle/>
                    <a:p>
                      <a:r>
                        <a:rPr lang="en-US" dirty="0" smtClean="0"/>
                        <a:t>2</a:t>
                      </a:r>
                      <a:endParaRPr lang="en-US" dirty="0"/>
                    </a:p>
                  </a:txBody>
                  <a:tcPr/>
                </a:tc>
                <a:tc>
                  <a:txBody>
                    <a:bodyPr/>
                    <a:lstStyle/>
                    <a:p>
                      <a:r>
                        <a:rPr lang="en-US" dirty="0" smtClean="0"/>
                        <a:t>THE COMPUTER SYSTEM</a:t>
                      </a:r>
                      <a:endParaRPr lang="en-US" dirty="0"/>
                    </a:p>
                  </a:txBody>
                  <a:tcPr/>
                </a:tc>
              </a:tr>
              <a:tr h="374366">
                <a:tc>
                  <a:txBody>
                    <a:bodyPr/>
                    <a:lstStyle/>
                    <a:p>
                      <a:r>
                        <a:rPr lang="en-US" dirty="0" smtClean="0"/>
                        <a:t>3</a:t>
                      </a:r>
                      <a:endParaRPr lang="en-US" dirty="0"/>
                    </a:p>
                  </a:txBody>
                  <a:tcPr/>
                </a:tc>
                <a:tc>
                  <a:txBody>
                    <a:bodyPr/>
                    <a:lstStyle/>
                    <a:p>
                      <a:r>
                        <a:rPr lang="en-US" dirty="0" smtClean="0"/>
                        <a:t>HARDWARE COMPONENTS</a:t>
                      </a:r>
                      <a:r>
                        <a:rPr lang="en-US" baseline="0" dirty="0" smtClean="0"/>
                        <a:t> </a:t>
                      </a:r>
                      <a:endParaRPr lang="en-US" dirty="0"/>
                    </a:p>
                  </a:txBody>
                  <a:tcPr/>
                </a:tc>
              </a:tr>
              <a:tr h="374366">
                <a:tc>
                  <a:txBody>
                    <a:bodyPr/>
                    <a:lstStyle/>
                    <a:p>
                      <a:r>
                        <a:rPr lang="en-US" dirty="0" smtClean="0"/>
                        <a:t>4</a:t>
                      </a:r>
                      <a:endParaRPr lang="en-US" dirty="0"/>
                    </a:p>
                  </a:txBody>
                  <a:tcPr/>
                </a:tc>
                <a:tc>
                  <a:txBody>
                    <a:bodyPr/>
                    <a:lstStyle/>
                    <a:p>
                      <a:r>
                        <a:rPr lang="en-US" dirty="0" smtClean="0"/>
                        <a:t>SOFTWARE</a:t>
                      </a:r>
                      <a:r>
                        <a:rPr lang="en-US" baseline="0" dirty="0" smtClean="0"/>
                        <a:t> </a:t>
                      </a:r>
                      <a:endParaRPr lang="en-US" dirty="0"/>
                    </a:p>
                  </a:txBody>
                  <a:tcPr/>
                </a:tc>
              </a:tr>
              <a:tr h="374366">
                <a:tc>
                  <a:txBody>
                    <a:bodyPr/>
                    <a:lstStyle/>
                    <a:p>
                      <a:r>
                        <a:rPr lang="en-US" dirty="0" smtClean="0"/>
                        <a:t>5</a:t>
                      </a:r>
                      <a:endParaRPr lang="en-US" dirty="0"/>
                    </a:p>
                  </a:txBody>
                  <a:tcPr/>
                </a:tc>
                <a:tc>
                  <a:txBody>
                    <a:bodyPr/>
                    <a:lstStyle/>
                    <a:p>
                      <a:r>
                        <a:rPr lang="en-US" dirty="0" smtClean="0"/>
                        <a:t>PEOPLE</a:t>
                      </a:r>
                      <a:r>
                        <a:rPr lang="en-US" baseline="0" dirty="0" smtClean="0"/>
                        <a:t> WARE</a:t>
                      </a:r>
                      <a:endParaRPr lang="en-US" dirty="0"/>
                    </a:p>
                  </a:txBody>
                  <a:tcPr/>
                </a:tc>
              </a:tr>
              <a:tr h="374366">
                <a:tc>
                  <a:txBody>
                    <a:bodyPr/>
                    <a:lstStyle/>
                    <a:p>
                      <a:r>
                        <a:rPr lang="en-US" dirty="0" smtClean="0"/>
                        <a:t>6</a:t>
                      </a:r>
                      <a:endParaRPr lang="en-US" dirty="0"/>
                    </a:p>
                  </a:txBody>
                  <a:tcPr/>
                </a:tc>
                <a:tc>
                  <a:txBody>
                    <a:bodyPr/>
                    <a:lstStyle/>
                    <a:p>
                      <a:r>
                        <a:rPr lang="en-US" dirty="0" smtClean="0"/>
                        <a:t>OPERATING SYSTEM </a:t>
                      </a:r>
                      <a:endParaRPr lang="en-US" dirty="0"/>
                    </a:p>
                  </a:txBody>
                  <a:tcPr/>
                </a:tc>
              </a:tr>
              <a:tr h="374366">
                <a:tc>
                  <a:txBody>
                    <a:bodyPr/>
                    <a:lstStyle/>
                    <a:p>
                      <a:r>
                        <a:rPr lang="en-US" dirty="0" smtClean="0"/>
                        <a:t>7-8</a:t>
                      </a:r>
                      <a:endParaRPr lang="en-US" dirty="0"/>
                    </a:p>
                  </a:txBody>
                  <a:tcPr/>
                </a:tc>
                <a:tc>
                  <a:txBody>
                    <a:bodyPr/>
                    <a:lstStyle/>
                    <a:p>
                      <a:r>
                        <a:rPr lang="en-US" dirty="0" smtClean="0"/>
                        <a:t>NUMBER BASES</a:t>
                      </a:r>
                      <a:endParaRPr lang="en-US" dirty="0"/>
                    </a:p>
                  </a:txBody>
                  <a:tcPr/>
                </a:tc>
              </a:tr>
              <a:tr h="374366">
                <a:tc>
                  <a:txBody>
                    <a:bodyPr/>
                    <a:lstStyle/>
                    <a:p>
                      <a:r>
                        <a:rPr lang="en-US" dirty="0" smtClean="0"/>
                        <a:t>9</a:t>
                      </a:r>
                      <a:endParaRPr lang="en-US" dirty="0"/>
                    </a:p>
                  </a:txBody>
                  <a:tcPr/>
                </a:tc>
                <a:tc>
                  <a:txBody>
                    <a:bodyPr/>
                    <a:lstStyle/>
                    <a:p>
                      <a:r>
                        <a:rPr lang="en-US" dirty="0" smtClean="0"/>
                        <a:t>CONVERSION OF NUMBER BASES</a:t>
                      </a:r>
                      <a:endParaRPr lang="en-US" dirty="0"/>
                    </a:p>
                  </a:txBody>
                  <a:tcPr/>
                </a:tc>
              </a:tr>
              <a:tr h="374366">
                <a:tc>
                  <a:txBody>
                    <a:bodyPr/>
                    <a:lstStyle/>
                    <a:p>
                      <a:r>
                        <a:rPr lang="en-US" dirty="0" smtClean="0"/>
                        <a:t>10</a:t>
                      </a:r>
                      <a:endParaRPr lang="en-US" dirty="0"/>
                    </a:p>
                  </a:txBody>
                  <a:tcPr/>
                </a:tc>
                <a:tc>
                  <a:txBody>
                    <a:bodyPr/>
                    <a:lstStyle/>
                    <a:p>
                      <a:r>
                        <a:rPr lang="en-US" dirty="0" smtClean="0"/>
                        <a:t>UNITS OF STORAGE IN COMPUTER</a:t>
                      </a:r>
                      <a:endParaRPr lang="en-US" dirty="0"/>
                    </a:p>
                  </a:txBody>
                  <a:tcPr/>
                </a:tc>
              </a:tr>
              <a:tr h="374366">
                <a:tc>
                  <a:txBody>
                    <a:bodyPr/>
                    <a:lstStyle/>
                    <a:p>
                      <a:r>
                        <a:rPr lang="en-US" dirty="0" smtClean="0"/>
                        <a:t>11</a:t>
                      </a:r>
                      <a:endParaRPr lang="en-US" dirty="0"/>
                    </a:p>
                  </a:txBody>
                  <a:tcPr/>
                </a:tc>
                <a:tc>
                  <a:txBody>
                    <a:bodyPr/>
                    <a:lstStyle/>
                    <a:p>
                      <a:r>
                        <a:rPr lang="en-US" dirty="0" smtClean="0"/>
                        <a:t>REVISION</a:t>
                      </a:r>
                      <a:r>
                        <a:rPr lang="en-US" baseline="0" dirty="0" smtClean="0"/>
                        <a:t> </a:t>
                      </a:r>
                      <a:endParaRPr lang="en-US" dirty="0"/>
                    </a:p>
                  </a:txBody>
                  <a:tcPr/>
                </a:tc>
              </a:tr>
              <a:tr h="374366">
                <a:tc>
                  <a:txBody>
                    <a:bodyPr/>
                    <a:lstStyle/>
                    <a:p>
                      <a:r>
                        <a:rPr lang="en-US" dirty="0" smtClean="0"/>
                        <a:t>12</a:t>
                      </a:r>
                      <a:endParaRPr lang="en-US" dirty="0"/>
                    </a:p>
                  </a:txBody>
                  <a:tcPr/>
                </a:tc>
                <a:tc>
                  <a:txBody>
                    <a:bodyPr/>
                    <a:lstStyle/>
                    <a:p>
                      <a:r>
                        <a:rPr lang="en-US" dirty="0" smtClean="0"/>
                        <a:t>EXAMINATION </a:t>
                      </a:r>
                      <a:endParaRPr lang="en-US" dirty="0"/>
                    </a:p>
                  </a:txBody>
                  <a:tcPr/>
                </a:tc>
              </a:tr>
            </a:tbl>
          </a:graphicData>
        </a:graphic>
      </p:graphicFrame>
      <p:sp>
        <p:nvSpPr>
          <p:cNvPr id="4" name="TextBox 3"/>
          <p:cNvSpPr txBox="1"/>
          <p:nvPr/>
        </p:nvSpPr>
        <p:spPr>
          <a:xfrm>
            <a:off x="2045776" y="294469"/>
            <a:ext cx="7129221" cy="584775"/>
          </a:xfrm>
          <a:prstGeom prst="rect">
            <a:avLst/>
          </a:prstGeom>
          <a:noFill/>
        </p:spPr>
        <p:txBody>
          <a:bodyPr wrap="square" rtlCol="0">
            <a:spAutoFit/>
          </a:bodyPr>
          <a:lstStyle/>
          <a:p>
            <a:pPr algn="ctr"/>
            <a:r>
              <a:rPr lang="en-US" sz="3200" b="1" dirty="0" smtClean="0"/>
              <a:t>COMPUTER STUDIES</a:t>
            </a:r>
            <a:endParaRPr lang="en-US" sz="3200" b="1" dirty="0"/>
          </a:p>
        </p:txBody>
      </p:sp>
    </p:spTree>
    <p:extLst>
      <p:ext uri="{BB962C8B-B14F-4D97-AF65-F5344CB8AC3E}">
        <p14:creationId xmlns:p14="http://schemas.microsoft.com/office/powerpoint/2010/main" xmlns="" val="2871171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HARDWARE COMPONENTS </a:t>
            </a:r>
            <a:endParaRPr lang="en-US" dirty="0"/>
          </a:p>
        </p:txBody>
      </p:sp>
      <p:sp>
        <p:nvSpPr>
          <p:cNvPr id="3" name="Subtitle 2"/>
          <p:cNvSpPr>
            <a:spLocks noGrp="1"/>
          </p:cNvSpPr>
          <p:nvPr>
            <p:ph type="subTitle" idx="1"/>
          </p:nvPr>
        </p:nvSpPr>
        <p:spPr/>
        <p:txBody>
          <a:bodyPr>
            <a:normAutofit/>
          </a:bodyPr>
          <a:lstStyle/>
          <a:p>
            <a:r>
              <a:rPr lang="en-US" sz="4000" dirty="0" smtClean="0"/>
              <a:t>WEEK 3</a:t>
            </a:r>
            <a:endParaRPr lang="en-US" sz="4000" dirty="0"/>
          </a:p>
        </p:txBody>
      </p:sp>
    </p:spTree>
    <p:extLst>
      <p:ext uri="{BB962C8B-B14F-4D97-AF65-F5344CB8AC3E}">
        <p14:creationId xmlns:p14="http://schemas.microsoft.com/office/powerpoint/2010/main" xmlns="" val="338546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p:txBody>
          <a:bodyPr>
            <a:normAutofit/>
          </a:bodyPr>
          <a:lstStyle/>
          <a:p>
            <a:r>
              <a:rPr lang="en-US" dirty="0" smtClean="0"/>
              <a:t>The hardware components is the physical parts of the computer which can be touched and seen. The computer hardware is responsible for performing four basic functions.:- </a:t>
            </a:r>
          </a:p>
          <a:p>
            <a:r>
              <a:rPr lang="en-US" dirty="0" smtClean="0"/>
              <a:t>Input </a:t>
            </a:r>
          </a:p>
          <a:p>
            <a:r>
              <a:rPr lang="en-US" smtClean="0"/>
              <a:t>Processing </a:t>
            </a:r>
            <a:endParaRPr lang="en-US" dirty="0" smtClean="0"/>
          </a:p>
          <a:p>
            <a:r>
              <a:rPr lang="en-US" dirty="0" smtClean="0"/>
              <a:t>Output </a:t>
            </a:r>
          </a:p>
          <a:p>
            <a:r>
              <a:rPr lang="en-US" dirty="0" smtClean="0"/>
              <a:t>storage</a:t>
            </a:r>
            <a:endParaRPr lang="en-US" dirty="0"/>
          </a:p>
        </p:txBody>
      </p:sp>
    </p:spTree>
    <p:extLst>
      <p:ext uri="{BB962C8B-B14F-4D97-AF65-F5344CB8AC3E}">
        <p14:creationId xmlns:p14="http://schemas.microsoft.com/office/powerpoint/2010/main" xmlns="" val="2196395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97563"/>
          </a:xfrm>
        </p:spPr>
        <p:txBody>
          <a:bodyPr/>
          <a:lstStyle/>
          <a:p>
            <a:r>
              <a:rPr lang="en-US" dirty="0" smtClean="0"/>
              <a:t>The hardware also includes</a:t>
            </a:r>
          </a:p>
          <a:p>
            <a:r>
              <a:rPr lang="en-US" dirty="0" smtClean="0"/>
              <a:t>The CPU which comprises of the ALU, control unit and the memory unit </a:t>
            </a:r>
          </a:p>
          <a:p>
            <a:r>
              <a:rPr lang="en-US" dirty="0" smtClean="0"/>
              <a:t>Input devices</a:t>
            </a:r>
          </a:p>
          <a:p>
            <a:r>
              <a:rPr lang="en-US" dirty="0" smtClean="0"/>
              <a:t>Output devices</a:t>
            </a:r>
            <a:endParaRPr lang="en-US" dirty="0"/>
          </a:p>
        </p:txBody>
      </p:sp>
    </p:spTree>
    <p:extLst>
      <p:ext uri="{BB962C8B-B14F-4D97-AF65-F5344CB8AC3E}">
        <p14:creationId xmlns:p14="http://schemas.microsoft.com/office/powerpoint/2010/main" xmlns="" val="782933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0972800" cy="914400"/>
          </a:xfrm>
        </p:spPr>
        <p:txBody>
          <a:bodyPr/>
          <a:lstStyle/>
          <a:p>
            <a:r>
              <a:rPr lang="en-US" dirty="0" smtClean="0"/>
              <a:t>The central processing unit (CPU)</a:t>
            </a:r>
            <a:endParaRPr lang="en-US" dirty="0"/>
          </a:p>
        </p:txBody>
      </p:sp>
      <p:sp>
        <p:nvSpPr>
          <p:cNvPr id="3" name="Content Placeholder 2"/>
          <p:cNvSpPr>
            <a:spLocks noGrp="1"/>
          </p:cNvSpPr>
          <p:nvPr>
            <p:ph idx="1"/>
          </p:nvPr>
        </p:nvSpPr>
        <p:spPr>
          <a:xfrm>
            <a:off x="609600" y="990600"/>
            <a:ext cx="10972800" cy="5135563"/>
          </a:xfrm>
        </p:spPr>
        <p:txBody>
          <a:bodyPr>
            <a:normAutofit/>
          </a:bodyPr>
          <a:lstStyle/>
          <a:p>
            <a:pPr>
              <a:lnSpc>
                <a:spcPct val="150000"/>
              </a:lnSpc>
            </a:pPr>
            <a:r>
              <a:rPr lang="en-US" dirty="0" smtClean="0"/>
              <a:t>It is solely responsible for the processing of data and instructions in the computer system.it encompasses the following</a:t>
            </a:r>
          </a:p>
        </p:txBody>
      </p:sp>
    </p:spTree>
    <p:extLst>
      <p:ext uri="{BB962C8B-B14F-4D97-AF65-F5344CB8AC3E}">
        <p14:creationId xmlns:p14="http://schemas.microsoft.com/office/powerpoint/2010/main" xmlns="" val="96218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normAutofit/>
          </a:bodyPr>
          <a:lstStyle/>
          <a:p>
            <a:r>
              <a:rPr lang="en-US" b="1" dirty="0"/>
              <a:t>Arithmetic And Logic Unit </a:t>
            </a:r>
            <a:r>
              <a:rPr lang="en-US" dirty="0"/>
              <a:t>– </a:t>
            </a:r>
          </a:p>
          <a:p>
            <a:pPr marL="0" indent="0">
              <a:buNone/>
            </a:pPr>
            <a:r>
              <a:rPr lang="en-US" dirty="0"/>
              <a:t>	Which handles arithmetic and logical operations </a:t>
            </a:r>
            <a:r>
              <a:rPr lang="en-US" dirty="0" smtClean="0"/>
              <a:t>such </a:t>
            </a:r>
            <a:r>
              <a:rPr lang="en-US" dirty="0"/>
              <a:t>	as addition, subtraction, multiplication, division etc.</a:t>
            </a:r>
          </a:p>
          <a:p>
            <a:r>
              <a:rPr lang="en-US" b="1" dirty="0"/>
              <a:t>Control Unit </a:t>
            </a:r>
            <a:r>
              <a:rPr lang="en-US" dirty="0"/>
              <a:t>– </a:t>
            </a:r>
          </a:p>
          <a:p>
            <a:pPr marL="457200" lvl="1" indent="0">
              <a:buNone/>
            </a:pPr>
            <a:r>
              <a:rPr lang="en-US" dirty="0"/>
              <a:t>	This </a:t>
            </a:r>
            <a:r>
              <a:rPr lang="en-US" dirty="0" smtClean="0"/>
              <a:t>controls all </a:t>
            </a:r>
            <a:r>
              <a:rPr lang="en-US" dirty="0"/>
              <a:t>other parts ,components of the system by issuing </a:t>
            </a:r>
            <a:r>
              <a:rPr lang="en-US" dirty="0" smtClean="0"/>
              <a:t>instructions </a:t>
            </a:r>
            <a:r>
              <a:rPr lang="en-US" dirty="0"/>
              <a:t>In form of signals.</a:t>
            </a:r>
          </a:p>
          <a:p>
            <a:r>
              <a:rPr lang="en-US" b="1" dirty="0"/>
              <a:t>Memory Unit- </a:t>
            </a:r>
          </a:p>
          <a:p>
            <a:pPr marL="0" indent="0">
              <a:buNone/>
            </a:pPr>
            <a:r>
              <a:rPr lang="en-US" b="1" dirty="0"/>
              <a:t> 	</a:t>
            </a:r>
            <a:r>
              <a:rPr lang="en-US" dirty="0"/>
              <a:t>stores data and instructions that is about to be </a:t>
            </a:r>
            <a:r>
              <a:rPr lang="en-US" dirty="0" smtClean="0"/>
              <a:t>processed</a:t>
            </a:r>
            <a:r>
              <a:rPr lang="en-US" dirty="0"/>
              <a:t>. There are 2 major types of storage    </a:t>
            </a:r>
          </a:p>
          <a:p>
            <a:endParaRPr lang="en-US" dirty="0"/>
          </a:p>
        </p:txBody>
      </p:sp>
    </p:spTree>
    <p:extLst>
      <p:ext uri="{BB962C8B-B14F-4D97-AF65-F5344CB8AC3E}">
        <p14:creationId xmlns:p14="http://schemas.microsoft.com/office/powerpoint/2010/main" xmlns="" val="1458143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1"/>
            <a:ext cx="10972800" cy="5745163"/>
          </a:xfrm>
        </p:spPr>
        <p:txBody>
          <a:bodyPr>
            <a:normAutofit/>
          </a:bodyPr>
          <a:lstStyle/>
          <a:p>
            <a:pPr marL="514350" indent="-514350" algn="ctr">
              <a:lnSpc>
                <a:spcPct val="150000"/>
              </a:lnSpc>
              <a:buFont typeface="+mj-lt"/>
              <a:buAutoNum type="alphaLcPeriod"/>
            </a:pPr>
            <a:r>
              <a:rPr lang="en-US" dirty="0" smtClean="0"/>
              <a:t>PRIMARY STORAGE</a:t>
            </a:r>
          </a:p>
          <a:p>
            <a:pPr marL="0" indent="0">
              <a:lnSpc>
                <a:spcPct val="150000"/>
              </a:lnSpc>
              <a:buNone/>
            </a:pPr>
            <a:r>
              <a:rPr lang="en-US" dirty="0" smtClean="0"/>
              <a:t>The primary storage is divided into the following</a:t>
            </a:r>
          </a:p>
          <a:p>
            <a:pPr>
              <a:lnSpc>
                <a:spcPct val="150000"/>
              </a:lnSpc>
            </a:pPr>
            <a:r>
              <a:rPr lang="en-US" dirty="0" smtClean="0"/>
              <a:t>ROM (Read Only Memory)</a:t>
            </a:r>
          </a:p>
          <a:p>
            <a:pPr>
              <a:lnSpc>
                <a:spcPct val="150000"/>
              </a:lnSpc>
            </a:pPr>
            <a:r>
              <a:rPr lang="en-US" dirty="0" smtClean="0"/>
              <a:t>RAM (Random Access Memory)</a:t>
            </a:r>
          </a:p>
        </p:txBody>
      </p:sp>
    </p:spTree>
    <p:extLst>
      <p:ext uri="{BB962C8B-B14F-4D97-AF65-F5344CB8AC3E}">
        <p14:creationId xmlns:p14="http://schemas.microsoft.com/office/powerpoint/2010/main" xmlns="" val="72749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t>
            </a:r>
            <a:endParaRPr lang="en-US" dirty="0"/>
          </a:p>
        </p:txBody>
      </p:sp>
      <p:sp>
        <p:nvSpPr>
          <p:cNvPr id="3" name="Content Placeholder 2"/>
          <p:cNvSpPr>
            <a:spLocks noGrp="1"/>
          </p:cNvSpPr>
          <p:nvPr>
            <p:ph idx="1"/>
          </p:nvPr>
        </p:nvSpPr>
        <p:spPr/>
        <p:txBody>
          <a:bodyPr>
            <a:normAutofit/>
          </a:bodyPr>
          <a:lstStyle/>
          <a:p>
            <a:pPr marL="571500" indent="-571500">
              <a:lnSpc>
                <a:spcPct val="150000"/>
              </a:lnSpc>
              <a:buFont typeface="+mj-lt"/>
              <a:buAutoNum type="romanUcPeriod"/>
            </a:pPr>
            <a:r>
              <a:rPr lang="en-US" b="1" dirty="0"/>
              <a:t>ROM</a:t>
            </a:r>
            <a:r>
              <a:rPr lang="en-US" dirty="0"/>
              <a:t>(Read only memory):- once this memory is programmed ,it can not be re-written.it contains the Boot </a:t>
            </a:r>
            <a:r>
              <a:rPr lang="en-US" dirty="0" smtClean="0"/>
              <a:t>record</a:t>
            </a:r>
            <a:endParaRPr lang="en-US" dirty="0"/>
          </a:p>
        </p:txBody>
      </p:sp>
    </p:spTree>
    <p:extLst>
      <p:ext uri="{BB962C8B-B14F-4D97-AF65-F5344CB8AC3E}">
        <p14:creationId xmlns:p14="http://schemas.microsoft.com/office/powerpoint/2010/main" xmlns="" val="2092897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b="1" dirty="0"/>
              <a:t>RAM</a:t>
            </a:r>
            <a:r>
              <a:rPr lang="en-US" dirty="0"/>
              <a:t>(Random Access Memory) :- the computer can read from this memory, store/write on it </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xmlns="" val="1362137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SECONDARY STORAGE</a:t>
            </a:r>
            <a:br>
              <a:rPr lang="en-US" dirty="0"/>
            </a:b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They </a:t>
            </a:r>
            <a:r>
              <a:rPr lang="en-US" dirty="0"/>
              <a:t>store information/data/programs permanently. They are mainly used for backup. Examples are magnetic tapes/disks, floppy disk, Compact disk, flash drive, zip drive, hard drive etc. </a:t>
            </a:r>
          </a:p>
          <a:p>
            <a:pPr>
              <a:lnSpc>
                <a:spcPct val="150000"/>
              </a:lnSpc>
            </a:pPr>
            <a:endParaRPr lang="en-US" dirty="0"/>
          </a:p>
        </p:txBody>
      </p:sp>
    </p:spTree>
    <p:extLst>
      <p:ext uri="{BB962C8B-B14F-4D97-AF65-F5344CB8AC3E}">
        <p14:creationId xmlns:p14="http://schemas.microsoft.com/office/powerpoint/2010/main" xmlns="" val="4252855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devices </a:t>
            </a:r>
            <a:endParaRPr lang="en-US" dirty="0"/>
          </a:p>
        </p:txBody>
      </p:sp>
      <p:sp>
        <p:nvSpPr>
          <p:cNvPr id="3" name="Content Placeholder 2"/>
          <p:cNvSpPr>
            <a:spLocks noGrp="1"/>
          </p:cNvSpPr>
          <p:nvPr>
            <p:ph idx="1"/>
          </p:nvPr>
        </p:nvSpPr>
        <p:spPr/>
        <p:txBody>
          <a:bodyPr/>
          <a:lstStyle/>
          <a:p>
            <a:pPr>
              <a:lnSpc>
                <a:spcPct val="150000"/>
              </a:lnSpc>
            </a:pPr>
            <a:r>
              <a:rPr lang="en-US" dirty="0" smtClean="0"/>
              <a:t>These are used to communicate with the computer. They are devices through which data is sent into the computer system .Examples of these devices are mouse, joystick, digital camera, web camera, light pen, keyboard.</a:t>
            </a:r>
            <a:endParaRPr lang="en-US" dirty="0"/>
          </a:p>
        </p:txBody>
      </p:sp>
    </p:spTree>
    <p:extLst>
      <p:ext uri="{BB962C8B-B14F-4D97-AF65-F5344CB8AC3E}">
        <p14:creationId xmlns:p14="http://schemas.microsoft.com/office/powerpoint/2010/main" xmlns="" val="26763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200" dirty="0" smtClean="0"/>
              <a:t>Week One</a:t>
            </a:r>
            <a:endParaRPr lang="en-US" sz="3200" dirty="0"/>
          </a:p>
        </p:txBody>
      </p:sp>
      <p:sp>
        <p:nvSpPr>
          <p:cNvPr id="2" name="Title 1"/>
          <p:cNvSpPr>
            <a:spLocks noGrp="1"/>
          </p:cNvSpPr>
          <p:nvPr>
            <p:ph type="ctrTitle"/>
          </p:nvPr>
        </p:nvSpPr>
        <p:spPr/>
        <p:txBody>
          <a:bodyPr/>
          <a:lstStyle/>
          <a:p>
            <a:r>
              <a:rPr lang="en-US" dirty="0" smtClean="0"/>
              <a:t>CLASSIFICATION OF COMPUTER</a:t>
            </a:r>
            <a:endParaRPr lang="en-US" dirty="0"/>
          </a:p>
        </p:txBody>
      </p:sp>
    </p:spTree>
    <p:extLst>
      <p:ext uri="{BB962C8B-B14F-4D97-AF65-F5344CB8AC3E}">
        <p14:creationId xmlns:p14="http://schemas.microsoft.com/office/powerpoint/2010/main" xmlns="" val="4248242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2" y="228601"/>
            <a:ext cx="11277599" cy="5897563"/>
          </a:xfrm>
        </p:spPr>
        <p:txBody>
          <a:bodyPr>
            <a:normAutofit/>
          </a:bodyPr>
          <a:lstStyle/>
          <a:p>
            <a:pPr>
              <a:lnSpc>
                <a:spcPct val="150000"/>
              </a:lnSpc>
            </a:pPr>
            <a:r>
              <a:rPr lang="en-US" dirty="0" smtClean="0"/>
              <a:t>Scanner		mouse 		microphone</a:t>
            </a:r>
          </a:p>
          <a:p>
            <a:pPr>
              <a:lnSpc>
                <a:spcPct val="150000"/>
              </a:lnSpc>
            </a:pPr>
            <a:endParaRPr lang="en-US" dirty="0"/>
          </a:p>
          <a:p>
            <a:pPr marL="0" indent="0">
              <a:lnSpc>
                <a:spcPct val="150000"/>
              </a:lnSpc>
              <a:buNone/>
            </a:pPr>
            <a:r>
              <a:rPr lang="en-US" dirty="0" smtClean="0"/>
              <a:t>	</a:t>
            </a:r>
          </a:p>
          <a:p>
            <a:pPr>
              <a:lnSpc>
                <a:spcPct val="150000"/>
              </a:lnSpc>
            </a:pPr>
            <a:r>
              <a:rPr lang="en-US" dirty="0" smtClean="0"/>
              <a:t>  light pen      web camera		touch screen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12801" y="1355149"/>
            <a:ext cx="1930400" cy="1354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62400" y="1448233"/>
            <a:ext cx="1921688" cy="1261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331202" y="1236088"/>
            <a:ext cx="1727199" cy="1295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12802" y="3962401"/>
            <a:ext cx="2133599" cy="1600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207919" y="3962400"/>
            <a:ext cx="1604819" cy="1203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213600" y="3964617"/>
            <a:ext cx="3634509" cy="1640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84571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1"/>
            <a:ext cx="10972800" cy="5745163"/>
          </a:xfrm>
        </p:spPr>
        <p:txBody>
          <a:bodyPr/>
          <a:lstStyle/>
          <a:p>
            <a:r>
              <a:rPr lang="en-US" dirty="0" smtClean="0"/>
              <a:t>Joystick		keyboard</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1201" y="1200150"/>
            <a:ext cx="2357099" cy="192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750543" y="1165514"/>
            <a:ext cx="4044949"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7527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devices </a:t>
            </a:r>
            <a:endParaRPr lang="en-US" dirty="0"/>
          </a:p>
        </p:txBody>
      </p:sp>
      <p:sp>
        <p:nvSpPr>
          <p:cNvPr id="3" name="Content Placeholder 2"/>
          <p:cNvSpPr>
            <a:spLocks noGrp="1"/>
          </p:cNvSpPr>
          <p:nvPr>
            <p:ph idx="1"/>
          </p:nvPr>
        </p:nvSpPr>
        <p:spPr/>
        <p:txBody>
          <a:bodyPr/>
          <a:lstStyle/>
          <a:p>
            <a:pPr>
              <a:lnSpc>
                <a:spcPct val="150000"/>
              </a:lnSpc>
            </a:pPr>
            <a:r>
              <a:rPr lang="en-US" dirty="0" smtClean="0"/>
              <a:t>These are devices that the computer uses to bring out result o information. They are responsible for the display or output of the processed  data .</a:t>
            </a:r>
          </a:p>
          <a:p>
            <a:pPr>
              <a:lnSpc>
                <a:spcPct val="150000"/>
              </a:lnSpc>
            </a:pPr>
            <a:r>
              <a:rPr lang="en-US" dirty="0" smtClean="0"/>
              <a:t>Examples of output devices are </a:t>
            </a:r>
            <a:endParaRPr lang="en-US" dirty="0"/>
          </a:p>
        </p:txBody>
      </p:sp>
    </p:spTree>
    <p:extLst>
      <p:ext uri="{BB962C8B-B14F-4D97-AF65-F5344CB8AC3E}">
        <p14:creationId xmlns:p14="http://schemas.microsoft.com/office/powerpoint/2010/main" xmlns="" val="2991395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1"/>
            <a:ext cx="10972800" cy="5745163"/>
          </a:xfrm>
        </p:spPr>
        <p:txBody>
          <a:bodyPr/>
          <a:lstStyle/>
          <a:p>
            <a:r>
              <a:rPr lang="en-US" dirty="0" smtClean="0"/>
              <a:t>Monitor		Printer  		Projector</a:t>
            </a:r>
          </a:p>
          <a:p>
            <a:endParaRPr lang="en-US" dirty="0"/>
          </a:p>
          <a:p>
            <a:endParaRPr lang="en-US" dirty="0" smtClean="0"/>
          </a:p>
          <a:p>
            <a:pPr marL="0" indent="0">
              <a:buNone/>
            </a:pPr>
            <a:endParaRPr lang="en-US" dirty="0" smtClean="0"/>
          </a:p>
          <a:p>
            <a:r>
              <a:rPr lang="en-US" dirty="0" smtClean="0"/>
              <a:t>Plotter 			Speakers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20801" y="1143000"/>
            <a:ext cx="1976684" cy="1295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267201" y="1352550"/>
            <a:ext cx="2343151" cy="13144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924800" y="1574223"/>
            <a:ext cx="2435013" cy="124517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620041" y="3581400"/>
            <a:ext cx="3378200" cy="180975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5426005" y="3810000"/>
            <a:ext cx="2922412" cy="1809750"/>
          </a:xfrm>
          <a:prstGeom prst="rect">
            <a:avLst/>
          </a:prstGeom>
        </p:spPr>
      </p:pic>
    </p:spTree>
    <p:extLst>
      <p:ext uri="{BB962C8B-B14F-4D97-AF65-F5344CB8AC3E}">
        <p14:creationId xmlns:p14="http://schemas.microsoft.com/office/powerpoint/2010/main" xmlns="" val="1397410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762001"/>
            <a:ext cx="10058400" cy="2593975"/>
          </a:xfrm>
        </p:spPr>
        <p:txBody>
          <a:bodyPr/>
          <a:lstStyle/>
          <a:p>
            <a:r>
              <a:rPr lang="en-US" dirty="0" smtClean="0"/>
              <a:t>SOFTWARE</a:t>
            </a:r>
            <a:endParaRPr lang="en-US" dirty="0"/>
          </a:p>
        </p:txBody>
      </p:sp>
      <p:sp>
        <p:nvSpPr>
          <p:cNvPr id="3" name="Subtitle 2"/>
          <p:cNvSpPr>
            <a:spLocks noGrp="1"/>
          </p:cNvSpPr>
          <p:nvPr>
            <p:ph type="subTitle" idx="1"/>
          </p:nvPr>
        </p:nvSpPr>
        <p:spPr/>
        <p:txBody>
          <a:bodyPr>
            <a:normAutofit/>
          </a:bodyPr>
          <a:lstStyle/>
          <a:p>
            <a:r>
              <a:rPr lang="en-US" sz="2400" dirty="0" smtClean="0"/>
              <a:t>WEEK 4</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18401" y="2362200"/>
            <a:ext cx="3035300" cy="2040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315200" y="609600"/>
            <a:ext cx="3126923" cy="13973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48647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668963"/>
          </a:xfrm>
        </p:spPr>
        <p:txBody>
          <a:bodyPr>
            <a:normAutofit/>
          </a:bodyPr>
          <a:lstStyle/>
          <a:p>
            <a:pPr>
              <a:lnSpc>
                <a:spcPct val="150000"/>
              </a:lnSpc>
            </a:pPr>
            <a:r>
              <a:rPr lang="en-US" sz="2800" dirty="0" smtClean="0"/>
              <a:t>Software is the collection of computer programs, procedures and documentation that perform different tasks on the computer system.</a:t>
            </a:r>
          </a:p>
          <a:p>
            <a:pPr>
              <a:lnSpc>
                <a:spcPct val="150000"/>
              </a:lnSpc>
            </a:pPr>
            <a:r>
              <a:rPr lang="en-US" sz="2800" dirty="0" smtClean="0"/>
              <a:t>The software is a program written by a programmer of software developer.</a:t>
            </a:r>
          </a:p>
          <a:p>
            <a:pPr>
              <a:lnSpc>
                <a:spcPct val="150000"/>
              </a:lnSpc>
            </a:pPr>
            <a:r>
              <a:rPr lang="en-US" sz="2800" dirty="0" smtClean="0"/>
              <a:t>A program is a list of instructions given to the computer to perform a particular task.</a:t>
            </a:r>
            <a:endParaRPr lang="en-US" sz="2800" dirty="0"/>
          </a:p>
        </p:txBody>
      </p:sp>
    </p:spTree>
    <p:extLst>
      <p:ext uri="{BB962C8B-B14F-4D97-AF65-F5344CB8AC3E}">
        <p14:creationId xmlns:p14="http://schemas.microsoft.com/office/powerpoint/2010/main" xmlns="" val="3784620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a:t>
            </a:r>
            <a:endParaRPr lang="en-US" dirty="0"/>
          </a:p>
        </p:txBody>
      </p:sp>
      <p:sp>
        <p:nvSpPr>
          <p:cNvPr id="3" name="Content Placeholder 2"/>
          <p:cNvSpPr>
            <a:spLocks noGrp="1"/>
          </p:cNvSpPr>
          <p:nvPr>
            <p:ph idx="1"/>
          </p:nvPr>
        </p:nvSpPr>
        <p:spPr>
          <a:xfrm>
            <a:off x="609600" y="1066800"/>
            <a:ext cx="10972800" cy="5486400"/>
          </a:xfrm>
        </p:spPr>
        <p:txBody>
          <a:bodyPr>
            <a:normAutofit/>
          </a:bodyPr>
          <a:lstStyle/>
          <a:p>
            <a:pPr marL="514350" indent="-514350" algn="ctr">
              <a:lnSpc>
                <a:spcPct val="110000"/>
              </a:lnSpc>
              <a:buFont typeface="+mj-lt"/>
              <a:buAutoNum type="arabicPeriod"/>
            </a:pPr>
            <a:r>
              <a:rPr lang="en-US" sz="4000" b="1" dirty="0" smtClean="0"/>
              <a:t>SYSTEM SOFTWARE</a:t>
            </a:r>
          </a:p>
          <a:p>
            <a:pPr marL="0" indent="0">
              <a:lnSpc>
                <a:spcPct val="110000"/>
              </a:lnSpc>
              <a:buNone/>
            </a:pPr>
            <a:r>
              <a:rPr lang="en-US" dirty="0" smtClean="0"/>
              <a:t>This is a computer software designed to operate the computer hardware and to provide and maintain a platform for running application software.</a:t>
            </a:r>
          </a:p>
          <a:p>
            <a:pPr marL="0" indent="0">
              <a:lnSpc>
                <a:spcPct val="110000"/>
              </a:lnSpc>
              <a:buNone/>
            </a:pPr>
            <a:r>
              <a:rPr lang="en-US" dirty="0" smtClean="0"/>
              <a:t>There are 2 major types of system software</a:t>
            </a:r>
          </a:p>
          <a:p>
            <a:pPr marL="514350" indent="-514350">
              <a:lnSpc>
                <a:spcPct val="110000"/>
              </a:lnSpc>
              <a:buFont typeface="+mj-lt"/>
              <a:buAutoNum type="alphaLcParenR"/>
            </a:pPr>
            <a:r>
              <a:rPr lang="en-US" u="sng" dirty="0" smtClean="0"/>
              <a:t>The operating system </a:t>
            </a:r>
            <a:r>
              <a:rPr lang="en-US" dirty="0" smtClean="0"/>
              <a:t>:- it runs on the computer, manages the computer hardware, controls and co-ordinates all activities within the computer system. Example of operating system is the MS windows.</a:t>
            </a:r>
            <a:endParaRPr lang="en-US" dirty="0"/>
          </a:p>
        </p:txBody>
      </p:sp>
    </p:spTree>
    <p:extLst>
      <p:ext uri="{BB962C8B-B14F-4D97-AF65-F5344CB8AC3E}">
        <p14:creationId xmlns:p14="http://schemas.microsoft.com/office/powerpoint/2010/main" xmlns="" val="17322031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1"/>
            <a:ext cx="10972800" cy="5516563"/>
          </a:xfrm>
        </p:spPr>
        <p:txBody>
          <a:bodyPr>
            <a:normAutofit/>
          </a:bodyPr>
          <a:lstStyle/>
          <a:p>
            <a:pPr marL="457200" indent="-457200">
              <a:lnSpc>
                <a:spcPct val="150000"/>
              </a:lnSpc>
              <a:buAutoNum type="arabicPeriod" startAt="2"/>
            </a:pPr>
            <a:r>
              <a:rPr lang="en-US" sz="2800" b="1" u="sng" dirty="0" smtClean="0"/>
              <a:t>Utility Software</a:t>
            </a:r>
            <a:r>
              <a:rPr lang="en-US" sz="2800" u="sng" dirty="0" smtClean="0"/>
              <a:t>:- </a:t>
            </a:r>
          </a:p>
          <a:p>
            <a:pPr marL="0" indent="0">
              <a:lnSpc>
                <a:spcPct val="150000"/>
              </a:lnSpc>
              <a:buNone/>
            </a:pPr>
            <a:r>
              <a:rPr lang="en-US" sz="2800" dirty="0" smtClean="0"/>
              <a:t>They are system software designed to help analyze, configure ,optimize, and maintain the computer system.</a:t>
            </a:r>
          </a:p>
          <a:p>
            <a:pPr marL="0" indent="0">
              <a:lnSpc>
                <a:spcPct val="150000"/>
              </a:lnSpc>
              <a:buNone/>
            </a:pPr>
            <a:r>
              <a:rPr lang="en-US" sz="2800" dirty="0" smtClean="0"/>
              <a:t>Examples of Utility software are </a:t>
            </a:r>
            <a:r>
              <a:rPr lang="en-US" sz="2800" dirty="0"/>
              <a:t>-</a:t>
            </a:r>
            <a:r>
              <a:rPr lang="en-US" sz="2800" dirty="0" smtClean="0"/>
              <a:t>Antivirus, Disk compression, </a:t>
            </a:r>
            <a:r>
              <a:rPr lang="en-US" sz="2800" dirty="0" err="1"/>
              <a:t>S</a:t>
            </a:r>
            <a:r>
              <a:rPr lang="en-US" sz="2800" dirty="0" err="1" smtClean="0"/>
              <a:t>canDisk</a:t>
            </a:r>
            <a:r>
              <a:rPr lang="en-US" sz="2800" dirty="0" smtClean="0"/>
              <a:t>, </a:t>
            </a:r>
            <a:r>
              <a:rPr lang="en-US" sz="2800" dirty="0" err="1" smtClean="0"/>
              <a:t>BackUp</a:t>
            </a:r>
            <a:r>
              <a:rPr lang="en-US" sz="2800" dirty="0" smtClean="0"/>
              <a:t>-utilities, Norton Utilities. </a:t>
            </a:r>
            <a:endParaRPr lang="en-US" sz="2800" dirty="0"/>
          </a:p>
        </p:txBody>
      </p:sp>
    </p:spTree>
    <p:extLst>
      <p:ext uri="{BB962C8B-B14F-4D97-AF65-F5344CB8AC3E}">
        <p14:creationId xmlns:p14="http://schemas.microsoft.com/office/powerpoint/2010/main" xmlns="" val="1710028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Software </a:t>
            </a:r>
            <a:endParaRPr lang="en-US" dirty="0"/>
          </a:p>
        </p:txBody>
      </p:sp>
      <p:sp>
        <p:nvSpPr>
          <p:cNvPr id="3" name="Content Placeholder 2"/>
          <p:cNvSpPr>
            <a:spLocks noGrp="1"/>
          </p:cNvSpPr>
          <p:nvPr>
            <p:ph idx="1"/>
          </p:nvPr>
        </p:nvSpPr>
        <p:spPr>
          <a:xfrm>
            <a:off x="609600" y="1219201"/>
            <a:ext cx="10972800" cy="4906963"/>
          </a:xfrm>
        </p:spPr>
        <p:txBody>
          <a:bodyPr>
            <a:noAutofit/>
          </a:bodyPr>
          <a:lstStyle/>
          <a:p>
            <a:r>
              <a:rPr lang="en-US" sz="3200" dirty="0" smtClean="0"/>
              <a:t>These are software designed to perform specific functions. The application software is written to solve a particular problem. Examples are </a:t>
            </a:r>
          </a:p>
          <a:p>
            <a:pPr marL="514350" indent="-514350">
              <a:buFont typeface="+mj-lt"/>
              <a:buAutoNum type="arabicPeriod"/>
            </a:pPr>
            <a:r>
              <a:rPr lang="en-US" sz="3200" u="sng" dirty="0" smtClean="0"/>
              <a:t>Word processing software :- </a:t>
            </a:r>
            <a:r>
              <a:rPr lang="en-US" sz="3200" dirty="0" smtClean="0"/>
              <a:t>(e.g. MS Word) it is used to create and edit documents such as letters, reports ,letter-head etc.</a:t>
            </a:r>
          </a:p>
          <a:p>
            <a:pPr marL="514350" indent="-514350">
              <a:buFont typeface="+mj-lt"/>
              <a:buAutoNum type="arabicPeriod"/>
            </a:pPr>
            <a:r>
              <a:rPr lang="en-US" sz="3200" u="sng" dirty="0" err="1" smtClean="0"/>
              <a:t>spreadSheeet</a:t>
            </a:r>
            <a:r>
              <a:rPr lang="en-US" sz="3200" u="sng" dirty="0" smtClean="0"/>
              <a:t> Software :-  </a:t>
            </a:r>
            <a:r>
              <a:rPr lang="en-US" sz="3200" dirty="0" smtClean="0"/>
              <a:t>(</a:t>
            </a:r>
            <a:r>
              <a:rPr lang="en-US" sz="3200" dirty="0" err="1" smtClean="0"/>
              <a:t>eg</a:t>
            </a:r>
            <a:r>
              <a:rPr lang="en-US" sz="3200" dirty="0" smtClean="0"/>
              <a:t> MS Excel)are used for mathematical ,statistical ad accounting purpose.</a:t>
            </a:r>
            <a:endParaRPr lang="en-US" sz="3200" u="sng" dirty="0"/>
          </a:p>
        </p:txBody>
      </p:sp>
    </p:spTree>
    <p:extLst>
      <p:ext uri="{BB962C8B-B14F-4D97-AF65-F5344CB8AC3E}">
        <p14:creationId xmlns:p14="http://schemas.microsoft.com/office/powerpoint/2010/main" xmlns="" val="2572484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668963"/>
          </a:xfrm>
        </p:spPr>
        <p:txBody>
          <a:bodyPr>
            <a:normAutofit/>
          </a:bodyPr>
          <a:lstStyle/>
          <a:p>
            <a:pPr marL="514350" indent="-514350">
              <a:buFont typeface="+mj-lt"/>
              <a:buAutoNum type="arabicPeriod" startAt="3"/>
            </a:pPr>
            <a:r>
              <a:rPr lang="en-US" sz="3000" u="sng" dirty="0" smtClean="0"/>
              <a:t>Graphical Software </a:t>
            </a:r>
            <a:r>
              <a:rPr lang="en-US" sz="3000" u="sng" dirty="0" smtClean="0">
                <a:sym typeface="Wingdings" pitchFamily="2" charset="2"/>
              </a:rPr>
              <a:t>(e.g. Corel draw, MS Paint) :- </a:t>
            </a:r>
            <a:r>
              <a:rPr lang="en-US" sz="3000" dirty="0" smtClean="0">
                <a:sym typeface="Wingdings" pitchFamily="2" charset="2"/>
              </a:rPr>
              <a:t>are used for graphic works such as drawing, Painting and  artistic images .</a:t>
            </a:r>
          </a:p>
          <a:p>
            <a:pPr marL="514350" indent="-514350">
              <a:buFont typeface="+mj-lt"/>
              <a:buAutoNum type="arabicPeriod" startAt="3"/>
            </a:pPr>
            <a:r>
              <a:rPr lang="en-US" sz="3000" u="sng" dirty="0" smtClean="0">
                <a:sym typeface="Wingdings" pitchFamily="2" charset="2"/>
              </a:rPr>
              <a:t>Database Management Software (e.g. MS Access)</a:t>
            </a:r>
          </a:p>
          <a:p>
            <a:pPr marL="0" indent="0">
              <a:buNone/>
            </a:pPr>
            <a:r>
              <a:rPr lang="en-US" sz="3000" dirty="0" smtClean="0">
                <a:sym typeface="Wingdings" pitchFamily="2" charset="2"/>
              </a:rPr>
              <a:t>	this is used to keep records such as student’s 	name ,class, age, etc.</a:t>
            </a:r>
          </a:p>
          <a:p>
            <a:pPr marL="514350" indent="-514350">
              <a:buAutoNum type="arabicPeriod" startAt="5"/>
            </a:pPr>
            <a:r>
              <a:rPr lang="en-US" sz="3000" u="sng" dirty="0" smtClean="0">
                <a:sym typeface="Wingdings" pitchFamily="2" charset="2"/>
              </a:rPr>
              <a:t>Games software (</a:t>
            </a:r>
            <a:r>
              <a:rPr lang="en-US" sz="3000" dirty="0" smtClean="0">
                <a:sym typeface="Wingdings" pitchFamily="2" charset="2"/>
              </a:rPr>
              <a:t>e.g.. Car </a:t>
            </a:r>
            <a:r>
              <a:rPr lang="en-US" sz="3000" dirty="0" err="1" smtClean="0">
                <a:sym typeface="Wingdings" pitchFamily="2" charset="2"/>
              </a:rPr>
              <a:t>Race,football</a:t>
            </a:r>
            <a:r>
              <a:rPr lang="en-US" sz="3000" u="sng" dirty="0" smtClean="0">
                <a:sym typeface="Wingdings" pitchFamily="2" charset="2"/>
              </a:rPr>
              <a:t>)</a:t>
            </a:r>
            <a:r>
              <a:rPr lang="en-US" sz="3000" dirty="0" smtClean="0">
                <a:sym typeface="Wingdings" pitchFamily="2" charset="2"/>
              </a:rPr>
              <a:t> :- they are used for entertainment and relaxation purpose.</a:t>
            </a:r>
          </a:p>
          <a:p>
            <a:pPr marL="514350" indent="-514350">
              <a:buAutoNum type="arabicPeriod" startAt="5"/>
            </a:pPr>
            <a:r>
              <a:rPr lang="en-US" sz="3000" u="sng" dirty="0" smtClean="0">
                <a:sym typeface="Wingdings" pitchFamily="2" charset="2"/>
              </a:rPr>
              <a:t>Presentation Software ( e.g. MS power point ) : </a:t>
            </a:r>
            <a:r>
              <a:rPr lang="en-US" sz="3000" dirty="0" smtClean="0">
                <a:sym typeface="Wingdings" pitchFamily="2" charset="2"/>
              </a:rPr>
              <a:t>they are used for displaying information in slides. They are used for educational purpose, presentation and seminar, entertainment, teaching etc.</a:t>
            </a:r>
            <a:r>
              <a:rPr lang="en-US" sz="3000" u="sng" dirty="0" smtClean="0">
                <a:sym typeface="Wingdings" pitchFamily="2" charset="2"/>
              </a:rPr>
              <a:t> </a:t>
            </a:r>
            <a:endParaRPr lang="en-US" sz="3000" u="sng" dirty="0">
              <a:sym typeface="Wingdings" pitchFamily="2" charset="2"/>
            </a:endParaRPr>
          </a:p>
          <a:p>
            <a:pPr marL="514350" indent="-514350">
              <a:buFont typeface="+mj-lt"/>
              <a:buAutoNum type="arabicPeriod" startAt="3"/>
            </a:pPr>
            <a:endParaRPr lang="en-US" sz="3000" u="sng" dirty="0" smtClean="0">
              <a:sym typeface="Wingdings" pitchFamily="2" charset="2"/>
            </a:endParaRPr>
          </a:p>
          <a:p>
            <a:pPr marL="0" indent="0">
              <a:buNone/>
            </a:pPr>
            <a:endParaRPr lang="en-US" sz="3000" u="sng" dirty="0">
              <a:sym typeface="Wingdings" pitchFamily="2" charset="2"/>
            </a:endParaRPr>
          </a:p>
        </p:txBody>
      </p:sp>
    </p:spTree>
    <p:extLst>
      <p:ext uri="{BB962C8B-B14F-4D97-AF65-F5344CB8AC3E}">
        <p14:creationId xmlns:p14="http://schemas.microsoft.com/office/powerpoint/2010/main" xmlns="" val="3560141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by size</a:t>
            </a:r>
            <a:endParaRPr lang="en-US" dirty="0"/>
          </a:p>
        </p:txBody>
      </p:sp>
      <p:sp>
        <p:nvSpPr>
          <p:cNvPr id="3" name="Content Placeholder 2"/>
          <p:cNvSpPr>
            <a:spLocks noGrp="1"/>
          </p:cNvSpPr>
          <p:nvPr>
            <p:ph sz="quarter" idx="1"/>
          </p:nvPr>
        </p:nvSpPr>
        <p:spPr>
          <a:xfrm>
            <a:off x="609600" y="1143003"/>
            <a:ext cx="10972800" cy="4983163"/>
          </a:xfrm>
        </p:spPr>
        <p:txBody>
          <a:bodyPr/>
          <a:lstStyle/>
          <a:p>
            <a:r>
              <a:rPr lang="en-US" dirty="0" smtClean="0"/>
              <a:t>The following computers are classified by their size</a:t>
            </a:r>
          </a:p>
          <a:p>
            <a:r>
              <a:rPr lang="en-US" dirty="0" smtClean="0"/>
              <a:t>Micro Computer</a:t>
            </a:r>
          </a:p>
          <a:p>
            <a:r>
              <a:rPr lang="en-US" dirty="0" smtClean="0"/>
              <a:t>Mini Computer</a:t>
            </a:r>
          </a:p>
          <a:p>
            <a:r>
              <a:rPr lang="en-US" dirty="0" smtClean="0"/>
              <a:t>Mainframe Computer</a:t>
            </a:r>
          </a:p>
          <a:p>
            <a:r>
              <a:rPr lang="en-US" dirty="0" smtClean="0"/>
              <a:t>Super Computer</a:t>
            </a:r>
          </a:p>
          <a:p>
            <a:pPr marL="0" indent="0">
              <a:buNone/>
            </a:pPr>
            <a:r>
              <a:rPr lang="en-US" dirty="0" smtClean="0"/>
              <a:t> </a:t>
            </a:r>
            <a:endParaRPr lang="en-US" dirty="0"/>
          </a:p>
        </p:txBody>
      </p:sp>
    </p:spTree>
    <p:extLst>
      <p:ext uri="{BB962C8B-B14F-4D97-AF65-F5344CB8AC3E}">
        <p14:creationId xmlns:p14="http://schemas.microsoft.com/office/powerpoint/2010/main" xmlns="" val="406500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1"/>
            <a:ext cx="10363200" cy="1470025"/>
          </a:xfrm>
        </p:spPr>
        <p:txBody>
          <a:bodyPr/>
          <a:lstStyle/>
          <a:p>
            <a:r>
              <a:rPr lang="en-US" dirty="0" smtClean="0"/>
              <a:t>PEOPLE-WARE</a:t>
            </a:r>
            <a:endParaRPr lang="en-US" dirty="0"/>
          </a:p>
        </p:txBody>
      </p:sp>
      <p:sp>
        <p:nvSpPr>
          <p:cNvPr id="3" name="Subtitle 2"/>
          <p:cNvSpPr>
            <a:spLocks noGrp="1"/>
          </p:cNvSpPr>
          <p:nvPr>
            <p:ph type="subTitle" idx="1"/>
          </p:nvPr>
        </p:nvSpPr>
        <p:spPr/>
        <p:txBody>
          <a:bodyPr/>
          <a:lstStyle/>
          <a:p>
            <a:r>
              <a:rPr lang="en-US" dirty="0" smtClean="0"/>
              <a:t>						</a:t>
            </a:r>
            <a:r>
              <a:rPr lang="en-US" sz="3200" dirty="0" smtClean="0"/>
              <a:t>WEEK 5</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771904" y="2362201"/>
            <a:ext cx="4978400" cy="2955925"/>
          </a:xfrm>
        </p:spPr>
      </p:pic>
    </p:spTree>
    <p:extLst>
      <p:ext uri="{BB962C8B-B14F-4D97-AF65-F5344CB8AC3E}">
        <p14:creationId xmlns:p14="http://schemas.microsoft.com/office/powerpoint/2010/main" xmlns="" val="8424334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1"/>
            <a:ext cx="10972800" cy="5516563"/>
          </a:xfrm>
        </p:spPr>
        <p:txBody>
          <a:bodyPr/>
          <a:lstStyle/>
          <a:p>
            <a:r>
              <a:rPr lang="en-US" dirty="0" smtClean="0"/>
              <a:t>People ware can refer to anything that has to do with the role of people in the development or use of computer software and hardware </a:t>
            </a:r>
            <a:r>
              <a:rPr lang="en-US" dirty="0" err="1" smtClean="0"/>
              <a:t>systems.people</a:t>
            </a:r>
            <a:r>
              <a:rPr lang="en-US" dirty="0" smtClean="0"/>
              <a:t> ware can be divided into two distinct groups such as :</a:t>
            </a:r>
          </a:p>
          <a:p>
            <a:r>
              <a:rPr lang="en-US" dirty="0" smtClean="0"/>
              <a:t>Computer Professionals</a:t>
            </a:r>
          </a:p>
          <a:p>
            <a:r>
              <a:rPr lang="en-US" dirty="0" smtClean="0"/>
              <a:t>Computer Users  </a:t>
            </a:r>
            <a:endParaRPr lang="en-US" dirty="0"/>
          </a:p>
        </p:txBody>
      </p:sp>
    </p:spTree>
    <p:extLst>
      <p:ext uri="{BB962C8B-B14F-4D97-AF65-F5344CB8AC3E}">
        <p14:creationId xmlns:p14="http://schemas.microsoft.com/office/powerpoint/2010/main" xmlns="" val="18837050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Professionals</a:t>
            </a:r>
            <a:endParaRPr lang="en-US" dirty="0"/>
          </a:p>
        </p:txBody>
      </p:sp>
      <p:sp>
        <p:nvSpPr>
          <p:cNvPr id="3" name="Content Placeholder 2"/>
          <p:cNvSpPr>
            <a:spLocks noGrp="1"/>
          </p:cNvSpPr>
          <p:nvPr>
            <p:ph idx="1"/>
          </p:nvPr>
        </p:nvSpPr>
        <p:spPr>
          <a:xfrm>
            <a:off x="609600" y="1219201"/>
            <a:ext cx="10972800" cy="4906963"/>
          </a:xfrm>
        </p:spPr>
        <p:txBody>
          <a:bodyPr>
            <a:normAutofit/>
          </a:bodyPr>
          <a:lstStyle/>
          <a:p>
            <a:r>
              <a:rPr lang="en-US" dirty="0" smtClean="0"/>
              <a:t>These are individuals who have in one way or the other acquired formal education or training in the use of computers e.g.</a:t>
            </a:r>
          </a:p>
          <a:p>
            <a:r>
              <a:rPr lang="en-US" dirty="0" smtClean="0"/>
              <a:t>Computer Managers </a:t>
            </a:r>
          </a:p>
          <a:p>
            <a:r>
              <a:rPr lang="en-US" dirty="0" smtClean="0"/>
              <a:t>Computer Programmers/software Developers</a:t>
            </a:r>
          </a:p>
          <a:p>
            <a:r>
              <a:rPr lang="en-US" dirty="0" smtClean="0"/>
              <a:t>Computer operators</a:t>
            </a:r>
          </a:p>
          <a:p>
            <a:r>
              <a:rPr lang="en-US" dirty="0" smtClean="0"/>
              <a:t>Computer Engineers </a:t>
            </a:r>
          </a:p>
          <a:p>
            <a:r>
              <a:rPr lang="en-US" dirty="0" smtClean="0"/>
              <a:t>System Analyst</a:t>
            </a:r>
          </a:p>
          <a:p>
            <a:r>
              <a:rPr lang="en-US" dirty="0" smtClean="0"/>
              <a:t>Software Engineers</a:t>
            </a:r>
          </a:p>
          <a:p>
            <a:r>
              <a:rPr lang="en-US" dirty="0" smtClean="0"/>
              <a:t>Database Administrators.</a:t>
            </a:r>
            <a:endParaRPr lang="en-US" dirty="0"/>
          </a:p>
        </p:txBody>
      </p:sp>
    </p:spTree>
    <p:extLst>
      <p:ext uri="{BB962C8B-B14F-4D97-AF65-F5344CB8AC3E}">
        <p14:creationId xmlns:p14="http://schemas.microsoft.com/office/powerpoint/2010/main" xmlns="" val="2527862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Users</a:t>
            </a:r>
            <a:endParaRPr lang="en-US" dirty="0"/>
          </a:p>
        </p:txBody>
      </p:sp>
      <p:sp>
        <p:nvSpPr>
          <p:cNvPr id="3" name="Content Placeholder 2"/>
          <p:cNvSpPr>
            <a:spLocks noGrp="1"/>
          </p:cNvSpPr>
          <p:nvPr>
            <p:ph idx="1"/>
          </p:nvPr>
        </p:nvSpPr>
        <p:spPr/>
        <p:txBody>
          <a:bodyPr/>
          <a:lstStyle/>
          <a:p>
            <a:r>
              <a:rPr lang="en-US" dirty="0" smtClean="0"/>
              <a:t>These are the group of people who make use of the computer  systems in discharging their day to day activities.</a:t>
            </a:r>
          </a:p>
          <a:p>
            <a:r>
              <a:rPr lang="en-US" dirty="0" smtClean="0"/>
              <a:t>We can simply say they are people who work with the computer. These people May not have any formal training in computer but can engage the services of some computer professionals</a:t>
            </a:r>
            <a:endParaRPr lang="en-US" dirty="0"/>
          </a:p>
        </p:txBody>
      </p:sp>
    </p:spTree>
    <p:extLst>
      <p:ext uri="{BB962C8B-B14F-4D97-AF65-F5344CB8AC3E}">
        <p14:creationId xmlns:p14="http://schemas.microsoft.com/office/powerpoint/2010/main" xmlns="" val="4233820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US" dirty="0"/>
          </a:p>
        </p:txBody>
      </p:sp>
      <p:sp>
        <p:nvSpPr>
          <p:cNvPr id="3" name="Subtitle 2"/>
          <p:cNvSpPr>
            <a:spLocks noGrp="1"/>
          </p:cNvSpPr>
          <p:nvPr>
            <p:ph type="subTitle" idx="1"/>
          </p:nvPr>
        </p:nvSpPr>
        <p:spPr/>
        <p:txBody>
          <a:bodyPr>
            <a:normAutofit/>
          </a:bodyPr>
          <a:lstStyle/>
          <a:p>
            <a:r>
              <a:rPr lang="en-US" sz="4000" dirty="0" smtClean="0"/>
              <a:t>WEEK 6</a:t>
            </a:r>
            <a:endParaRPr lang="en-US" sz="3600" dirty="0"/>
          </a:p>
        </p:txBody>
      </p:sp>
    </p:spTree>
    <p:extLst>
      <p:ext uri="{BB962C8B-B14F-4D97-AF65-F5344CB8AC3E}">
        <p14:creationId xmlns:p14="http://schemas.microsoft.com/office/powerpoint/2010/main" xmlns="" val="668657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p:txBody>
          <a:bodyPr>
            <a:normAutofit/>
          </a:bodyPr>
          <a:lstStyle/>
          <a:p>
            <a:pPr marL="0" indent="0">
              <a:buNone/>
            </a:pPr>
            <a:r>
              <a:rPr lang="en-GB" dirty="0"/>
              <a:t>An operating system (OS) is system software</a:t>
            </a:r>
            <a:endParaRPr lang="en-US" dirty="0"/>
          </a:p>
          <a:p>
            <a:pPr marL="0" indent="0">
              <a:buNone/>
            </a:pPr>
            <a:r>
              <a:rPr lang="en-GB" dirty="0"/>
              <a:t>that manages computer hardware and software</a:t>
            </a:r>
            <a:endParaRPr lang="en-US" dirty="0"/>
          </a:p>
          <a:p>
            <a:pPr marL="0" indent="0">
              <a:buNone/>
            </a:pPr>
            <a:r>
              <a:rPr lang="en-GB" dirty="0"/>
              <a:t>resources and provides common services for</a:t>
            </a:r>
            <a:endParaRPr lang="en-US" dirty="0"/>
          </a:p>
          <a:p>
            <a:pPr marL="0" indent="0">
              <a:buNone/>
            </a:pPr>
            <a:r>
              <a:rPr lang="en-GB" dirty="0"/>
              <a:t>computer programs. The operating system is a</a:t>
            </a:r>
            <a:endParaRPr lang="en-US" dirty="0"/>
          </a:p>
          <a:p>
            <a:pPr marL="0" indent="0">
              <a:buNone/>
            </a:pPr>
            <a:r>
              <a:rPr lang="en-GB" dirty="0"/>
              <a:t>component of the system software in a</a:t>
            </a:r>
            <a:endParaRPr lang="en-US" dirty="0"/>
          </a:p>
          <a:p>
            <a:pPr marL="0" indent="0">
              <a:buNone/>
            </a:pPr>
            <a:r>
              <a:rPr lang="en-GB" dirty="0"/>
              <a:t>computer system. Application programs usually</a:t>
            </a:r>
            <a:endParaRPr lang="en-US" dirty="0"/>
          </a:p>
          <a:p>
            <a:pPr marL="0" indent="0">
              <a:buNone/>
            </a:pPr>
            <a:r>
              <a:rPr lang="en-GB" dirty="0"/>
              <a:t>require an operating system to function.</a:t>
            </a:r>
            <a:endParaRPr lang="en-US" dirty="0"/>
          </a:p>
          <a:p>
            <a:pPr marL="0" indent="0">
              <a:buNone/>
            </a:pPr>
            <a:endParaRPr lang="en-US" dirty="0"/>
          </a:p>
        </p:txBody>
      </p:sp>
    </p:spTree>
    <p:extLst>
      <p:ext uri="{BB962C8B-B14F-4D97-AF65-F5344CB8AC3E}">
        <p14:creationId xmlns:p14="http://schemas.microsoft.com/office/powerpoint/2010/main" xmlns="" val="3711711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operating system</a:t>
            </a:r>
            <a:endParaRPr lang="en-US" dirty="0"/>
          </a:p>
        </p:txBody>
      </p:sp>
      <p:sp>
        <p:nvSpPr>
          <p:cNvPr id="3" name="Content Placeholder 2"/>
          <p:cNvSpPr>
            <a:spLocks noGrp="1"/>
          </p:cNvSpPr>
          <p:nvPr>
            <p:ph idx="1"/>
          </p:nvPr>
        </p:nvSpPr>
        <p:spPr>
          <a:xfrm>
            <a:off x="609600" y="1219201"/>
            <a:ext cx="10972800" cy="4906963"/>
          </a:xfrm>
        </p:spPr>
        <p:txBody>
          <a:bodyPr>
            <a:normAutofit/>
          </a:bodyPr>
          <a:lstStyle/>
          <a:p>
            <a:r>
              <a:rPr lang="en-GB" dirty="0"/>
              <a:t>MS-DOS-(Micro soft disk operating system) a </a:t>
            </a:r>
            <a:r>
              <a:rPr lang="en-GB" dirty="0" err="1"/>
              <a:t>simgle</a:t>
            </a:r>
            <a:r>
              <a:rPr lang="en-GB" dirty="0"/>
              <a:t> user OS</a:t>
            </a:r>
            <a:endParaRPr lang="en-US" dirty="0"/>
          </a:p>
          <a:p>
            <a:r>
              <a:rPr lang="en-GB" dirty="0"/>
              <a:t>Mac OS</a:t>
            </a:r>
            <a:endParaRPr lang="en-US" dirty="0"/>
          </a:p>
          <a:p>
            <a:r>
              <a:rPr lang="en-GB" dirty="0"/>
              <a:t>IBM OS/2 Warp</a:t>
            </a:r>
            <a:endParaRPr lang="en-US" dirty="0"/>
          </a:p>
          <a:p>
            <a:r>
              <a:rPr lang="en-GB" dirty="0"/>
              <a:t>Unix and Variants</a:t>
            </a:r>
            <a:endParaRPr lang="en-US" dirty="0"/>
          </a:p>
          <a:p>
            <a:r>
              <a:rPr lang="en-GB" dirty="0"/>
              <a:t>Windows CE</a:t>
            </a:r>
            <a:endParaRPr lang="en-US" dirty="0"/>
          </a:p>
          <a:p>
            <a:r>
              <a:rPr lang="en-GB" dirty="0"/>
              <a:t>Windows 3.x</a:t>
            </a:r>
            <a:endParaRPr lang="en-US" dirty="0"/>
          </a:p>
          <a:p>
            <a:r>
              <a:rPr lang="en-GB" dirty="0"/>
              <a:t>Windows 95</a:t>
            </a:r>
            <a:endParaRPr lang="en-US" dirty="0"/>
          </a:p>
          <a:p>
            <a:r>
              <a:rPr lang="en-GB" dirty="0"/>
              <a:t>Windows 98</a:t>
            </a:r>
            <a:endParaRPr lang="en-US" dirty="0"/>
          </a:p>
          <a:p>
            <a:r>
              <a:rPr lang="en-GB" dirty="0"/>
              <a:t>Windows 98 SE</a:t>
            </a:r>
            <a:endParaRPr lang="en-US" dirty="0"/>
          </a:p>
          <a:p>
            <a:endParaRPr lang="en-US" dirty="0"/>
          </a:p>
        </p:txBody>
      </p:sp>
    </p:spTree>
    <p:extLst>
      <p:ext uri="{BB962C8B-B14F-4D97-AF65-F5344CB8AC3E}">
        <p14:creationId xmlns:p14="http://schemas.microsoft.com/office/powerpoint/2010/main" xmlns="" val="32760802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1"/>
            <a:ext cx="10972800" cy="5364163"/>
          </a:xfrm>
        </p:spPr>
        <p:txBody>
          <a:bodyPr>
            <a:normAutofit/>
          </a:bodyPr>
          <a:lstStyle/>
          <a:p>
            <a:r>
              <a:rPr lang="en-GB" dirty="0"/>
              <a:t>Windows ME</a:t>
            </a:r>
            <a:endParaRPr lang="en-US" dirty="0"/>
          </a:p>
          <a:p>
            <a:r>
              <a:rPr lang="en-GB" dirty="0"/>
              <a:t>Windows NT</a:t>
            </a:r>
            <a:endParaRPr lang="en-US" dirty="0"/>
          </a:p>
          <a:p>
            <a:r>
              <a:rPr lang="en-GB" dirty="0"/>
              <a:t>Windows 2000</a:t>
            </a:r>
            <a:endParaRPr lang="en-US" dirty="0"/>
          </a:p>
          <a:p>
            <a:r>
              <a:rPr lang="en-GB" dirty="0"/>
              <a:t>Windows XP</a:t>
            </a:r>
            <a:endParaRPr lang="en-US" dirty="0"/>
          </a:p>
          <a:p>
            <a:r>
              <a:rPr lang="en-GB" dirty="0"/>
              <a:t>Windows Vista</a:t>
            </a:r>
            <a:endParaRPr lang="en-US" dirty="0"/>
          </a:p>
          <a:p>
            <a:r>
              <a:rPr lang="en-GB" dirty="0"/>
              <a:t>Windows 7</a:t>
            </a:r>
            <a:endParaRPr lang="en-US" dirty="0"/>
          </a:p>
          <a:p>
            <a:r>
              <a:rPr lang="en-GB" dirty="0"/>
              <a:t>Windows 8</a:t>
            </a:r>
            <a:endParaRPr lang="en-US" dirty="0"/>
          </a:p>
          <a:p>
            <a:r>
              <a:rPr lang="en-GB" dirty="0"/>
              <a:t>Windows 8.1	</a:t>
            </a:r>
            <a:endParaRPr lang="en-US" dirty="0"/>
          </a:p>
          <a:p>
            <a:r>
              <a:rPr lang="en-GB" dirty="0"/>
              <a:t>Novell Netware -a multi-user operating System</a:t>
            </a:r>
            <a:endParaRPr lang="en-US" dirty="0"/>
          </a:p>
          <a:p>
            <a:pPr>
              <a:lnSpc>
                <a:spcPct val="150000"/>
              </a:lnSpc>
            </a:pPr>
            <a:endParaRPr lang="en-US" dirty="0"/>
          </a:p>
        </p:txBody>
      </p:sp>
    </p:spTree>
    <p:extLst>
      <p:ext uri="{BB962C8B-B14F-4D97-AF65-F5344CB8AC3E}">
        <p14:creationId xmlns:p14="http://schemas.microsoft.com/office/powerpoint/2010/main" xmlns="" val="2867047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the operating system</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GB" dirty="0"/>
              <a:t>. Resource </a:t>
            </a:r>
            <a:r>
              <a:rPr lang="en-GB" dirty="0" smtClean="0"/>
              <a:t>allocation- </a:t>
            </a:r>
            <a:r>
              <a:rPr lang="en-GB" dirty="0"/>
              <a:t>it allocate </a:t>
            </a:r>
            <a:r>
              <a:rPr lang="en-GB" dirty="0" smtClean="0"/>
              <a:t>recourses </a:t>
            </a:r>
            <a:r>
              <a:rPr lang="en-GB" dirty="0"/>
              <a:t>such as CPU time</a:t>
            </a:r>
            <a:r>
              <a:rPr lang="en-GB" dirty="0" smtClean="0"/>
              <a:t>, main </a:t>
            </a:r>
            <a:r>
              <a:rPr lang="en-GB" dirty="0"/>
              <a:t>memory</a:t>
            </a:r>
            <a:r>
              <a:rPr lang="en-GB" dirty="0" smtClean="0"/>
              <a:t>, secondary storage, input, and </a:t>
            </a:r>
            <a:r>
              <a:rPr lang="en-GB" dirty="0"/>
              <a:t>output device.</a:t>
            </a:r>
            <a:endParaRPr lang="en-US" dirty="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a:p>
        </p:txBody>
      </p:sp>
    </p:spTree>
    <p:extLst>
      <p:ext uri="{BB962C8B-B14F-4D97-AF65-F5344CB8AC3E}">
        <p14:creationId xmlns:p14="http://schemas.microsoft.com/office/powerpoint/2010/main" xmlns="" val="14116433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1"/>
            <a:ext cx="10972800" cy="5364163"/>
          </a:xfrm>
        </p:spPr>
        <p:txBody>
          <a:bodyPr/>
          <a:lstStyle/>
          <a:p>
            <a:pPr>
              <a:lnSpc>
                <a:spcPct val="150000"/>
              </a:lnSpc>
            </a:pPr>
            <a:r>
              <a:rPr lang="en-GB" dirty="0"/>
              <a:t>System Monitoring -it monitors jobs submitted for execution to ensure efficient processing</a:t>
            </a:r>
            <a:endParaRPr lang="en-US" dirty="0"/>
          </a:p>
          <a:p>
            <a:pPr>
              <a:lnSpc>
                <a:spcPct val="150000"/>
              </a:lnSpc>
            </a:pPr>
            <a:endParaRPr lang="en-US" dirty="0"/>
          </a:p>
        </p:txBody>
      </p:sp>
    </p:spTree>
    <p:extLst>
      <p:ext uri="{BB962C8B-B14F-4D97-AF65-F5344CB8AC3E}">
        <p14:creationId xmlns:p14="http://schemas.microsoft.com/office/powerpoint/2010/main" xmlns="" val="360602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computer</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Also personal computer (PC) uses a single microprocessor mounted with memory chips as its central processing units (CPU) .examples of microcomputer are desktop computer, laptops and palmtops.</a:t>
            </a:r>
            <a:endParaRPr lang="en-US" dirty="0"/>
          </a:p>
        </p:txBody>
      </p:sp>
    </p:spTree>
    <p:extLst>
      <p:ext uri="{BB962C8B-B14F-4D97-AF65-F5344CB8AC3E}">
        <p14:creationId xmlns:p14="http://schemas.microsoft.com/office/powerpoint/2010/main" xmlns="" val="2170718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1"/>
            <a:ext cx="10972800" cy="5364163"/>
          </a:xfrm>
        </p:spPr>
        <p:txBody>
          <a:bodyPr/>
          <a:lstStyle/>
          <a:p>
            <a:pPr>
              <a:lnSpc>
                <a:spcPct val="150000"/>
              </a:lnSpc>
            </a:pPr>
            <a:r>
              <a:rPr lang="en-GB" dirty="0"/>
              <a:t>Input/output-it co-ordinates different input and output devices</a:t>
            </a:r>
            <a:endParaRPr lang="en-US" dirty="0"/>
          </a:p>
          <a:p>
            <a:pPr>
              <a:lnSpc>
                <a:spcPct val="150000"/>
              </a:lnSpc>
            </a:pPr>
            <a:r>
              <a:rPr lang="en-GB" dirty="0"/>
              <a:t>Memory management-</a:t>
            </a:r>
            <a:endParaRPr lang="en-US" dirty="0"/>
          </a:p>
          <a:p>
            <a:pPr>
              <a:lnSpc>
                <a:spcPct val="150000"/>
              </a:lnSpc>
            </a:pPr>
            <a:endParaRPr lang="en-US" dirty="0"/>
          </a:p>
        </p:txBody>
      </p:sp>
    </p:spTree>
    <p:extLst>
      <p:ext uri="{BB962C8B-B14F-4D97-AF65-F5344CB8AC3E}">
        <p14:creationId xmlns:p14="http://schemas.microsoft.com/office/powerpoint/2010/main" xmlns="" val="2812528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1"/>
            <a:ext cx="10972800" cy="5364163"/>
          </a:xfrm>
        </p:spPr>
        <p:txBody>
          <a:bodyPr/>
          <a:lstStyle/>
          <a:p>
            <a:pPr>
              <a:lnSpc>
                <a:spcPct val="150000"/>
              </a:lnSpc>
            </a:pPr>
            <a:r>
              <a:rPr lang="en-GB" dirty="0"/>
              <a:t>File management-it help in </a:t>
            </a:r>
            <a:r>
              <a:rPr lang="en-GB" dirty="0" smtClean="0"/>
              <a:t>storage, changing </a:t>
            </a:r>
            <a:r>
              <a:rPr lang="en-GB" dirty="0"/>
              <a:t>and modification of files.</a:t>
            </a:r>
            <a:endParaRPr lang="en-US" dirty="0"/>
          </a:p>
          <a:p>
            <a:pPr>
              <a:lnSpc>
                <a:spcPct val="150000"/>
              </a:lnSpc>
            </a:pPr>
            <a:r>
              <a:rPr lang="en-GB" dirty="0"/>
              <a:t>Interpretation of commands and instructions</a:t>
            </a:r>
            <a:endParaRPr lang="en-US" dirty="0"/>
          </a:p>
          <a:p>
            <a:pPr>
              <a:lnSpc>
                <a:spcPct val="150000"/>
              </a:lnSpc>
            </a:pPr>
            <a:endParaRPr lang="en-US" dirty="0"/>
          </a:p>
        </p:txBody>
      </p:sp>
    </p:spTree>
    <p:extLst>
      <p:ext uri="{BB962C8B-B14F-4D97-AF65-F5344CB8AC3E}">
        <p14:creationId xmlns:p14="http://schemas.microsoft.com/office/powerpoint/2010/main" xmlns="" val="29906185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1"/>
            <a:ext cx="10972800" cy="5364163"/>
          </a:xfrm>
        </p:spPr>
        <p:txBody>
          <a:bodyPr/>
          <a:lstStyle/>
          <a:p>
            <a:pPr>
              <a:lnSpc>
                <a:spcPct val="150000"/>
              </a:lnSpc>
            </a:pPr>
            <a:r>
              <a:rPr lang="en-GB" dirty="0" smtClean="0"/>
              <a:t>Co-ordination </a:t>
            </a:r>
            <a:r>
              <a:rPr lang="en-GB" dirty="0"/>
              <a:t>of compilers</a:t>
            </a:r>
            <a:r>
              <a:rPr lang="en-GB" dirty="0" smtClean="0"/>
              <a:t>, assemblers, utility </a:t>
            </a:r>
            <a:r>
              <a:rPr lang="en-GB" dirty="0"/>
              <a:t>programs</a:t>
            </a:r>
            <a:r>
              <a:rPr lang="en-GB" dirty="0" smtClean="0"/>
              <a:t>, and </a:t>
            </a:r>
            <a:r>
              <a:rPr lang="en-GB" dirty="0"/>
              <a:t>other software </a:t>
            </a:r>
            <a:endParaRPr lang="en-US" dirty="0"/>
          </a:p>
          <a:p>
            <a:pPr>
              <a:lnSpc>
                <a:spcPct val="150000"/>
              </a:lnSpc>
            </a:pPr>
            <a:r>
              <a:rPr lang="en-GB" dirty="0"/>
              <a:t>Facilitate easy communication between the computer system and the computer operator(human).</a:t>
            </a:r>
            <a:endParaRPr lang="en-US" dirty="0"/>
          </a:p>
          <a:p>
            <a:pPr>
              <a:lnSpc>
                <a:spcPct val="150000"/>
              </a:lnSpc>
            </a:pPr>
            <a:endParaRPr lang="en-US" dirty="0"/>
          </a:p>
        </p:txBody>
      </p:sp>
    </p:spTree>
    <p:extLst>
      <p:ext uri="{BB962C8B-B14F-4D97-AF65-F5344CB8AC3E}">
        <p14:creationId xmlns:p14="http://schemas.microsoft.com/office/powerpoint/2010/main" xmlns="" val="24400348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1"/>
          <p:cNvSpPr>
            <a:spLocks noGrp="1"/>
          </p:cNvSpPr>
          <p:nvPr>
            <p:ph type="subTitle" idx="1"/>
          </p:nvPr>
        </p:nvSpPr>
        <p:spPr/>
        <p:txBody>
          <a:bodyPr/>
          <a:lstStyle/>
          <a:p>
            <a:r>
              <a:rPr lang="en-US" sz="3600" dirty="0" smtClean="0"/>
              <a:t>WEEK 7/8</a:t>
            </a:r>
            <a:endParaRPr lang="en-US" sz="3200" dirty="0" smtClean="0"/>
          </a:p>
        </p:txBody>
      </p:sp>
      <p:sp>
        <p:nvSpPr>
          <p:cNvPr id="3075" name="Title 2"/>
          <p:cNvSpPr>
            <a:spLocks noGrp="1"/>
          </p:cNvSpPr>
          <p:nvPr>
            <p:ph type="ctrTitle" sz="quarter"/>
          </p:nvPr>
        </p:nvSpPr>
        <p:spPr/>
        <p:txBody>
          <a:bodyPr/>
          <a:lstStyle/>
          <a:p>
            <a:r>
              <a:rPr lang="en-US" smtClean="0"/>
              <a:t>NUMBER BASES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INTRODUCTION </a:t>
            </a:r>
          </a:p>
        </p:txBody>
      </p:sp>
      <p:sp>
        <p:nvSpPr>
          <p:cNvPr id="4099" name="Content Placeholder 2"/>
          <p:cNvSpPr>
            <a:spLocks noGrp="1"/>
          </p:cNvSpPr>
          <p:nvPr>
            <p:ph idx="1"/>
          </p:nvPr>
        </p:nvSpPr>
        <p:spPr/>
        <p:txBody>
          <a:bodyPr/>
          <a:lstStyle/>
          <a:p>
            <a:r>
              <a:rPr lang="en-US" smtClean="0"/>
              <a:t>Representation of data in the computer make use of number system.</a:t>
            </a:r>
          </a:p>
          <a:p>
            <a:r>
              <a:rPr lang="en-US" smtClean="0"/>
              <a:t>When the data and instruction is entered into the computer, the computer will convert it into machine language i.e. 0’s and 1’s which are called binary digits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Numbers Bases system </a:t>
            </a:r>
          </a:p>
        </p:txBody>
      </p:sp>
      <p:sp>
        <p:nvSpPr>
          <p:cNvPr id="3" name="Content Placeholder 2"/>
          <p:cNvSpPr>
            <a:spLocks noGrp="1"/>
          </p:cNvSpPr>
          <p:nvPr>
            <p:ph idx="1"/>
          </p:nvPr>
        </p:nvSpPr>
        <p:spPr/>
        <p:txBody>
          <a:bodyPr/>
          <a:lstStyle/>
          <a:p>
            <a:pPr>
              <a:defRPr/>
            </a:pPr>
            <a:r>
              <a:rPr lang="en-US" dirty="0" smtClean="0"/>
              <a:t>There are different number base systems. These are</a:t>
            </a:r>
          </a:p>
          <a:p>
            <a:pPr>
              <a:defRPr/>
            </a:pPr>
            <a:r>
              <a:rPr lang="en-US" dirty="0" smtClean="0"/>
              <a:t>Decimal Number system ( Base Ten)</a:t>
            </a:r>
          </a:p>
          <a:p>
            <a:pPr>
              <a:defRPr/>
            </a:pPr>
            <a:r>
              <a:rPr lang="en-US" dirty="0" smtClean="0"/>
              <a:t>Binary Number system ( Base Two)</a:t>
            </a:r>
          </a:p>
          <a:p>
            <a:pPr>
              <a:defRPr/>
            </a:pPr>
            <a:r>
              <a:rPr lang="en-US" dirty="0" smtClean="0"/>
              <a:t>Octal Number system ( Base Eight)</a:t>
            </a:r>
          </a:p>
          <a:p>
            <a:pPr>
              <a:defRPr/>
            </a:pPr>
            <a:r>
              <a:rPr lang="en-US" dirty="0" smtClean="0"/>
              <a:t>Hexadecimal Number system ( Base 16)</a:t>
            </a:r>
          </a:p>
          <a:p>
            <a:pPr>
              <a:defRPr/>
            </a:pPr>
            <a:endParaRPr lang="en-US" dirty="0" smtClean="0"/>
          </a:p>
          <a:p>
            <a:pPr>
              <a:defRPr/>
            </a:pPr>
            <a:endParaRPr lang="en-US" dirty="0" smtClean="0"/>
          </a:p>
          <a:p>
            <a:pPr marL="0" indent="0">
              <a:buFont typeface="Wingdings" pitchFamily="2" charset="2"/>
              <a:buNone/>
              <a:defRPr/>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Terms in Number base system</a:t>
            </a:r>
          </a:p>
        </p:txBody>
      </p:sp>
      <p:sp>
        <p:nvSpPr>
          <p:cNvPr id="6147" name="Content Placeholder 2"/>
          <p:cNvSpPr>
            <a:spLocks noGrp="1"/>
          </p:cNvSpPr>
          <p:nvPr>
            <p:ph idx="1"/>
          </p:nvPr>
        </p:nvSpPr>
        <p:spPr/>
        <p:txBody>
          <a:bodyPr/>
          <a:lstStyle/>
          <a:p>
            <a:r>
              <a:rPr lang="en-US" smtClean="0"/>
              <a:t>Bases – the base of a number indicates the absolute values use in the system. E.g. in Decimal there are ten absolute values represented by 0,1,2,3,4,5,6,7,8,9</a:t>
            </a:r>
          </a:p>
          <a:p>
            <a:r>
              <a:rPr lang="en-US" smtClean="0"/>
              <a:t>Absolute values :- denotes whole numbers represented by a figure e.g. 6,7,8,4,5 etc.</a:t>
            </a:r>
          </a:p>
          <a:p>
            <a:r>
              <a:rPr lang="en-US" smtClean="0"/>
              <a:t>These are values assigned to digits denoting their position. E.g. 2</a:t>
            </a:r>
            <a:r>
              <a:rPr lang="en-US" baseline="30000" smtClean="0"/>
              <a:t>6 </a:t>
            </a:r>
            <a:r>
              <a:rPr lang="en-US" smtClean="0"/>
              <a:t>2</a:t>
            </a:r>
            <a:r>
              <a:rPr lang="en-US" baseline="30000" smtClean="0"/>
              <a:t>5</a:t>
            </a:r>
            <a:r>
              <a:rPr lang="en-US" smtClean="0"/>
              <a:t> 2</a:t>
            </a:r>
            <a:r>
              <a:rPr lang="en-US" baseline="30000" smtClean="0"/>
              <a:t>4</a:t>
            </a:r>
            <a:r>
              <a:rPr lang="en-US" smtClean="0"/>
              <a:t> 2</a:t>
            </a:r>
            <a:r>
              <a:rPr lang="en-US" baseline="30000" smtClean="0"/>
              <a:t>3</a:t>
            </a:r>
            <a:r>
              <a:rPr lang="en-US" smtClean="0"/>
              <a:t> 2</a:t>
            </a:r>
            <a:r>
              <a:rPr lang="en-US" baseline="30000" smtClean="0"/>
              <a:t>2</a:t>
            </a:r>
            <a:r>
              <a:rPr lang="en-US" smtClean="0"/>
              <a:t> 2</a:t>
            </a:r>
            <a:r>
              <a:rPr lang="en-US" baseline="30000" smtClean="0"/>
              <a:t>1</a:t>
            </a:r>
            <a:r>
              <a:rPr lang="en-US" smtClean="0"/>
              <a:t> 2</a:t>
            </a:r>
            <a:r>
              <a:rPr lang="en-US" baseline="30000" smtClean="0"/>
              <a:t>0</a:t>
            </a:r>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Exponents</a:t>
            </a:r>
          </a:p>
        </p:txBody>
      </p:sp>
      <p:sp>
        <p:nvSpPr>
          <p:cNvPr id="7171" name="Rectangle 3"/>
          <p:cNvSpPr>
            <a:spLocks noGrp="1" noChangeArrowheads="1"/>
          </p:cNvSpPr>
          <p:nvPr>
            <p:ph type="body" idx="1"/>
          </p:nvPr>
        </p:nvSpPr>
        <p:spPr/>
        <p:txBody>
          <a:bodyPr/>
          <a:lstStyle/>
          <a:p>
            <a:pPr eaLnBrk="1" hangingPunct="1"/>
            <a:r>
              <a:rPr lang="en-US" sz="3200" smtClean="0">
                <a:cs typeface="Times New Roman" charset="0"/>
              </a:rPr>
              <a:t>2</a:t>
            </a:r>
            <a:r>
              <a:rPr lang="en-US" sz="3200" baseline="30000" smtClean="0">
                <a:cs typeface="Times New Roman" charset="0"/>
              </a:rPr>
              <a:t>0</a:t>
            </a:r>
            <a:r>
              <a:rPr lang="en-US" sz="3200" smtClean="0">
                <a:cs typeface="Times New Roman" charset="0"/>
              </a:rPr>
              <a:t> = 1 </a:t>
            </a:r>
          </a:p>
          <a:p>
            <a:pPr eaLnBrk="1" hangingPunct="1"/>
            <a:r>
              <a:rPr lang="en-US" sz="3200" smtClean="0">
                <a:cs typeface="Times New Roman" charset="0"/>
              </a:rPr>
              <a:t>2</a:t>
            </a:r>
            <a:r>
              <a:rPr lang="en-US" sz="3200" baseline="30000" smtClean="0">
                <a:cs typeface="Times New Roman" charset="0"/>
              </a:rPr>
              <a:t>1</a:t>
            </a:r>
            <a:r>
              <a:rPr lang="en-US" sz="3200" smtClean="0">
                <a:cs typeface="Times New Roman" charset="0"/>
              </a:rPr>
              <a:t> = 2</a:t>
            </a:r>
          </a:p>
          <a:p>
            <a:pPr eaLnBrk="1" hangingPunct="1"/>
            <a:r>
              <a:rPr lang="en-US" sz="3200" smtClean="0">
                <a:cs typeface="Times New Roman" charset="0"/>
              </a:rPr>
              <a:t>2</a:t>
            </a:r>
            <a:r>
              <a:rPr lang="en-US" sz="3200" baseline="30000" smtClean="0">
                <a:cs typeface="Times New Roman" charset="0"/>
              </a:rPr>
              <a:t>2</a:t>
            </a:r>
            <a:r>
              <a:rPr lang="en-US" sz="3200" smtClean="0">
                <a:cs typeface="Times New Roman" charset="0"/>
              </a:rPr>
              <a:t> = 2 x 2 =4 </a:t>
            </a:r>
          </a:p>
          <a:p>
            <a:pPr eaLnBrk="1" hangingPunct="1"/>
            <a:r>
              <a:rPr lang="en-US" sz="3200" smtClean="0">
                <a:cs typeface="Times New Roman" charset="0"/>
              </a:rPr>
              <a:t>2</a:t>
            </a:r>
            <a:r>
              <a:rPr lang="en-US" sz="3200" baseline="30000" smtClean="0">
                <a:cs typeface="Times New Roman" charset="0"/>
              </a:rPr>
              <a:t>3</a:t>
            </a:r>
            <a:r>
              <a:rPr lang="en-US" sz="3200" smtClean="0">
                <a:cs typeface="Times New Roman" charset="0"/>
              </a:rPr>
              <a:t> = 2 x 2 x 2 = 8</a:t>
            </a:r>
            <a:r>
              <a:rPr lang="en-US" sz="3200" smtClean="0"/>
              <a:t> </a:t>
            </a:r>
          </a:p>
          <a:p>
            <a:pPr eaLnBrk="1" hangingPunct="1"/>
            <a:r>
              <a:rPr lang="en-US" sz="3200" smtClean="0"/>
              <a:t>x</a:t>
            </a:r>
            <a:r>
              <a:rPr lang="en-US" sz="3200" baseline="30000" smtClean="0"/>
              <a:t>5</a:t>
            </a:r>
            <a:r>
              <a:rPr lang="en-US" sz="3200" smtClean="0"/>
              <a:t> * x</a:t>
            </a:r>
            <a:r>
              <a:rPr lang="en-US" sz="3200" baseline="30000" smtClean="0"/>
              <a:t>10</a:t>
            </a:r>
            <a:r>
              <a:rPr lang="en-US" sz="3200" smtClean="0"/>
              <a:t> = x </a:t>
            </a:r>
            <a:r>
              <a:rPr lang="en-US" sz="3200" baseline="30000" smtClean="0"/>
              <a:t>10 + 5</a:t>
            </a:r>
            <a:r>
              <a:rPr lang="en-US" sz="3200" smtClean="0"/>
              <a:t> = x</a:t>
            </a:r>
            <a:r>
              <a:rPr lang="en-US" sz="3200" baseline="30000" smtClean="0"/>
              <a:t>15</a:t>
            </a:r>
            <a:endParaRPr lang="en-US" sz="3200" smtClean="0"/>
          </a:p>
          <a:p>
            <a:pPr eaLnBrk="1" hangingPunct="1"/>
            <a:r>
              <a:rPr lang="en-US" sz="3200" smtClean="0"/>
              <a:t>1 / x</a:t>
            </a:r>
            <a:r>
              <a:rPr lang="en-US" sz="3200" baseline="30000" smtClean="0"/>
              <a:t>2</a:t>
            </a:r>
            <a:r>
              <a:rPr lang="en-US" sz="3200" smtClean="0"/>
              <a:t> = x </a:t>
            </a:r>
            <a:r>
              <a:rPr lang="en-US" sz="3200" baseline="30000" smtClean="0"/>
              <a:t>-2</a:t>
            </a:r>
            <a:endParaRPr lang="en-US" sz="3200" smtClean="0"/>
          </a:p>
          <a:p>
            <a:pPr eaLnBrk="1" hangingPunct="1">
              <a:buFont typeface="Wingdings" pitchFamily="2" charset="2"/>
              <a:buNone/>
            </a:pPr>
            <a:endParaRPr lang="en-US" sz="32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Decimal Numbering systems</a:t>
            </a:r>
          </a:p>
        </p:txBody>
      </p:sp>
      <p:sp>
        <p:nvSpPr>
          <p:cNvPr id="8195" name="Rectangle 3"/>
          <p:cNvSpPr>
            <a:spLocks noGrp="1" noChangeArrowheads="1"/>
          </p:cNvSpPr>
          <p:nvPr>
            <p:ph type="body" idx="1"/>
          </p:nvPr>
        </p:nvSpPr>
        <p:spPr/>
        <p:txBody>
          <a:bodyPr/>
          <a:lstStyle/>
          <a:p>
            <a:pPr eaLnBrk="1" hangingPunct="1"/>
            <a:endParaRPr lang="en-US" smtClean="0"/>
          </a:p>
          <a:p>
            <a:pPr eaLnBrk="1" hangingPunct="1"/>
            <a:r>
              <a:rPr lang="en-US" smtClean="0"/>
              <a:t>Base: 10</a:t>
            </a:r>
          </a:p>
          <a:p>
            <a:pPr eaLnBrk="1" hangingPunct="1"/>
            <a:r>
              <a:rPr lang="en-US" smtClean="0"/>
              <a:t>Digits: 0, 1, 2, 3, 4, 5, 6, 7, 8, 9</a:t>
            </a:r>
          </a:p>
          <a:p>
            <a:pPr eaLnBrk="1" hangingPunct="1"/>
            <a:r>
              <a:rPr lang="en-US" smtClean="0"/>
              <a:t> Representation</a:t>
            </a:r>
          </a:p>
          <a:p>
            <a:pPr eaLnBrk="1" hangingPunct="1">
              <a:buFont typeface="Wingdings" pitchFamily="2" charset="2"/>
              <a:buNone/>
            </a:pPr>
            <a:r>
              <a:rPr lang="en-US" smtClean="0"/>
              <a:t>			5234</a:t>
            </a:r>
          </a:p>
          <a:p>
            <a:pPr eaLnBrk="1" hangingPunct="1">
              <a:buFont typeface="Wingdings" pitchFamily="2" charset="2"/>
              <a:buNone/>
            </a:pPr>
            <a:r>
              <a:rPr lang="en-US" smtClean="0"/>
              <a:t>	</a:t>
            </a:r>
            <a:r>
              <a:rPr lang="en-US" smtClean="0">
                <a:cs typeface="Times New Roman" charset="0"/>
              </a:rPr>
              <a:t> Thousands	Hundreds	Tens	Units</a:t>
            </a:r>
          </a:p>
          <a:p>
            <a:pPr lvl="1" algn="just" eaLnBrk="1" hangingPunct="1">
              <a:buFontTx/>
              <a:buNone/>
            </a:pPr>
            <a:r>
              <a:rPr lang="en-US" smtClean="0">
                <a:cs typeface="Times New Roman" charset="0"/>
              </a:rPr>
              <a:t>   5		  		2	  3	  4</a:t>
            </a:r>
          </a:p>
          <a:p>
            <a:pPr algn="just" eaLnBrk="1" hangingPunct="1">
              <a:buFont typeface="Wingdings" pitchFamily="2" charset="2"/>
              <a:buNone/>
            </a:pPr>
            <a:endParaRPr lang="en-US" baseline="300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Binary Numbering systems</a:t>
            </a:r>
          </a:p>
        </p:txBody>
      </p:sp>
      <p:sp>
        <p:nvSpPr>
          <p:cNvPr id="9219" name="Rectangle 3"/>
          <p:cNvSpPr>
            <a:spLocks noGrp="1" noChangeArrowheads="1"/>
          </p:cNvSpPr>
          <p:nvPr>
            <p:ph type="body" idx="1"/>
          </p:nvPr>
        </p:nvSpPr>
        <p:spPr/>
        <p:txBody>
          <a:bodyPr/>
          <a:lstStyle/>
          <a:p>
            <a:pPr eaLnBrk="1" hangingPunct="1"/>
            <a:r>
              <a:rPr lang="en-US" smtClean="0"/>
              <a:t>Base: 2</a:t>
            </a:r>
          </a:p>
          <a:p>
            <a:pPr eaLnBrk="1" hangingPunct="1"/>
            <a:r>
              <a:rPr lang="en-US" smtClean="0"/>
              <a:t>Digits: 0, 1</a:t>
            </a:r>
          </a:p>
          <a:p>
            <a:pPr eaLnBrk="1" hangingPunct="1"/>
            <a:r>
              <a:rPr lang="en-US" smtClean="0">
                <a:cs typeface="Times New Roman" charset="0"/>
              </a:rPr>
              <a:t>binary number:		110101</a:t>
            </a:r>
            <a:r>
              <a:rPr lang="en-US" b="1" baseline="-30000" smtClean="0">
                <a:cs typeface="Times New Roman" charset="0"/>
              </a:rPr>
              <a:t>2</a:t>
            </a:r>
            <a:endParaRPr lang="en-US" smtClean="0">
              <a:cs typeface="Times New Roman" charset="0"/>
            </a:endParaRPr>
          </a:p>
          <a:p>
            <a:pPr eaLnBrk="1" hangingPunct="1">
              <a:buFont typeface="Wingdings" pitchFamily="2" charset="2"/>
              <a:buNone/>
            </a:pPr>
            <a:r>
              <a:rPr lang="en-US" smtClean="0">
                <a:cs typeface="Times New Roman" charset="0"/>
              </a:rPr>
              <a:t>positional powers of 2:     2</a:t>
            </a:r>
            <a:r>
              <a:rPr lang="en-US" baseline="30000" smtClean="0">
                <a:cs typeface="Times New Roman" charset="0"/>
              </a:rPr>
              <a:t>5</a:t>
            </a:r>
            <a:r>
              <a:rPr lang="en-US" smtClean="0">
                <a:cs typeface="Times New Roman" charset="0"/>
              </a:rPr>
              <a:t>    2</a:t>
            </a:r>
            <a:r>
              <a:rPr lang="en-US" baseline="30000" smtClean="0">
                <a:cs typeface="Times New Roman" charset="0"/>
              </a:rPr>
              <a:t>4</a:t>
            </a:r>
            <a:r>
              <a:rPr lang="en-US" smtClean="0">
                <a:cs typeface="Times New Roman" charset="0"/>
              </a:rPr>
              <a:t>    2</a:t>
            </a:r>
            <a:r>
              <a:rPr lang="en-US" baseline="30000" smtClean="0">
                <a:cs typeface="Times New Roman" charset="0"/>
              </a:rPr>
              <a:t>3 </a:t>
            </a:r>
            <a:r>
              <a:rPr lang="en-US" smtClean="0">
                <a:cs typeface="Times New Roman" charset="0"/>
              </a:rPr>
              <a:t>  2</a:t>
            </a:r>
            <a:r>
              <a:rPr lang="en-US" baseline="30000" smtClean="0">
                <a:cs typeface="Times New Roman" charset="0"/>
              </a:rPr>
              <a:t>2</a:t>
            </a:r>
            <a:r>
              <a:rPr lang="en-US" smtClean="0">
                <a:cs typeface="Times New Roman" charset="0"/>
              </a:rPr>
              <a:t>   2</a:t>
            </a:r>
            <a:r>
              <a:rPr lang="en-US" baseline="30000" smtClean="0">
                <a:cs typeface="Times New Roman" charset="0"/>
              </a:rPr>
              <a:t>1</a:t>
            </a:r>
            <a:r>
              <a:rPr lang="en-US" smtClean="0">
                <a:cs typeface="Times New Roman" charset="0"/>
              </a:rPr>
              <a:t>   2</a:t>
            </a:r>
            <a:r>
              <a:rPr lang="en-US" baseline="30000" smtClean="0">
                <a:cs typeface="Times New Roman" charset="0"/>
              </a:rPr>
              <a:t>0</a:t>
            </a:r>
            <a:endParaRPr lang="en-US" smtClean="0">
              <a:cs typeface="Times New Roman" charset="0"/>
            </a:endParaRPr>
          </a:p>
          <a:p>
            <a:pPr eaLnBrk="1" hangingPunct="1">
              <a:buFont typeface="Wingdings" pitchFamily="2" charset="2"/>
              <a:buNone/>
            </a:pPr>
            <a:r>
              <a:rPr lang="en-US" smtClean="0">
                <a:cs typeface="Times New Roman" charset="0"/>
              </a:rPr>
              <a:t>decimal positional value:  32   16	  8    4     2   1</a:t>
            </a:r>
          </a:p>
          <a:p>
            <a:pPr algn="just" eaLnBrk="1" hangingPunct="1">
              <a:buFont typeface="Wingdings" pitchFamily="2" charset="2"/>
              <a:buNone/>
            </a:pPr>
            <a:r>
              <a:rPr lang="en-US" smtClean="0">
                <a:cs typeface="Times New Roman" charset="0"/>
              </a:rPr>
              <a:t>binary number:                   1     1     0    1     0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computer </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They are larger than the micro computer in size and in storage capacity. They are stand-alone computers used by business and enterprises for department- level operation.</a:t>
            </a:r>
          </a:p>
          <a:p>
            <a:pPr marL="0" indent="0">
              <a:lnSpc>
                <a:spcPct val="150000"/>
              </a:lnSpc>
              <a:buNone/>
            </a:pPr>
            <a:r>
              <a:rPr lang="en-US" dirty="0" smtClean="0"/>
              <a:t> </a:t>
            </a:r>
            <a:endParaRPr lang="en-US" dirty="0"/>
          </a:p>
        </p:txBody>
      </p:sp>
    </p:spTree>
    <p:extLst>
      <p:ext uri="{BB962C8B-B14F-4D97-AF65-F5344CB8AC3E}">
        <p14:creationId xmlns:p14="http://schemas.microsoft.com/office/powerpoint/2010/main" xmlns="" val="858884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Binary to Decimal Conversion</a:t>
            </a:r>
          </a:p>
        </p:txBody>
      </p:sp>
      <p:sp>
        <p:nvSpPr>
          <p:cNvPr id="49155" name="Rectangle 3"/>
          <p:cNvSpPr>
            <a:spLocks noGrp="1" noChangeArrowheads="1"/>
          </p:cNvSpPr>
          <p:nvPr>
            <p:ph type="body" idx="1"/>
          </p:nvPr>
        </p:nvSpPr>
        <p:spPr/>
        <p:txBody>
          <a:bodyPr/>
          <a:lstStyle/>
          <a:p>
            <a:pPr eaLnBrk="1" hangingPunct="1"/>
            <a:r>
              <a:rPr lang="en-US" smtClean="0">
                <a:cs typeface="Times New Roman" charset="0"/>
              </a:rPr>
              <a:t>To convert to base 10, add all the values where a one digit occurs.	</a:t>
            </a:r>
          </a:p>
          <a:p>
            <a:pPr eaLnBrk="1" hangingPunct="1">
              <a:buFont typeface="Wingdings" pitchFamily="2" charset="2"/>
              <a:buNone/>
            </a:pPr>
            <a:r>
              <a:rPr lang="en-US" smtClean="0">
                <a:cs typeface="Times New Roman" charset="0"/>
              </a:rPr>
              <a:t>Ex: 		110101</a:t>
            </a:r>
            <a:r>
              <a:rPr lang="en-US" b="1" baseline="-30000" smtClean="0">
                <a:cs typeface="Times New Roman" charset="0"/>
              </a:rPr>
              <a:t>2</a:t>
            </a:r>
            <a:endParaRPr lang="en-US" smtClean="0">
              <a:cs typeface="Times New Roman" charset="0"/>
            </a:endParaRPr>
          </a:p>
          <a:p>
            <a:pPr eaLnBrk="1" hangingPunct="1">
              <a:buFont typeface="Wingdings" pitchFamily="2" charset="2"/>
              <a:buNone/>
            </a:pPr>
            <a:r>
              <a:rPr lang="en-US" smtClean="0">
                <a:cs typeface="Times New Roman" charset="0"/>
              </a:rPr>
              <a:t>positional powers of 2:     2</a:t>
            </a:r>
            <a:r>
              <a:rPr lang="en-US" baseline="30000" smtClean="0">
                <a:cs typeface="Times New Roman" charset="0"/>
              </a:rPr>
              <a:t>5</a:t>
            </a:r>
            <a:r>
              <a:rPr lang="en-US" smtClean="0">
                <a:cs typeface="Times New Roman" charset="0"/>
              </a:rPr>
              <a:t>    2</a:t>
            </a:r>
            <a:r>
              <a:rPr lang="en-US" baseline="30000" smtClean="0">
                <a:cs typeface="Times New Roman" charset="0"/>
              </a:rPr>
              <a:t>4</a:t>
            </a:r>
            <a:r>
              <a:rPr lang="en-US" smtClean="0">
                <a:cs typeface="Times New Roman" charset="0"/>
              </a:rPr>
              <a:t>    2</a:t>
            </a:r>
            <a:r>
              <a:rPr lang="en-US" baseline="30000" smtClean="0">
                <a:cs typeface="Times New Roman" charset="0"/>
              </a:rPr>
              <a:t>3 </a:t>
            </a:r>
            <a:r>
              <a:rPr lang="en-US" smtClean="0">
                <a:cs typeface="Times New Roman" charset="0"/>
              </a:rPr>
              <a:t>  2</a:t>
            </a:r>
            <a:r>
              <a:rPr lang="en-US" baseline="30000" smtClean="0">
                <a:cs typeface="Times New Roman" charset="0"/>
              </a:rPr>
              <a:t>2</a:t>
            </a:r>
            <a:r>
              <a:rPr lang="en-US" smtClean="0">
                <a:cs typeface="Times New Roman" charset="0"/>
              </a:rPr>
              <a:t>   2</a:t>
            </a:r>
            <a:r>
              <a:rPr lang="en-US" baseline="30000" smtClean="0">
                <a:cs typeface="Times New Roman" charset="0"/>
              </a:rPr>
              <a:t>1</a:t>
            </a:r>
            <a:r>
              <a:rPr lang="en-US" smtClean="0">
                <a:cs typeface="Times New Roman" charset="0"/>
              </a:rPr>
              <a:t>   2</a:t>
            </a:r>
            <a:r>
              <a:rPr lang="en-US" baseline="30000" smtClean="0">
                <a:cs typeface="Times New Roman" charset="0"/>
              </a:rPr>
              <a:t>0</a:t>
            </a:r>
            <a:endParaRPr lang="en-US" smtClean="0">
              <a:cs typeface="Times New Roman" charset="0"/>
            </a:endParaRPr>
          </a:p>
          <a:p>
            <a:pPr eaLnBrk="1" hangingPunct="1">
              <a:buFont typeface="Wingdings" pitchFamily="2" charset="2"/>
              <a:buNone/>
            </a:pPr>
            <a:r>
              <a:rPr lang="en-US" smtClean="0">
                <a:cs typeface="Times New Roman" charset="0"/>
              </a:rPr>
              <a:t>decimal positional value:  32   16	  8    4     2   1</a:t>
            </a:r>
          </a:p>
          <a:p>
            <a:pPr algn="just" eaLnBrk="1" hangingPunct="1">
              <a:buFont typeface="Wingdings" pitchFamily="2" charset="2"/>
              <a:buNone/>
            </a:pPr>
            <a:r>
              <a:rPr lang="en-US" smtClean="0">
                <a:cs typeface="Times New Roman" charset="0"/>
              </a:rPr>
              <a:t>binary number:                   1     1     0    1     0   1</a:t>
            </a:r>
          </a:p>
          <a:p>
            <a:pPr algn="just" eaLnBrk="1" hangingPunct="1">
              <a:buFont typeface="Wingdings" pitchFamily="2" charset="2"/>
              <a:buNone/>
            </a:pPr>
            <a:r>
              <a:rPr lang="en-US" smtClean="0">
                <a:cs typeface="Times New Roman" charset="0"/>
              </a:rPr>
              <a:t>			32 +	16 +	 4  + 	1 = 53</a:t>
            </a:r>
            <a:r>
              <a:rPr lang="en-US" b="1" baseline="-30000" smtClean="0">
                <a:cs typeface="Times New Roman" charset="0"/>
              </a:rPr>
              <a:t>10</a:t>
            </a:r>
            <a:r>
              <a:rPr lang="en-US" smtClean="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Assignment :-Binary to Decimal Conversion</a:t>
            </a:r>
          </a:p>
        </p:txBody>
      </p:sp>
      <p:sp>
        <p:nvSpPr>
          <p:cNvPr id="50179" name="Rectangle 3"/>
          <p:cNvSpPr>
            <a:spLocks noGrp="1" noChangeArrowheads="1"/>
          </p:cNvSpPr>
          <p:nvPr>
            <p:ph type="body" idx="1"/>
          </p:nvPr>
        </p:nvSpPr>
        <p:spPr/>
        <p:txBody>
          <a:bodyPr/>
          <a:lstStyle/>
          <a:p>
            <a:pPr eaLnBrk="1" hangingPunct="1">
              <a:buFont typeface="Wingdings" pitchFamily="2" charset="2"/>
              <a:buNone/>
            </a:pPr>
            <a:r>
              <a:rPr lang="en-US" smtClean="0">
                <a:cs typeface="Times New Roman" charset="0"/>
              </a:rPr>
              <a:t>		101011</a:t>
            </a:r>
            <a:r>
              <a:rPr lang="en-US" b="1" baseline="-30000" smtClean="0">
                <a:cs typeface="Times New Roman" charset="0"/>
              </a:rPr>
              <a:t>2</a:t>
            </a:r>
            <a:endParaRPr lang="en-US" smtClean="0">
              <a:cs typeface="Times New Roman" charset="0"/>
            </a:endParaRPr>
          </a:p>
          <a:p>
            <a:pPr eaLnBrk="1" hangingPunct="1">
              <a:buFont typeface="Wingdings" pitchFamily="2" charset="2"/>
              <a:buNone/>
            </a:pPr>
            <a:r>
              <a:rPr lang="en-US" smtClean="0">
                <a:cs typeface="Times New Roman" charset="0"/>
              </a:rPr>
              <a:t>positional powers of 2:     2</a:t>
            </a:r>
            <a:r>
              <a:rPr lang="en-US" baseline="30000" smtClean="0">
                <a:cs typeface="Times New Roman" charset="0"/>
              </a:rPr>
              <a:t>5</a:t>
            </a:r>
            <a:r>
              <a:rPr lang="en-US" smtClean="0">
                <a:cs typeface="Times New Roman" charset="0"/>
              </a:rPr>
              <a:t>    2</a:t>
            </a:r>
            <a:r>
              <a:rPr lang="en-US" baseline="30000" smtClean="0">
                <a:cs typeface="Times New Roman" charset="0"/>
              </a:rPr>
              <a:t>4</a:t>
            </a:r>
            <a:r>
              <a:rPr lang="en-US" smtClean="0">
                <a:cs typeface="Times New Roman" charset="0"/>
              </a:rPr>
              <a:t>    2</a:t>
            </a:r>
            <a:r>
              <a:rPr lang="en-US" baseline="30000" smtClean="0">
                <a:cs typeface="Times New Roman" charset="0"/>
              </a:rPr>
              <a:t>3 </a:t>
            </a:r>
            <a:r>
              <a:rPr lang="en-US" smtClean="0">
                <a:cs typeface="Times New Roman" charset="0"/>
              </a:rPr>
              <a:t>  2</a:t>
            </a:r>
            <a:r>
              <a:rPr lang="en-US" baseline="30000" smtClean="0">
                <a:cs typeface="Times New Roman" charset="0"/>
              </a:rPr>
              <a:t>2</a:t>
            </a:r>
            <a:r>
              <a:rPr lang="en-US" smtClean="0">
                <a:cs typeface="Times New Roman" charset="0"/>
              </a:rPr>
              <a:t>   2</a:t>
            </a:r>
            <a:r>
              <a:rPr lang="en-US" baseline="30000" smtClean="0">
                <a:cs typeface="Times New Roman" charset="0"/>
              </a:rPr>
              <a:t>1</a:t>
            </a:r>
            <a:r>
              <a:rPr lang="en-US" smtClean="0">
                <a:cs typeface="Times New Roman" charset="0"/>
              </a:rPr>
              <a:t>   2</a:t>
            </a:r>
            <a:r>
              <a:rPr lang="en-US" baseline="30000" smtClean="0">
                <a:cs typeface="Times New Roman" charset="0"/>
              </a:rPr>
              <a:t>0</a:t>
            </a:r>
            <a:endParaRPr lang="en-US" smtClean="0">
              <a:cs typeface="Times New Roman" charset="0"/>
            </a:endParaRPr>
          </a:p>
          <a:p>
            <a:pPr eaLnBrk="1" hangingPunct="1">
              <a:buFont typeface="Wingdings" pitchFamily="2" charset="2"/>
              <a:buNone/>
            </a:pPr>
            <a:r>
              <a:rPr lang="en-US" smtClean="0">
                <a:cs typeface="Times New Roman" charset="0"/>
              </a:rPr>
              <a:t>decimal positional value:  </a:t>
            </a:r>
          </a:p>
          <a:p>
            <a:pPr algn="just" eaLnBrk="1" hangingPunct="1">
              <a:buFont typeface="Wingdings" pitchFamily="2" charset="2"/>
              <a:buNone/>
            </a:pPr>
            <a:r>
              <a:rPr lang="en-US" smtClean="0">
                <a:cs typeface="Times New Roman" charset="0"/>
              </a:rPr>
              <a:t>binary number:                   </a:t>
            </a:r>
          </a:p>
          <a:p>
            <a:pPr algn="just" eaLnBrk="1" hangingPunct="1">
              <a:buFont typeface="Wingdings" pitchFamily="2" charset="2"/>
              <a:buNone/>
            </a:pPr>
            <a:r>
              <a:rPr lang="en-US" smtClean="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Binary to Decimal Conversion</a:t>
            </a:r>
          </a:p>
        </p:txBody>
      </p:sp>
      <p:sp>
        <p:nvSpPr>
          <p:cNvPr id="107523" name="Rectangle 3"/>
          <p:cNvSpPr>
            <a:spLocks noGrp="1" noChangeArrowheads="1"/>
          </p:cNvSpPr>
          <p:nvPr>
            <p:ph type="body" idx="1"/>
          </p:nvPr>
        </p:nvSpPr>
        <p:spPr/>
        <p:txBody>
          <a:bodyPr/>
          <a:lstStyle/>
          <a:p>
            <a:pPr eaLnBrk="1" hangingPunct="1">
              <a:buFont typeface="Wingdings" pitchFamily="2" charset="2"/>
              <a:buNone/>
            </a:pPr>
            <a:r>
              <a:rPr lang="en-US" smtClean="0">
                <a:cs typeface="Times New Roman" charset="0"/>
              </a:rPr>
              <a:t>Ex: 		101011</a:t>
            </a:r>
            <a:r>
              <a:rPr lang="en-US" b="1" baseline="-30000" smtClean="0">
                <a:cs typeface="Times New Roman" charset="0"/>
              </a:rPr>
              <a:t>2</a:t>
            </a:r>
            <a:endParaRPr lang="en-US" smtClean="0">
              <a:cs typeface="Times New Roman" charset="0"/>
            </a:endParaRPr>
          </a:p>
          <a:p>
            <a:pPr eaLnBrk="1" hangingPunct="1">
              <a:buFont typeface="Wingdings" pitchFamily="2" charset="2"/>
              <a:buNone/>
            </a:pPr>
            <a:r>
              <a:rPr lang="en-US" smtClean="0">
                <a:cs typeface="Times New Roman" charset="0"/>
              </a:rPr>
              <a:t>positional powers of 2:     2</a:t>
            </a:r>
            <a:r>
              <a:rPr lang="en-US" baseline="30000" smtClean="0">
                <a:cs typeface="Times New Roman" charset="0"/>
              </a:rPr>
              <a:t>5</a:t>
            </a:r>
            <a:r>
              <a:rPr lang="en-US" smtClean="0">
                <a:cs typeface="Times New Roman" charset="0"/>
              </a:rPr>
              <a:t>    2</a:t>
            </a:r>
            <a:r>
              <a:rPr lang="en-US" baseline="30000" smtClean="0">
                <a:cs typeface="Times New Roman" charset="0"/>
              </a:rPr>
              <a:t>4</a:t>
            </a:r>
            <a:r>
              <a:rPr lang="en-US" smtClean="0">
                <a:cs typeface="Times New Roman" charset="0"/>
              </a:rPr>
              <a:t>    2</a:t>
            </a:r>
            <a:r>
              <a:rPr lang="en-US" baseline="30000" smtClean="0">
                <a:cs typeface="Times New Roman" charset="0"/>
              </a:rPr>
              <a:t>3 </a:t>
            </a:r>
            <a:r>
              <a:rPr lang="en-US" smtClean="0">
                <a:cs typeface="Times New Roman" charset="0"/>
              </a:rPr>
              <a:t>  2</a:t>
            </a:r>
            <a:r>
              <a:rPr lang="en-US" baseline="30000" smtClean="0">
                <a:cs typeface="Times New Roman" charset="0"/>
              </a:rPr>
              <a:t>2</a:t>
            </a:r>
            <a:r>
              <a:rPr lang="en-US" smtClean="0">
                <a:cs typeface="Times New Roman" charset="0"/>
              </a:rPr>
              <a:t>   2</a:t>
            </a:r>
            <a:r>
              <a:rPr lang="en-US" baseline="30000" smtClean="0">
                <a:cs typeface="Times New Roman" charset="0"/>
              </a:rPr>
              <a:t>1</a:t>
            </a:r>
            <a:r>
              <a:rPr lang="en-US" smtClean="0">
                <a:cs typeface="Times New Roman" charset="0"/>
              </a:rPr>
              <a:t>   2</a:t>
            </a:r>
            <a:r>
              <a:rPr lang="en-US" baseline="30000" smtClean="0">
                <a:cs typeface="Times New Roman" charset="0"/>
              </a:rPr>
              <a:t>0</a:t>
            </a:r>
            <a:endParaRPr lang="en-US" smtClean="0">
              <a:cs typeface="Times New Roman" charset="0"/>
            </a:endParaRPr>
          </a:p>
          <a:p>
            <a:pPr eaLnBrk="1" hangingPunct="1">
              <a:buFont typeface="Wingdings" pitchFamily="2" charset="2"/>
              <a:buNone/>
            </a:pPr>
            <a:r>
              <a:rPr lang="en-US" smtClean="0">
                <a:cs typeface="Times New Roman" charset="0"/>
              </a:rPr>
              <a:t>decimal positional value:  32   16	  8    4     2   1</a:t>
            </a:r>
          </a:p>
          <a:p>
            <a:pPr algn="just" eaLnBrk="1" hangingPunct="1">
              <a:buFont typeface="Wingdings" pitchFamily="2" charset="2"/>
              <a:buNone/>
            </a:pPr>
            <a:r>
              <a:rPr lang="en-US" smtClean="0">
                <a:cs typeface="Times New Roman" charset="0"/>
              </a:rPr>
              <a:t>binary number:                   1     0      1    0    1   1</a:t>
            </a:r>
          </a:p>
          <a:p>
            <a:pPr algn="just" eaLnBrk="1" hangingPunct="1">
              <a:buFont typeface="Wingdings" pitchFamily="2" charset="2"/>
              <a:buNone/>
            </a:pPr>
            <a:r>
              <a:rPr lang="en-US" smtClean="0">
                <a:cs typeface="Times New Roman" charset="0"/>
              </a:rPr>
              <a:t>			32 +	8  +	2  + 	1 = 43</a:t>
            </a:r>
            <a:r>
              <a:rPr lang="en-US" b="1" baseline="-30000" smtClean="0">
                <a:cs typeface="Times New Roman" charset="0"/>
              </a:rPr>
              <a:t>10</a:t>
            </a:r>
            <a:r>
              <a:rPr lang="en-US" smtClean="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5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5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Decimal to Binary Conversion</a:t>
            </a:r>
          </a:p>
        </p:txBody>
      </p:sp>
      <p:sp>
        <p:nvSpPr>
          <p:cNvPr id="51203"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sz="2400" i="1" smtClean="0">
                <a:cs typeface="Times New Roman" charset="0"/>
              </a:rPr>
              <a:t>The Division Method.</a:t>
            </a:r>
            <a:r>
              <a:rPr lang="en-US" sz="2400" smtClean="0">
                <a:cs typeface="Times New Roman" charset="0"/>
              </a:rPr>
              <a:t>  Divide by 2 until you reach zero, and then collect the remainders in reverse.</a:t>
            </a:r>
          </a:p>
          <a:p>
            <a:pPr algn="just" eaLnBrk="1" hangingPunct="1">
              <a:lnSpc>
                <a:spcPct val="90000"/>
              </a:lnSpc>
              <a:buFont typeface="Wingdings" pitchFamily="2" charset="2"/>
              <a:buNone/>
            </a:pPr>
            <a:r>
              <a:rPr lang="en-US" sz="2400" smtClean="0">
                <a:cs typeface="Times New Roman" charset="0"/>
              </a:rPr>
              <a:t>  </a:t>
            </a:r>
            <a:r>
              <a:rPr lang="en-US" sz="2400" b="1" smtClean="0">
                <a:cs typeface="Times New Roman" charset="0"/>
              </a:rPr>
              <a:t>Ex 1:		 </a:t>
            </a:r>
            <a:r>
              <a:rPr lang="en-US" sz="2400" smtClean="0">
                <a:cs typeface="Times New Roman" charset="0"/>
              </a:rPr>
              <a:t>56</a:t>
            </a:r>
            <a:r>
              <a:rPr lang="en-US" sz="2400" b="1" baseline="-30000" smtClean="0">
                <a:cs typeface="Times New Roman" charset="0"/>
              </a:rPr>
              <a:t>10</a:t>
            </a:r>
            <a:r>
              <a:rPr lang="en-US" sz="2400" b="1" smtClean="0">
                <a:cs typeface="Times New Roman" charset="0"/>
              </a:rPr>
              <a:t>       =      </a:t>
            </a:r>
            <a:r>
              <a:rPr lang="en-US" sz="2400" smtClean="0">
                <a:cs typeface="Times New Roman" charset="0"/>
              </a:rPr>
              <a:t>111000</a:t>
            </a:r>
            <a:r>
              <a:rPr lang="en-US" sz="2400" b="1" baseline="-30000" smtClean="0">
                <a:cs typeface="Times New Roman" charset="0"/>
              </a:rPr>
              <a:t>2</a:t>
            </a:r>
            <a:r>
              <a:rPr lang="en-US" sz="2400" b="1" smtClean="0">
                <a:cs typeface="Times New Roman" charset="0"/>
              </a:rPr>
              <a:t> 		</a:t>
            </a:r>
            <a:endParaRPr lang="en-US" sz="2400" smtClean="0">
              <a:cs typeface="Times New Roman" charset="0"/>
            </a:endParaRPr>
          </a:p>
          <a:p>
            <a:pPr algn="just" eaLnBrk="1" hangingPunct="1">
              <a:lnSpc>
                <a:spcPct val="90000"/>
              </a:lnSpc>
              <a:buFont typeface="Wingdings" pitchFamily="2" charset="2"/>
              <a:buNone/>
            </a:pPr>
            <a:r>
              <a:rPr lang="en-US" sz="2400" smtClean="0">
                <a:cs typeface="Times New Roman" charset="0"/>
              </a:rPr>
              <a:t>2 </a:t>
            </a:r>
            <a:r>
              <a:rPr lang="en-US" sz="2400" u="sng" smtClean="0">
                <a:cs typeface="Times New Roman" charset="0"/>
              </a:rPr>
              <a:t>) 56 </a:t>
            </a:r>
            <a:r>
              <a:rPr lang="en-US" sz="2400" smtClean="0">
                <a:cs typeface="Times New Roman" charset="0"/>
              </a:rPr>
              <a:t>	  Rem:			</a:t>
            </a:r>
          </a:p>
          <a:p>
            <a:pPr algn="just" eaLnBrk="1" hangingPunct="1">
              <a:lnSpc>
                <a:spcPct val="90000"/>
              </a:lnSpc>
              <a:buFont typeface="Wingdings" pitchFamily="2" charset="2"/>
              <a:buNone/>
            </a:pPr>
            <a:r>
              <a:rPr lang="en-US" sz="2400" smtClean="0">
                <a:cs typeface="Times New Roman" charset="0"/>
              </a:rPr>
              <a:t>2 </a:t>
            </a:r>
            <a:r>
              <a:rPr lang="en-US" sz="2400" u="sng" smtClean="0">
                <a:cs typeface="Times New Roman" charset="0"/>
              </a:rPr>
              <a:t>) 28 </a:t>
            </a:r>
            <a:r>
              <a:rPr lang="en-US" sz="2400" smtClean="0">
                <a:cs typeface="Times New Roman" charset="0"/>
              </a:rPr>
              <a:t>	   0		</a:t>
            </a:r>
          </a:p>
          <a:p>
            <a:pPr algn="just" eaLnBrk="1" hangingPunct="1">
              <a:lnSpc>
                <a:spcPct val="90000"/>
              </a:lnSpc>
              <a:buFont typeface="Wingdings" pitchFamily="2" charset="2"/>
              <a:buNone/>
            </a:pPr>
            <a:r>
              <a:rPr lang="en-US" sz="2400" smtClean="0">
                <a:cs typeface="Times New Roman" charset="0"/>
              </a:rPr>
              <a:t>2 </a:t>
            </a:r>
            <a:r>
              <a:rPr lang="en-US" sz="2400" u="sng" smtClean="0">
                <a:cs typeface="Times New Roman" charset="0"/>
              </a:rPr>
              <a:t>) 14 </a:t>
            </a:r>
            <a:r>
              <a:rPr lang="en-US" sz="2400" smtClean="0">
                <a:cs typeface="Times New Roman" charset="0"/>
              </a:rPr>
              <a:t>	   0	</a:t>
            </a:r>
          </a:p>
          <a:p>
            <a:pPr algn="just" eaLnBrk="1" hangingPunct="1">
              <a:lnSpc>
                <a:spcPct val="90000"/>
              </a:lnSpc>
              <a:buFont typeface="Wingdings" pitchFamily="2" charset="2"/>
              <a:buNone/>
            </a:pPr>
            <a:r>
              <a:rPr lang="en-US" sz="2400" smtClean="0">
                <a:cs typeface="Times New Roman" charset="0"/>
              </a:rPr>
              <a:t>2 </a:t>
            </a:r>
            <a:r>
              <a:rPr lang="en-US" sz="2400" u="sng" smtClean="0">
                <a:cs typeface="Times New Roman" charset="0"/>
              </a:rPr>
              <a:t>)  7 </a:t>
            </a:r>
            <a:r>
              <a:rPr lang="en-US" sz="2400" smtClean="0">
                <a:cs typeface="Times New Roman" charset="0"/>
              </a:rPr>
              <a:t>	   0	</a:t>
            </a:r>
          </a:p>
          <a:p>
            <a:pPr algn="just" eaLnBrk="1" hangingPunct="1">
              <a:lnSpc>
                <a:spcPct val="90000"/>
              </a:lnSpc>
              <a:buFont typeface="Wingdings" pitchFamily="2" charset="2"/>
              <a:buNone/>
            </a:pPr>
            <a:r>
              <a:rPr lang="en-US" sz="2400" smtClean="0">
                <a:cs typeface="Times New Roman" charset="0"/>
              </a:rPr>
              <a:t>2 </a:t>
            </a:r>
            <a:r>
              <a:rPr lang="en-US" sz="2400" u="sng" smtClean="0">
                <a:cs typeface="Times New Roman" charset="0"/>
              </a:rPr>
              <a:t>)  3 </a:t>
            </a:r>
            <a:r>
              <a:rPr lang="en-US" sz="2400" smtClean="0">
                <a:cs typeface="Times New Roman" charset="0"/>
              </a:rPr>
              <a:t>	   1	</a:t>
            </a:r>
          </a:p>
          <a:p>
            <a:pPr algn="just" eaLnBrk="1" hangingPunct="1">
              <a:lnSpc>
                <a:spcPct val="90000"/>
              </a:lnSpc>
              <a:buFont typeface="Wingdings" pitchFamily="2" charset="2"/>
              <a:buNone/>
            </a:pPr>
            <a:r>
              <a:rPr lang="en-US" sz="2400" smtClean="0">
                <a:cs typeface="Times New Roman" charset="0"/>
              </a:rPr>
              <a:t>2 </a:t>
            </a:r>
            <a:r>
              <a:rPr lang="en-US" sz="2400" u="sng" smtClean="0">
                <a:cs typeface="Times New Roman" charset="0"/>
              </a:rPr>
              <a:t>)  1 </a:t>
            </a:r>
            <a:r>
              <a:rPr lang="en-US" sz="2400" smtClean="0">
                <a:cs typeface="Times New Roman" charset="0"/>
              </a:rPr>
              <a:t>	   1			</a:t>
            </a:r>
          </a:p>
          <a:p>
            <a:pPr algn="just" eaLnBrk="1" hangingPunct="1">
              <a:lnSpc>
                <a:spcPct val="90000"/>
              </a:lnSpc>
              <a:buFont typeface="Wingdings" pitchFamily="2" charset="2"/>
              <a:buNone/>
            </a:pPr>
            <a:r>
              <a:rPr lang="en-US" sz="2400" smtClean="0">
                <a:cs typeface="Times New Roman" charset="0"/>
              </a:rPr>
              <a:t>       0	   1			</a:t>
            </a:r>
          </a:p>
          <a:p>
            <a:pPr algn="just" eaLnBrk="1" hangingPunct="1">
              <a:lnSpc>
                <a:spcPct val="90000"/>
              </a:lnSpc>
              <a:buFont typeface="Wingdings" pitchFamily="2" charset="2"/>
              <a:buNone/>
            </a:pPr>
            <a:endParaRPr lang="en-US" sz="2400" smtClean="0">
              <a:cs typeface="Times New Roman" charset="0"/>
            </a:endParaRPr>
          </a:p>
        </p:txBody>
      </p:sp>
      <p:sp>
        <p:nvSpPr>
          <p:cNvPr id="13316" name="Text Box 4"/>
          <p:cNvSpPr txBox="1">
            <a:spLocks noChangeArrowheads="1"/>
          </p:cNvSpPr>
          <p:nvPr/>
        </p:nvSpPr>
        <p:spPr bwMode="auto">
          <a:xfrm>
            <a:off x="2438400" y="3962400"/>
            <a:ext cx="3454400" cy="369332"/>
          </a:xfrm>
          <a:prstGeom prst="rect">
            <a:avLst/>
          </a:prstGeom>
          <a:noFill/>
          <a:ln w="9525">
            <a:noFill/>
            <a:miter lim="800000"/>
            <a:headEnd/>
            <a:tailEnd/>
          </a:ln>
        </p:spPr>
        <p:txBody>
          <a:bodyPr>
            <a:spAutoFit/>
          </a:bodyPr>
          <a:lstStyle/>
          <a:p>
            <a:endParaRPr lang="en-US"/>
          </a:p>
        </p:txBody>
      </p:sp>
      <p:sp>
        <p:nvSpPr>
          <p:cNvPr id="13317" name="Text Box 5"/>
          <p:cNvSpPr txBox="1">
            <a:spLocks noChangeArrowheads="1"/>
          </p:cNvSpPr>
          <p:nvPr/>
        </p:nvSpPr>
        <p:spPr bwMode="auto">
          <a:xfrm>
            <a:off x="1320801" y="3962400"/>
            <a:ext cx="1646767" cy="369332"/>
          </a:xfrm>
          <a:prstGeom prst="rect">
            <a:avLst/>
          </a:prstGeom>
          <a:noFill/>
          <a:ln w="9525">
            <a:noFill/>
            <a:miter lim="800000"/>
            <a:headEnd/>
            <a:tailEnd/>
          </a:ln>
        </p:spPr>
        <p:txBody>
          <a:bodyPr>
            <a:spAutoFit/>
          </a:bodyPr>
          <a:lstStyle/>
          <a:p>
            <a:endParaRPr lang="en-US"/>
          </a:p>
        </p:txBody>
      </p:sp>
      <p:sp>
        <p:nvSpPr>
          <p:cNvPr id="13318" name="Line 9"/>
          <p:cNvSpPr>
            <a:spLocks noChangeShapeType="1"/>
          </p:cNvSpPr>
          <p:nvPr/>
        </p:nvSpPr>
        <p:spPr bwMode="auto">
          <a:xfrm flipV="1">
            <a:off x="4775200" y="4114800"/>
            <a:ext cx="0" cy="1752600"/>
          </a:xfrm>
          <a:prstGeom prst="line">
            <a:avLst/>
          </a:prstGeom>
          <a:noFill/>
          <a:ln w="28575">
            <a:solidFill>
              <a:srgbClr val="FF3300"/>
            </a:solidFill>
            <a:miter lim="800000"/>
            <a:headEnd/>
            <a:tailEnd type="triangle" w="med" len="med"/>
          </a:ln>
        </p:spPr>
        <p:txBody>
          <a:bodyPr wrap="none"/>
          <a:lstStyle/>
          <a:p>
            <a:endParaRPr lang="en-US"/>
          </a:p>
        </p:txBody>
      </p:sp>
      <p:sp>
        <p:nvSpPr>
          <p:cNvPr id="13319" name="Line 10"/>
          <p:cNvSpPr>
            <a:spLocks noChangeShapeType="1"/>
          </p:cNvSpPr>
          <p:nvPr/>
        </p:nvSpPr>
        <p:spPr bwMode="auto">
          <a:xfrm>
            <a:off x="4775200" y="4114800"/>
            <a:ext cx="2844800" cy="0"/>
          </a:xfrm>
          <a:prstGeom prst="line">
            <a:avLst/>
          </a:prstGeom>
          <a:noFill/>
          <a:ln w="28575">
            <a:solidFill>
              <a:srgbClr val="FF3300"/>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Decimal to Binary Conversion</a:t>
            </a:r>
          </a:p>
        </p:txBody>
      </p:sp>
      <p:sp>
        <p:nvSpPr>
          <p:cNvPr id="54275"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sz="2400" b="1" smtClean="0">
                <a:cs typeface="Times New Roman" charset="0"/>
              </a:rPr>
              <a:t>Ex 2:	</a:t>
            </a:r>
            <a:r>
              <a:rPr lang="en-US" sz="2400" smtClean="0">
                <a:cs typeface="Times New Roman" charset="0"/>
              </a:rPr>
              <a:t>35</a:t>
            </a:r>
            <a:r>
              <a:rPr lang="en-US" sz="2400" b="1" baseline="-30000" smtClean="0">
                <a:cs typeface="Times New Roman" charset="0"/>
              </a:rPr>
              <a:t>10</a:t>
            </a:r>
            <a:r>
              <a:rPr lang="en-US" sz="2400" smtClean="0">
                <a:cs typeface="Times New Roman" charset="0"/>
              </a:rPr>
              <a:t> =</a:t>
            </a:r>
          </a:p>
          <a:p>
            <a:pPr algn="just" eaLnBrk="1" hangingPunct="1">
              <a:lnSpc>
                <a:spcPct val="90000"/>
              </a:lnSpc>
              <a:buFont typeface="Wingdings" pitchFamily="2" charset="2"/>
              <a:buNone/>
            </a:pPr>
            <a:endParaRPr lang="en-US" sz="2400" smtClean="0">
              <a:cs typeface="Times New Roman" charset="0"/>
            </a:endParaRPr>
          </a:p>
          <a:p>
            <a:pPr algn="just" eaLnBrk="1" hangingPunct="1">
              <a:lnSpc>
                <a:spcPct val="90000"/>
              </a:lnSpc>
              <a:buFont typeface="Wingdings" pitchFamily="2" charset="2"/>
              <a:buNone/>
            </a:pPr>
            <a:r>
              <a:rPr lang="en-US" sz="2400" smtClean="0">
                <a:cs typeface="Times New Roman" charset="0"/>
              </a:rPr>
              <a:t>	2 </a:t>
            </a:r>
            <a:r>
              <a:rPr lang="en-US" sz="2400" u="sng" smtClean="0">
                <a:cs typeface="Times New Roman" charset="0"/>
              </a:rPr>
              <a:t>)    </a:t>
            </a:r>
            <a:r>
              <a:rPr lang="en-US" sz="2400" smtClean="0">
                <a:cs typeface="Times New Roman" charset="0"/>
              </a:rPr>
              <a:t>	Rem:</a:t>
            </a:r>
          </a:p>
          <a:p>
            <a:pPr algn="just" eaLnBrk="1" hangingPunct="1">
              <a:lnSpc>
                <a:spcPct val="90000"/>
              </a:lnSpc>
              <a:buFont typeface="Wingdings" pitchFamily="2" charset="2"/>
              <a:buNone/>
            </a:pPr>
            <a:r>
              <a:rPr lang="en-US" sz="2400" smtClean="0">
                <a:cs typeface="Times New Roman" charset="0"/>
              </a:rPr>
              <a:t>	2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2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2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2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2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Answer:      35</a:t>
            </a:r>
            <a:r>
              <a:rPr lang="en-US" sz="2400" b="1" baseline="-30000" smtClean="0">
                <a:cs typeface="Times New Roman" charset="0"/>
              </a:rPr>
              <a:t>10</a:t>
            </a:r>
            <a:r>
              <a:rPr lang="en-US" sz="2400" smtClean="0">
                <a:cs typeface="Times New Roman" charset="0"/>
              </a:rPr>
              <a:t> =              </a:t>
            </a:r>
            <a:r>
              <a:rPr lang="en-US" sz="2400" b="1" baseline="-30000" smtClean="0">
                <a:cs typeface="Times New Roman" charset="0"/>
              </a:rPr>
              <a:t>2</a:t>
            </a:r>
            <a:r>
              <a:rPr lang="en-US" sz="2400" smtClean="0">
                <a:cs typeface="Times New Roman" charset="0"/>
              </a:rPr>
              <a:t>			 </a:t>
            </a:r>
          </a:p>
          <a:p>
            <a:pPr algn="just" eaLnBrk="1" hangingPunct="1">
              <a:lnSpc>
                <a:spcPct val="90000"/>
              </a:lnSpc>
              <a:buFont typeface="Wingdings" pitchFamily="2" charset="2"/>
              <a:buNone/>
            </a:pPr>
            <a:endParaRPr lang="en-US" sz="2400" smtClean="0">
              <a:cs typeface="Times New Roman" charset="0"/>
            </a:endParaRPr>
          </a:p>
        </p:txBody>
      </p:sp>
      <p:sp>
        <p:nvSpPr>
          <p:cNvPr id="14340" name="Text Box 4"/>
          <p:cNvSpPr txBox="1">
            <a:spLocks noChangeArrowheads="1"/>
          </p:cNvSpPr>
          <p:nvPr/>
        </p:nvSpPr>
        <p:spPr bwMode="auto">
          <a:xfrm>
            <a:off x="2438400" y="3962400"/>
            <a:ext cx="3454400" cy="36933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1320801" y="3962400"/>
            <a:ext cx="1646767" cy="369332"/>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2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27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Octal Numbering systems</a:t>
            </a:r>
          </a:p>
        </p:txBody>
      </p:sp>
      <p:sp>
        <p:nvSpPr>
          <p:cNvPr id="15363" name="Rectangle 3"/>
          <p:cNvSpPr>
            <a:spLocks noGrp="1" noChangeArrowheads="1"/>
          </p:cNvSpPr>
          <p:nvPr>
            <p:ph type="body" idx="1"/>
          </p:nvPr>
        </p:nvSpPr>
        <p:spPr/>
        <p:txBody>
          <a:bodyPr/>
          <a:lstStyle/>
          <a:p>
            <a:pPr eaLnBrk="1" hangingPunct="1"/>
            <a:r>
              <a:rPr lang="en-US" smtClean="0"/>
              <a:t>Base: 8</a:t>
            </a:r>
          </a:p>
          <a:p>
            <a:pPr eaLnBrk="1" hangingPunct="1"/>
            <a:r>
              <a:rPr lang="en-US" smtClean="0"/>
              <a:t>Digits: 0, 1, 2, 3, 4, 5, 6, 7</a:t>
            </a:r>
          </a:p>
          <a:p>
            <a:pPr eaLnBrk="1" hangingPunct="1"/>
            <a:r>
              <a:rPr lang="en-US" smtClean="0">
                <a:cs typeface="Times New Roman" charset="0"/>
              </a:rPr>
              <a:t>Octal number:		1246</a:t>
            </a:r>
            <a:r>
              <a:rPr lang="en-US" b="1" baseline="-30000" smtClean="0">
                <a:cs typeface="Times New Roman" charset="0"/>
              </a:rPr>
              <a:t>8</a:t>
            </a:r>
            <a:endParaRPr lang="en-US" smtClean="0">
              <a:cs typeface="Times New Roman" charset="0"/>
            </a:endParaRPr>
          </a:p>
          <a:p>
            <a:pPr eaLnBrk="1" hangingPunct="1">
              <a:buFont typeface="Wingdings" pitchFamily="2" charset="2"/>
              <a:buNone/>
            </a:pPr>
            <a:r>
              <a:rPr lang="en-US" smtClean="0">
                <a:cs typeface="Times New Roman" charset="0"/>
              </a:rPr>
              <a:t>powers of :          8</a:t>
            </a:r>
            <a:r>
              <a:rPr lang="en-US" baseline="30000" smtClean="0">
                <a:cs typeface="Times New Roman" charset="0"/>
              </a:rPr>
              <a:t>4</a:t>
            </a:r>
            <a:r>
              <a:rPr lang="en-US" smtClean="0">
                <a:cs typeface="Times New Roman" charset="0"/>
              </a:rPr>
              <a:t>      8</a:t>
            </a:r>
            <a:r>
              <a:rPr lang="en-US" baseline="30000" smtClean="0">
                <a:cs typeface="Times New Roman" charset="0"/>
              </a:rPr>
              <a:t>3 </a:t>
            </a:r>
            <a:r>
              <a:rPr lang="en-US" smtClean="0">
                <a:cs typeface="Times New Roman" charset="0"/>
              </a:rPr>
              <a:t>    8</a:t>
            </a:r>
            <a:r>
              <a:rPr lang="en-US" baseline="30000" smtClean="0">
                <a:cs typeface="Times New Roman" charset="0"/>
              </a:rPr>
              <a:t>2</a:t>
            </a:r>
            <a:r>
              <a:rPr lang="en-US" smtClean="0">
                <a:cs typeface="Times New Roman" charset="0"/>
              </a:rPr>
              <a:t>    8</a:t>
            </a:r>
            <a:r>
              <a:rPr lang="en-US" baseline="30000" smtClean="0">
                <a:cs typeface="Times New Roman" charset="0"/>
              </a:rPr>
              <a:t>1</a:t>
            </a:r>
            <a:r>
              <a:rPr lang="en-US" smtClean="0">
                <a:cs typeface="Times New Roman" charset="0"/>
              </a:rPr>
              <a:t>   8</a:t>
            </a:r>
            <a:r>
              <a:rPr lang="en-US" baseline="30000" smtClean="0">
                <a:cs typeface="Times New Roman" charset="0"/>
              </a:rPr>
              <a:t>0</a:t>
            </a:r>
            <a:endParaRPr lang="en-US" smtClean="0">
              <a:cs typeface="Times New Roman" charset="0"/>
            </a:endParaRPr>
          </a:p>
          <a:p>
            <a:pPr eaLnBrk="1" hangingPunct="1">
              <a:buFont typeface="Wingdings" pitchFamily="2" charset="2"/>
              <a:buNone/>
            </a:pPr>
            <a:r>
              <a:rPr lang="en-US" smtClean="0">
                <a:cs typeface="Times New Roman" charset="0"/>
              </a:rPr>
              <a:t>decimal value:  4096   512   64    8    1</a:t>
            </a:r>
          </a:p>
          <a:p>
            <a:pPr algn="just" eaLnBrk="1" hangingPunct="1">
              <a:buFont typeface="Wingdings" pitchFamily="2" charset="2"/>
              <a:buNone/>
            </a:pPr>
            <a:r>
              <a:rPr lang="en-US" smtClean="0">
                <a:cs typeface="Times New Roman" charset="0"/>
              </a:rPr>
              <a:t>Octal number:     	           1     2     4    6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Octal to Decimal Conversion</a:t>
            </a:r>
          </a:p>
        </p:txBody>
      </p:sp>
      <p:sp>
        <p:nvSpPr>
          <p:cNvPr id="66563" name="Rectangle 3"/>
          <p:cNvSpPr>
            <a:spLocks noGrp="1" noChangeArrowheads="1"/>
          </p:cNvSpPr>
          <p:nvPr>
            <p:ph type="body" idx="1"/>
          </p:nvPr>
        </p:nvSpPr>
        <p:spPr/>
        <p:txBody>
          <a:bodyPr/>
          <a:lstStyle/>
          <a:p>
            <a:pPr eaLnBrk="1" hangingPunct="1">
              <a:lnSpc>
                <a:spcPct val="90000"/>
              </a:lnSpc>
            </a:pPr>
            <a:r>
              <a:rPr lang="en-US" smtClean="0">
                <a:cs typeface="Times New Roman" charset="0"/>
              </a:rPr>
              <a:t>To convert to base 10, beginning with the rightmost digit multiply each </a:t>
            </a:r>
            <a:r>
              <a:rPr lang="en-US" b="1" smtClean="0">
                <a:cs typeface="Times New Roman" charset="0"/>
              </a:rPr>
              <a:t>n</a:t>
            </a:r>
            <a:r>
              <a:rPr lang="en-US" smtClean="0">
                <a:cs typeface="Times New Roman" charset="0"/>
              </a:rPr>
              <a:t>th digit by 8</a:t>
            </a:r>
            <a:r>
              <a:rPr lang="en-US" baseline="30000" smtClean="0">
                <a:cs typeface="Times New Roman" charset="0"/>
              </a:rPr>
              <a:t>(n-1)</a:t>
            </a:r>
            <a:r>
              <a:rPr lang="en-US" smtClean="0">
                <a:cs typeface="Times New Roman" charset="0"/>
              </a:rPr>
              <a:t>, and add all of the results together.	</a:t>
            </a:r>
          </a:p>
          <a:p>
            <a:pPr eaLnBrk="1" hangingPunct="1">
              <a:lnSpc>
                <a:spcPct val="90000"/>
              </a:lnSpc>
              <a:buFont typeface="Wingdings" pitchFamily="2" charset="2"/>
              <a:buNone/>
            </a:pPr>
            <a:r>
              <a:rPr lang="en-US" smtClean="0">
                <a:cs typeface="Times New Roman" charset="0"/>
              </a:rPr>
              <a:t>Ex: 		1246</a:t>
            </a:r>
            <a:r>
              <a:rPr lang="en-US" baseline="-25000" smtClean="0">
                <a:latin typeface="Times New Roman" charset="0"/>
                <a:cs typeface="Times New Roman" charset="0"/>
              </a:rPr>
              <a:t>8</a:t>
            </a:r>
            <a:endParaRPr lang="en-US" smtClean="0">
              <a:cs typeface="Times New Roman" charset="0"/>
            </a:endParaRPr>
          </a:p>
          <a:p>
            <a:pPr eaLnBrk="1" hangingPunct="1">
              <a:lnSpc>
                <a:spcPct val="90000"/>
              </a:lnSpc>
              <a:buFont typeface="Wingdings" pitchFamily="2" charset="2"/>
              <a:buNone/>
            </a:pPr>
            <a:r>
              <a:rPr lang="en-US" smtClean="0">
                <a:cs typeface="Times New Roman" charset="0"/>
              </a:rPr>
              <a:t>positional powers of 8:        8</a:t>
            </a:r>
            <a:r>
              <a:rPr lang="en-US" baseline="30000" smtClean="0">
                <a:cs typeface="Times New Roman" charset="0"/>
              </a:rPr>
              <a:t>3 </a:t>
            </a:r>
            <a:r>
              <a:rPr lang="en-US" smtClean="0">
                <a:cs typeface="Times New Roman" charset="0"/>
              </a:rPr>
              <a:t>    8</a:t>
            </a:r>
            <a:r>
              <a:rPr lang="en-US" baseline="30000" smtClean="0">
                <a:cs typeface="Times New Roman" charset="0"/>
              </a:rPr>
              <a:t>2</a:t>
            </a:r>
            <a:r>
              <a:rPr lang="en-US" smtClean="0">
                <a:cs typeface="Times New Roman" charset="0"/>
              </a:rPr>
              <a:t>    8</a:t>
            </a:r>
            <a:r>
              <a:rPr lang="en-US" baseline="30000" smtClean="0">
                <a:cs typeface="Times New Roman" charset="0"/>
              </a:rPr>
              <a:t>1</a:t>
            </a:r>
            <a:r>
              <a:rPr lang="en-US" smtClean="0">
                <a:cs typeface="Times New Roman" charset="0"/>
              </a:rPr>
              <a:t>   8</a:t>
            </a:r>
            <a:r>
              <a:rPr lang="en-US" baseline="30000" smtClean="0">
                <a:cs typeface="Times New Roman" charset="0"/>
              </a:rPr>
              <a:t>0</a:t>
            </a:r>
            <a:endParaRPr lang="en-US" smtClean="0">
              <a:cs typeface="Times New Roman" charset="0"/>
            </a:endParaRPr>
          </a:p>
          <a:p>
            <a:pPr eaLnBrk="1" hangingPunct="1">
              <a:lnSpc>
                <a:spcPct val="90000"/>
              </a:lnSpc>
              <a:buFont typeface="Wingdings" pitchFamily="2" charset="2"/>
              <a:buNone/>
            </a:pPr>
            <a:r>
              <a:rPr lang="en-US" smtClean="0">
                <a:cs typeface="Times New Roman" charset="0"/>
              </a:rPr>
              <a:t>decimal positional value:   512    64   8     1</a:t>
            </a:r>
          </a:p>
          <a:p>
            <a:pPr algn="just" eaLnBrk="1" hangingPunct="1">
              <a:lnSpc>
                <a:spcPct val="90000"/>
              </a:lnSpc>
              <a:buFont typeface="Wingdings" pitchFamily="2" charset="2"/>
              <a:buNone/>
            </a:pPr>
            <a:r>
              <a:rPr lang="en-US" smtClean="0">
                <a:cs typeface="Times New Roman" charset="0"/>
              </a:rPr>
              <a:t>Octal number:                      1      2     4     6</a:t>
            </a:r>
          </a:p>
          <a:p>
            <a:pPr algn="just" eaLnBrk="1" hangingPunct="1">
              <a:lnSpc>
                <a:spcPct val="90000"/>
              </a:lnSpc>
              <a:buFont typeface="Wingdings" pitchFamily="2" charset="2"/>
              <a:buNone/>
            </a:pPr>
            <a:r>
              <a:rPr lang="en-US" smtClean="0">
                <a:cs typeface="Times New Roman" charset="0"/>
              </a:rPr>
              <a:t>			512  + 128  + 32  +  6  =  678</a:t>
            </a:r>
            <a:r>
              <a:rPr lang="en-US" b="1" baseline="-30000" smtClean="0">
                <a:cs typeface="Times New Roman" charset="0"/>
              </a:rPr>
              <a:t>10</a:t>
            </a:r>
            <a:r>
              <a:rPr lang="en-US" smtClean="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Assignment :-Octal to Decimal Conversion</a:t>
            </a:r>
          </a:p>
        </p:txBody>
      </p:sp>
      <p:sp>
        <p:nvSpPr>
          <p:cNvPr id="67587" name="Rectangle 3"/>
          <p:cNvSpPr>
            <a:spLocks noGrp="1" noChangeArrowheads="1"/>
          </p:cNvSpPr>
          <p:nvPr>
            <p:ph type="body" idx="1"/>
          </p:nvPr>
        </p:nvSpPr>
        <p:spPr/>
        <p:txBody>
          <a:bodyPr/>
          <a:lstStyle/>
          <a:p>
            <a:pPr eaLnBrk="1" hangingPunct="1">
              <a:buFont typeface="Wingdings" pitchFamily="2" charset="2"/>
              <a:buNone/>
            </a:pPr>
            <a:r>
              <a:rPr lang="en-US" smtClean="0">
                <a:cs typeface="Times New Roman" charset="0"/>
              </a:rPr>
              <a:t>Ex: 		10352</a:t>
            </a:r>
            <a:r>
              <a:rPr lang="en-US" b="1" baseline="-30000" smtClean="0">
                <a:cs typeface="Times New Roman" charset="0"/>
              </a:rPr>
              <a:t>8</a:t>
            </a:r>
            <a:endParaRPr lang="en-US" smtClean="0">
              <a:cs typeface="Times New Roman" charset="0"/>
            </a:endParaRPr>
          </a:p>
          <a:p>
            <a:pPr eaLnBrk="1" hangingPunct="1">
              <a:buFont typeface="Wingdings" pitchFamily="2" charset="2"/>
              <a:buNone/>
            </a:pPr>
            <a:r>
              <a:rPr lang="en-US" smtClean="0">
                <a:cs typeface="Times New Roman" charset="0"/>
              </a:rPr>
              <a:t>positional powers of 8:        8</a:t>
            </a:r>
            <a:r>
              <a:rPr lang="en-US" baseline="30000" smtClean="0">
                <a:cs typeface="Times New Roman" charset="0"/>
              </a:rPr>
              <a:t>4</a:t>
            </a:r>
            <a:r>
              <a:rPr lang="en-US" smtClean="0">
                <a:cs typeface="Times New Roman" charset="0"/>
              </a:rPr>
              <a:t>     8</a:t>
            </a:r>
            <a:r>
              <a:rPr lang="en-US" baseline="30000" smtClean="0">
                <a:cs typeface="Times New Roman" charset="0"/>
              </a:rPr>
              <a:t>3 </a:t>
            </a:r>
            <a:r>
              <a:rPr lang="en-US" smtClean="0">
                <a:cs typeface="Times New Roman" charset="0"/>
              </a:rPr>
              <a:t>    8</a:t>
            </a:r>
            <a:r>
              <a:rPr lang="en-US" baseline="30000" smtClean="0">
                <a:cs typeface="Times New Roman" charset="0"/>
              </a:rPr>
              <a:t>2</a:t>
            </a:r>
            <a:r>
              <a:rPr lang="en-US" smtClean="0">
                <a:cs typeface="Times New Roman" charset="0"/>
              </a:rPr>
              <a:t>    8</a:t>
            </a:r>
            <a:r>
              <a:rPr lang="en-US" baseline="30000" smtClean="0">
                <a:cs typeface="Times New Roman" charset="0"/>
              </a:rPr>
              <a:t>1</a:t>
            </a:r>
            <a:r>
              <a:rPr lang="en-US" smtClean="0">
                <a:cs typeface="Times New Roman" charset="0"/>
              </a:rPr>
              <a:t>   8</a:t>
            </a:r>
            <a:r>
              <a:rPr lang="en-US" baseline="30000" smtClean="0">
                <a:cs typeface="Times New Roman" charset="0"/>
              </a:rPr>
              <a:t>0</a:t>
            </a:r>
            <a:endParaRPr lang="en-US" smtClean="0">
              <a:cs typeface="Times New Roman" charset="0"/>
            </a:endParaRPr>
          </a:p>
          <a:p>
            <a:pPr eaLnBrk="1" hangingPunct="1">
              <a:buFont typeface="Wingdings" pitchFamily="2" charset="2"/>
              <a:buNone/>
            </a:pPr>
            <a:r>
              <a:rPr lang="en-US" smtClean="0">
                <a:cs typeface="Times New Roman" charset="0"/>
              </a:rPr>
              <a:t>decimal positional value:  </a:t>
            </a:r>
          </a:p>
          <a:p>
            <a:pPr algn="just" eaLnBrk="1" hangingPunct="1">
              <a:buFont typeface="Wingdings" pitchFamily="2" charset="2"/>
              <a:buNone/>
            </a:pPr>
            <a:r>
              <a:rPr lang="en-US" smtClean="0">
                <a:cs typeface="Times New Roman" charset="0"/>
              </a:rPr>
              <a:t>Octal number:                   </a:t>
            </a:r>
          </a:p>
          <a:p>
            <a:pPr algn="just" eaLnBrk="1" hangingPunct="1">
              <a:buFont typeface="Wingdings" pitchFamily="2" charset="2"/>
              <a:buNone/>
            </a:pPr>
            <a:r>
              <a:rPr lang="en-US" smtClean="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Decimal to Octal Conversion</a:t>
            </a:r>
          </a:p>
        </p:txBody>
      </p:sp>
      <p:sp>
        <p:nvSpPr>
          <p:cNvPr id="68611"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sz="2400" i="1" smtClean="0">
                <a:cs typeface="Times New Roman" charset="0"/>
              </a:rPr>
              <a:t>The Division Method.</a:t>
            </a:r>
            <a:r>
              <a:rPr lang="en-US" sz="2400" smtClean="0">
                <a:cs typeface="Times New Roman" charset="0"/>
              </a:rPr>
              <a:t>  Divide by 8 until you reach zero, and then collect the remainders in reverse.</a:t>
            </a:r>
          </a:p>
          <a:p>
            <a:pPr algn="just" eaLnBrk="1" hangingPunct="1">
              <a:lnSpc>
                <a:spcPct val="90000"/>
              </a:lnSpc>
              <a:buFont typeface="Wingdings" pitchFamily="2" charset="2"/>
              <a:buNone/>
            </a:pPr>
            <a:r>
              <a:rPr lang="en-US" sz="2400" smtClean="0">
                <a:cs typeface="Times New Roman" charset="0"/>
              </a:rPr>
              <a:t>  </a:t>
            </a:r>
            <a:r>
              <a:rPr lang="en-US" sz="2400" b="1" smtClean="0">
                <a:cs typeface="Times New Roman" charset="0"/>
              </a:rPr>
              <a:t>Ex 1:		 4330</a:t>
            </a:r>
            <a:r>
              <a:rPr lang="en-US" sz="2400" b="1" baseline="-30000" smtClean="0">
                <a:cs typeface="Times New Roman" charset="0"/>
              </a:rPr>
              <a:t>10</a:t>
            </a:r>
            <a:r>
              <a:rPr lang="en-US" sz="2400" b="1" smtClean="0">
                <a:cs typeface="Times New Roman" charset="0"/>
              </a:rPr>
              <a:t>       =    10352</a:t>
            </a:r>
            <a:r>
              <a:rPr lang="en-US" sz="2400" b="1" baseline="-30000" smtClean="0">
                <a:cs typeface="Times New Roman" charset="0"/>
              </a:rPr>
              <a:t>8</a:t>
            </a:r>
            <a:r>
              <a:rPr lang="en-US" sz="2400" b="1" smtClean="0">
                <a:cs typeface="Times New Roman" charset="0"/>
              </a:rPr>
              <a:t> 		</a:t>
            </a:r>
            <a:endParaRPr lang="en-US" sz="2400" smtClean="0">
              <a:cs typeface="Times New Roman" charset="0"/>
            </a:endParaRP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4330 </a:t>
            </a:r>
            <a:r>
              <a:rPr lang="en-US" sz="2400" smtClean="0">
                <a:cs typeface="Times New Roman" charset="0"/>
              </a:rPr>
              <a:t>	  Rem:			</a:t>
            </a: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541 </a:t>
            </a:r>
            <a:r>
              <a:rPr lang="en-US" sz="2400" smtClean="0">
                <a:cs typeface="Times New Roman" charset="0"/>
              </a:rPr>
              <a:t>	   2		</a:t>
            </a: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67 </a:t>
            </a:r>
            <a:r>
              <a:rPr lang="en-US" sz="2400" smtClean="0">
                <a:cs typeface="Times New Roman" charset="0"/>
              </a:rPr>
              <a:t>	   	   5	</a:t>
            </a: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8 </a:t>
            </a:r>
            <a:r>
              <a:rPr lang="en-US" sz="2400" smtClean="0">
                <a:cs typeface="Times New Roman" charset="0"/>
              </a:rPr>
              <a:t>	   	   3	</a:t>
            </a: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1 </a:t>
            </a:r>
            <a:r>
              <a:rPr lang="en-US" sz="2400" smtClean="0">
                <a:cs typeface="Times New Roman" charset="0"/>
              </a:rPr>
              <a:t>	   	   0	</a:t>
            </a:r>
          </a:p>
          <a:p>
            <a:pPr algn="just" eaLnBrk="1" hangingPunct="1">
              <a:lnSpc>
                <a:spcPct val="90000"/>
              </a:lnSpc>
              <a:buFont typeface="Wingdings" pitchFamily="2" charset="2"/>
              <a:buNone/>
            </a:pPr>
            <a:r>
              <a:rPr lang="en-US" sz="2400" smtClean="0">
                <a:cs typeface="Times New Roman" charset="0"/>
              </a:rPr>
              <a:t>    </a:t>
            </a:r>
            <a:r>
              <a:rPr lang="en-US" sz="2400" smtClean="0">
                <a:latin typeface="Times New Roman" charset="0"/>
                <a:cs typeface="Times New Roman" charset="0"/>
              </a:rPr>
              <a:t>  	       0 </a:t>
            </a:r>
            <a:r>
              <a:rPr lang="en-US" sz="2400" smtClean="0">
                <a:cs typeface="Times New Roman" charset="0"/>
              </a:rPr>
              <a:t>	   	   1			</a:t>
            </a:r>
          </a:p>
          <a:p>
            <a:pPr algn="just" eaLnBrk="1" hangingPunct="1">
              <a:lnSpc>
                <a:spcPct val="90000"/>
              </a:lnSpc>
              <a:buFont typeface="Wingdings" pitchFamily="2" charset="2"/>
              <a:buNone/>
            </a:pPr>
            <a:r>
              <a:rPr lang="en-US" sz="2400" smtClean="0">
                <a:cs typeface="Times New Roman" charset="0"/>
              </a:rPr>
              <a:t>       	   			</a:t>
            </a:r>
          </a:p>
          <a:p>
            <a:pPr algn="just" eaLnBrk="1" hangingPunct="1">
              <a:lnSpc>
                <a:spcPct val="90000"/>
              </a:lnSpc>
              <a:buFont typeface="Wingdings" pitchFamily="2" charset="2"/>
              <a:buNone/>
            </a:pPr>
            <a:endParaRPr lang="en-US" sz="2400" smtClean="0">
              <a:cs typeface="Times New Roman" charset="0"/>
            </a:endParaRPr>
          </a:p>
        </p:txBody>
      </p:sp>
      <p:sp>
        <p:nvSpPr>
          <p:cNvPr id="18436" name="Text Box 4"/>
          <p:cNvSpPr txBox="1">
            <a:spLocks noChangeArrowheads="1"/>
          </p:cNvSpPr>
          <p:nvPr/>
        </p:nvSpPr>
        <p:spPr bwMode="auto">
          <a:xfrm>
            <a:off x="2438400" y="3962400"/>
            <a:ext cx="3454400" cy="369332"/>
          </a:xfrm>
          <a:prstGeom prst="rect">
            <a:avLst/>
          </a:prstGeom>
          <a:noFill/>
          <a:ln w="9525">
            <a:noFill/>
            <a:miter lim="800000"/>
            <a:headEnd/>
            <a:tailEnd/>
          </a:ln>
        </p:spPr>
        <p:txBody>
          <a:bodyPr>
            <a:spAutoFit/>
          </a:bodyPr>
          <a:lstStyle/>
          <a:p>
            <a:endParaRPr lang="en-US"/>
          </a:p>
        </p:txBody>
      </p:sp>
      <p:sp>
        <p:nvSpPr>
          <p:cNvPr id="18437" name="Text Box 5"/>
          <p:cNvSpPr txBox="1">
            <a:spLocks noChangeArrowheads="1"/>
          </p:cNvSpPr>
          <p:nvPr/>
        </p:nvSpPr>
        <p:spPr bwMode="auto">
          <a:xfrm>
            <a:off x="1320801" y="3962400"/>
            <a:ext cx="1646767" cy="369332"/>
          </a:xfrm>
          <a:prstGeom prst="rect">
            <a:avLst/>
          </a:prstGeom>
          <a:noFill/>
          <a:ln w="9525">
            <a:noFill/>
            <a:miter lim="800000"/>
            <a:headEnd/>
            <a:tailEnd/>
          </a:ln>
        </p:spPr>
        <p:txBody>
          <a:bodyPr>
            <a:spAutoFit/>
          </a:bodyPr>
          <a:lstStyle/>
          <a:p>
            <a:endParaRPr lang="en-US"/>
          </a:p>
        </p:txBody>
      </p:sp>
      <p:sp>
        <p:nvSpPr>
          <p:cNvPr id="18438" name="Line 6"/>
          <p:cNvSpPr>
            <a:spLocks noChangeShapeType="1"/>
          </p:cNvSpPr>
          <p:nvPr/>
        </p:nvSpPr>
        <p:spPr bwMode="auto">
          <a:xfrm flipV="1">
            <a:off x="6705600" y="4038600"/>
            <a:ext cx="0" cy="1295400"/>
          </a:xfrm>
          <a:prstGeom prst="line">
            <a:avLst/>
          </a:prstGeom>
          <a:noFill/>
          <a:ln w="28575">
            <a:solidFill>
              <a:srgbClr val="FF3300"/>
            </a:solidFill>
            <a:miter lim="800000"/>
            <a:headEnd/>
            <a:tailEnd type="triangle" w="med" len="med"/>
          </a:ln>
        </p:spPr>
        <p:txBody>
          <a:bodyPr wrap="none"/>
          <a:lstStyle/>
          <a:p>
            <a:endParaRPr lang="en-US"/>
          </a:p>
        </p:txBody>
      </p:sp>
      <p:sp>
        <p:nvSpPr>
          <p:cNvPr id="18439" name="Line 7"/>
          <p:cNvSpPr>
            <a:spLocks noChangeShapeType="1"/>
          </p:cNvSpPr>
          <p:nvPr/>
        </p:nvSpPr>
        <p:spPr bwMode="auto">
          <a:xfrm>
            <a:off x="6705600" y="4038600"/>
            <a:ext cx="812800" cy="0"/>
          </a:xfrm>
          <a:prstGeom prst="line">
            <a:avLst/>
          </a:prstGeom>
          <a:noFill/>
          <a:ln w="28575">
            <a:solidFill>
              <a:srgbClr val="FF3300"/>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6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6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6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86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8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Decimal to Octal Conversion</a:t>
            </a:r>
          </a:p>
        </p:txBody>
      </p:sp>
      <p:sp>
        <p:nvSpPr>
          <p:cNvPr id="69635"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sz="2400" b="1" smtClean="0">
                <a:cs typeface="Times New Roman" charset="0"/>
              </a:rPr>
              <a:t>Ex 2:	810</a:t>
            </a:r>
            <a:r>
              <a:rPr lang="en-US" sz="2400" b="1" baseline="-30000" smtClean="0">
                <a:cs typeface="Times New Roman" charset="0"/>
              </a:rPr>
              <a:t>10</a:t>
            </a:r>
            <a:r>
              <a:rPr lang="en-US" sz="2400" smtClean="0">
                <a:cs typeface="Times New Roman" charset="0"/>
              </a:rPr>
              <a:t> =</a:t>
            </a:r>
          </a:p>
          <a:p>
            <a:pPr algn="just" eaLnBrk="1" hangingPunct="1">
              <a:lnSpc>
                <a:spcPct val="90000"/>
              </a:lnSpc>
              <a:buFont typeface="Wingdings" pitchFamily="2" charset="2"/>
              <a:buNone/>
            </a:pPr>
            <a:endParaRPr lang="en-US" sz="2400" smtClean="0">
              <a:cs typeface="Times New Roman" charset="0"/>
            </a:endParaRP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810  </a:t>
            </a:r>
            <a:r>
              <a:rPr lang="en-US" sz="2400" smtClean="0">
                <a:cs typeface="Times New Roman" charset="0"/>
              </a:rPr>
              <a:t>	Rem:</a:t>
            </a: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8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a:t>
            </a:r>
            <a:r>
              <a:rPr lang="en-US" sz="2400" u="sng" smtClean="0">
                <a:cs typeface="Times New Roman" charset="0"/>
              </a:rPr>
              <a:t>          </a:t>
            </a: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a:t>
            </a:r>
          </a:p>
          <a:p>
            <a:pPr algn="just" eaLnBrk="1" hangingPunct="1">
              <a:lnSpc>
                <a:spcPct val="90000"/>
              </a:lnSpc>
              <a:buFont typeface="Wingdings" pitchFamily="2" charset="2"/>
              <a:buNone/>
            </a:pPr>
            <a:r>
              <a:rPr lang="en-US" sz="2400" smtClean="0">
                <a:cs typeface="Times New Roman" charset="0"/>
              </a:rPr>
              <a:t>              	Answer:      810</a:t>
            </a:r>
            <a:r>
              <a:rPr lang="en-US" sz="2400" b="1" baseline="-30000" smtClean="0">
                <a:cs typeface="Times New Roman" charset="0"/>
              </a:rPr>
              <a:t>10</a:t>
            </a:r>
            <a:r>
              <a:rPr lang="en-US" sz="2400" smtClean="0">
                <a:cs typeface="Times New Roman" charset="0"/>
              </a:rPr>
              <a:t> =         </a:t>
            </a:r>
            <a:r>
              <a:rPr lang="en-US" sz="2400" b="1" baseline="-30000" smtClean="0">
                <a:cs typeface="Times New Roman" charset="0"/>
              </a:rPr>
              <a:t>8</a:t>
            </a:r>
            <a:r>
              <a:rPr lang="en-US" sz="2400" smtClean="0">
                <a:cs typeface="Times New Roman" charset="0"/>
              </a:rPr>
              <a:t>			 </a:t>
            </a:r>
          </a:p>
          <a:p>
            <a:pPr algn="just" eaLnBrk="1" hangingPunct="1">
              <a:lnSpc>
                <a:spcPct val="90000"/>
              </a:lnSpc>
              <a:buFont typeface="Wingdings" pitchFamily="2" charset="2"/>
              <a:buNone/>
            </a:pPr>
            <a:endParaRPr lang="en-US" sz="2400" smtClean="0">
              <a:cs typeface="Times New Roman" charset="0"/>
            </a:endParaRPr>
          </a:p>
        </p:txBody>
      </p:sp>
      <p:sp>
        <p:nvSpPr>
          <p:cNvPr id="19460" name="Text Box 4"/>
          <p:cNvSpPr txBox="1">
            <a:spLocks noChangeArrowheads="1"/>
          </p:cNvSpPr>
          <p:nvPr/>
        </p:nvSpPr>
        <p:spPr bwMode="auto">
          <a:xfrm>
            <a:off x="2438400" y="3962400"/>
            <a:ext cx="3454400" cy="369332"/>
          </a:xfrm>
          <a:prstGeom prst="rect">
            <a:avLst/>
          </a:prstGeom>
          <a:noFill/>
          <a:ln w="9525">
            <a:noFill/>
            <a:miter lim="800000"/>
            <a:headEnd/>
            <a:tailEnd/>
          </a:ln>
        </p:spPr>
        <p:txBody>
          <a:bodyPr>
            <a:spAutoFit/>
          </a:bodyPr>
          <a:lstStyle/>
          <a:p>
            <a:endParaRPr lang="en-US"/>
          </a:p>
        </p:txBody>
      </p:sp>
      <p:sp>
        <p:nvSpPr>
          <p:cNvPr id="19461" name="Text Box 5"/>
          <p:cNvSpPr txBox="1">
            <a:spLocks noChangeArrowheads="1"/>
          </p:cNvSpPr>
          <p:nvPr/>
        </p:nvSpPr>
        <p:spPr bwMode="auto">
          <a:xfrm>
            <a:off x="1320801" y="3962400"/>
            <a:ext cx="1646767" cy="369332"/>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3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63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963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9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Mainframe  </a:t>
            </a:r>
            <a:endParaRPr lang="en-US" dirty="0"/>
          </a:p>
        </p:txBody>
      </p:sp>
      <p:sp>
        <p:nvSpPr>
          <p:cNvPr id="3" name="Content Placeholder 2"/>
          <p:cNvSpPr>
            <a:spLocks noGrp="1"/>
          </p:cNvSpPr>
          <p:nvPr>
            <p:ph sz="quarter" idx="1"/>
          </p:nvPr>
        </p:nvSpPr>
        <p:spPr/>
        <p:txBody>
          <a:bodyPr>
            <a:normAutofit/>
          </a:bodyPr>
          <a:lstStyle/>
          <a:p>
            <a:pPr>
              <a:lnSpc>
                <a:spcPct val="150000"/>
              </a:lnSpc>
            </a:pPr>
            <a:r>
              <a:rPr lang="en-US" dirty="0" smtClean="0"/>
              <a:t>They are the largest in range of computers. They are also large in storage capacity. They have multiple chips and can handle large amount of processing and allow many users at a time.</a:t>
            </a:r>
          </a:p>
          <a:p>
            <a:pPr>
              <a:lnSpc>
                <a:spcPct val="150000"/>
              </a:lnSpc>
            </a:pPr>
            <a:r>
              <a:rPr lang="en-US" dirty="0" smtClean="0"/>
              <a:t>They make use of the magnetic tape and disk mass data storage purpose</a:t>
            </a:r>
          </a:p>
        </p:txBody>
      </p:sp>
    </p:spTree>
    <p:extLst>
      <p:ext uri="{BB962C8B-B14F-4D97-AF65-F5344CB8AC3E}">
        <p14:creationId xmlns:p14="http://schemas.microsoft.com/office/powerpoint/2010/main" xmlns="" val="1014697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Hexadecimal Numbering systems</a:t>
            </a:r>
          </a:p>
        </p:txBody>
      </p:sp>
      <p:sp>
        <p:nvSpPr>
          <p:cNvPr id="20483" name="Rectangle 3"/>
          <p:cNvSpPr>
            <a:spLocks noGrp="1" noChangeArrowheads="1"/>
          </p:cNvSpPr>
          <p:nvPr>
            <p:ph type="body" idx="1"/>
          </p:nvPr>
        </p:nvSpPr>
        <p:spPr/>
        <p:txBody>
          <a:bodyPr/>
          <a:lstStyle/>
          <a:p>
            <a:pPr eaLnBrk="1" hangingPunct="1"/>
            <a:r>
              <a:rPr lang="en-US" smtClean="0"/>
              <a:t>Base: 16</a:t>
            </a:r>
          </a:p>
          <a:p>
            <a:pPr eaLnBrk="1" hangingPunct="1"/>
            <a:r>
              <a:rPr lang="en-US" smtClean="0"/>
              <a:t>Digits: 0, 1, 2, 3, 4, 5, 6, 7,8,9,A,B,C,D,E,F</a:t>
            </a:r>
          </a:p>
          <a:p>
            <a:pPr eaLnBrk="1" hangingPunct="1"/>
            <a:r>
              <a:rPr lang="en-US" smtClean="0">
                <a:cs typeface="Times New Roman" charset="0"/>
              </a:rPr>
              <a:t>Hexadecimal number:	1F4</a:t>
            </a:r>
            <a:r>
              <a:rPr lang="en-US" b="1" baseline="-30000" smtClean="0">
                <a:cs typeface="Times New Roman" charset="0"/>
              </a:rPr>
              <a:t>16</a:t>
            </a:r>
            <a:endParaRPr lang="en-US" smtClean="0">
              <a:cs typeface="Times New Roman" charset="0"/>
            </a:endParaRPr>
          </a:p>
          <a:p>
            <a:pPr eaLnBrk="1" hangingPunct="1">
              <a:buFont typeface="Wingdings" pitchFamily="2" charset="2"/>
              <a:buNone/>
            </a:pPr>
            <a:r>
              <a:rPr lang="en-US" smtClean="0">
                <a:cs typeface="Times New Roman" charset="0"/>
              </a:rPr>
              <a:t>powers of :          16</a:t>
            </a:r>
            <a:r>
              <a:rPr lang="en-US" baseline="30000" smtClean="0">
                <a:cs typeface="Times New Roman" charset="0"/>
              </a:rPr>
              <a:t>4</a:t>
            </a:r>
            <a:r>
              <a:rPr lang="en-US" smtClean="0">
                <a:cs typeface="Times New Roman" charset="0"/>
              </a:rPr>
              <a:t>      16</a:t>
            </a:r>
            <a:r>
              <a:rPr lang="en-US" baseline="30000" smtClean="0">
                <a:cs typeface="Times New Roman" charset="0"/>
              </a:rPr>
              <a:t>3 </a:t>
            </a:r>
            <a:r>
              <a:rPr lang="en-US" smtClean="0">
                <a:cs typeface="Times New Roman" charset="0"/>
              </a:rPr>
              <a:t>    16</a:t>
            </a:r>
            <a:r>
              <a:rPr lang="en-US" baseline="30000" smtClean="0">
                <a:cs typeface="Times New Roman" charset="0"/>
              </a:rPr>
              <a:t>2</a:t>
            </a:r>
            <a:r>
              <a:rPr lang="en-US" smtClean="0">
                <a:cs typeface="Times New Roman" charset="0"/>
              </a:rPr>
              <a:t>    16</a:t>
            </a:r>
            <a:r>
              <a:rPr lang="en-US" baseline="30000" smtClean="0">
                <a:cs typeface="Times New Roman" charset="0"/>
              </a:rPr>
              <a:t>1</a:t>
            </a:r>
            <a:r>
              <a:rPr lang="en-US" smtClean="0">
                <a:cs typeface="Times New Roman" charset="0"/>
              </a:rPr>
              <a:t>   16</a:t>
            </a:r>
            <a:r>
              <a:rPr lang="en-US" baseline="30000" smtClean="0">
                <a:cs typeface="Times New Roman" charset="0"/>
              </a:rPr>
              <a:t>0</a:t>
            </a:r>
            <a:endParaRPr lang="en-US" smtClean="0">
              <a:cs typeface="Times New Roman" charset="0"/>
            </a:endParaRPr>
          </a:p>
          <a:p>
            <a:pPr eaLnBrk="1" hangingPunct="1">
              <a:buFont typeface="Wingdings" pitchFamily="2" charset="2"/>
              <a:buNone/>
            </a:pPr>
            <a:r>
              <a:rPr lang="en-US" smtClean="0">
                <a:cs typeface="Times New Roman" charset="0"/>
              </a:rPr>
              <a:t>decimal value:  65536   4096   256    16    1</a:t>
            </a:r>
          </a:p>
          <a:p>
            <a:pPr algn="just" eaLnBrk="1" hangingPunct="1">
              <a:buFont typeface="Wingdings" pitchFamily="2" charset="2"/>
              <a:buNone/>
            </a:pPr>
            <a:r>
              <a:rPr lang="en-US" smtClean="0">
                <a:cs typeface="Times New Roman" charset="0"/>
              </a:rPr>
              <a:t>Hexadecimal number:    	      1     F     4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609600"/>
            <a:ext cx="10668000" cy="1143000"/>
          </a:xfrm>
        </p:spPr>
        <p:txBody>
          <a:bodyPr/>
          <a:lstStyle/>
          <a:p>
            <a:pPr eaLnBrk="1" hangingPunct="1"/>
            <a:r>
              <a:rPr lang="en-US" smtClean="0"/>
              <a:t>Hexadecimal Numbering systems</a:t>
            </a:r>
          </a:p>
        </p:txBody>
      </p:sp>
      <p:sp>
        <p:nvSpPr>
          <p:cNvPr id="21507" name="Rectangle 3"/>
          <p:cNvSpPr>
            <a:spLocks noGrp="1" noChangeArrowheads="1"/>
          </p:cNvSpPr>
          <p:nvPr>
            <p:ph type="body" idx="1"/>
          </p:nvPr>
        </p:nvSpPr>
        <p:spPr/>
        <p:txBody>
          <a:bodyPr>
            <a:normAutofit lnSpcReduction="10000"/>
          </a:bodyPr>
          <a:lstStyle/>
          <a:p>
            <a:pPr eaLnBrk="1" hangingPunct="1">
              <a:lnSpc>
                <a:spcPct val="90000"/>
              </a:lnSpc>
              <a:buFont typeface="Wingdings" pitchFamily="2" charset="2"/>
              <a:buNone/>
            </a:pPr>
            <a:r>
              <a:rPr lang="en-US" sz="1400" u="sng" smtClean="0">
                <a:latin typeface="Times New Roman" charset="0"/>
                <a:cs typeface="Times New Roman" charset="0"/>
              </a:rPr>
              <a:t>Four-bit Group</a:t>
            </a:r>
            <a:r>
              <a:rPr lang="en-US" sz="1400" smtClean="0">
                <a:latin typeface="Times New Roman" charset="0"/>
                <a:cs typeface="Times New Roman" charset="0"/>
              </a:rPr>
              <a:t>		</a:t>
            </a:r>
            <a:r>
              <a:rPr lang="en-US" sz="1400" u="sng" smtClean="0">
                <a:latin typeface="Times New Roman" charset="0"/>
                <a:cs typeface="Times New Roman" charset="0"/>
              </a:rPr>
              <a:t>Decimal Digit</a:t>
            </a:r>
            <a:r>
              <a:rPr lang="en-US" sz="1400" smtClean="0">
                <a:latin typeface="Times New Roman" charset="0"/>
                <a:cs typeface="Times New Roman" charset="0"/>
              </a:rPr>
              <a:t>		</a:t>
            </a:r>
            <a:r>
              <a:rPr lang="en-US" sz="1400" u="sng" smtClean="0">
                <a:latin typeface="Times New Roman" charset="0"/>
                <a:cs typeface="Times New Roman" charset="0"/>
              </a:rPr>
              <a:t>Hexadecimal Digit</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0000			  0			  </a:t>
            </a:r>
            <a:r>
              <a:rPr lang="en-US" sz="1400" b="1" smtClean="0">
                <a:latin typeface="Times New Roman" charset="0"/>
                <a:cs typeface="Times New Roman" charset="0"/>
              </a:rPr>
              <a:t>0 </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0001			  1			  </a:t>
            </a:r>
            <a:r>
              <a:rPr lang="en-US" sz="1400" b="1" smtClean="0">
                <a:latin typeface="Times New Roman" charset="0"/>
                <a:cs typeface="Times New Roman" charset="0"/>
              </a:rPr>
              <a:t>1</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0010			  2			  </a:t>
            </a:r>
            <a:r>
              <a:rPr lang="en-US" sz="1400" b="1" smtClean="0">
                <a:latin typeface="Times New Roman" charset="0"/>
                <a:cs typeface="Times New Roman" charset="0"/>
              </a:rPr>
              <a:t>2</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0011			  3			  </a:t>
            </a:r>
            <a:r>
              <a:rPr lang="en-US" sz="1400" b="1" smtClean="0">
                <a:latin typeface="Times New Roman" charset="0"/>
                <a:cs typeface="Times New Roman" charset="0"/>
              </a:rPr>
              <a:t>3</a:t>
            </a:r>
            <a:r>
              <a:rPr lang="en-US" sz="1400" smtClean="0">
                <a:latin typeface="Times New Roman" charset="0"/>
                <a:cs typeface="Times New Roman" charset="0"/>
              </a:rPr>
              <a:t> </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0100			  4			  </a:t>
            </a:r>
            <a:r>
              <a:rPr lang="en-US" sz="1400" b="1" smtClean="0">
                <a:latin typeface="Times New Roman" charset="0"/>
                <a:cs typeface="Times New Roman" charset="0"/>
              </a:rPr>
              <a:t>4</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0101			  5			  </a:t>
            </a:r>
            <a:r>
              <a:rPr lang="en-US" sz="1400" b="1" smtClean="0">
                <a:latin typeface="Times New Roman" charset="0"/>
                <a:cs typeface="Times New Roman" charset="0"/>
              </a:rPr>
              <a:t>5</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0110			  6			  </a:t>
            </a:r>
            <a:r>
              <a:rPr lang="en-US" sz="1400" b="1" smtClean="0">
                <a:latin typeface="Times New Roman" charset="0"/>
                <a:cs typeface="Times New Roman" charset="0"/>
              </a:rPr>
              <a:t>6</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0111			  7			  </a:t>
            </a:r>
            <a:r>
              <a:rPr lang="en-US" sz="1400" b="1" smtClean="0">
                <a:latin typeface="Times New Roman" charset="0"/>
                <a:cs typeface="Times New Roman" charset="0"/>
              </a:rPr>
              <a:t>7</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1000			  8			  </a:t>
            </a:r>
            <a:r>
              <a:rPr lang="en-US" sz="1400" b="1" smtClean="0">
                <a:latin typeface="Times New Roman" charset="0"/>
                <a:cs typeface="Times New Roman" charset="0"/>
              </a:rPr>
              <a:t>8</a:t>
            </a:r>
            <a:r>
              <a:rPr lang="en-US" sz="1400" smtClean="0">
                <a:latin typeface="Times New Roman" charset="0"/>
                <a:cs typeface="Times New Roman" charset="0"/>
              </a:rPr>
              <a:t>   </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1001			  9			  </a:t>
            </a:r>
            <a:r>
              <a:rPr lang="en-US" sz="1400" b="1" smtClean="0">
                <a:latin typeface="Times New Roman" charset="0"/>
                <a:cs typeface="Times New Roman" charset="0"/>
              </a:rPr>
              <a:t>9</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1010			  10			  </a:t>
            </a:r>
            <a:r>
              <a:rPr lang="en-US" sz="1400" b="1" smtClean="0">
                <a:latin typeface="Times New Roman" charset="0"/>
                <a:cs typeface="Times New Roman" charset="0"/>
              </a:rPr>
              <a:t>A</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1011			  11			  </a:t>
            </a:r>
            <a:r>
              <a:rPr lang="en-US" sz="1400" b="1" smtClean="0">
                <a:latin typeface="Times New Roman" charset="0"/>
                <a:cs typeface="Times New Roman" charset="0"/>
              </a:rPr>
              <a:t>B</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1100			  12			  </a:t>
            </a:r>
            <a:r>
              <a:rPr lang="en-US" sz="1400" b="1" smtClean="0">
                <a:latin typeface="Times New Roman" charset="0"/>
                <a:cs typeface="Times New Roman" charset="0"/>
              </a:rPr>
              <a:t>C</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1101			  13			  </a:t>
            </a:r>
            <a:r>
              <a:rPr lang="en-US" sz="1400" b="1" smtClean="0">
                <a:latin typeface="Times New Roman" charset="0"/>
                <a:cs typeface="Times New Roman" charset="0"/>
              </a:rPr>
              <a:t>D</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1110			  14			  </a:t>
            </a:r>
            <a:r>
              <a:rPr lang="en-US" sz="1400" b="1" smtClean="0">
                <a:latin typeface="Times New Roman" charset="0"/>
                <a:cs typeface="Times New Roman" charset="0"/>
              </a:rPr>
              <a:t>E</a:t>
            </a:r>
            <a:endParaRPr lang="en-US" sz="1400" smtClean="0">
              <a:latin typeface="Courier New" pitchFamily="49" charset="0"/>
              <a:cs typeface="Times New Roman" charset="0"/>
            </a:endParaRPr>
          </a:p>
          <a:p>
            <a:pPr eaLnBrk="1" hangingPunct="1">
              <a:lnSpc>
                <a:spcPct val="90000"/>
              </a:lnSpc>
              <a:buFont typeface="Wingdings" pitchFamily="2" charset="2"/>
              <a:buNone/>
            </a:pPr>
            <a:r>
              <a:rPr lang="en-US" sz="1400" smtClean="0">
                <a:latin typeface="Times New Roman" charset="0"/>
                <a:cs typeface="Times New Roman" charset="0"/>
              </a:rPr>
              <a:t>  1111			  15			  </a:t>
            </a:r>
            <a:r>
              <a:rPr lang="en-US" sz="1400" b="1" smtClean="0">
                <a:latin typeface="Times New Roman" charset="0"/>
                <a:cs typeface="Times New Roman" charset="0"/>
              </a:rPr>
              <a:t>F</a:t>
            </a:r>
            <a:endParaRPr lang="en-US" sz="1400" smtClean="0">
              <a:latin typeface="Courier New" pitchFamily="49" charset="0"/>
              <a:cs typeface="Times New Roman" charset="0"/>
            </a:endParaRPr>
          </a:p>
          <a:p>
            <a:pPr eaLnBrk="1" hangingPunct="1">
              <a:lnSpc>
                <a:spcPct val="90000"/>
              </a:lnSpc>
              <a:buFont typeface="Wingdings" pitchFamily="2" charset="2"/>
              <a:buNone/>
            </a:pPr>
            <a:endParaRPr lang="en-US" sz="1400" smtClean="0">
              <a:cs typeface="Times New Roman"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Hexa to Decimal Conversion</a:t>
            </a:r>
          </a:p>
        </p:txBody>
      </p:sp>
      <p:sp>
        <p:nvSpPr>
          <p:cNvPr id="77827" name="Rectangle 3"/>
          <p:cNvSpPr>
            <a:spLocks noGrp="1" noChangeArrowheads="1"/>
          </p:cNvSpPr>
          <p:nvPr>
            <p:ph type="body" idx="1"/>
          </p:nvPr>
        </p:nvSpPr>
        <p:spPr/>
        <p:txBody>
          <a:bodyPr/>
          <a:lstStyle/>
          <a:p>
            <a:pPr eaLnBrk="1" hangingPunct="1">
              <a:lnSpc>
                <a:spcPct val="90000"/>
              </a:lnSpc>
            </a:pPr>
            <a:r>
              <a:rPr lang="en-US" smtClean="0">
                <a:cs typeface="Times New Roman" charset="0"/>
              </a:rPr>
              <a:t>To convert to base 10, beginning with the rightmost digit multiply each </a:t>
            </a:r>
            <a:r>
              <a:rPr lang="en-US" b="1" smtClean="0">
                <a:cs typeface="Times New Roman" charset="0"/>
              </a:rPr>
              <a:t>n</a:t>
            </a:r>
            <a:r>
              <a:rPr lang="en-US" smtClean="0">
                <a:cs typeface="Times New Roman" charset="0"/>
              </a:rPr>
              <a:t>th digit by 16</a:t>
            </a:r>
            <a:r>
              <a:rPr lang="en-US" baseline="30000" smtClean="0">
                <a:cs typeface="Times New Roman" charset="0"/>
              </a:rPr>
              <a:t>(n-1)</a:t>
            </a:r>
            <a:r>
              <a:rPr lang="en-US" smtClean="0">
                <a:cs typeface="Times New Roman" charset="0"/>
              </a:rPr>
              <a:t>, and add all of the results together.	</a:t>
            </a:r>
          </a:p>
          <a:p>
            <a:pPr eaLnBrk="1" hangingPunct="1">
              <a:lnSpc>
                <a:spcPct val="90000"/>
              </a:lnSpc>
              <a:buFont typeface="Wingdings" pitchFamily="2" charset="2"/>
              <a:buNone/>
            </a:pPr>
            <a:r>
              <a:rPr lang="en-US" smtClean="0">
                <a:cs typeface="Times New Roman" charset="0"/>
              </a:rPr>
              <a:t>Ex: 		1F4</a:t>
            </a:r>
            <a:r>
              <a:rPr lang="en-US" baseline="-25000" smtClean="0">
                <a:latin typeface="Times New Roman" charset="0"/>
                <a:cs typeface="Times New Roman" charset="0"/>
              </a:rPr>
              <a:t>16</a:t>
            </a:r>
            <a:endParaRPr lang="en-US" smtClean="0">
              <a:cs typeface="Times New Roman" charset="0"/>
            </a:endParaRPr>
          </a:p>
          <a:p>
            <a:pPr eaLnBrk="1" hangingPunct="1">
              <a:lnSpc>
                <a:spcPct val="90000"/>
              </a:lnSpc>
              <a:buFont typeface="Wingdings" pitchFamily="2" charset="2"/>
              <a:buNone/>
            </a:pPr>
            <a:r>
              <a:rPr lang="en-US" smtClean="0">
                <a:cs typeface="Times New Roman" charset="0"/>
              </a:rPr>
              <a:t>positional powers of 16:       16</a:t>
            </a:r>
            <a:r>
              <a:rPr lang="en-US" baseline="30000" smtClean="0">
                <a:cs typeface="Times New Roman" charset="0"/>
              </a:rPr>
              <a:t>3 </a:t>
            </a:r>
            <a:r>
              <a:rPr lang="en-US" smtClean="0">
                <a:cs typeface="Times New Roman" charset="0"/>
              </a:rPr>
              <a:t>    16</a:t>
            </a:r>
            <a:r>
              <a:rPr lang="en-US" baseline="30000" smtClean="0">
                <a:cs typeface="Times New Roman" charset="0"/>
              </a:rPr>
              <a:t>2</a:t>
            </a:r>
            <a:r>
              <a:rPr lang="en-US" smtClean="0">
                <a:cs typeface="Times New Roman" charset="0"/>
              </a:rPr>
              <a:t>    16</a:t>
            </a:r>
            <a:r>
              <a:rPr lang="en-US" baseline="30000" smtClean="0">
                <a:cs typeface="Times New Roman" charset="0"/>
              </a:rPr>
              <a:t>1</a:t>
            </a:r>
            <a:r>
              <a:rPr lang="en-US" smtClean="0">
                <a:cs typeface="Times New Roman" charset="0"/>
              </a:rPr>
              <a:t>   16</a:t>
            </a:r>
            <a:r>
              <a:rPr lang="en-US" baseline="30000" smtClean="0">
                <a:cs typeface="Times New Roman" charset="0"/>
              </a:rPr>
              <a:t>0</a:t>
            </a:r>
            <a:endParaRPr lang="en-US" smtClean="0">
              <a:cs typeface="Times New Roman" charset="0"/>
            </a:endParaRPr>
          </a:p>
          <a:p>
            <a:pPr eaLnBrk="1" hangingPunct="1">
              <a:lnSpc>
                <a:spcPct val="90000"/>
              </a:lnSpc>
              <a:buFont typeface="Wingdings" pitchFamily="2" charset="2"/>
              <a:buNone/>
            </a:pPr>
            <a:r>
              <a:rPr lang="en-US" smtClean="0">
                <a:cs typeface="Times New Roman" charset="0"/>
              </a:rPr>
              <a:t>decimal positional value:   4096    256     16     1</a:t>
            </a:r>
          </a:p>
          <a:p>
            <a:pPr algn="just" eaLnBrk="1" hangingPunct="1">
              <a:lnSpc>
                <a:spcPct val="90000"/>
              </a:lnSpc>
              <a:buFont typeface="Wingdings" pitchFamily="2" charset="2"/>
              <a:buNone/>
            </a:pPr>
            <a:r>
              <a:rPr lang="en-US" smtClean="0">
                <a:cs typeface="Times New Roman" charset="0"/>
              </a:rPr>
              <a:t>Hexadecimal number:                        1      F     4   </a:t>
            </a:r>
          </a:p>
          <a:p>
            <a:pPr algn="just" eaLnBrk="1" hangingPunct="1">
              <a:lnSpc>
                <a:spcPct val="90000"/>
              </a:lnSpc>
              <a:buFont typeface="Wingdings" pitchFamily="2" charset="2"/>
              <a:buNone/>
            </a:pPr>
            <a:r>
              <a:rPr lang="en-US" smtClean="0">
                <a:cs typeface="Times New Roman" charset="0"/>
              </a:rPr>
              <a:t>			256  + 240  + 4  =  500</a:t>
            </a:r>
            <a:r>
              <a:rPr lang="en-US" b="1" baseline="-30000" smtClean="0">
                <a:cs typeface="Times New Roman" charset="0"/>
              </a:rPr>
              <a:t>10</a:t>
            </a:r>
            <a:r>
              <a:rPr lang="en-US" smtClean="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8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78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78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Hexa to Decimal Conversion</a:t>
            </a:r>
          </a:p>
        </p:txBody>
      </p:sp>
      <p:sp>
        <p:nvSpPr>
          <p:cNvPr id="78851" name="Rectangle 3"/>
          <p:cNvSpPr>
            <a:spLocks noGrp="1" noChangeArrowheads="1"/>
          </p:cNvSpPr>
          <p:nvPr>
            <p:ph type="body" idx="1"/>
          </p:nvPr>
        </p:nvSpPr>
        <p:spPr/>
        <p:txBody>
          <a:bodyPr/>
          <a:lstStyle/>
          <a:p>
            <a:pPr eaLnBrk="1" hangingPunct="1">
              <a:buFont typeface="Wingdings" pitchFamily="2" charset="2"/>
              <a:buNone/>
            </a:pPr>
            <a:r>
              <a:rPr lang="en-US" smtClean="0">
                <a:cs typeface="Times New Roman" charset="0"/>
              </a:rPr>
              <a:t>Ex: 		7E</a:t>
            </a:r>
            <a:r>
              <a:rPr lang="en-US" baseline="-25000" smtClean="0">
                <a:cs typeface="Times New Roman" charset="0"/>
              </a:rPr>
              <a:t>16</a:t>
            </a:r>
          </a:p>
          <a:p>
            <a:pPr eaLnBrk="1" hangingPunct="1">
              <a:buFont typeface="Wingdings" pitchFamily="2" charset="2"/>
              <a:buNone/>
            </a:pPr>
            <a:r>
              <a:rPr lang="en-US" smtClean="0">
                <a:cs typeface="Times New Roman" charset="0"/>
              </a:rPr>
              <a:t>positional powers of 16:      16</a:t>
            </a:r>
            <a:r>
              <a:rPr lang="en-US" baseline="30000" smtClean="0">
                <a:cs typeface="Times New Roman" charset="0"/>
              </a:rPr>
              <a:t>3 </a:t>
            </a:r>
            <a:r>
              <a:rPr lang="en-US" smtClean="0">
                <a:cs typeface="Times New Roman" charset="0"/>
              </a:rPr>
              <a:t>    16</a:t>
            </a:r>
            <a:r>
              <a:rPr lang="en-US" baseline="30000" smtClean="0">
                <a:cs typeface="Times New Roman" charset="0"/>
              </a:rPr>
              <a:t>2</a:t>
            </a:r>
            <a:r>
              <a:rPr lang="en-US" smtClean="0">
                <a:cs typeface="Times New Roman" charset="0"/>
              </a:rPr>
              <a:t>    16</a:t>
            </a:r>
            <a:r>
              <a:rPr lang="en-US" baseline="30000" smtClean="0">
                <a:cs typeface="Times New Roman" charset="0"/>
              </a:rPr>
              <a:t>1</a:t>
            </a:r>
            <a:r>
              <a:rPr lang="en-US" smtClean="0">
                <a:cs typeface="Times New Roman" charset="0"/>
              </a:rPr>
              <a:t>   16</a:t>
            </a:r>
            <a:r>
              <a:rPr lang="en-US" baseline="30000" smtClean="0">
                <a:cs typeface="Times New Roman" charset="0"/>
              </a:rPr>
              <a:t>0</a:t>
            </a:r>
            <a:endParaRPr lang="en-US" smtClean="0">
              <a:cs typeface="Times New Roman" charset="0"/>
            </a:endParaRPr>
          </a:p>
          <a:p>
            <a:pPr eaLnBrk="1" hangingPunct="1">
              <a:buFont typeface="Wingdings" pitchFamily="2" charset="2"/>
              <a:buNone/>
            </a:pPr>
            <a:r>
              <a:rPr lang="en-US" smtClean="0">
                <a:cs typeface="Times New Roman" charset="0"/>
              </a:rPr>
              <a:t>decimal positional value:  </a:t>
            </a:r>
          </a:p>
          <a:p>
            <a:pPr algn="just" eaLnBrk="1" hangingPunct="1">
              <a:buFont typeface="Wingdings" pitchFamily="2" charset="2"/>
              <a:buNone/>
            </a:pPr>
            <a:r>
              <a:rPr lang="en-US" smtClean="0">
                <a:cs typeface="Times New Roman" charset="0"/>
              </a:rPr>
              <a:t>Hexa number:                           	         </a:t>
            </a:r>
          </a:p>
          <a:p>
            <a:pPr algn="just" eaLnBrk="1" hangingPunct="1">
              <a:buFont typeface="Wingdings" pitchFamily="2" charset="2"/>
              <a:buNone/>
            </a:pPr>
            <a:r>
              <a:rPr lang="en-US" smtClean="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Decimal to Hexa Conversion</a:t>
            </a:r>
          </a:p>
        </p:txBody>
      </p:sp>
      <p:sp>
        <p:nvSpPr>
          <p:cNvPr id="79875"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i="1" smtClean="0">
                <a:cs typeface="Times New Roman" charset="0"/>
              </a:rPr>
              <a:t>The Division Method.</a:t>
            </a:r>
            <a:r>
              <a:rPr lang="en-US" smtClean="0">
                <a:cs typeface="Times New Roman" charset="0"/>
              </a:rPr>
              <a:t>  Divide by 16 until you reach zero, and then collect the remainders in reverse.</a:t>
            </a:r>
          </a:p>
          <a:p>
            <a:pPr algn="just" eaLnBrk="1" hangingPunct="1">
              <a:lnSpc>
                <a:spcPct val="90000"/>
              </a:lnSpc>
              <a:buFont typeface="Wingdings" pitchFamily="2" charset="2"/>
              <a:buNone/>
            </a:pPr>
            <a:r>
              <a:rPr lang="en-US" smtClean="0">
                <a:cs typeface="Times New Roman" charset="0"/>
              </a:rPr>
              <a:t>  </a:t>
            </a:r>
            <a:r>
              <a:rPr lang="en-US" b="1" smtClean="0">
                <a:cs typeface="Times New Roman" charset="0"/>
              </a:rPr>
              <a:t>Ex 1:		 126</a:t>
            </a:r>
            <a:r>
              <a:rPr lang="en-US" b="1" baseline="-30000" smtClean="0">
                <a:cs typeface="Times New Roman" charset="0"/>
              </a:rPr>
              <a:t>10</a:t>
            </a:r>
            <a:r>
              <a:rPr lang="en-US" b="1" smtClean="0">
                <a:cs typeface="Times New Roman" charset="0"/>
              </a:rPr>
              <a:t>       =    7E</a:t>
            </a:r>
            <a:r>
              <a:rPr lang="en-US" b="1" baseline="-25000" smtClean="0">
                <a:cs typeface="Times New Roman" charset="0"/>
              </a:rPr>
              <a:t>16</a:t>
            </a:r>
            <a:r>
              <a:rPr lang="en-US" b="1" smtClean="0">
                <a:cs typeface="Times New Roman" charset="0"/>
              </a:rPr>
              <a:t> 		</a:t>
            </a:r>
            <a:endParaRPr lang="en-US" smtClean="0">
              <a:cs typeface="Times New Roman" charset="0"/>
            </a:endParaRPr>
          </a:p>
          <a:p>
            <a:pPr algn="just" eaLnBrk="1" hangingPunct="1">
              <a:lnSpc>
                <a:spcPct val="90000"/>
              </a:lnSpc>
              <a:buFont typeface="Wingdings" pitchFamily="2" charset="2"/>
              <a:buNone/>
            </a:pPr>
            <a:r>
              <a:rPr lang="en-US" smtClean="0">
                <a:cs typeface="Times New Roman" charset="0"/>
              </a:rPr>
              <a:t>	16</a:t>
            </a:r>
            <a:r>
              <a:rPr lang="en-US" u="sng" smtClean="0">
                <a:cs typeface="Times New Roman" charset="0"/>
              </a:rPr>
              <a:t>) 126 </a:t>
            </a:r>
            <a:r>
              <a:rPr lang="en-US" smtClean="0">
                <a:cs typeface="Times New Roman" charset="0"/>
              </a:rPr>
              <a:t>	  Rem:			</a:t>
            </a:r>
          </a:p>
          <a:p>
            <a:pPr algn="just" eaLnBrk="1" hangingPunct="1">
              <a:lnSpc>
                <a:spcPct val="90000"/>
              </a:lnSpc>
              <a:buFont typeface="Wingdings" pitchFamily="2" charset="2"/>
              <a:buNone/>
            </a:pPr>
            <a:r>
              <a:rPr lang="en-US" smtClean="0">
                <a:cs typeface="Times New Roman" charset="0"/>
              </a:rPr>
              <a:t>	16</a:t>
            </a:r>
            <a:r>
              <a:rPr lang="en-US" u="sng" smtClean="0">
                <a:cs typeface="Times New Roman" charset="0"/>
              </a:rPr>
              <a:t>)     7 </a:t>
            </a:r>
            <a:r>
              <a:rPr lang="en-US" smtClean="0">
                <a:cs typeface="Times New Roman" charset="0"/>
              </a:rPr>
              <a:t>	   14=E		</a:t>
            </a:r>
          </a:p>
          <a:p>
            <a:pPr algn="just" eaLnBrk="1" hangingPunct="1">
              <a:lnSpc>
                <a:spcPct val="90000"/>
              </a:lnSpc>
              <a:buFont typeface="Wingdings" pitchFamily="2" charset="2"/>
              <a:buNone/>
            </a:pPr>
            <a:r>
              <a:rPr lang="en-US" smtClean="0">
                <a:cs typeface="Times New Roman" charset="0"/>
              </a:rPr>
              <a:t>		     </a:t>
            </a:r>
            <a:r>
              <a:rPr lang="en-US" smtClean="0">
                <a:latin typeface="Times New Roman" charset="0"/>
                <a:cs typeface="Times New Roman" charset="0"/>
              </a:rPr>
              <a:t>0 </a:t>
            </a:r>
            <a:r>
              <a:rPr lang="en-US" smtClean="0">
                <a:cs typeface="Times New Roman" charset="0"/>
              </a:rPr>
              <a:t>	    7			</a:t>
            </a:r>
          </a:p>
          <a:p>
            <a:pPr algn="just" eaLnBrk="1" hangingPunct="1">
              <a:lnSpc>
                <a:spcPct val="90000"/>
              </a:lnSpc>
              <a:buFont typeface="Wingdings" pitchFamily="2" charset="2"/>
              <a:buNone/>
            </a:pPr>
            <a:r>
              <a:rPr lang="en-US" smtClean="0">
                <a:cs typeface="Times New Roman" charset="0"/>
              </a:rPr>
              <a:t>       	   			</a:t>
            </a:r>
          </a:p>
          <a:p>
            <a:pPr algn="just" eaLnBrk="1" hangingPunct="1">
              <a:lnSpc>
                <a:spcPct val="90000"/>
              </a:lnSpc>
              <a:buFont typeface="Wingdings" pitchFamily="2" charset="2"/>
              <a:buNone/>
            </a:pPr>
            <a:endParaRPr lang="en-US" smtClean="0">
              <a:cs typeface="Times New Roman" charset="0"/>
            </a:endParaRPr>
          </a:p>
        </p:txBody>
      </p:sp>
      <p:sp>
        <p:nvSpPr>
          <p:cNvPr id="24580" name="Text Box 5"/>
          <p:cNvSpPr txBox="1">
            <a:spLocks noChangeArrowheads="1"/>
          </p:cNvSpPr>
          <p:nvPr/>
        </p:nvSpPr>
        <p:spPr bwMode="auto">
          <a:xfrm>
            <a:off x="1320801" y="3962400"/>
            <a:ext cx="1646767" cy="369332"/>
          </a:xfrm>
          <a:prstGeom prst="rect">
            <a:avLst/>
          </a:prstGeom>
          <a:noFill/>
          <a:ln w="9525">
            <a:noFill/>
            <a:miter lim="800000"/>
            <a:headEnd/>
            <a:tailEnd/>
          </a:ln>
        </p:spPr>
        <p:txBody>
          <a:bodyPr>
            <a:spAutoFit/>
          </a:bodyPr>
          <a:lstStyle/>
          <a:p>
            <a:endParaRPr lang="en-US"/>
          </a:p>
        </p:txBody>
      </p:sp>
      <p:sp>
        <p:nvSpPr>
          <p:cNvPr id="24581" name="Line 6"/>
          <p:cNvSpPr>
            <a:spLocks noChangeShapeType="1"/>
          </p:cNvSpPr>
          <p:nvPr/>
        </p:nvSpPr>
        <p:spPr bwMode="auto">
          <a:xfrm flipV="1">
            <a:off x="6502400" y="4648200"/>
            <a:ext cx="0" cy="838200"/>
          </a:xfrm>
          <a:prstGeom prst="line">
            <a:avLst/>
          </a:prstGeom>
          <a:noFill/>
          <a:ln w="28575">
            <a:solidFill>
              <a:srgbClr val="FF3300"/>
            </a:solidFill>
            <a:miter lim="800000"/>
            <a:headEnd/>
            <a:tailEnd type="triangle" w="med" len="med"/>
          </a:ln>
        </p:spPr>
        <p:txBody>
          <a:bodyPr wrap="none"/>
          <a:lstStyle/>
          <a:p>
            <a:endParaRPr lang="en-US"/>
          </a:p>
        </p:txBody>
      </p:sp>
      <p:sp>
        <p:nvSpPr>
          <p:cNvPr id="24582" name="Line 7"/>
          <p:cNvSpPr>
            <a:spLocks noChangeShapeType="1"/>
          </p:cNvSpPr>
          <p:nvPr/>
        </p:nvSpPr>
        <p:spPr bwMode="auto">
          <a:xfrm>
            <a:off x="6502400" y="4648200"/>
            <a:ext cx="1524000" cy="0"/>
          </a:xfrm>
          <a:prstGeom prst="line">
            <a:avLst/>
          </a:prstGeom>
          <a:noFill/>
          <a:ln w="28575">
            <a:solidFill>
              <a:srgbClr val="FF3300"/>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Decimal to Hexa Conversion</a:t>
            </a:r>
          </a:p>
        </p:txBody>
      </p:sp>
      <p:sp>
        <p:nvSpPr>
          <p:cNvPr id="80899" name="Rectangle 3"/>
          <p:cNvSpPr>
            <a:spLocks noGrp="1" noChangeArrowheads="1"/>
          </p:cNvSpPr>
          <p:nvPr>
            <p:ph type="body" idx="1"/>
          </p:nvPr>
        </p:nvSpPr>
        <p:spPr/>
        <p:txBody>
          <a:bodyPr/>
          <a:lstStyle/>
          <a:p>
            <a:pPr algn="just" eaLnBrk="1" hangingPunct="1">
              <a:buFont typeface="Wingdings" pitchFamily="2" charset="2"/>
              <a:buNone/>
            </a:pPr>
            <a:r>
              <a:rPr lang="en-US" sz="2400" b="1" smtClean="0">
                <a:cs typeface="Times New Roman" charset="0"/>
              </a:rPr>
              <a:t>Ex 2:	810</a:t>
            </a:r>
            <a:r>
              <a:rPr lang="en-US" sz="2400" b="1" baseline="-25000" smtClean="0">
                <a:cs typeface="Times New Roman" charset="0"/>
              </a:rPr>
              <a:t>10</a:t>
            </a:r>
            <a:r>
              <a:rPr lang="en-US" sz="2400" smtClean="0">
                <a:cs typeface="Times New Roman" charset="0"/>
              </a:rPr>
              <a:t> =</a:t>
            </a:r>
          </a:p>
          <a:p>
            <a:pPr algn="just" eaLnBrk="1" hangingPunct="1">
              <a:buFont typeface="Wingdings" pitchFamily="2" charset="2"/>
              <a:buNone/>
            </a:pPr>
            <a:endParaRPr lang="en-US" sz="2400" smtClean="0">
              <a:cs typeface="Times New Roman" charset="0"/>
            </a:endParaRPr>
          </a:p>
          <a:p>
            <a:pPr algn="just" eaLnBrk="1" hangingPunct="1">
              <a:buFont typeface="Wingdings" pitchFamily="2" charset="2"/>
              <a:buNone/>
            </a:pPr>
            <a:r>
              <a:rPr lang="en-US" sz="2400" smtClean="0">
                <a:cs typeface="Times New Roman" charset="0"/>
              </a:rPr>
              <a:t>	16 </a:t>
            </a:r>
            <a:r>
              <a:rPr lang="en-US" sz="2400" u="sng" smtClean="0">
                <a:cs typeface="Times New Roman" charset="0"/>
              </a:rPr>
              <a:t>) 810 </a:t>
            </a:r>
            <a:r>
              <a:rPr lang="en-US" sz="2400" smtClean="0">
                <a:cs typeface="Times New Roman" charset="0"/>
              </a:rPr>
              <a:t>	Rem:</a:t>
            </a:r>
          </a:p>
          <a:p>
            <a:pPr algn="just" eaLnBrk="1" hangingPunct="1">
              <a:buFont typeface="Wingdings" pitchFamily="2" charset="2"/>
              <a:buNone/>
            </a:pPr>
            <a:r>
              <a:rPr lang="en-US" sz="2400" smtClean="0">
                <a:cs typeface="Times New Roman" charset="0"/>
              </a:rPr>
              <a:t>	16 </a:t>
            </a:r>
            <a:r>
              <a:rPr lang="en-US" sz="2400" u="sng" smtClean="0">
                <a:cs typeface="Times New Roman" charset="0"/>
              </a:rPr>
              <a:t>)       </a:t>
            </a:r>
            <a:r>
              <a:rPr lang="en-US" sz="2400" smtClean="0">
                <a:cs typeface="Times New Roman" charset="0"/>
              </a:rPr>
              <a:t>	  </a:t>
            </a:r>
          </a:p>
          <a:p>
            <a:pPr algn="just" eaLnBrk="1" hangingPunct="1">
              <a:buFont typeface="Wingdings" pitchFamily="2" charset="2"/>
              <a:buNone/>
            </a:pPr>
            <a:r>
              <a:rPr lang="en-US" sz="2400" smtClean="0">
                <a:cs typeface="Times New Roman" charset="0"/>
              </a:rPr>
              <a:t>	16 </a:t>
            </a:r>
            <a:r>
              <a:rPr lang="en-US" sz="2400" u="sng" smtClean="0">
                <a:cs typeface="Times New Roman" charset="0"/>
              </a:rPr>
              <a:t>)       </a:t>
            </a:r>
            <a:r>
              <a:rPr lang="en-US" sz="2400" smtClean="0">
                <a:cs typeface="Times New Roman" charset="0"/>
              </a:rPr>
              <a:t>	    </a:t>
            </a:r>
          </a:p>
          <a:p>
            <a:pPr algn="just" eaLnBrk="1" hangingPunct="1">
              <a:buFont typeface="Wingdings" pitchFamily="2" charset="2"/>
              <a:buNone/>
            </a:pPr>
            <a:r>
              <a:rPr lang="en-US" sz="2400" smtClean="0">
                <a:cs typeface="Times New Roman" charset="0"/>
              </a:rPr>
              <a:t>	    </a:t>
            </a:r>
            <a:r>
              <a:rPr lang="en-US" sz="2400" u="sng" smtClean="0">
                <a:cs typeface="Times New Roman" charset="0"/>
              </a:rPr>
              <a:t>         </a:t>
            </a:r>
            <a:r>
              <a:rPr lang="en-US" sz="2400" smtClean="0">
                <a:cs typeface="Times New Roman" charset="0"/>
              </a:rPr>
              <a:t>	    </a:t>
            </a:r>
          </a:p>
          <a:p>
            <a:pPr algn="just" eaLnBrk="1" hangingPunct="1">
              <a:buFont typeface="Wingdings" pitchFamily="2" charset="2"/>
              <a:buNone/>
            </a:pPr>
            <a:r>
              <a:rPr lang="en-US" sz="2400" smtClean="0">
                <a:cs typeface="Times New Roman" charset="0"/>
              </a:rPr>
              <a:t>	</a:t>
            </a:r>
          </a:p>
          <a:p>
            <a:pPr algn="just" eaLnBrk="1" hangingPunct="1">
              <a:buFont typeface="Wingdings" pitchFamily="2" charset="2"/>
              <a:buNone/>
            </a:pPr>
            <a:r>
              <a:rPr lang="en-US" sz="2400" smtClean="0">
                <a:cs typeface="Times New Roman" charset="0"/>
              </a:rPr>
              <a:t>              	Answer:      810</a:t>
            </a:r>
            <a:r>
              <a:rPr lang="en-US" sz="2400" b="1" baseline="-30000" smtClean="0">
                <a:cs typeface="Times New Roman" charset="0"/>
              </a:rPr>
              <a:t>10</a:t>
            </a:r>
            <a:r>
              <a:rPr lang="en-US" sz="2400" smtClean="0">
                <a:cs typeface="Times New Roman" charset="0"/>
              </a:rPr>
              <a:t> =     </a:t>
            </a:r>
            <a:r>
              <a:rPr lang="en-US" sz="2400" b="1" baseline="-30000" smtClean="0">
                <a:cs typeface="Times New Roman" charset="0"/>
              </a:rPr>
              <a:t>16</a:t>
            </a:r>
            <a:r>
              <a:rPr lang="en-US" sz="2400" smtClean="0">
                <a:cs typeface="Times New Roman" charset="0"/>
              </a:rPr>
              <a:t>			 </a:t>
            </a:r>
          </a:p>
          <a:p>
            <a:pPr algn="just" eaLnBrk="1" hangingPunct="1">
              <a:buFont typeface="Wingdings" pitchFamily="2" charset="2"/>
              <a:buNone/>
            </a:pPr>
            <a:endParaRPr lang="en-US" sz="2400" smtClean="0">
              <a:cs typeface="Times New Roman" charset="0"/>
            </a:endParaRPr>
          </a:p>
        </p:txBody>
      </p:sp>
      <p:sp>
        <p:nvSpPr>
          <p:cNvPr id="25604" name="Text Box 4"/>
          <p:cNvSpPr txBox="1">
            <a:spLocks noChangeArrowheads="1"/>
          </p:cNvSpPr>
          <p:nvPr/>
        </p:nvSpPr>
        <p:spPr bwMode="auto">
          <a:xfrm>
            <a:off x="2438400" y="3962400"/>
            <a:ext cx="3454400" cy="369332"/>
          </a:xfrm>
          <a:prstGeom prst="rect">
            <a:avLst/>
          </a:prstGeom>
          <a:noFill/>
          <a:ln w="9525">
            <a:noFill/>
            <a:miter lim="800000"/>
            <a:headEnd/>
            <a:tailEnd/>
          </a:ln>
        </p:spPr>
        <p:txBody>
          <a:bodyPr>
            <a:spAutoFit/>
          </a:bodyPr>
          <a:lstStyle/>
          <a:p>
            <a:endParaRPr lang="en-US"/>
          </a:p>
        </p:txBody>
      </p:sp>
      <p:sp>
        <p:nvSpPr>
          <p:cNvPr id="25605" name="Text Box 5"/>
          <p:cNvSpPr txBox="1">
            <a:spLocks noChangeArrowheads="1"/>
          </p:cNvSpPr>
          <p:nvPr/>
        </p:nvSpPr>
        <p:spPr bwMode="auto">
          <a:xfrm>
            <a:off x="1320801" y="3962400"/>
            <a:ext cx="1646767" cy="369332"/>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0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08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914400" y="2057400"/>
            <a:ext cx="10464800" cy="1752600"/>
          </a:xfrm>
        </p:spPr>
        <p:txBody>
          <a:bodyPr/>
          <a:lstStyle/>
          <a:p>
            <a:pPr eaLnBrk="1" hangingPunct="1">
              <a:defRPr/>
            </a:pPr>
            <a:r>
              <a:rPr lang="en-US" sz="5400" dirty="0" smtClean="0">
                <a:effectLst>
                  <a:outerShdw blurRad="38100" dist="38100" dir="2700000" algn="tl">
                    <a:srgbClr val="C0C0C0"/>
                  </a:outerShdw>
                </a:effectLst>
              </a:rPr>
              <a:t>Binary Addition &amp; Subtraction</a:t>
            </a:r>
          </a:p>
        </p:txBody>
      </p:sp>
      <p:sp>
        <p:nvSpPr>
          <p:cNvPr id="3" name="TextBox 2"/>
          <p:cNvSpPr txBox="1"/>
          <p:nvPr/>
        </p:nvSpPr>
        <p:spPr>
          <a:xfrm>
            <a:off x="1625600" y="4876800"/>
            <a:ext cx="8737600" cy="369332"/>
          </a:xfrm>
          <a:prstGeom prst="rect">
            <a:avLst/>
          </a:prstGeom>
          <a:noFill/>
        </p:spPr>
        <p:txBody>
          <a:bodyPr wrap="square" rtlCol="0">
            <a:spAutoFit/>
          </a:bodyPr>
          <a:lstStyle/>
          <a:p>
            <a:r>
              <a:rPr lang="en-US" dirty="0" smtClean="0"/>
              <a:t>WEEK 9</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3601" y="762000"/>
            <a:ext cx="8828617" cy="1143000"/>
          </a:xfrm>
          <a:noFill/>
        </p:spPr>
        <p:txBody>
          <a:bodyPr lIns="92075" tIns="46038" rIns="92075" bIns="46038"/>
          <a:lstStyle/>
          <a:p>
            <a:pPr eaLnBrk="1" hangingPunct="1"/>
            <a:r>
              <a:rPr lang="en-US" smtClean="0"/>
              <a:t>Addition Rules</a:t>
            </a:r>
          </a:p>
        </p:txBody>
      </p:sp>
      <p:sp>
        <p:nvSpPr>
          <p:cNvPr id="5123" name="Rectangle 3"/>
          <p:cNvSpPr>
            <a:spLocks noGrp="1" noChangeArrowheads="1"/>
          </p:cNvSpPr>
          <p:nvPr>
            <p:ph type="body" idx="1"/>
          </p:nvPr>
        </p:nvSpPr>
        <p:spPr>
          <a:xfrm>
            <a:off x="1576917" y="2424114"/>
            <a:ext cx="10363200" cy="3748087"/>
          </a:xfrm>
          <a:noFill/>
        </p:spPr>
        <p:txBody>
          <a:bodyPr lIns="92075" tIns="46038" rIns="92075" bIns="46038"/>
          <a:lstStyle/>
          <a:p>
            <a:pPr eaLnBrk="1" hangingPunct="1"/>
            <a:r>
              <a:rPr lang="en-US" smtClean="0"/>
              <a:t>0 + 0 = 00 ( 0 with a 0 carry )</a:t>
            </a:r>
          </a:p>
          <a:p>
            <a:pPr eaLnBrk="1" hangingPunct="1"/>
            <a:endParaRPr lang="en-US" sz="1400" smtClean="0"/>
          </a:p>
          <a:p>
            <a:pPr eaLnBrk="1" hangingPunct="1"/>
            <a:r>
              <a:rPr lang="en-US" smtClean="0"/>
              <a:t>0 + 1 = 01 ( 1 with a 0 carry )</a:t>
            </a:r>
          </a:p>
          <a:p>
            <a:pPr eaLnBrk="1" hangingPunct="1"/>
            <a:endParaRPr lang="en-US" sz="1400" smtClean="0"/>
          </a:p>
          <a:p>
            <a:pPr eaLnBrk="1" hangingPunct="1"/>
            <a:r>
              <a:rPr lang="en-US" smtClean="0"/>
              <a:t>1 + 0 = 01 ( 1 with a 0 carry )</a:t>
            </a:r>
          </a:p>
          <a:p>
            <a:pPr eaLnBrk="1" hangingPunct="1"/>
            <a:endParaRPr lang="en-US" sz="1400" smtClean="0"/>
          </a:p>
          <a:p>
            <a:pPr eaLnBrk="1" hangingPunct="1"/>
            <a:r>
              <a:rPr lang="en-US" smtClean="0"/>
              <a:t>1 + 1 = 10 ( 0 with a 1 carry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ED091EBF-6270-41BB-9158-E72516D7BF92}" type="slidenum">
              <a:rPr lang="en-US"/>
              <a:pPr>
                <a:defRPr/>
              </a:pPr>
              <a:t>78</a:t>
            </a:fld>
            <a:endParaRPr lang="en-US"/>
          </a:p>
        </p:txBody>
      </p:sp>
      <p:sp>
        <p:nvSpPr>
          <p:cNvPr id="6147" name="Rectangle 2"/>
          <p:cNvSpPr>
            <a:spLocks noGrp="1" noChangeArrowheads="1"/>
          </p:cNvSpPr>
          <p:nvPr>
            <p:ph type="title"/>
          </p:nvPr>
        </p:nvSpPr>
        <p:spPr>
          <a:xfrm>
            <a:off x="1145118" y="274638"/>
            <a:ext cx="9002183" cy="1143000"/>
          </a:xfrm>
        </p:spPr>
        <p:txBody>
          <a:bodyPr/>
          <a:lstStyle/>
          <a:p>
            <a:pPr eaLnBrk="1" hangingPunct="1"/>
            <a:r>
              <a:rPr lang="en-US" smtClean="0"/>
              <a:t>Addition Rules </a:t>
            </a:r>
          </a:p>
        </p:txBody>
      </p:sp>
      <p:grpSp>
        <p:nvGrpSpPr>
          <p:cNvPr id="2" name="Group 3"/>
          <p:cNvGrpSpPr>
            <a:grpSpLocks/>
          </p:cNvGrpSpPr>
          <p:nvPr/>
        </p:nvGrpSpPr>
        <p:grpSpPr bwMode="auto">
          <a:xfrm>
            <a:off x="2133602" y="2311401"/>
            <a:ext cx="812800" cy="954088"/>
            <a:chOff x="1008" y="1456"/>
            <a:chExt cx="384" cy="601"/>
          </a:xfrm>
        </p:grpSpPr>
        <p:sp>
          <p:nvSpPr>
            <p:cNvPr id="6162" name="Text Box 4"/>
            <p:cNvSpPr txBox="1">
              <a:spLocks noChangeArrowheads="1"/>
            </p:cNvSpPr>
            <p:nvPr/>
          </p:nvSpPr>
          <p:spPr bwMode="auto">
            <a:xfrm>
              <a:off x="1008" y="1456"/>
              <a:ext cx="328" cy="601"/>
            </a:xfrm>
            <a:prstGeom prst="rect">
              <a:avLst/>
            </a:prstGeom>
            <a:noFill/>
            <a:ln w="12700">
              <a:noFill/>
              <a:miter lim="800000"/>
              <a:headEnd type="none" w="sm" len="sm"/>
              <a:tailEnd type="none" w="sm" len="sm"/>
            </a:ln>
            <a:effectLst/>
          </p:spPr>
          <p:txBody>
            <a:bodyPr wrap="none">
              <a:spAutoFit/>
            </a:bodyPr>
            <a:lstStyle/>
            <a:p>
              <a:r>
                <a:rPr lang="en-US" sz="2800" b="0">
                  <a:solidFill>
                    <a:schemeClr val="tx1"/>
                  </a:solidFill>
                  <a:latin typeface="Arial" charset="0"/>
                </a:rPr>
                <a:t>   </a:t>
              </a:r>
              <a:r>
                <a:rPr lang="en-US" sz="2800" b="0">
                  <a:solidFill>
                    <a:srgbClr val="000000"/>
                  </a:solidFill>
                  <a:latin typeface="Arial" charset="0"/>
                </a:rPr>
                <a:t>0</a:t>
              </a:r>
            </a:p>
            <a:p>
              <a:r>
                <a:rPr lang="en-US" sz="2800" b="0">
                  <a:solidFill>
                    <a:srgbClr val="000000"/>
                  </a:solidFill>
                  <a:latin typeface="Arial" charset="0"/>
                </a:rPr>
                <a:t>+ 0</a:t>
              </a:r>
              <a:endParaRPr lang="en-US" sz="2800" b="0">
                <a:solidFill>
                  <a:schemeClr val="tx1"/>
                </a:solidFill>
                <a:latin typeface="Arial" charset="0"/>
              </a:endParaRPr>
            </a:p>
          </p:txBody>
        </p:sp>
        <p:sp>
          <p:nvSpPr>
            <p:cNvPr id="6163" name="Line 5"/>
            <p:cNvSpPr>
              <a:spLocks noChangeShapeType="1"/>
            </p:cNvSpPr>
            <p:nvPr/>
          </p:nvSpPr>
          <p:spPr bwMode="auto">
            <a:xfrm>
              <a:off x="1056" y="1968"/>
              <a:ext cx="336"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3" name="Group 6"/>
          <p:cNvGrpSpPr>
            <a:grpSpLocks/>
          </p:cNvGrpSpPr>
          <p:nvPr/>
        </p:nvGrpSpPr>
        <p:grpSpPr bwMode="auto">
          <a:xfrm>
            <a:off x="4157132" y="2311401"/>
            <a:ext cx="821266" cy="954088"/>
            <a:chOff x="1964" y="1456"/>
            <a:chExt cx="388" cy="601"/>
          </a:xfrm>
        </p:grpSpPr>
        <p:sp>
          <p:nvSpPr>
            <p:cNvPr id="6160" name="Text Box 7"/>
            <p:cNvSpPr txBox="1">
              <a:spLocks noChangeArrowheads="1"/>
            </p:cNvSpPr>
            <p:nvPr/>
          </p:nvSpPr>
          <p:spPr bwMode="auto">
            <a:xfrm>
              <a:off x="1964" y="1456"/>
              <a:ext cx="328" cy="601"/>
            </a:xfrm>
            <a:prstGeom prst="rect">
              <a:avLst/>
            </a:prstGeom>
            <a:noFill/>
            <a:ln w="12700">
              <a:noFill/>
              <a:miter lim="800000"/>
              <a:headEnd type="none" w="sm" len="sm"/>
              <a:tailEnd type="none" w="sm" len="sm"/>
            </a:ln>
            <a:effectLst/>
          </p:spPr>
          <p:txBody>
            <a:bodyPr wrap="none">
              <a:spAutoFit/>
            </a:bodyPr>
            <a:lstStyle/>
            <a:p>
              <a:r>
                <a:rPr lang="en-US" sz="2800" b="0">
                  <a:solidFill>
                    <a:schemeClr val="tx1"/>
                  </a:solidFill>
                  <a:latin typeface="Arial" charset="0"/>
                </a:rPr>
                <a:t>   </a:t>
              </a:r>
              <a:r>
                <a:rPr lang="en-US" sz="2800" b="0">
                  <a:solidFill>
                    <a:srgbClr val="000000"/>
                  </a:solidFill>
                  <a:latin typeface="Arial" charset="0"/>
                </a:rPr>
                <a:t>1</a:t>
              </a:r>
            </a:p>
            <a:p>
              <a:r>
                <a:rPr lang="en-US" sz="2800" b="0">
                  <a:solidFill>
                    <a:srgbClr val="000000"/>
                  </a:solidFill>
                  <a:latin typeface="Arial" charset="0"/>
                </a:rPr>
                <a:t>+ 0</a:t>
              </a:r>
              <a:endParaRPr lang="en-US" sz="2800" b="0">
                <a:solidFill>
                  <a:schemeClr val="tx1"/>
                </a:solidFill>
                <a:latin typeface="Arial" charset="0"/>
              </a:endParaRPr>
            </a:p>
          </p:txBody>
        </p:sp>
        <p:sp>
          <p:nvSpPr>
            <p:cNvPr id="6161" name="Line 8"/>
            <p:cNvSpPr>
              <a:spLocks noChangeShapeType="1"/>
            </p:cNvSpPr>
            <p:nvPr/>
          </p:nvSpPr>
          <p:spPr bwMode="auto">
            <a:xfrm>
              <a:off x="2016" y="1968"/>
              <a:ext cx="336"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4" name="Group 9"/>
          <p:cNvGrpSpPr>
            <a:grpSpLocks/>
          </p:cNvGrpSpPr>
          <p:nvPr/>
        </p:nvGrpSpPr>
        <p:grpSpPr bwMode="auto">
          <a:xfrm>
            <a:off x="6705603" y="2311401"/>
            <a:ext cx="812800" cy="954088"/>
            <a:chOff x="3168" y="1456"/>
            <a:chExt cx="384" cy="601"/>
          </a:xfrm>
        </p:grpSpPr>
        <p:sp>
          <p:nvSpPr>
            <p:cNvPr id="6158" name="Text Box 10"/>
            <p:cNvSpPr txBox="1">
              <a:spLocks noChangeArrowheads="1"/>
            </p:cNvSpPr>
            <p:nvPr/>
          </p:nvSpPr>
          <p:spPr bwMode="auto">
            <a:xfrm>
              <a:off x="3168" y="1456"/>
              <a:ext cx="328" cy="601"/>
            </a:xfrm>
            <a:prstGeom prst="rect">
              <a:avLst/>
            </a:prstGeom>
            <a:noFill/>
            <a:ln w="12700">
              <a:noFill/>
              <a:miter lim="800000"/>
              <a:headEnd type="none" w="sm" len="sm"/>
              <a:tailEnd type="none" w="sm" len="sm"/>
            </a:ln>
            <a:effectLst/>
          </p:spPr>
          <p:txBody>
            <a:bodyPr wrap="none">
              <a:spAutoFit/>
            </a:bodyPr>
            <a:lstStyle/>
            <a:p>
              <a:r>
                <a:rPr lang="en-US" sz="2800" b="0">
                  <a:solidFill>
                    <a:srgbClr val="000000"/>
                  </a:solidFill>
                  <a:latin typeface="Arial" charset="0"/>
                </a:rPr>
                <a:t>   0</a:t>
              </a:r>
            </a:p>
            <a:p>
              <a:r>
                <a:rPr lang="en-US" sz="2800" b="0">
                  <a:solidFill>
                    <a:srgbClr val="000000"/>
                  </a:solidFill>
                  <a:latin typeface="Arial" charset="0"/>
                </a:rPr>
                <a:t>+ 1</a:t>
              </a:r>
              <a:endParaRPr lang="en-US" sz="2800" b="0">
                <a:solidFill>
                  <a:schemeClr val="tx1"/>
                </a:solidFill>
                <a:latin typeface="Arial" charset="0"/>
              </a:endParaRPr>
            </a:p>
          </p:txBody>
        </p:sp>
        <p:sp>
          <p:nvSpPr>
            <p:cNvPr id="6159" name="Line 11"/>
            <p:cNvSpPr>
              <a:spLocks noChangeShapeType="1"/>
            </p:cNvSpPr>
            <p:nvPr/>
          </p:nvSpPr>
          <p:spPr bwMode="auto">
            <a:xfrm>
              <a:off x="3216" y="1968"/>
              <a:ext cx="336"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5" name="Group 12"/>
          <p:cNvGrpSpPr>
            <a:grpSpLocks/>
          </p:cNvGrpSpPr>
          <p:nvPr/>
        </p:nvGrpSpPr>
        <p:grpSpPr bwMode="auto">
          <a:xfrm>
            <a:off x="8737604" y="2311401"/>
            <a:ext cx="812800" cy="954088"/>
            <a:chOff x="4128" y="1456"/>
            <a:chExt cx="384" cy="601"/>
          </a:xfrm>
        </p:grpSpPr>
        <p:sp>
          <p:nvSpPr>
            <p:cNvPr id="6156" name="Text Box 13"/>
            <p:cNvSpPr txBox="1">
              <a:spLocks noChangeArrowheads="1"/>
            </p:cNvSpPr>
            <p:nvPr/>
          </p:nvSpPr>
          <p:spPr bwMode="auto">
            <a:xfrm>
              <a:off x="4128" y="1456"/>
              <a:ext cx="328" cy="601"/>
            </a:xfrm>
            <a:prstGeom prst="rect">
              <a:avLst/>
            </a:prstGeom>
            <a:noFill/>
            <a:ln w="12700">
              <a:noFill/>
              <a:miter lim="800000"/>
              <a:headEnd type="none" w="sm" len="sm"/>
              <a:tailEnd type="none" w="sm" len="sm"/>
            </a:ln>
            <a:effectLst/>
          </p:spPr>
          <p:txBody>
            <a:bodyPr wrap="none">
              <a:spAutoFit/>
            </a:bodyPr>
            <a:lstStyle/>
            <a:p>
              <a:r>
                <a:rPr lang="en-US" sz="2800" b="0">
                  <a:solidFill>
                    <a:schemeClr val="tx1"/>
                  </a:solidFill>
                  <a:latin typeface="Arial" charset="0"/>
                </a:rPr>
                <a:t>   </a:t>
              </a:r>
              <a:r>
                <a:rPr lang="en-US" sz="2800" b="0">
                  <a:solidFill>
                    <a:srgbClr val="000000"/>
                  </a:solidFill>
                  <a:latin typeface="Arial" charset="0"/>
                </a:rPr>
                <a:t>1</a:t>
              </a:r>
            </a:p>
            <a:p>
              <a:r>
                <a:rPr lang="en-US" sz="2800" b="0">
                  <a:solidFill>
                    <a:srgbClr val="000000"/>
                  </a:solidFill>
                  <a:latin typeface="Arial" charset="0"/>
                </a:rPr>
                <a:t>+ 1</a:t>
              </a:r>
              <a:endParaRPr lang="en-US" sz="2800" b="0">
                <a:solidFill>
                  <a:schemeClr val="tx1"/>
                </a:solidFill>
                <a:latin typeface="Arial" charset="0"/>
              </a:endParaRPr>
            </a:p>
          </p:txBody>
        </p:sp>
        <p:sp>
          <p:nvSpPr>
            <p:cNvPr id="6157" name="Line 14"/>
            <p:cNvSpPr>
              <a:spLocks noChangeShapeType="1"/>
            </p:cNvSpPr>
            <p:nvPr/>
          </p:nvSpPr>
          <p:spPr bwMode="auto">
            <a:xfrm>
              <a:off x="4176" y="1968"/>
              <a:ext cx="336"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sp>
        <p:nvSpPr>
          <p:cNvPr id="169999" name="Text Box 15"/>
          <p:cNvSpPr txBox="1">
            <a:spLocks noChangeArrowheads="1"/>
          </p:cNvSpPr>
          <p:nvPr/>
        </p:nvSpPr>
        <p:spPr bwMode="auto">
          <a:xfrm>
            <a:off x="2032001" y="3124201"/>
            <a:ext cx="784189" cy="523220"/>
          </a:xfrm>
          <a:prstGeom prst="rect">
            <a:avLst/>
          </a:prstGeom>
          <a:noFill/>
          <a:ln w="12700">
            <a:noFill/>
            <a:miter lim="800000"/>
            <a:headEnd type="none" w="sm" len="sm"/>
            <a:tailEnd type="none" w="sm" len="sm"/>
          </a:ln>
          <a:effectLst/>
        </p:spPr>
        <p:txBody>
          <a:bodyPr wrap="none">
            <a:spAutoFit/>
          </a:bodyPr>
          <a:lstStyle/>
          <a:p>
            <a:r>
              <a:rPr lang="en-US" sz="2800" b="0">
                <a:solidFill>
                  <a:srgbClr val="000000"/>
                </a:solidFill>
                <a:latin typeface="Arial" charset="0"/>
              </a:rPr>
              <a:t>0  0</a:t>
            </a:r>
          </a:p>
        </p:txBody>
      </p:sp>
      <p:sp>
        <p:nvSpPr>
          <p:cNvPr id="170000" name="Text Box 16"/>
          <p:cNvSpPr txBox="1">
            <a:spLocks noChangeArrowheads="1"/>
          </p:cNvSpPr>
          <p:nvPr/>
        </p:nvSpPr>
        <p:spPr bwMode="auto">
          <a:xfrm>
            <a:off x="4064001" y="3124201"/>
            <a:ext cx="784189" cy="523220"/>
          </a:xfrm>
          <a:prstGeom prst="rect">
            <a:avLst/>
          </a:prstGeom>
          <a:noFill/>
          <a:ln w="12700">
            <a:noFill/>
            <a:miter lim="800000"/>
            <a:headEnd type="none" w="sm" len="sm"/>
            <a:tailEnd type="none" w="sm" len="sm"/>
          </a:ln>
          <a:effectLst/>
        </p:spPr>
        <p:txBody>
          <a:bodyPr wrap="none">
            <a:spAutoFit/>
          </a:bodyPr>
          <a:lstStyle/>
          <a:p>
            <a:r>
              <a:rPr lang="en-US" sz="2800" b="0">
                <a:solidFill>
                  <a:srgbClr val="000000"/>
                </a:solidFill>
                <a:latin typeface="Arial" charset="0"/>
              </a:rPr>
              <a:t>0  1</a:t>
            </a:r>
          </a:p>
        </p:txBody>
      </p:sp>
      <p:sp>
        <p:nvSpPr>
          <p:cNvPr id="170001" name="Text Box 17"/>
          <p:cNvSpPr txBox="1">
            <a:spLocks noChangeArrowheads="1"/>
          </p:cNvSpPr>
          <p:nvPr/>
        </p:nvSpPr>
        <p:spPr bwMode="auto">
          <a:xfrm>
            <a:off x="6604001" y="3124201"/>
            <a:ext cx="784189" cy="523220"/>
          </a:xfrm>
          <a:prstGeom prst="rect">
            <a:avLst/>
          </a:prstGeom>
          <a:noFill/>
          <a:ln w="12700">
            <a:noFill/>
            <a:miter lim="800000"/>
            <a:headEnd type="none" w="sm" len="sm"/>
            <a:tailEnd type="none" w="sm" len="sm"/>
          </a:ln>
          <a:effectLst/>
        </p:spPr>
        <p:txBody>
          <a:bodyPr wrap="none">
            <a:spAutoFit/>
          </a:bodyPr>
          <a:lstStyle/>
          <a:p>
            <a:r>
              <a:rPr lang="en-US" sz="2800" b="0">
                <a:solidFill>
                  <a:srgbClr val="000000"/>
                </a:solidFill>
                <a:latin typeface="Arial" charset="0"/>
              </a:rPr>
              <a:t>0  1</a:t>
            </a:r>
          </a:p>
        </p:txBody>
      </p:sp>
      <p:sp>
        <p:nvSpPr>
          <p:cNvPr id="170002" name="Text Box 18"/>
          <p:cNvSpPr txBox="1">
            <a:spLocks noChangeArrowheads="1"/>
          </p:cNvSpPr>
          <p:nvPr/>
        </p:nvSpPr>
        <p:spPr bwMode="auto">
          <a:xfrm>
            <a:off x="8636001" y="3124201"/>
            <a:ext cx="784189" cy="523220"/>
          </a:xfrm>
          <a:prstGeom prst="rect">
            <a:avLst/>
          </a:prstGeom>
          <a:noFill/>
          <a:ln w="12700">
            <a:noFill/>
            <a:miter lim="800000"/>
            <a:headEnd type="none" w="sm" len="sm"/>
            <a:tailEnd type="none" w="sm" len="sm"/>
          </a:ln>
          <a:effectLst/>
        </p:spPr>
        <p:txBody>
          <a:bodyPr wrap="none">
            <a:spAutoFit/>
          </a:bodyPr>
          <a:lstStyle/>
          <a:p>
            <a:r>
              <a:rPr lang="en-US" sz="2800" b="0">
                <a:solidFill>
                  <a:srgbClr val="000000"/>
                </a:solidFill>
                <a:latin typeface="Arial" charset="0"/>
              </a:rPr>
              <a:t>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99"/>
                                        </p:tgtEl>
                                        <p:attrNameLst>
                                          <p:attrName>style.visibility</p:attrName>
                                        </p:attrNameLst>
                                      </p:cBhvr>
                                      <p:to>
                                        <p:strVal val="visible"/>
                                      </p:to>
                                    </p:set>
                                    <p:anim calcmode="lin" valueType="num">
                                      <p:cBhvr additive="base">
                                        <p:cTn id="13" dur="500" fill="hold"/>
                                        <p:tgtEl>
                                          <p:spTgt spid="169999"/>
                                        </p:tgtEl>
                                        <p:attrNameLst>
                                          <p:attrName>ppt_x</p:attrName>
                                        </p:attrNameLst>
                                      </p:cBhvr>
                                      <p:tavLst>
                                        <p:tav tm="0">
                                          <p:val>
                                            <p:strVal val="0-#ppt_w/2"/>
                                          </p:val>
                                        </p:tav>
                                        <p:tav tm="100000">
                                          <p:val>
                                            <p:strVal val="#ppt_x"/>
                                          </p:val>
                                        </p:tav>
                                      </p:tavLst>
                                    </p:anim>
                                    <p:anim calcmode="lin" valueType="num">
                                      <p:cBhvr additive="base">
                                        <p:cTn id="14" dur="500" fill="hold"/>
                                        <p:tgtEl>
                                          <p:spTgt spid="1699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0000"/>
                                        </p:tgtEl>
                                        <p:attrNameLst>
                                          <p:attrName>style.visibility</p:attrName>
                                        </p:attrNameLst>
                                      </p:cBhvr>
                                      <p:to>
                                        <p:strVal val="visible"/>
                                      </p:to>
                                    </p:set>
                                    <p:anim calcmode="lin" valueType="num">
                                      <p:cBhvr additive="base">
                                        <p:cTn id="25" dur="500" fill="hold"/>
                                        <p:tgtEl>
                                          <p:spTgt spid="170000"/>
                                        </p:tgtEl>
                                        <p:attrNameLst>
                                          <p:attrName>ppt_x</p:attrName>
                                        </p:attrNameLst>
                                      </p:cBhvr>
                                      <p:tavLst>
                                        <p:tav tm="0">
                                          <p:val>
                                            <p:strVal val="0-#ppt_w/2"/>
                                          </p:val>
                                        </p:tav>
                                        <p:tav tm="100000">
                                          <p:val>
                                            <p:strVal val="#ppt_x"/>
                                          </p:val>
                                        </p:tav>
                                      </p:tavLst>
                                    </p:anim>
                                    <p:anim calcmode="lin" valueType="num">
                                      <p:cBhvr additive="base">
                                        <p:cTn id="26" dur="500" fill="hold"/>
                                        <p:tgtEl>
                                          <p:spTgt spid="17000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0001"/>
                                        </p:tgtEl>
                                        <p:attrNameLst>
                                          <p:attrName>style.visibility</p:attrName>
                                        </p:attrNameLst>
                                      </p:cBhvr>
                                      <p:to>
                                        <p:strVal val="visible"/>
                                      </p:to>
                                    </p:set>
                                    <p:anim calcmode="lin" valueType="num">
                                      <p:cBhvr additive="base">
                                        <p:cTn id="37" dur="500" fill="hold"/>
                                        <p:tgtEl>
                                          <p:spTgt spid="170001"/>
                                        </p:tgtEl>
                                        <p:attrNameLst>
                                          <p:attrName>ppt_x</p:attrName>
                                        </p:attrNameLst>
                                      </p:cBhvr>
                                      <p:tavLst>
                                        <p:tav tm="0">
                                          <p:val>
                                            <p:strVal val="0-#ppt_w/2"/>
                                          </p:val>
                                        </p:tav>
                                        <p:tav tm="100000">
                                          <p:val>
                                            <p:strVal val="#ppt_x"/>
                                          </p:val>
                                        </p:tav>
                                      </p:tavLst>
                                    </p:anim>
                                    <p:anim calcmode="lin" valueType="num">
                                      <p:cBhvr additive="base">
                                        <p:cTn id="38" dur="500" fill="hold"/>
                                        <p:tgtEl>
                                          <p:spTgt spid="17000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0002"/>
                                        </p:tgtEl>
                                        <p:attrNameLst>
                                          <p:attrName>style.visibility</p:attrName>
                                        </p:attrNameLst>
                                      </p:cBhvr>
                                      <p:to>
                                        <p:strVal val="visible"/>
                                      </p:to>
                                    </p:set>
                                    <p:anim calcmode="lin" valueType="num">
                                      <p:cBhvr additive="base">
                                        <p:cTn id="49" dur="500" fill="hold"/>
                                        <p:tgtEl>
                                          <p:spTgt spid="170002"/>
                                        </p:tgtEl>
                                        <p:attrNameLst>
                                          <p:attrName>ppt_x</p:attrName>
                                        </p:attrNameLst>
                                      </p:cBhvr>
                                      <p:tavLst>
                                        <p:tav tm="0">
                                          <p:val>
                                            <p:strVal val="0-#ppt_w/2"/>
                                          </p:val>
                                        </p:tav>
                                        <p:tav tm="100000">
                                          <p:val>
                                            <p:strVal val="#ppt_x"/>
                                          </p:val>
                                        </p:tav>
                                      </p:tavLst>
                                    </p:anim>
                                    <p:anim calcmode="lin" valueType="num">
                                      <p:cBhvr additive="base">
                                        <p:cTn id="50" dur="500" fill="hold"/>
                                        <p:tgtEl>
                                          <p:spTgt spid="1700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9" grpId="0" autoUpdateAnimBg="0"/>
      <p:bldP spid="170000" grpId="0" autoUpdateAnimBg="0"/>
      <p:bldP spid="170001" grpId="0" autoUpdateAnimBg="0"/>
      <p:bldP spid="170002"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31334" y="274638"/>
            <a:ext cx="10289117" cy="1143000"/>
          </a:xfrm>
          <a:noFill/>
        </p:spPr>
        <p:txBody>
          <a:bodyPr lIns="92075" tIns="46038" rIns="92075" bIns="46038"/>
          <a:lstStyle/>
          <a:p>
            <a:pPr eaLnBrk="1" hangingPunct="1"/>
            <a:r>
              <a:rPr lang="en-US" smtClean="0"/>
              <a:t>Addition Rules w/Carries</a:t>
            </a:r>
          </a:p>
        </p:txBody>
      </p:sp>
      <p:sp>
        <p:nvSpPr>
          <p:cNvPr id="7171" name="Rectangle 3"/>
          <p:cNvSpPr>
            <a:spLocks noGrp="1" noChangeArrowheads="1"/>
          </p:cNvSpPr>
          <p:nvPr>
            <p:ph type="body" idx="1"/>
          </p:nvPr>
        </p:nvSpPr>
        <p:spPr>
          <a:xfrm>
            <a:off x="1422400" y="2133600"/>
            <a:ext cx="10363200" cy="2840038"/>
          </a:xfrm>
          <a:noFill/>
        </p:spPr>
        <p:txBody>
          <a:bodyPr lIns="92075" tIns="46038" rIns="92075" bIns="46038"/>
          <a:lstStyle/>
          <a:p>
            <a:pPr eaLnBrk="1" hangingPunct="1"/>
            <a:r>
              <a:rPr lang="en-US" smtClean="0"/>
              <a:t>0+0+0 = 00 (0 WITH 0 CARRY)</a:t>
            </a:r>
          </a:p>
          <a:p>
            <a:pPr eaLnBrk="1" hangingPunct="1"/>
            <a:endParaRPr lang="en-US" sz="1400" smtClean="0"/>
          </a:p>
          <a:p>
            <a:pPr eaLnBrk="1" hangingPunct="1"/>
            <a:r>
              <a:rPr lang="en-US" smtClean="0"/>
              <a:t>0+0+1 = 01 (1 WITH 0 CARRY)</a:t>
            </a:r>
          </a:p>
          <a:p>
            <a:pPr eaLnBrk="1" hangingPunct="1"/>
            <a:endParaRPr lang="en-US" sz="1400" smtClean="0"/>
          </a:p>
          <a:p>
            <a:pPr eaLnBrk="1" hangingPunct="1"/>
            <a:r>
              <a:rPr lang="en-US" smtClean="0"/>
              <a:t>0+1+1 = 10 (0 WITH 1 CARRY)</a:t>
            </a:r>
          </a:p>
          <a:p>
            <a:pPr eaLnBrk="1" hangingPunct="1"/>
            <a:endParaRPr lang="en-US" sz="1400" smtClean="0"/>
          </a:p>
          <a:p>
            <a:pPr eaLnBrk="1" hangingPunct="1"/>
            <a:r>
              <a:rPr lang="en-US" smtClean="0"/>
              <a:t>1+1+1 = 11 (1 WITH 1 CARRY)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computer </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This performs at a speed which is far above that of other computers</a:t>
            </a:r>
          </a:p>
          <a:p>
            <a:pPr>
              <a:lnSpc>
                <a:spcPct val="150000"/>
              </a:lnSpc>
            </a:pPr>
            <a:r>
              <a:rPr lang="en-US" dirty="0" smtClean="0"/>
              <a:t>They are sophisticated and powerful .they perform highly complex and time consuming computation faster and speed .</a:t>
            </a:r>
            <a:endParaRPr lang="en-US" dirty="0"/>
          </a:p>
        </p:txBody>
      </p:sp>
    </p:spTree>
    <p:extLst>
      <p:ext uri="{BB962C8B-B14F-4D97-AF65-F5344CB8AC3E}">
        <p14:creationId xmlns:p14="http://schemas.microsoft.com/office/powerpoint/2010/main" xmlns="" val="10799891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587DD823-910E-44EB-8562-74B2F30CB1A5}" type="slidenum">
              <a:rPr lang="en-US"/>
              <a:pPr>
                <a:defRPr/>
              </a:pPr>
              <a:t>80</a:t>
            </a:fld>
            <a:endParaRPr lang="en-US"/>
          </a:p>
        </p:txBody>
      </p:sp>
      <p:sp>
        <p:nvSpPr>
          <p:cNvPr id="8195" name="Rectangle 2"/>
          <p:cNvSpPr>
            <a:spLocks noGrp="1" noChangeArrowheads="1"/>
          </p:cNvSpPr>
          <p:nvPr>
            <p:ph type="title"/>
          </p:nvPr>
        </p:nvSpPr>
        <p:spPr/>
        <p:txBody>
          <a:bodyPr/>
          <a:lstStyle/>
          <a:p>
            <a:pPr eaLnBrk="1" hangingPunct="1"/>
            <a:r>
              <a:rPr lang="en-US" smtClean="0"/>
              <a:t>Adding Binary Numbers</a:t>
            </a:r>
          </a:p>
        </p:txBody>
      </p:sp>
      <p:grpSp>
        <p:nvGrpSpPr>
          <p:cNvPr id="2" name="Group 3"/>
          <p:cNvGrpSpPr>
            <a:grpSpLocks/>
          </p:cNvGrpSpPr>
          <p:nvPr/>
        </p:nvGrpSpPr>
        <p:grpSpPr bwMode="auto">
          <a:xfrm>
            <a:off x="2637366" y="2809875"/>
            <a:ext cx="1367366" cy="1692275"/>
            <a:chOff x="384" y="1680"/>
            <a:chExt cx="646" cy="1066"/>
          </a:xfrm>
        </p:grpSpPr>
        <p:sp>
          <p:nvSpPr>
            <p:cNvPr id="8221" name="Text Box 4"/>
            <p:cNvSpPr txBox="1">
              <a:spLocks noChangeArrowheads="1"/>
            </p:cNvSpPr>
            <p:nvPr/>
          </p:nvSpPr>
          <p:spPr bwMode="auto">
            <a:xfrm>
              <a:off x="507" y="1680"/>
              <a:ext cx="523" cy="1066"/>
            </a:xfrm>
            <a:prstGeom prst="rect">
              <a:avLst/>
            </a:prstGeom>
            <a:noFill/>
            <a:ln w="12700">
              <a:noFill/>
              <a:miter lim="800000"/>
              <a:headEnd type="none" w="sm" len="sm"/>
              <a:tailEnd type="none" w="sm" len="sm"/>
            </a:ln>
            <a:effectLst/>
          </p:spPr>
          <p:txBody>
            <a:bodyPr wrap="none">
              <a:spAutoFit/>
            </a:bodyPr>
            <a:lstStyle/>
            <a:p>
              <a:pPr algn="r"/>
              <a:r>
                <a:rPr lang="en-US" sz="2400" b="0">
                  <a:solidFill>
                    <a:srgbClr val="000000"/>
                  </a:solidFill>
                  <a:latin typeface="Arial" charset="0"/>
                </a:rPr>
                <a:t> </a:t>
              </a:r>
              <a:r>
                <a:rPr lang="en-US" sz="3200" b="0">
                  <a:solidFill>
                    <a:srgbClr val="000000"/>
                  </a:solidFill>
                  <a:latin typeface="Arial" charset="0"/>
                </a:rPr>
                <a:t>  28</a:t>
              </a:r>
            </a:p>
            <a:p>
              <a:pPr algn="r"/>
              <a:r>
                <a:rPr lang="en-US" sz="3200" b="0">
                  <a:solidFill>
                    <a:srgbClr val="000000"/>
                  </a:solidFill>
                  <a:latin typeface="Arial" charset="0"/>
                </a:rPr>
                <a:t>+  43</a:t>
              </a:r>
            </a:p>
            <a:p>
              <a:pPr algn="r">
                <a:lnSpc>
                  <a:spcPct val="125000"/>
                </a:lnSpc>
              </a:pPr>
              <a:r>
                <a:rPr lang="en-US" sz="3200" b="0">
                  <a:solidFill>
                    <a:srgbClr val="000000"/>
                  </a:solidFill>
                  <a:latin typeface="Arial" charset="0"/>
                </a:rPr>
                <a:t>71</a:t>
              </a:r>
              <a:endParaRPr lang="en-US" sz="2400" b="0">
                <a:solidFill>
                  <a:schemeClr val="tx1"/>
                </a:solidFill>
                <a:latin typeface="Arial" charset="0"/>
              </a:endParaRPr>
            </a:p>
          </p:txBody>
        </p:sp>
        <p:sp>
          <p:nvSpPr>
            <p:cNvPr id="8222" name="Line 5"/>
            <p:cNvSpPr>
              <a:spLocks noChangeShapeType="1"/>
            </p:cNvSpPr>
            <p:nvPr/>
          </p:nvSpPr>
          <p:spPr bwMode="auto">
            <a:xfrm>
              <a:off x="384" y="2352"/>
              <a:ext cx="576" cy="0"/>
            </a:xfrm>
            <a:prstGeom prst="line">
              <a:avLst/>
            </a:prstGeom>
            <a:noFill/>
            <a:ln w="19050">
              <a:solidFill>
                <a:schemeClr val="tx1"/>
              </a:solidFill>
              <a:miter lim="800000"/>
              <a:headEnd/>
              <a:tailEnd/>
            </a:ln>
            <a:effectLst/>
          </p:spPr>
          <p:txBody>
            <a:bodyPr wrap="none"/>
            <a:lstStyle/>
            <a:p>
              <a:endParaRPr lang="en-US"/>
            </a:p>
          </p:txBody>
        </p:sp>
      </p:grpSp>
      <p:sp>
        <p:nvSpPr>
          <p:cNvPr id="172038" name="Text Box 6"/>
          <p:cNvSpPr txBox="1">
            <a:spLocks noChangeArrowheads="1"/>
          </p:cNvSpPr>
          <p:nvPr/>
        </p:nvSpPr>
        <p:spPr bwMode="auto">
          <a:xfrm>
            <a:off x="4368800" y="2811463"/>
            <a:ext cx="4978400" cy="1066800"/>
          </a:xfrm>
          <a:prstGeom prst="rect">
            <a:avLst/>
          </a:prstGeom>
          <a:noFill/>
          <a:ln w="12700">
            <a:noFill/>
            <a:miter lim="800000"/>
            <a:headEnd type="none" w="sm" len="sm"/>
            <a:tailEnd type="none" w="sm" len="sm"/>
          </a:ln>
          <a:effectLst/>
        </p:spPr>
        <p:txBody>
          <a:bodyPr>
            <a:spAutoFit/>
          </a:bodyPr>
          <a:lstStyle/>
          <a:p>
            <a:pPr algn="r"/>
            <a:r>
              <a:rPr lang="en-US" sz="2800" b="0">
                <a:solidFill>
                  <a:srgbClr val="000000"/>
                </a:solidFill>
                <a:latin typeface="Tahoma" pitchFamily="34" charset="0"/>
                <a:sym typeface="Symbol" pitchFamily="18" charset="2"/>
              </a:rPr>
              <a:t> </a:t>
            </a:r>
            <a:r>
              <a:rPr lang="en-US" sz="3200" b="0">
                <a:solidFill>
                  <a:srgbClr val="000000"/>
                </a:solidFill>
                <a:latin typeface="Tahoma" pitchFamily="34" charset="0"/>
                <a:sym typeface="Symbol" pitchFamily="18" charset="2"/>
              </a:rPr>
              <a:t>     </a:t>
            </a:r>
            <a:r>
              <a:rPr lang="en-US" sz="3200" b="0">
                <a:solidFill>
                  <a:srgbClr val="000000"/>
                </a:solidFill>
                <a:latin typeface="Arial" charset="0"/>
              </a:rPr>
              <a:t>00011100</a:t>
            </a:r>
          </a:p>
          <a:p>
            <a:pPr algn="r"/>
            <a:r>
              <a:rPr lang="en-US" sz="2800" b="0">
                <a:solidFill>
                  <a:srgbClr val="000000"/>
                </a:solidFill>
                <a:latin typeface="Tahoma" pitchFamily="34" charset="0"/>
                <a:sym typeface="Symbol" pitchFamily="18" charset="2"/>
              </a:rPr>
              <a:t></a:t>
            </a:r>
            <a:r>
              <a:rPr lang="en-US" sz="3200" b="0">
                <a:solidFill>
                  <a:srgbClr val="000000"/>
                </a:solidFill>
                <a:latin typeface="Tahoma" pitchFamily="34" charset="0"/>
                <a:sym typeface="Symbol" pitchFamily="18" charset="2"/>
              </a:rPr>
              <a:t>  </a:t>
            </a:r>
            <a:r>
              <a:rPr lang="en-US" sz="3200" b="0">
                <a:solidFill>
                  <a:srgbClr val="000000"/>
                </a:solidFill>
                <a:latin typeface="Arial" charset="0"/>
              </a:rPr>
              <a:t>+  00101011</a:t>
            </a:r>
          </a:p>
        </p:txBody>
      </p:sp>
      <p:sp>
        <p:nvSpPr>
          <p:cNvPr id="172039" name="Line 7"/>
          <p:cNvSpPr>
            <a:spLocks noChangeShapeType="1"/>
          </p:cNvSpPr>
          <p:nvPr/>
        </p:nvSpPr>
        <p:spPr bwMode="auto">
          <a:xfrm>
            <a:off x="6328834" y="3878263"/>
            <a:ext cx="2925233" cy="0"/>
          </a:xfrm>
          <a:prstGeom prst="line">
            <a:avLst/>
          </a:prstGeom>
          <a:noFill/>
          <a:ln w="19050">
            <a:solidFill>
              <a:schemeClr val="tx1"/>
            </a:solidFill>
            <a:miter lim="800000"/>
            <a:headEnd/>
            <a:tailEnd/>
          </a:ln>
          <a:effectLst/>
        </p:spPr>
        <p:txBody>
          <a:bodyPr wrap="none"/>
          <a:lstStyle/>
          <a:p>
            <a:endParaRPr lang="en-US"/>
          </a:p>
        </p:txBody>
      </p:sp>
      <p:grpSp>
        <p:nvGrpSpPr>
          <p:cNvPr id="3" name="Group 8"/>
          <p:cNvGrpSpPr>
            <a:grpSpLocks/>
          </p:cNvGrpSpPr>
          <p:nvPr/>
        </p:nvGrpSpPr>
        <p:grpSpPr bwMode="auto">
          <a:xfrm>
            <a:off x="8568267" y="2630487"/>
            <a:ext cx="641350" cy="1870074"/>
            <a:chOff x="3252" y="1182"/>
            <a:chExt cx="303" cy="1178"/>
          </a:xfrm>
        </p:grpSpPr>
        <p:sp>
          <p:nvSpPr>
            <p:cNvPr id="8219" name="Text Box 9"/>
            <p:cNvSpPr txBox="1">
              <a:spLocks noChangeArrowheads="1"/>
            </p:cNvSpPr>
            <p:nvPr/>
          </p:nvSpPr>
          <p:spPr bwMode="auto">
            <a:xfrm>
              <a:off x="3360" y="1992"/>
              <a:ext cx="195" cy="368"/>
            </a:xfrm>
            <a:prstGeom prst="rect">
              <a:avLst/>
            </a:prstGeom>
            <a:noFill/>
            <a:ln w="9525">
              <a:noFill/>
              <a:miter lim="800000"/>
              <a:headEnd/>
              <a:tailEnd/>
            </a:ln>
            <a:effectLst/>
          </p:spPr>
          <p:txBody>
            <a:bodyPr wrap="none">
              <a:spAutoFit/>
            </a:bodyPr>
            <a:lstStyle/>
            <a:p>
              <a:pPr eaLnBrk="1" hangingPunct="1"/>
              <a:r>
                <a:rPr lang="en-US" sz="3200" b="0">
                  <a:solidFill>
                    <a:schemeClr val="tx1"/>
                  </a:solidFill>
                  <a:latin typeface="Arial" charset="0"/>
                </a:rPr>
                <a:t>1</a:t>
              </a:r>
            </a:p>
          </p:txBody>
        </p:sp>
        <p:sp>
          <p:nvSpPr>
            <p:cNvPr id="8220" name="Text Box 10"/>
            <p:cNvSpPr txBox="1">
              <a:spLocks noChangeArrowheads="1"/>
            </p:cNvSpPr>
            <p:nvPr/>
          </p:nvSpPr>
          <p:spPr bwMode="auto">
            <a:xfrm>
              <a:off x="3252" y="1182"/>
              <a:ext cx="148" cy="233"/>
            </a:xfrm>
            <a:prstGeom prst="rect">
              <a:avLst/>
            </a:prstGeom>
            <a:noFill/>
            <a:ln w="9525">
              <a:noFill/>
              <a:miter lim="800000"/>
              <a:headEnd/>
              <a:tailEnd/>
            </a:ln>
            <a:effectLst/>
          </p:spPr>
          <p:txBody>
            <a:bodyPr wrap="none">
              <a:spAutoFit/>
            </a:bodyPr>
            <a:lstStyle/>
            <a:p>
              <a:pPr eaLnBrk="1" hangingPunct="1"/>
              <a:r>
                <a:rPr lang="en-US" sz="1800" b="0">
                  <a:solidFill>
                    <a:srgbClr val="FF0000"/>
                  </a:solidFill>
                  <a:latin typeface="Arial" charset="0"/>
                </a:rPr>
                <a:t>0</a:t>
              </a:r>
            </a:p>
          </p:txBody>
        </p:sp>
      </p:grpSp>
      <p:grpSp>
        <p:nvGrpSpPr>
          <p:cNvPr id="4" name="Group 11"/>
          <p:cNvGrpSpPr>
            <a:grpSpLocks/>
          </p:cNvGrpSpPr>
          <p:nvPr/>
        </p:nvGrpSpPr>
        <p:grpSpPr bwMode="auto">
          <a:xfrm>
            <a:off x="7670802" y="2630487"/>
            <a:ext cx="643467" cy="1870074"/>
            <a:chOff x="2828" y="1182"/>
            <a:chExt cx="304" cy="1178"/>
          </a:xfrm>
        </p:grpSpPr>
        <p:sp>
          <p:nvSpPr>
            <p:cNvPr id="8217" name="Text Box 12"/>
            <p:cNvSpPr txBox="1">
              <a:spLocks noChangeArrowheads="1"/>
            </p:cNvSpPr>
            <p:nvPr/>
          </p:nvSpPr>
          <p:spPr bwMode="auto">
            <a:xfrm>
              <a:off x="2937" y="1992"/>
              <a:ext cx="195" cy="368"/>
            </a:xfrm>
            <a:prstGeom prst="rect">
              <a:avLst/>
            </a:prstGeom>
            <a:noFill/>
            <a:ln w="9525">
              <a:noFill/>
              <a:miter lim="800000"/>
              <a:headEnd/>
              <a:tailEnd/>
            </a:ln>
            <a:effectLst/>
          </p:spPr>
          <p:txBody>
            <a:bodyPr wrap="none">
              <a:spAutoFit/>
            </a:bodyPr>
            <a:lstStyle/>
            <a:p>
              <a:pPr eaLnBrk="1" hangingPunct="1"/>
              <a:r>
                <a:rPr lang="en-US" sz="3200" b="0">
                  <a:solidFill>
                    <a:schemeClr val="tx1"/>
                  </a:solidFill>
                  <a:latin typeface="Arial" charset="0"/>
                </a:rPr>
                <a:t>0</a:t>
              </a:r>
            </a:p>
          </p:txBody>
        </p:sp>
        <p:sp>
          <p:nvSpPr>
            <p:cNvPr id="8218" name="Text Box 13"/>
            <p:cNvSpPr txBox="1">
              <a:spLocks noChangeArrowheads="1"/>
            </p:cNvSpPr>
            <p:nvPr/>
          </p:nvSpPr>
          <p:spPr bwMode="auto">
            <a:xfrm>
              <a:off x="2828" y="1182"/>
              <a:ext cx="148" cy="233"/>
            </a:xfrm>
            <a:prstGeom prst="rect">
              <a:avLst/>
            </a:prstGeom>
            <a:noFill/>
            <a:ln w="9525">
              <a:noFill/>
              <a:miter lim="800000"/>
              <a:headEnd/>
              <a:tailEnd/>
            </a:ln>
            <a:effectLst/>
          </p:spPr>
          <p:txBody>
            <a:bodyPr wrap="none">
              <a:spAutoFit/>
            </a:bodyPr>
            <a:lstStyle/>
            <a:p>
              <a:pPr eaLnBrk="1" hangingPunct="1"/>
              <a:r>
                <a:rPr lang="en-US" sz="1800" b="0">
                  <a:solidFill>
                    <a:srgbClr val="FF0000"/>
                  </a:solidFill>
                  <a:latin typeface="Arial" charset="0"/>
                </a:rPr>
                <a:t>1</a:t>
              </a:r>
            </a:p>
          </p:txBody>
        </p:sp>
      </p:grpSp>
      <p:grpSp>
        <p:nvGrpSpPr>
          <p:cNvPr id="5" name="Group 14"/>
          <p:cNvGrpSpPr>
            <a:grpSpLocks/>
          </p:cNvGrpSpPr>
          <p:nvPr/>
        </p:nvGrpSpPr>
        <p:grpSpPr bwMode="auto">
          <a:xfrm>
            <a:off x="8269818" y="2630487"/>
            <a:ext cx="641350" cy="1870074"/>
            <a:chOff x="3111" y="1182"/>
            <a:chExt cx="303" cy="1178"/>
          </a:xfrm>
        </p:grpSpPr>
        <p:sp>
          <p:nvSpPr>
            <p:cNvPr id="8215" name="Text Box 15"/>
            <p:cNvSpPr txBox="1">
              <a:spLocks noChangeArrowheads="1"/>
            </p:cNvSpPr>
            <p:nvPr/>
          </p:nvSpPr>
          <p:spPr bwMode="auto">
            <a:xfrm>
              <a:off x="3219" y="1992"/>
              <a:ext cx="195" cy="368"/>
            </a:xfrm>
            <a:prstGeom prst="rect">
              <a:avLst/>
            </a:prstGeom>
            <a:noFill/>
            <a:ln w="9525">
              <a:noFill/>
              <a:miter lim="800000"/>
              <a:headEnd/>
              <a:tailEnd/>
            </a:ln>
            <a:effectLst/>
          </p:spPr>
          <p:txBody>
            <a:bodyPr wrap="none">
              <a:spAutoFit/>
            </a:bodyPr>
            <a:lstStyle/>
            <a:p>
              <a:pPr eaLnBrk="1" hangingPunct="1"/>
              <a:r>
                <a:rPr lang="en-US" sz="3200" b="0">
                  <a:solidFill>
                    <a:schemeClr val="tx1"/>
                  </a:solidFill>
                  <a:latin typeface="Arial" charset="0"/>
                </a:rPr>
                <a:t>1</a:t>
              </a:r>
            </a:p>
          </p:txBody>
        </p:sp>
        <p:sp>
          <p:nvSpPr>
            <p:cNvPr id="8216" name="Text Box 16"/>
            <p:cNvSpPr txBox="1">
              <a:spLocks noChangeArrowheads="1"/>
            </p:cNvSpPr>
            <p:nvPr/>
          </p:nvSpPr>
          <p:spPr bwMode="auto">
            <a:xfrm>
              <a:off x="3111" y="1182"/>
              <a:ext cx="148" cy="233"/>
            </a:xfrm>
            <a:prstGeom prst="rect">
              <a:avLst/>
            </a:prstGeom>
            <a:noFill/>
            <a:ln w="9525">
              <a:noFill/>
              <a:miter lim="800000"/>
              <a:headEnd/>
              <a:tailEnd/>
            </a:ln>
            <a:effectLst/>
          </p:spPr>
          <p:txBody>
            <a:bodyPr wrap="none">
              <a:spAutoFit/>
            </a:bodyPr>
            <a:lstStyle/>
            <a:p>
              <a:pPr eaLnBrk="1" hangingPunct="1"/>
              <a:r>
                <a:rPr lang="en-US" sz="1800" b="0">
                  <a:solidFill>
                    <a:srgbClr val="FF0000"/>
                  </a:solidFill>
                  <a:latin typeface="Arial" charset="0"/>
                </a:rPr>
                <a:t>0</a:t>
              </a:r>
            </a:p>
          </p:txBody>
        </p:sp>
      </p:grpSp>
      <p:grpSp>
        <p:nvGrpSpPr>
          <p:cNvPr id="6" name="Group 17"/>
          <p:cNvGrpSpPr>
            <a:grpSpLocks/>
          </p:cNvGrpSpPr>
          <p:nvPr/>
        </p:nvGrpSpPr>
        <p:grpSpPr bwMode="auto">
          <a:xfrm>
            <a:off x="7969250" y="2630487"/>
            <a:ext cx="643466" cy="1870074"/>
            <a:chOff x="2969" y="1182"/>
            <a:chExt cx="304" cy="1178"/>
          </a:xfrm>
        </p:grpSpPr>
        <p:sp>
          <p:nvSpPr>
            <p:cNvPr id="8213" name="Text Box 18"/>
            <p:cNvSpPr txBox="1">
              <a:spLocks noChangeArrowheads="1"/>
            </p:cNvSpPr>
            <p:nvPr/>
          </p:nvSpPr>
          <p:spPr bwMode="auto">
            <a:xfrm>
              <a:off x="2969" y="1182"/>
              <a:ext cx="148" cy="233"/>
            </a:xfrm>
            <a:prstGeom prst="rect">
              <a:avLst/>
            </a:prstGeom>
            <a:noFill/>
            <a:ln w="9525">
              <a:noFill/>
              <a:miter lim="800000"/>
              <a:headEnd/>
              <a:tailEnd/>
            </a:ln>
            <a:effectLst/>
          </p:spPr>
          <p:txBody>
            <a:bodyPr wrap="none">
              <a:spAutoFit/>
            </a:bodyPr>
            <a:lstStyle/>
            <a:p>
              <a:pPr eaLnBrk="1" hangingPunct="1"/>
              <a:r>
                <a:rPr lang="en-US" sz="1800" b="0">
                  <a:solidFill>
                    <a:srgbClr val="FF0000"/>
                  </a:solidFill>
                  <a:latin typeface="Arial" charset="0"/>
                </a:rPr>
                <a:t>0</a:t>
              </a:r>
            </a:p>
          </p:txBody>
        </p:sp>
        <p:sp>
          <p:nvSpPr>
            <p:cNvPr id="8214" name="Text Box 19"/>
            <p:cNvSpPr txBox="1">
              <a:spLocks noChangeArrowheads="1"/>
            </p:cNvSpPr>
            <p:nvPr/>
          </p:nvSpPr>
          <p:spPr bwMode="auto">
            <a:xfrm>
              <a:off x="3078" y="1992"/>
              <a:ext cx="195" cy="368"/>
            </a:xfrm>
            <a:prstGeom prst="rect">
              <a:avLst/>
            </a:prstGeom>
            <a:noFill/>
            <a:ln w="9525">
              <a:noFill/>
              <a:miter lim="800000"/>
              <a:headEnd/>
              <a:tailEnd/>
            </a:ln>
            <a:effectLst/>
          </p:spPr>
          <p:txBody>
            <a:bodyPr wrap="none">
              <a:spAutoFit/>
            </a:bodyPr>
            <a:lstStyle/>
            <a:p>
              <a:pPr eaLnBrk="1" hangingPunct="1"/>
              <a:r>
                <a:rPr lang="en-US" sz="3200" b="0">
                  <a:solidFill>
                    <a:schemeClr val="tx1"/>
                  </a:solidFill>
                  <a:latin typeface="Arial" charset="0"/>
                </a:rPr>
                <a:t>1</a:t>
              </a:r>
            </a:p>
          </p:txBody>
        </p:sp>
      </p:grpSp>
      <p:grpSp>
        <p:nvGrpSpPr>
          <p:cNvPr id="7" name="Group 20"/>
          <p:cNvGrpSpPr>
            <a:grpSpLocks/>
          </p:cNvGrpSpPr>
          <p:nvPr/>
        </p:nvGrpSpPr>
        <p:grpSpPr bwMode="auto">
          <a:xfrm>
            <a:off x="7370233" y="2630487"/>
            <a:ext cx="645583" cy="1870074"/>
            <a:chOff x="2686" y="1182"/>
            <a:chExt cx="305" cy="1178"/>
          </a:xfrm>
        </p:grpSpPr>
        <p:sp>
          <p:nvSpPr>
            <p:cNvPr id="8211" name="Text Box 21"/>
            <p:cNvSpPr txBox="1">
              <a:spLocks noChangeArrowheads="1"/>
            </p:cNvSpPr>
            <p:nvPr/>
          </p:nvSpPr>
          <p:spPr bwMode="auto">
            <a:xfrm>
              <a:off x="2796" y="1992"/>
              <a:ext cx="195" cy="368"/>
            </a:xfrm>
            <a:prstGeom prst="rect">
              <a:avLst/>
            </a:prstGeom>
            <a:noFill/>
            <a:ln w="9525">
              <a:noFill/>
              <a:miter lim="800000"/>
              <a:headEnd/>
              <a:tailEnd/>
            </a:ln>
            <a:effectLst/>
          </p:spPr>
          <p:txBody>
            <a:bodyPr wrap="none">
              <a:spAutoFit/>
            </a:bodyPr>
            <a:lstStyle/>
            <a:p>
              <a:pPr eaLnBrk="1" hangingPunct="1"/>
              <a:r>
                <a:rPr lang="en-US" sz="3200" b="0">
                  <a:solidFill>
                    <a:schemeClr val="tx1"/>
                  </a:solidFill>
                  <a:latin typeface="Arial" charset="0"/>
                </a:rPr>
                <a:t>0</a:t>
              </a:r>
            </a:p>
          </p:txBody>
        </p:sp>
        <p:sp>
          <p:nvSpPr>
            <p:cNvPr id="8212" name="Text Box 22"/>
            <p:cNvSpPr txBox="1">
              <a:spLocks noChangeArrowheads="1"/>
            </p:cNvSpPr>
            <p:nvPr/>
          </p:nvSpPr>
          <p:spPr bwMode="auto">
            <a:xfrm>
              <a:off x="2686" y="1182"/>
              <a:ext cx="148" cy="233"/>
            </a:xfrm>
            <a:prstGeom prst="rect">
              <a:avLst/>
            </a:prstGeom>
            <a:noFill/>
            <a:ln w="9525">
              <a:noFill/>
              <a:miter lim="800000"/>
              <a:headEnd/>
              <a:tailEnd/>
            </a:ln>
            <a:effectLst/>
          </p:spPr>
          <p:txBody>
            <a:bodyPr wrap="none">
              <a:spAutoFit/>
            </a:bodyPr>
            <a:lstStyle/>
            <a:p>
              <a:pPr eaLnBrk="1" hangingPunct="1"/>
              <a:r>
                <a:rPr lang="en-US" sz="1800" b="0">
                  <a:solidFill>
                    <a:srgbClr val="FF0000"/>
                  </a:solidFill>
                  <a:latin typeface="Arial" charset="0"/>
                </a:rPr>
                <a:t>1</a:t>
              </a:r>
            </a:p>
          </p:txBody>
        </p:sp>
      </p:grpSp>
      <p:grpSp>
        <p:nvGrpSpPr>
          <p:cNvPr id="8" name="Group 23"/>
          <p:cNvGrpSpPr>
            <a:grpSpLocks/>
          </p:cNvGrpSpPr>
          <p:nvPr/>
        </p:nvGrpSpPr>
        <p:grpSpPr bwMode="auto">
          <a:xfrm>
            <a:off x="7069668" y="2630487"/>
            <a:ext cx="647701" cy="1870074"/>
            <a:chOff x="2544" y="1182"/>
            <a:chExt cx="306" cy="1178"/>
          </a:xfrm>
        </p:grpSpPr>
        <p:sp>
          <p:nvSpPr>
            <p:cNvPr id="8209" name="Text Box 24"/>
            <p:cNvSpPr txBox="1">
              <a:spLocks noChangeArrowheads="1"/>
            </p:cNvSpPr>
            <p:nvPr/>
          </p:nvSpPr>
          <p:spPr bwMode="auto">
            <a:xfrm>
              <a:off x="2655" y="1992"/>
              <a:ext cx="195" cy="368"/>
            </a:xfrm>
            <a:prstGeom prst="rect">
              <a:avLst/>
            </a:prstGeom>
            <a:noFill/>
            <a:ln w="9525">
              <a:noFill/>
              <a:miter lim="800000"/>
              <a:headEnd/>
              <a:tailEnd/>
            </a:ln>
            <a:effectLst/>
          </p:spPr>
          <p:txBody>
            <a:bodyPr wrap="none">
              <a:spAutoFit/>
            </a:bodyPr>
            <a:lstStyle/>
            <a:p>
              <a:pPr eaLnBrk="1" hangingPunct="1"/>
              <a:r>
                <a:rPr lang="en-US" sz="3200" b="0">
                  <a:solidFill>
                    <a:schemeClr val="tx1"/>
                  </a:solidFill>
                  <a:latin typeface="Arial" charset="0"/>
                </a:rPr>
                <a:t>0</a:t>
              </a:r>
            </a:p>
          </p:txBody>
        </p:sp>
        <p:sp>
          <p:nvSpPr>
            <p:cNvPr id="8210" name="Text Box 25"/>
            <p:cNvSpPr txBox="1">
              <a:spLocks noChangeArrowheads="1"/>
            </p:cNvSpPr>
            <p:nvPr/>
          </p:nvSpPr>
          <p:spPr bwMode="auto">
            <a:xfrm>
              <a:off x="2544" y="1182"/>
              <a:ext cx="148" cy="233"/>
            </a:xfrm>
            <a:prstGeom prst="rect">
              <a:avLst/>
            </a:prstGeom>
            <a:noFill/>
            <a:ln w="9525">
              <a:noFill/>
              <a:miter lim="800000"/>
              <a:headEnd/>
              <a:tailEnd/>
            </a:ln>
            <a:effectLst/>
          </p:spPr>
          <p:txBody>
            <a:bodyPr wrap="none">
              <a:spAutoFit/>
            </a:bodyPr>
            <a:lstStyle/>
            <a:p>
              <a:pPr eaLnBrk="1" hangingPunct="1"/>
              <a:r>
                <a:rPr lang="en-US" sz="1800" b="0">
                  <a:solidFill>
                    <a:srgbClr val="FF0000"/>
                  </a:solidFill>
                  <a:latin typeface="Arial" charset="0"/>
                </a:rPr>
                <a:t>1</a:t>
              </a:r>
            </a:p>
          </p:txBody>
        </p:sp>
      </p:grpSp>
      <p:sp>
        <p:nvSpPr>
          <p:cNvPr id="172058" name="Text Box 26"/>
          <p:cNvSpPr txBox="1">
            <a:spLocks noChangeArrowheads="1"/>
          </p:cNvSpPr>
          <p:nvPr/>
        </p:nvSpPr>
        <p:spPr bwMode="auto">
          <a:xfrm>
            <a:off x="6705601" y="3916364"/>
            <a:ext cx="412292" cy="584775"/>
          </a:xfrm>
          <a:prstGeom prst="rect">
            <a:avLst/>
          </a:prstGeom>
          <a:noFill/>
          <a:ln w="9525">
            <a:noFill/>
            <a:miter lim="800000"/>
            <a:headEnd/>
            <a:tailEnd/>
          </a:ln>
          <a:effectLst/>
        </p:spPr>
        <p:txBody>
          <a:bodyPr wrap="none">
            <a:spAutoFit/>
          </a:bodyPr>
          <a:lstStyle/>
          <a:p>
            <a:pPr eaLnBrk="1" hangingPunct="1"/>
            <a:r>
              <a:rPr lang="en-US" sz="3200" b="0">
                <a:solidFill>
                  <a:schemeClr val="tx1"/>
                </a:solidFill>
                <a:latin typeface="Arial" charset="0"/>
              </a:rPr>
              <a:t>0</a:t>
            </a:r>
          </a:p>
        </p:txBody>
      </p:sp>
      <p:grpSp>
        <p:nvGrpSpPr>
          <p:cNvPr id="9" name="Group 27"/>
          <p:cNvGrpSpPr>
            <a:grpSpLocks/>
          </p:cNvGrpSpPr>
          <p:nvPr/>
        </p:nvGrpSpPr>
        <p:grpSpPr bwMode="auto">
          <a:xfrm>
            <a:off x="6777568" y="2630487"/>
            <a:ext cx="647701" cy="1870074"/>
            <a:chOff x="2544" y="1182"/>
            <a:chExt cx="306" cy="1178"/>
          </a:xfrm>
        </p:grpSpPr>
        <p:sp>
          <p:nvSpPr>
            <p:cNvPr id="8207" name="Text Box 28"/>
            <p:cNvSpPr txBox="1">
              <a:spLocks noChangeArrowheads="1"/>
            </p:cNvSpPr>
            <p:nvPr/>
          </p:nvSpPr>
          <p:spPr bwMode="auto">
            <a:xfrm>
              <a:off x="2655" y="1992"/>
              <a:ext cx="195" cy="368"/>
            </a:xfrm>
            <a:prstGeom prst="rect">
              <a:avLst/>
            </a:prstGeom>
            <a:noFill/>
            <a:ln w="9525">
              <a:noFill/>
              <a:miter lim="800000"/>
              <a:headEnd/>
              <a:tailEnd/>
            </a:ln>
            <a:effectLst/>
          </p:spPr>
          <p:txBody>
            <a:bodyPr wrap="none">
              <a:spAutoFit/>
            </a:bodyPr>
            <a:lstStyle/>
            <a:p>
              <a:pPr eaLnBrk="1" hangingPunct="1"/>
              <a:r>
                <a:rPr lang="en-US" sz="3200" b="0">
                  <a:solidFill>
                    <a:schemeClr val="tx1"/>
                  </a:solidFill>
                  <a:latin typeface="Arial" charset="0"/>
                </a:rPr>
                <a:t>1</a:t>
              </a:r>
            </a:p>
          </p:txBody>
        </p:sp>
        <p:sp>
          <p:nvSpPr>
            <p:cNvPr id="8208" name="Text Box 29"/>
            <p:cNvSpPr txBox="1">
              <a:spLocks noChangeArrowheads="1"/>
            </p:cNvSpPr>
            <p:nvPr/>
          </p:nvSpPr>
          <p:spPr bwMode="auto">
            <a:xfrm>
              <a:off x="2544" y="1182"/>
              <a:ext cx="148" cy="233"/>
            </a:xfrm>
            <a:prstGeom prst="rect">
              <a:avLst/>
            </a:prstGeom>
            <a:noFill/>
            <a:ln w="9525">
              <a:noFill/>
              <a:miter lim="800000"/>
              <a:headEnd/>
              <a:tailEnd/>
            </a:ln>
            <a:effectLst/>
          </p:spPr>
          <p:txBody>
            <a:bodyPr wrap="none">
              <a:spAutoFit/>
            </a:bodyPr>
            <a:lstStyle/>
            <a:p>
              <a:pPr eaLnBrk="1" hangingPunct="1"/>
              <a:r>
                <a:rPr lang="en-US" sz="1800" b="0">
                  <a:solidFill>
                    <a:srgbClr val="FF0000"/>
                  </a:solidFill>
                  <a:latin typeface="Arial"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72038">
                                            <p:txEl>
                                              <p:pRg st="0" end="0"/>
                                            </p:txEl>
                                          </p:spTgt>
                                        </p:tgtEl>
                                        <p:attrNameLst>
                                          <p:attrName>style.visibility</p:attrName>
                                        </p:attrNameLst>
                                      </p:cBhvr>
                                      <p:to>
                                        <p:strVal val="visible"/>
                                      </p:to>
                                    </p:set>
                                    <p:animEffect transition="in" filter="slide(fromLeft)">
                                      <p:cBhvr>
                                        <p:cTn id="7" dur="500"/>
                                        <p:tgtEl>
                                          <p:spTgt spid="172038">
                                            <p:txEl>
                                              <p:pRg st="0" end="0"/>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172038">
                                            <p:txEl>
                                              <p:pRg st="1" end="1"/>
                                            </p:txEl>
                                          </p:spTgt>
                                        </p:tgtEl>
                                        <p:attrNameLst>
                                          <p:attrName>style.visibility</p:attrName>
                                        </p:attrNameLst>
                                      </p:cBhvr>
                                      <p:to>
                                        <p:strVal val="visible"/>
                                      </p:to>
                                    </p:set>
                                    <p:animEffect transition="in" filter="slide(fromLeft)">
                                      <p:cBhvr>
                                        <p:cTn id="10" dur="500"/>
                                        <p:tgtEl>
                                          <p:spTgt spid="172038">
                                            <p:txEl>
                                              <p:pRg st="1" end="1"/>
                                            </p:txEl>
                                          </p:spTgt>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7203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animBg="1"/>
      <p:bldP spid="17205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Subtraction in Binary</a:t>
            </a:r>
          </a:p>
        </p:txBody>
      </p:sp>
      <p:sp>
        <p:nvSpPr>
          <p:cNvPr id="9219" name="Content Placeholder 3"/>
          <p:cNvSpPr>
            <a:spLocks noGrp="1"/>
          </p:cNvSpPr>
          <p:nvPr>
            <p:ph idx="1"/>
          </p:nvPr>
        </p:nvSpPr>
        <p:spPr/>
        <p:txBody>
          <a:bodyPr/>
          <a:lstStyle/>
          <a:p>
            <a:r>
              <a:rPr lang="en-US" b="1" smtClean="0"/>
              <a:t>Rules of Binary Subtraction</a:t>
            </a:r>
          </a:p>
          <a:p>
            <a:r>
              <a:rPr lang="en-US" smtClean="0"/>
              <a:t>0 - 0 = 0</a:t>
            </a:r>
          </a:p>
          <a:p>
            <a:r>
              <a:rPr lang="en-US" smtClean="0"/>
              <a:t>0 - 1 = 1, and borrow 1 from the next more significant bit</a:t>
            </a:r>
          </a:p>
          <a:p>
            <a:r>
              <a:rPr lang="en-US" smtClean="0"/>
              <a:t>1 - 0 = 1</a:t>
            </a:r>
          </a:p>
          <a:p>
            <a:r>
              <a:rPr lang="en-US" smtClean="0"/>
              <a:t>1 - 1 = 0</a:t>
            </a:r>
          </a:p>
          <a:p>
            <a:endParaRPr lang="en-US" smtClean="0"/>
          </a:p>
        </p:txBody>
      </p:sp>
      <p:sp>
        <p:nvSpPr>
          <p:cNvPr id="3" name="Slide Number Placeholder 2"/>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2ABB5248-E499-4475-8903-CC50871B56A4}"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i="1" smtClean="0"/>
              <a:t>For example,</a:t>
            </a:r>
            <a:endParaRPr lang="en-US" smtClean="0"/>
          </a:p>
        </p:txBody>
      </p:sp>
      <p:graphicFrame>
        <p:nvGraphicFramePr>
          <p:cNvPr id="5" name="Content Placeholder 4"/>
          <p:cNvGraphicFramePr>
            <a:graphicFrameLocks noGrp="1"/>
          </p:cNvGraphicFramePr>
          <p:nvPr>
            <p:ph idx="1"/>
          </p:nvPr>
        </p:nvGraphicFramePr>
        <p:xfrm>
          <a:off x="101601" y="1600200"/>
          <a:ext cx="11277601" cy="4865702"/>
        </p:xfrm>
        <a:graphic>
          <a:graphicData uri="http://schemas.openxmlformats.org/drawingml/2006/table">
            <a:tbl>
              <a:tblPr/>
              <a:tblGrid>
                <a:gridCol w="2819401"/>
                <a:gridCol w="4893651"/>
                <a:gridCol w="745148"/>
                <a:gridCol w="2819401"/>
              </a:tblGrid>
              <a:tr h="315674">
                <a:tc rowSpan="4">
                  <a:txBody>
                    <a:bodyPr/>
                    <a:lstStyle/>
                    <a:p>
                      <a:pPr algn="l"/>
                      <a:r>
                        <a:rPr lang="en-US" sz="1600" b="1" dirty="0"/>
                        <a:t>00100101 - 00010001 = 00010100</a:t>
                      </a:r>
                    </a:p>
                  </a:txBody>
                  <a:tcPr marL="95788" marR="95788" marT="35919" marB="35919">
                    <a:lnL>
                      <a:noFill/>
                    </a:lnL>
                    <a:lnR>
                      <a:noFill/>
                    </a:lnR>
                    <a:lnT>
                      <a:noFill/>
                    </a:lnT>
                    <a:lnB>
                      <a:noFill/>
                    </a:lnB>
                    <a:solidFill>
                      <a:srgbClr val="FFFFFF"/>
                    </a:solidFill>
                  </a:tcPr>
                </a:tc>
                <a:tc>
                  <a:txBody>
                    <a:bodyPr/>
                    <a:lstStyle/>
                    <a:p>
                      <a:pPr algn="l"/>
                      <a:r>
                        <a:rPr lang="en-US" sz="1600" b="1" i="1" dirty="0"/>
                        <a:t>        0</a:t>
                      </a:r>
                      <a:endParaRPr lang="en-US" sz="1600" b="1" dirty="0"/>
                    </a:p>
                  </a:txBody>
                  <a:tcPr marL="95788" marR="95788" marT="35919" marB="35919">
                    <a:lnL>
                      <a:noFill/>
                    </a:lnL>
                    <a:lnR>
                      <a:noFill/>
                    </a:lnR>
                    <a:lnT>
                      <a:noFill/>
                    </a:lnT>
                    <a:lnB>
                      <a:noFill/>
                    </a:lnB>
                    <a:solidFill>
                      <a:srgbClr val="FFFFFF"/>
                    </a:solidFill>
                  </a:tcPr>
                </a:tc>
                <a:tc>
                  <a:txBody>
                    <a:bodyPr/>
                    <a:lstStyle/>
                    <a:p>
                      <a:pPr algn="l"/>
                      <a:r>
                        <a:rPr lang="en-US" sz="1600" b="1" dirty="0"/>
                        <a:t> </a:t>
                      </a:r>
                    </a:p>
                  </a:txBody>
                  <a:tcPr marL="95788" marR="95788" marT="35919" marB="35919">
                    <a:lnL>
                      <a:noFill/>
                    </a:lnL>
                    <a:lnR>
                      <a:noFill/>
                    </a:lnR>
                    <a:lnT>
                      <a:noFill/>
                    </a:lnT>
                    <a:lnB>
                      <a:noFill/>
                    </a:lnB>
                    <a:solidFill>
                      <a:srgbClr val="FFFFFF"/>
                    </a:solidFill>
                  </a:tcPr>
                </a:tc>
                <a:tc>
                  <a:txBody>
                    <a:bodyPr/>
                    <a:lstStyle/>
                    <a:p>
                      <a:pPr algn="l"/>
                      <a:r>
                        <a:rPr lang="en-US" sz="1600" b="1" i="1"/>
                        <a:t>borrows</a:t>
                      </a:r>
                      <a:endParaRPr lang="en-US" sz="1600" b="1"/>
                    </a:p>
                  </a:txBody>
                  <a:tcPr marL="95788" marR="95788" marT="35919" marB="35919">
                    <a:lnL>
                      <a:noFill/>
                    </a:lnL>
                    <a:lnR>
                      <a:noFill/>
                    </a:lnR>
                    <a:lnT>
                      <a:noFill/>
                    </a:lnT>
                    <a:lnB>
                      <a:noFill/>
                    </a:lnB>
                    <a:solidFill>
                      <a:srgbClr val="FFFFFF"/>
                    </a:solidFill>
                  </a:tcPr>
                </a:tc>
              </a:tr>
              <a:tr h="559510">
                <a:tc vMerge="1">
                  <a:txBody>
                    <a:bodyPr/>
                    <a:lstStyle/>
                    <a:p>
                      <a:endParaRPr lang="en-US"/>
                    </a:p>
                  </a:txBody>
                  <a:tcPr/>
                </a:tc>
                <a:tc>
                  <a:txBody>
                    <a:bodyPr/>
                    <a:lstStyle/>
                    <a:p>
                      <a:pPr algn="l"/>
                      <a:r>
                        <a:rPr lang="en-US" sz="1600" b="1" dirty="0"/>
                        <a:t>  0  0  1 </a:t>
                      </a:r>
                      <a:r>
                        <a:rPr lang="en-US" sz="1600" b="1" i="1" baseline="30000" dirty="0"/>
                        <a:t>1</a:t>
                      </a:r>
                      <a:r>
                        <a:rPr lang="en-US" sz="1600" b="1" dirty="0"/>
                        <a:t>0  0  1  0  1</a:t>
                      </a:r>
                    </a:p>
                  </a:txBody>
                  <a:tcPr marL="95788" marR="95788" marT="35919" marB="35919">
                    <a:lnL>
                      <a:noFill/>
                    </a:lnL>
                    <a:lnR>
                      <a:noFill/>
                    </a:lnR>
                    <a:lnT>
                      <a:noFill/>
                    </a:lnT>
                    <a:lnB>
                      <a:noFill/>
                    </a:lnB>
                    <a:solidFill>
                      <a:srgbClr val="FFFFFF"/>
                    </a:solidFill>
                  </a:tcPr>
                </a:tc>
                <a:tc>
                  <a:txBody>
                    <a:bodyPr/>
                    <a:lstStyle/>
                    <a:p>
                      <a:pPr algn="l"/>
                      <a:r>
                        <a:rPr lang="en-US" sz="1600" b="1"/>
                        <a:t>   =   </a:t>
                      </a:r>
                    </a:p>
                  </a:txBody>
                  <a:tcPr marL="95788" marR="95788" marT="35919" marB="35919">
                    <a:lnL>
                      <a:noFill/>
                    </a:lnL>
                    <a:lnR>
                      <a:noFill/>
                    </a:lnR>
                    <a:lnT>
                      <a:noFill/>
                    </a:lnT>
                    <a:lnB>
                      <a:noFill/>
                    </a:lnB>
                    <a:solidFill>
                      <a:srgbClr val="FFFFFF"/>
                    </a:solidFill>
                  </a:tcPr>
                </a:tc>
                <a:tc>
                  <a:txBody>
                    <a:bodyPr/>
                    <a:lstStyle/>
                    <a:p>
                      <a:pPr algn="l"/>
                      <a:r>
                        <a:rPr lang="en-US" sz="1600" b="1"/>
                        <a:t>37</a:t>
                      </a:r>
                      <a:r>
                        <a:rPr lang="en-US" sz="1600" b="1" baseline="-25000"/>
                        <a:t>(base 10)</a:t>
                      </a:r>
                      <a:endParaRPr lang="en-US" sz="1600" b="1"/>
                    </a:p>
                  </a:txBody>
                  <a:tcPr marL="95788" marR="95788" marT="35919" marB="35919">
                    <a:lnL>
                      <a:noFill/>
                    </a:lnL>
                    <a:lnR>
                      <a:noFill/>
                    </a:lnR>
                    <a:lnT>
                      <a:noFill/>
                    </a:lnT>
                    <a:lnB>
                      <a:noFill/>
                    </a:lnB>
                    <a:solidFill>
                      <a:srgbClr val="FFFFFF"/>
                    </a:solidFill>
                  </a:tcPr>
                </a:tc>
              </a:tr>
              <a:tr h="718394">
                <a:tc vMerge="1">
                  <a:txBody>
                    <a:bodyPr/>
                    <a:lstStyle/>
                    <a:p>
                      <a:endParaRPr lang="en-US"/>
                    </a:p>
                  </a:txBody>
                  <a:tcPr/>
                </a:tc>
                <a:tc>
                  <a:txBody>
                    <a:bodyPr/>
                    <a:lstStyle/>
                    <a:p>
                      <a:pPr algn="l"/>
                      <a:r>
                        <a:rPr lang="en-US" sz="1600" b="1" dirty="0"/>
                        <a:t>- 0  0  0 </a:t>
                      </a:r>
                      <a:r>
                        <a:rPr lang="en-US" sz="1600" b="1" baseline="30000" dirty="0"/>
                        <a:t> </a:t>
                      </a:r>
                      <a:r>
                        <a:rPr lang="en-US" sz="1600" b="1" dirty="0"/>
                        <a:t>1  0  0  0  1</a:t>
                      </a:r>
                    </a:p>
                  </a:txBody>
                  <a:tcPr marL="95788" marR="95788" marT="35919" marB="35919">
                    <a:lnL>
                      <a:noFill/>
                    </a:lnL>
                    <a:lnR>
                      <a:noFill/>
                    </a:lnR>
                    <a:lnT>
                      <a:noFill/>
                    </a:lnT>
                    <a:lnB>
                      <a:noFill/>
                    </a:lnB>
                    <a:solidFill>
                      <a:srgbClr val="FFFFFF"/>
                    </a:solidFill>
                  </a:tcPr>
                </a:tc>
                <a:tc>
                  <a:txBody>
                    <a:bodyPr/>
                    <a:lstStyle/>
                    <a:p>
                      <a:pPr algn="l"/>
                      <a:r>
                        <a:rPr lang="en-US" sz="1600" b="1"/>
                        <a:t>   =   </a:t>
                      </a:r>
                    </a:p>
                  </a:txBody>
                  <a:tcPr marL="95788" marR="95788" marT="35919" marB="35919">
                    <a:lnL>
                      <a:noFill/>
                    </a:lnL>
                    <a:lnR>
                      <a:noFill/>
                    </a:lnR>
                    <a:lnT>
                      <a:noFill/>
                    </a:lnT>
                    <a:lnB>
                      <a:noFill/>
                    </a:lnB>
                    <a:solidFill>
                      <a:srgbClr val="FFFFFF"/>
                    </a:solidFill>
                  </a:tcPr>
                </a:tc>
                <a:tc>
                  <a:txBody>
                    <a:bodyPr/>
                    <a:lstStyle/>
                    <a:p>
                      <a:pPr algn="l"/>
                      <a:r>
                        <a:rPr lang="en-US" sz="1600" b="1"/>
                        <a:t>17</a:t>
                      </a:r>
                      <a:r>
                        <a:rPr lang="en-US" sz="1600" b="1" baseline="-25000"/>
                        <a:t>(base 10)</a:t>
                      </a:r>
                      <a:endParaRPr lang="en-US" sz="1600" b="1"/>
                    </a:p>
                  </a:txBody>
                  <a:tcPr marL="95788" marR="95788" marT="35919" marB="35919">
                    <a:lnL>
                      <a:noFill/>
                    </a:lnL>
                    <a:lnR>
                      <a:noFill/>
                    </a:lnR>
                    <a:lnT>
                      <a:noFill/>
                    </a:lnT>
                    <a:lnB>
                      <a:noFill/>
                    </a:lnB>
                    <a:solidFill>
                      <a:srgbClr val="FFFFFF"/>
                    </a:solidFill>
                  </a:tcPr>
                </a:tc>
              </a:tr>
              <a:tr h="559510">
                <a:tc vMerge="1">
                  <a:txBody>
                    <a:bodyPr/>
                    <a:lstStyle/>
                    <a:p>
                      <a:endParaRPr lang="en-US"/>
                    </a:p>
                  </a:txBody>
                  <a:tcPr/>
                </a:tc>
                <a:tc>
                  <a:txBody>
                    <a:bodyPr/>
                    <a:lstStyle/>
                    <a:p>
                      <a:pPr algn="l"/>
                      <a:r>
                        <a:rPr lang="en-US" sz="1600" b="1"/>
                        <a:t>  0  0  0 </a:t>
                      </a:r>
                      <a:r>
                        <a:rPr lang="en-US" sz="1600" b="1" baseline="30000"/>
                        <a:t> </a:t>
                      </a:r>
                      <a:r>
                        <a:rPr lang="en-US" sz="1600" b="1"/>
                        <a:t>1  0  1  0  0</a:t>
                      </a:r>
                    </a:p>
                  </a:txBody>
                  <a:tcPr marL="95788" marR="95788" marT="35919" marB="35919">
                    <a:lnL>
                      <a:noFill/>
                    </a:lnL>
                    <a:lnR>
                      <a:noFill/>
                    </a:lnR>
                    <a:lnT>
                      <a:noFill/>
                    </a:lnT>
                    <a:lnB>
                      <a:noFill/>
                    </a:lnB>
                    <a:solidFill>
                      <a:srgbClr val="FFFFFF"/>
                    </a:solidFill>
                  </a:tcPr>
                </a:tc>
                <a:tc>
                  <a:txBody>
                    <a:bodyPr/>
                    <a:lstStyle/>
                    <a:p>
                      <a:pPr algn="l"/>
                      <a:r>
                        <a:rPr lang="en-US" sz="1600" b="1"/>
                        <a:t>   =   </a:t>
                      </a:r>
                    </a:p>
                  </a:txBody>
                  <a:tcPr marL="95788" marR="95788" marT="35919" marB="35919">
                    <a:lnL>
                      <a:noFill/>
                    </a:lnL>
                    <a:lnR>
                      <a:noFill/>
                    </a:lnR>
                    <a:lnT>
                      <a:noFill/>
                    </a:lnT>
                    <a:lnB>
                      <a:noFill/>
                    </a:lnB>
                    <a:solidFill>
                      <a:srgbClr val="FFFFFF"/>
                    </a:solidFill>
                  </a:tcPr>
                </a:tc>
                <a:tc>
                  <a:txBody>
                    <a:bodyPr/>
                    <a:lstStyle/>
                    <a:p>
                      <a:pPr algn="l"/>
                      <a:r>
                        <a:rPr lang="en-US" sz="1600" b="1"/>
                        <a:t>20</a:t>
                      </a:r>
                      <a:r>
                        <a:rPr lang="en-US" sz="1600" b="1" baseline="-25000"/>
                        <a:t>(base 10)</a:t>
                      </a:r>
                      <a:endParaRPr lang="en-US" sz="1600" b="1"/>
                    </a:p>
                  </a:txBody>
                  <a:tcPr marL="95788" marR="95788" marT="35919" marB="35919">
                    <a:lnL>
                      <a:noFill/>
                    </a:lnL>
                    <a:lnR>
                      <a:noFill/>
                    </a:lnR>
                    <a:lnT>
                      <a:noFill/>
                    </a:lnT>
                    <a:lnB>
                      <a:noFill/>
                    </a:lnB>
                    <a:solidFill>
                      <a:srgbClr val="FFFFFF"/>
                    </a:solidFill>
                  </a:tcPr>
                </a:tc>
              </a:tr>
              <a:tr h="559510">
                <a:tc gridSpan="4">
                  <a:txBody>
                    <a:bodyPr/>
                    <a:lstStyle/>
                    <a:p>
                      <a:r>
                        <a:rPr lang="en-US" sz="1600" b="1" dirty="0"/>
                        <a:t> </a:t>
                      </a:r>
                      <a:br>
                        <a:rPr lang="en-US" sz="1600" b="1" dirty="0"/>
                      </a:br>
                      <a:r>
                        <a:rPr lang="en-US" sz="1600" b="1" dirty="0"/>
                        <a:t> </a:t>
                      </a:r>
                    </a:p>
                  </a:txBody>
                  <a:tcPr marL="95788" marR="95788" marT="35919" marB="35919"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5674">
                <a:tc rowSpan="4">
                  <a:txBody>
                    <a:bodyPr/>
                    <a:lstStyle/>
                    <a:p>
                      <a:pPr algn="l"/>
                      <a:r>
                        <a:rPr lang="en-US" sz="1600" b="1" dirty="0"/>
                        <a:t>00110011 - 00010110 = 00011101</a:t>
                      </a:r>
                    </a:p>
                  </a:txBody>
                  <a:tcPr marL="95788" marR="95788" marT="35919" marB="35919">
                    <a:lnL>
                      <a:noFill/>
                    </a:lnL>
                    <a:lnR>
                      <a:noFill/>
                    </a:lnR>
                    <a:lnT>
                      <a:noFill/>
                    </a:lnT>
                    <a:lnB>
                      <a:noFill/>
                    </a:lnB>
                    <a:solidFill>
                      <a:srgbClr val="FFFFFF"/>
                    </a:solidFill>
                  </a:tcPr>
                </a:tc>
                <a:tc>
                  <a:txBody>
                    <a:bodyPr/>
                    <a:lstStyle/>
                    <a:p>
                      <a:pPr algn="l"/>
                      <a:r>
                        <a:rPr lang="en-US" sz="1600" b="1" i="1"/>
                        <a:t>        0 </a:t>
                      </a:r>
                      <a:r>
                        <a:rPr lang="en-US" sz="1600" b="1" i="1" baseline="30000"/>
                        <a:t>1</a:t>
                      </a:r>
                      <a:r>
                        <a:rPr lang="en-US" sz="1600" b="1" i="1"/>
                        <a:t>0  1</a:t>
                      </a:r>
                      <a:endParaRPr lang="en-US" sz="1600" b="1"/>
                    </a:p>
                  </a:txBody>
                  <a:tcPr marL="95788" marR="95788" marT="35919" marB="35919">
                    <a:lnL>
                      <a:noFill/>
                    </a:lnL>
                    <a:lnR>
                      <a:noFill/>
                    </a:lnR>
                    <a:lnT>
                      <a:noFill/>
                    </a:lnT>
                    <a:lnB>
                      <a:noFill/>
                    </a:lnB>
                    <a:solidFill>
                      <a:srgbClr val="FFFFFF"/>
                    </a:solidFill>
                  </a:tcPr>
                </a:tc>
                <a:tc>
                  <a:txBody>
                    <a:bodyPr/>
                    <a:lstStyle/>
                    <a:p>
                      <a:pPr algn="l"/>
                      <a:r>
                        <a:rPr lang="en-US" sz="1600" b="1" dirty="0"/>
                        <a:t> </a:t>
                      </a:r>
                    </a:p>
                  </a:txBody>
                  <a:tcPr marL="95788" marR="95788" marT="35919" marB="35919">
                    <a:lnL>
                      <a:noFill/>
                    </a:lnL>
                    <a:lnR>
                      <a:noFill/>
                    </a:lnR>
                    <a:lnT>
                      <a:noFill/>
                    </a:lnT>
                    <a:lnB>
                      <a:noFill/>
                    </a:lnB>
                    <a:solidFill>
                      <a:srgbClr val="FFFFFF"/>
                    </a:solidFill>
                  </a:tcPr>
                </a:tc>
                <a:tc>
                  <a:txBody>
                    <a:bodyPr/>
                    <a:lstStyle/>
                    <a:p>
                      <a:pPr algn="l"/>
                      <a:r>
                        <a:rPr lang="en-US" sz="1600" b="1" i="1"/>
                        <a:t>borrows</a:t>
                      </a:r>
                      <a:endParaRPr lang="en-US" sz="1600" b="1"/>
                    </a:p>
                  </a:txBody>
                  <a:tcPr marL="95788" marR="95788" marT="35919" marB="35919">
                    <a:lnL>
                      <a:noFill/>
                    </a:lnL>
                    <a:lnR>
                      <a:noFill/>
                    </a:lnR>
                    <a:lnT>
                      <a:noFill/>
                    </a:lnT>
                    <a:lnB>
                      <a:noFill/>
                    </a:lnB>
                    <a:solidFill>
                      <a:srgbClr val="FFFFFF"/>
                    </a:solidFill>
                  </a:tcPr>
                </a:tc>
              </a:tr>
              <a:tr h="559510">
                <a:tc vMerge="1">
                  <a:txBody>
                    <a:bodyPr/>
                    <a:lstStyle/>
                    <a:p>
                      <a:endParaRPr lang="en-US"/>
                    </a:p>
                  </a:txBody>
                  <a:tcPr/>
                </a:tc>
                <a:tc>
                  <a:txBody>
                    <a:bodyPr/>
                    <a:lstStyle/>
                    <a:p>
                      <a:pPr algn="l"/>
                      <a:r>
                        <a:rPr lang="en-US" sz="1600" b="1"/>
                        <a:t>  0  0  1 </a:t>
                      </a:r>
                      <a:r>
                        <a:rPr lang="en-US" sz="1600" b="1" baseline="30000"/>
                        <a:t> </a:t>
                      </a:r>
                      <a:r>
                        <a:rPr lang="en-US" sz="1600" b="1"/>
                        <a:t>1  0 </a:t>
                      </a:r>
                      <a:r>
                        <a:rPr lang="en-US" sz="1600" b="1" i="1" baseline="30000"/>
                        <a:t>1</a:t>
                      </a:r>
                      <a:r>
                        <a:rPr lang="en-US" sz="1600" b="1"/>
                        <a:t>0  1  1</a:t>
                      </a:r>
                    </a:p>
                  </a:txBody>
                  <a:tcPr marL="95788" marR="95788" marT="35919" marB="35919">
                    <a:lnL>
                      <a:noFill/>
                    </a:lnL>
                    <a:lnR>
                      <a:noFill/>
                    </a:lnR>
                    <a:lnT>
                      <a:noFill/>
                    </a:lnT>
                    <a:lnB>
                      <a:noFill/>
                    </a:lnB>
                    <a:solidFill>
                      <a:srgbClr val="FFFFFF"/>
                    </a:solidFill>
                  </a:tcPr>
                </a:tc>
                <a:tc>
                  <a:txBody>
                    <a:bodyPr/>
                    <a:lstStyle/>
                    <a:p>
                      <a:pPr algn="l"/>
                      <a:r>
                        <a:rPr lang="en-US" sz="1600" b="1"/>
                        <a:t>   =   </a:t>
                      </a:r>
                    </a:p>
                  </a:txBody>
                  <a:tcPr marL="95788" marR="95788" marT="35919" marB="35919">
                    <a:lnL>
                      <a:noFill/>
                    </a:lnL>
                    <a:lnR>
                      <a:noFill/>
                    </a:lnR>
                    <a:lnT>
                      <a:noFill/>
                    </a:lnT>
                    <a:lnB>
                      <a:noFill/>
                    </a:lnB>
                    <a:solidFill>
                      <a:srgbClr val="FFFFFF"/>
                    </a:solidFill>
                  </a:tcPr>
                </a:tc>
                <a:tc>
                  <a:txBody>
                    <a:bodyPr/>
                    <a:lstStyle/>
                    <a:p>
                      <a:pPr algn="l"/>
                      <a:r>
                        <a:rPr lang="en-US" sz="1600" b="1"/>
                        <a:t>51</a:t>
                      </a:r>
                      <a:r>
                        <a:rPr lang="en-US" sz="1600" b="1" baseline="-25000"/>
                        <a:t>(base 10)</a:t>
                      </a:r>
                      <a:endParaRPr lang="en-US" sz="1600" b="1"/>
                    </a:p>
                  </a:txBody>
                  <a:tcPr marL="95788" marR="95788" marT="35919" marB="35919">
                    <a:lnL>
                      <a:noFill/>
                    </a:lnL>
                    <a:lnR>
                      <a:noFill/>
                    </a:lnR>
                    <a:lnT>
                      <a:noFill/>
                    </a:lnT>
                    <a:lnB>
                      <a:noFill/>
                    </a:lnB>
                    <a:solidFill>
                      <a:srgbClr val="FFFFFF"/>
                    </a:solidFill>
                  </a:tcPr>
                </a:tc>
              </a:tr>
              <a:tr h="718394">
                <a:tc vMerge="1">
                  <a:txBody>
                    <a:bodyPr/>
                    <a:lstStyle/>
                    <a:p>
                      <a:endParaRPr lang="en-US"/>
                    </a:p>
                  </a:txBody>
                  <a:tcPr/>
                </a:tc>
                <a:tc>
                  <a:txBody>
                    <a:bodyPr/>
                    <a:lstStyle/>
                    <a:p>
                      <a:pPr algn="l"/>
                      <a:r>
                        <a:rPr lang="en-US" sz="1600" b="1"/>
                        <a:t>- 0  0  0 </a:t>
                      </a:r>
                      <a:r>
                        <a:rPr lang="en-US" sz="1600" b="1" baseline="30000"/>
                        <a:t> </a:t>
                      </a:r>
                      <a:r>
                        <a:rPr lang="en-US" sz="1600" b="1"/>
                        <a:t>1  0 </a:t>
                      </a:r>
                      <a:r>
                        <a:rPr lang="en-US" sz="1600" b="1" baseline="30000"/>
                        <a:t> </a:t>
                      </a:r>
                      <a:r>
                        <a:rPr lang="en-US" sz="1600" b="1"/>
                        <a:t>1  1  0</a:t>
                      </a:r>
                    </a:p>
                  </a:txBody>
                  <a:tcPr marL="95788" marR="95788" marT="35919" marB="35919">
                    <a:lnL>
                      <a:noFill/>
                    </a:lnL>
                    <a:lnR>
                      <a:noFill/>
                    </a:lnR>
                    <a:lnT>
                      <a:noFill/>
                    </a:lnT>
                    <a:lnB>
                      <a:noFill/>
                    </a:lnB>
                    <a:solidFill>
                      <a:srgbClr val="FFFFFF"/>
                    </a:solidFill>
                  </a:tcPr>
                </a:tc>
                <a:tc>
                  <a:txBody>
                    <a:bodyPr/>
                    <a:lstStyle/>
                    <a:p>
                      <a:pPr algn="l"/>
                      <a:r>
                        <a:rPr lang="en-US" sz="1600" b="1"/>
                        <a:t>   =   </a:t>
                      </a:r>
                    </a:p>
                  </a:txBody>
                  <a:tcPr marL="95788" marR="95788" marT="35919" marB="35919">
                    <a:lnL>
                      <a:noFill/>
                    </a:lnL>
                    <a:lnR>
                      <a:noFill/>
                    </a:lnR>
                    <a:lnT>
                      <a:noFill/>
                    </a:lnT>
                    <a:lnB>
                      <a:noFill/>
                    </a:lnB>
                    <a:solidFill>
                      <a:srgbClr val="FFFFFF"/>
                    </a:solidFill>
                  </a:tcPr>
                </a:tc>
                <a:tc>
                  <a:txBody>
                    <a:bodyPr/>
                    <a:lstStyle/>
                    <a:p>
                      <a:pPr algn="l"/>
                      <a:r>
                        <a:rPr lang="en-US" sz="1600" b="1"/>
                        <a:t>22</a:t>
                      </a:r>
                      <a:r>
                        <a:rPr lang="en-US" sz="1600" b="1" baseline="-25000"/>
                        <a:t>(base 10)</a:t>
                      </a:r>
                      <a:endParaRPr lang="en-US" sz="1600" b="1"/>
                    </a:p>
                  </a:txBody>
                  <a:tcPr marL="95788" marR="95788" marT="35919" marB="35919">
                    <a:lnL>
                      <a:noFill/>
                    </a:lnL>
                    <a:lnR>
                      <a:noFill/>
                    </a:lnR>
                    <a:lnT>
                      <a:noFill/>
                    </a:lnT>
                    <a:lnB>
                      <a:noFill/>
                    </a:lnB>
                    <a:solidFill>
                      <a:srgbClr val="FFFFFF"/>
                    </a:solidFill>
                  </a:tcPr>
                </a:tc>
              </a:tr>
              <a:tr h="559510">
                <a:tc vMerge="1">
                  <a:txBody>
                    <a:bodyPr/>
                    <a:lstStyle/>
                    <a:p>
                      <a:endParaRPr lang="en-US"/>
                    </a:p>
                  </a:txBody>
                  <a:tcPr/>
                </a:tc>
                <a:tc>
                  <a:txBody>
                    <a:bodyPr/>
                    <a:lstStyle/>
                    <a:p>
                      <a:pPr algn="l"/>
                      <a:r>
                        <a:rPr lang="en-US" sz="1600" b="1"/>
                        <a:t>  0  0  0 </a:t>
                      </a:r>
                      <a:r>
                        <a:rPr lang="en-US" sz="1600" b="1" baseline="30000"/>
                        <a:t> </a:t>
                      </a:r>
                      <a:r>
                        <a:rPr lang="en-US" sz="1600" b="1"/>
                        <a:t>1  1 </a:t>
                      </a:r>
                      <a:r>
                        <a:rPr lang="en-US" sz="1600" b="1" baseline="30000"/>
                        <a:t> </a:t>
                      </a:r>
                      <a:r>
                        <a:rPr lang="en-US" sz="1600" b="1"/>
                        <a:t>1  0  1</a:t>
                      </a:r>
                    </a:p>
                  </a:txBody>
                  <a:tcPr marL="95788" marR="95788" marT="35919" marB="35919">
                    <a:lnL>
                      <a:noFill/>
                    </a:lnL>
                    <a:lnR>
                      <a:noFill/>
                    </a:lnR>
                    <a:lnT>
                      <a:noFill/>
                    </a:lnT>
                    <a:lnB>
                      <a:noFill/>
                    </a:lnB>
                    <a:solidFill>
                      <a:srgbClr val="FFFFFF"/>
                    </a:solidFill>
                  </a:tcPr>
                </a:tc>
                <a:tc>
                  <a:txBody>
                    <a:bodyPr/>
                    <a:lstStyle/>
                    <a:p>
                      <a:pPr algn="l"/>
                      <a:r>
                        <a:rPr lang="en-US" sz="1600" b="1"/>
                        <a:t>   =   </a:t>
                      </a:r>
                    </a:p>
                  </a:txBody>
                  <a:tcPr marL="95788" marR="95788" marT="35919" marB="35919">
                    <a:lnL>
                      <a:noFill/>
                    </a:lnL>
                    <a:lnR>
                      <a:noFill/>
                    </a:lnR>
                    <a:lnT>
                      <a:noFill/>
                    </a:lnT>
                    <a:lnB>
                      <a:noFill/>
                    </a:lnB>
                    <a:solidFill>
                      <a:srgbClr val="FFFFFF"/>
                    </a:solidFill>
                  </a:tcPr>
                </a:tc>
                <a:tc>
                  <a:txBody>
                    <a:bodyPr/>
                    <a:lstStyle/>
                    <a:p>
                      <a:pPr algn="l"/>
                      <a:r>
                        <a:rPr lang="en-US" sz="1600" b="1" dirty="0"/>
                        <a:t>29</a:t>
                      </a:r>
                      <a:r>
                        <a:rPr lang="en-US" sz="1600" b="1" baseline="-25000" dirty="0"/>
                        <a:t>(base 10)</a:t>
                      </a:r>
                      <a:endParaRPr lang="en-US" sz="1600" b="1" dirty="0"/>
                    </a:p>
                  </a:txBody>
                  <a:tcPr marL="95788" marR="95788" marT="35919" marB="35919">
                    <a:lnL>
                      <a:noFill/>
                    </a:lnL>
                    <a:lnR>
                      <a:noFill/>
                    </a:lnR>
                    <a:lnT>
                      <a:noFill/>
                    </a:lnT>
                    <a:lnB>
                      <a:noFill/>
                    </a:lnB>
                    <a:solidFill>
                      <a:srgbClr val="FFFFFF"/>
                    </a:solidFill>
                  </a:tcPr>
                </a:tc>
              </a:tr>
            </a:tbl>
          </a:graphicData>
        </a:graphic>
      </p:graphicFrame>
      <p:sp>
        <p:nvSpPr>
          <p:cNvPr id="4"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A6DC11FD-9552-48D0-9458-59D09F428D63}" type="slidenum">
              <a:rPr lang="en-US" smtClean="0"/>
              <a:pPr>
                <a:defRPr/>
              </a:pPr>
              <a:t>82</a:t>
            </a:fld>
            <a:endParaRPr lang="en-US"/>
          </a:p>
        </p:txBody>
      </p:sp>
      <p:cxnSp>
        <p:nvCxnSpPr>
          <p:cNvPr id="10272" name="Straight Connector 6"/>
          <p:cNvCxnSpPr>
            <a:cxnSpLocks noChangeShapeType="1"/>
          </p:cNvCxnSpPr>
          <p:nvPr/>
        </p:nvCxnSpPr>
        <p:spPr bwMode="auto">
          <a:xfrm>
            <a:off x="2946400" y="2819400"/>
            <a:ext cx="2235200" cy="0"/>
          </a:xfrm>
          <a:prstGeom prst="line">
            <a:avLst/>
          </a:prstGeom>
          <a:noFill/>
          <a:ln w="9525" algn="ctr">
            <a:solidFill>
              <a:schemeClr val="tx1"/>
            </a:solidFill>
            <a:miter lim="800000"/>
            <a:headEnd/>
            <a:tailEnd/>
          </a:ln>
          <a:effectLst/>
        </p:spPr>
      </p:cxnSp>
      <p:cxnSp>
        <p:nvCxnSpPr>
          <p:cNvPr id="10273" name="Straight Connector 7"/>
          <p:cNvCxnSpPr>
            <a:cxnSpLocks noChangeShapeType="1"/>
          </p:cNvCxnSpPr>
          <p:nvPr/>
        </p:nvCxnSpPr>
        <p:spPr bwMode="auto">
          <a:xfrm>
            <a:off x="2946400" y="3505200"/>
            <a:ext cx="2235200" cy="0"/>
          </a:xfrm>
          <a:prstGeom prst="line">
            <a:avLst/>
          </a:prstGeom>
          <a:noFill/>
          <a:ln w="9525" algn="ctr">
            <a:solidFill>
              <a:schemeClr val="tx1"/>
            </a:solidFill>
            <a:miter lim="800000"/>
            <a:headEnd/>
            <a:tailEnd/>
          </a:ln>
          <a:effectLst/>
        </p:spPr>
      </p:cxnSp>
      <p:cxnSp>
        <p:nvCxnSpPr>
          <p:cNvPr id="10274" name="Straight Connector 8"/>
          <p:cNvCxnSpPr>
            <a:cxnSpLocks noChangeShapeType="1"/>
          </p:cNvCxnSpPr>
          <p:nvPr/>
        </p:nvCxnSpPr>
        <p:spPr bwMode="auto">
          <a:xfrm>
            <a:off x="2946400" y="5486400"/>
            <a:ext cx="2438400" cy="0"/>
          </a:xfrm>
          <a:prstGeom prst="line">
            <a:avLst/>
          </a:prstGeom>
          <a:noFill/>
          <a:ln w="9525" algn="ctr">
            <a:solidFill>
              <a:schemeClr val="tx1"/>
            </a:solidFill>
            <a:miter lim="800000"/>
            <a:headEnd/>
            <a:tailEnd/>
          </a:ln>
          <a:effectLst/>
        </p:spPr>
      </p:cxnSp>
      <p:cxnSp>
        <p:nvCxnSpPr>
          <p:cNvPr id="10275" name="Straight Connector 9"/>
          <p:cNvCxnSpPr>
            <a:cxnSpLocks noChangeShapeType="1"/>
          </p:cNvCxnSpPr>
          <p:nvPr/>
        </p:nvCxnSpPr>
        <p:spPr bwMode="auto">
          <a:xfrm>
            <a:off x="2946400" y="6096000"/>
            <a:ext cx="2438400" cy="0"/>
          </a:xfrm>
          <a:prstGeom prst="line">
            <a:avLst/>
          </a:prstGeom>
          <a:noFill/>
          <a:ln w="9525" algn="ctr">
            <a:solidFill>
              <a:schemeClr val="tx1"/>
            </a:solidFill>
            <a:miter lim="800000"/>
            <a:headEnd/>
            <a:tailEnd/>
          </a:ln>
          <a:effectLst/>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smtClean="0"/>
              <a:t>Binary Multiplication</a:t>
            </a:r>
            <a:endParaRPr lang="en-US" smtClean="0"/>
          </a:p>
        </p:txBody>
      </p:sp>
      <p:sp>
        <p:nvSpPr>
          <p:cNvPr id="11267" name="Content Placeholder 2"/>
          <p:cNvSpPr>
            <a:spLocks noGrp="1"/>
          </p:cNvSpPr>
          <p:nvPr>
            <p:ph idx="1"/>
          </p:nvPr>
        </p:nvSpPr>
        <p:spPr/>
        <p:txBody>
          <a:bodyPr/>
          <a:lstStyle/>
          <a:p>
            <a:r>
              <a:rPr lang="en-US" b="1" smtClean="0"/>
              <a:t>Rules of Binary Multiplication</a:t>
            </a:r>
          </a:p>
          <a:p>
            <a:r>
              <a:rPr lang="en-US" smtClean="0"/>
              <a:t>0 x 0 = 0</a:t>
            </a:r>
          </a:p>
          <a:p>
            <a:r>
              <a:rPr lang="en-US" smtClean="0"/>
              <a:t>0 x 1 = 0</a:t>
            </a:r>
          </a:p>
          <a:p>
            <a:r>
              <a:rPr lang="en-US" smtClean="0"/>
              <a:t>1 x 0 = 0</a:t>
            </a:r>
          </a:p>
          <a:p>
            <a:r>
              <a:rPr lang="en-US" smtClean="0"/>
              <a:t>1 x 1 = 1, and no carry or borrow bits</a:t>
            </a:r>
          </a:p>
          <a:p>
            <a:endParaRPr lang="en-US" smtClean="0"/>
          </a:p>
        </p:txBody>
      </p:sp>
      <p:sp>
        <p:nvSpPr>
          <p:cNvPr id="4"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C64B31A-EF02-4FAC-8B50-89698200C81B}"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i="1" smtClean="0"/>
              <a:t>For example,</a:t>
            </a:r>
            <a:endParaRPr lang="en-US" smtClean="0"/>
          </a:p>
        </p:txBody>
      </p:sp>
      <p:graphicFrame>
        <p:nvGraphicFramePr>
          <p:cNvPr id="5" name="Content Placeholder 4"/>
          <p:cNvGraphicFramePr>
            <a:graphicFrameLocks noGrp="1"/>
          </p:cNvGraphicFramePr>
          <p:nvPr>
            <p:ph idx="1"/>
          </p:nvPr>
        </p:nvGraphicFramePr>
        <p:xfrm>
          <a:off x="304800" y="1600200"/>
          <a:ext cx="11582400" cy="4592688"/>
        </p:xfrm>
        <a:graphic>
          <a:graphicData uri="http://schemas.openxmlformats.org/drawingml/2006/table">
            <a:tbl>
              <a:tblPr/>
              <a:tblGrid>
                <a:gridCol w="2316480"/>
                <a:gridCol w="2316480"/>
                <a:gridCol w="2316480"/>
                <a:gridCol w="2316480"/>
                <a:gridCol w="2316480"/>
              </a:tblGrid>
              <a:tr h="348100">
                <a:tc rowSpan="6">
                  <a:txBody>
                    <a:bodyPr/>
                    <a:lstStyle/>
                    <a:p>
                      <a:pPr algn="r"/>
                      <a:r>
                        <a:rPr lang="en-US" sz="1200" b="1" dirty="0"/>
                        <a:t>00101001 × 00000110 = 11110110</a:t>
                      </a:r>
                    </a:p>
                  </a:txBody>
                  <a:tcPr marL="66315" marR="66315" marT="24864" marB="24864">
                    <a:lnL>
                      <a:noFill/>
                    </a:lnL>
                    <a:lnR>
                      <a:noFill/>
                    </a:lnR>
                    <a:lnT>
                      <a:noFill/>
                    </a:lnT>
                    <a:lnB>
                      <a:noFill/>
                    </a:lnB>
                    <a:solidFill>
                      <a:srgbClr val="FFFFFF"/>
                    </a:solidFill>
                  </a:tcPr>
                </a:tc>
                <a:tc rowSpan="6">
                  <a:txBody>
                    <a:bodyPr/>
                    <a:lstStyle/>
                    <a:p>
                      <a:pPr algn="r"/>
                      <a:r>
                        <a:rPr lang="en-US" sz="1200" b="1" dirty="0"/>
                        <a:t>        </a:t>
                      </a:r>
                    </a:p>
                  </a:txBody>
                  <a:tcPr marL="66315" marR="66315" marT="24864" marB="24864">
                    <a:lnL>
                      <a:noFill/>
                    </a:lnL>
                    <a:lnR>
                      <a:noFill/>
                    </a:lnR>
                    <a:lnT>
                      <a:noFill/>
                    </a:lnT>
                    <a:lnB>
                      <a:noFill/>
                    </a:lnB>
                    <a:solidFill>
                      <a:srgbClr val="FFFFFF"/>
                    </a:solidFill>
                  </a:tcPr>
                </a:tc>
                <a:tc>
                  <a:txBody>
                    <a:bodyPr/>
                    <a:lstStyle/>
                    <a:p>
                      <a:pPr algn="r"/>
                      <a:r>
                        <a:rPr lang="en-US" sz="1200" b="1"/>
                        <a:t>0  0  1  0  1  0  0  1</a:t>
                      </a:r>
                    </a:p>
                  </a:txBody>
                  <a:tcPr marL="66315" marR="66315" marT="24864" marB="24864">
                    <a:lnL>
                      <a:noFill/>
                    </a:lnL>
                    <a:lnR>
                      <a:noFill/>
                    </a:lnR>
                    <a:lnT>
                      <a:noFill/>
                    </a:lnT>
                    <a:lnB>
                      <a:noFill/>
                    </a:lnB>
                    <a:solidFill>
                      <a:srgbClr val="FFFFFF"/>
                    </a:solidFill>
                  </a:tcPr>
                </a:tc>
                <a:tc>
                  <a:txBody>
                    <a:bodyPr/>
                    <a:lstStyle/>
                    <a:p>
                      <a:pPr algn="r"/>
                      <a:r>
                        <a:rPr lang="en-US" sz="1200" b="1"/>
                        <a:t>   =   </a:t>
                      </a:r>
                    </a:p>
                  </a:txBody>
                  <a:tcPr marL="66315" marR="66315" marT="24864" marB="24864">
                    <a:lnL>
                      <a:noFill/>
                    </a:lnL>
                    <a:lnR>
                      <a:noFill/>
                    </a:lnR>
                    <a:lnT>
                      <a:noFill/>
                    </a:lnT>
                    <a:lnB>
                      <a:noFill/>
                    </a:lnB>
                    <a:solidFill>
                      <a:srgbClr val="FFFFFF"/>
                    </a:solidFill>
                  </a:tcPr>
                </a:tc>
                <a:tc>
                  <a:txBody>
                    <a:bodyPr/>
                    <a:lstStyle/>
                    <a:p>
                      <a:pPr algn="r"/>
                      <a:r>
                        <a:rPr lang="en-US" sz="1200" b="1"/>
                        <a:t>41</a:t>
                      </a:r>
                      <a:r>
                        <a:rPr lang="en-US" sz="1200" b="1" baseline="-25000"/>
                        <a:t>(base 10)</a:t>
                      </a:r>
                      <a:endParaRPr lang="en-US" sz="1200" b="1"/>
                    </a:p>
                  </a:txBody>
                  <a:tcPr marL="66315" marR="66315" marT="24864" marB="24864">
                    <a:lnL>
                      <a:noFill/>
                    </a:lnL>
                    <a:lnR>
                      <a:noFill/>
                    </a:lnR>
                    <a:lnT>
                      <a:noFill/>
                    </a:lnT>
                    <a:lnB>
                      <a:noFill/>
                    </a:lnB>
                    <a:solidFill>
                      <a:srgbClr val="FFFFFF"/>
                    </a:solidFill>
                  </a:tcPr>
                </a:tc>
              </a:tr>
              <a:tr h="348100">
                <a:tc vMerge="1">
                  <a:txBody>
                    <a:bodyPr/>
                    <a:lstStyle/>
                    <a:p>
                      <a:endParaRPr lang="en-US"/>
                    </a:p>
                  </a:txBody>
                  <a:tcPr/>
                </a:tc>
                <a:tc vMerge="1">
                  <a:txBody>
                    <a:bodyPr/>
                    <a:lstStyle/>
                    <a:p>
                      <a:endParaRPr lang="en-US"/>
                    </a:p>
                  </a:txBody>
                  <a:tcPr/>
                </a:tc>
                <a:tc>
                  <a:txBody>
                    <a:bodyPr/>
                    <a:lstStyle/>
                    <a:p>
                      <a:pPr algn="r"/>
                      <a:r>
                        <a:rPr lang="en-US" sz="1200" b="1"/>
                        <a:t>× 0  0  0  0  0  1  1  0</a:t>
                      </a:r>
                    </a:p>
                  </a:txBody>
                  <a:tcPr marL="66315" marR="66315" marT="24864" marB="24864">
                    <a:lnL>
                      <a:noFill/>
                    </a:lnL>
                    <a:lnR>
                      <a:noFill/>
                    </a:lnR>
                    <a:lnT>
                      <a:noFill/>
                    </a:lnT>
                    <a:lnB>
                      <a:noFill/>
                    </a:lnB>
                    <a:solidFill>
                      <a:srgbClr val="FFFFFF"/>
                    </a:solidFill>
                  </a:tcPr>
                </a:tc>
                <a:tc>
                  <a:txBody>
                    <a:bodyPr/>
                    <a:lstStyle/>
                    <a:p>
                      <a:pPr algn="r"/>
                      <a:r>
                        <a:rPr lang="en-US" sz="1200" b="1"/>
                        <a:t>   =   </a:t>
                      </a:r>
                    </a:p>
                  </a:txBody>
                  <a:tcPr marL="66315" marR="66315" marT="24864" marB="24864">
                    <a:lnL>
                      <a:noFill/>
                    </a:lnL>
                    <a:lnR>
                      <a:noFill/>
                    </a:lnR>
                    <a:lnT>
                      <a:noFill/>
                    </a:lnT>
                    <a:lnB>
                      <a:noFill/>
                    </a:lnB>
                    <a:solidFill>
                      <a:srgbClr val="FFFFFF"/>
                    </a:solidFill>
                  </a:tcPr>
                </a:tc>
                <a:tc>
                  <a:txBody>
                    <a:bodyPr/>
                    <a:lstStyle/>
                    <a:p>
                      <a:pPr algn="r"/>
                      <a:r>
                        <a:rPr lang="en-US" sz="1200" b="1"/>
                        <a:t>6</a:t>
                      </a:r>
                      <a:r>
                        <a:rPr lang="en-US" sz="1200" b="1" baseline="-25000"/>
                        <a:t>(base 10)</a:t>
                      </a:r>
                      <a:endParaRPr lang="en-US" sz="1200" b="1"/>
                    </a:p>
                  </a:txBody>
                  <a:tcPr marL="66315" marR="66315" marT="24864" marB="24864">
                    <a:lnL>
                      <a:noFill/>
                    </a:lnL>
                    <a:lnR>
                      <a:noFill/>
                    </a:lnR>
                    <a:lnT>
                      <a:noFill/>
                    </a:lnT>
                    <a:lnB>
                      <a:noFill/>
                    </a:lnB>
                    <a:solidFill>
                      <a:srgbClr val="FFFFFF"/>
                    </a:solidFill>
                  </a:tcPr>
                </a:tc>
              </a:tr>
              <a:tr h="348100">
                <a:tc vMerge="1">
                  <a:txBody>
                    <a:bodyPr/>
                    <a:lstStyle/>
                    <a:p>
                      <a:endParaRPr lang="en-US"/>
                    </a:p>
                  </a:txBody>
                  <a:tcPr/>
                </a:tc>
                <a:tc vMerge="1">
                  <a:txBody>
                    <a:bodyPr/>
                    <a:lstStyle/>
                    <a:p>
                      <a:endParaRPr lang="en-US"/>
                    </a:p>
                  </a:txBody>
                  <a:tcPr/>
                </a:tc>
                <a:tc>
                  <a:txBody>
                    <a:bodyPr/>
                    <a:lstStyle/>
                    <a:p>
                      <a:pPr algn="r"/>
                      <a:r>
                        <a:rPr lang="en-US" sz="1200" b="1"/>
                        <a:t>0  0  0  0  0  0  0  0</a:t>
                      </a:r>
                    </a:p>
                  </a:txBody>
                  <a:tcPr marL="66315" marR="66315" marT="24864" marB="24864">
                    <a:lnL>
                      <a:noFill/>
                    </a:lnL>
                    <a:lnR>
                      <a:noFill/>
                    </a:lnR>
                    <a:lnT>
                      <a:noFill/>
                    </a:lnT>
                    <a:lnB>
                      <a:noFill/>
                    </a:lnB>
                    <a:solidFill>
                      <a:srgbClr val="FFFFFF"/>
                    </a:solidFill>
                  </a:tcPr>
                </a:tc>
                <a:tc gridSpan="2">
                  <a:txBody>
                    <a:bodyPr/>
                    <a:lstStyle/>
                    <a:p>
                      <a:pPr algn="r"/>
                      <a:r>
                        <a:rPr lang="en-US" sz="1200" b="1"/>
                        <a:t> </a:t>
                      </a:r>
                    </a:p>
                  </a:txBody>
                  <a:tcPr marL="66315" marR="66315" marT="24864" marB="24864">
                    <a:lnL>
                      <a:noFill/>
                    </a:lnL>
                    <a:lnR>
                      <a:noFill/>
                    </a:lnR>
                    <a:lnT>
                      <a:noFill/>
                    </a:lnT>
                    <a:lnB>
                      <a:noFill/>
                    </a:lnB>
                    <a:solidFill>
                      <a:srgbClr val="FFFFFF"/>
                    </a:solidFill>
                  </a:tcPr>
                </a:tc>
                <a:tc hMerge="1">
                  <a:txBody>
                    <a:bodyPr/>
                    <a:lstStyle/>
                    <a:p>
                      <a:endParaRPr lang="en-US"/>
                    </a:p>
                  </a:txBody>
                  <a:tcPr/>
                </a:tc>
              </a:tr>
              <a:tr h="348100">
                <a:tc vMerge="1">
                  <a:txBody>
                    <a:bodyPr/>
                    <a:lstStyle/>
                    <a:p>
                      <a:endParaRPr lang="en-US"/>
                    </a:p>
                  </a:txBody>
                  <a:tcPr/>
                </a:tc>
                <a:tc vMerge="1">
                  <a:txBody>
                    <a:bodyPr/>
                    <a:lstStyle/>
                    <a:p>
                      <a:endParaRPr lang="en-US"/>
                    </a:p>
                  </a:txBody>
                  <a:tcPr/>
                </a:tc>
                <a:tc>
                  <a:txBody>
                    <a:bodyPr/>
                    <a:lstStyle/>
                    <a:p>
                      <a:pPr algn="r"/>
                      <a:r>
                        <a:rPr lang="en-US" sz="1200" b="1"/>
                        <a:t>0  0  1  0  1  0  0  1   </a:t>
                      </a:r>
                    </a:p>
                  </a:txBody>
                  <a:tcPr marL="66315" marR="66315" marT="24864" marB="24864">
                    <a:lnL>
                      <a:noFill/>
                    </a:lnL>
                    <a:lnR>
                      <a:noFill/>
                    </a:lnR>
                    <a:lnT>
                      <a:noFill/>
                    </a:lnT>
                    <a:lnB>
                      <a:noFill/>
                    </a:lnB>
                    <a:solidFill>
                      <a:srgbClr val="FFFFFF"/>
                    </a:solidFill>
                  </a:tcPr>
                </a:tc>
                <a:tc gridSpan="2">
                  <a:txBody>
                    <a:bodyPr/>
                    <a:lstStyle/>
                    <a:p>
                      <a:pPr algn="r"/>
                      <a:r>
                        <a:rPr lang="en-US" sz="1200" b="1"/>
                        <a:t> </a:t>
                      </a:r>
                    </a:p>
                  </a:txBody>
                  <a:tcPr marL="66315" marR="66315" marT="24864" marB="24864">
                    <a:lnL>
                      <a:noFill/>
                    </a:lnL>
                    <a:lnR>
                      <a:noFill/>
                    </a:lnR>
                    <a:lnT>
                      <a:noFill/>
                    </a:lnT>
                    <a:lnB>
                      <a:noFill/>
                    </a:lnB>
                    <a:solidFill>
                      <a:srgbClr val="FFFFFF"/>
                    </a:solidFill>
                  </a:tcPr>
                </a:tc>
                <a:tc hMerge="1">
                  <a:txBody>
                    <a:bodyPr/>
                    <a:lstStyle/>
                    <a:p>
                      <a:endParaRPr lang="en-US"/>
                    </a:p>
                  </a:txBody>
                  <a:tcPr/>
                </a:tc>
              </a:tr>
              <a:tr h="348100">
                <a:tc vMerge="1">
                  <a:txBody>
                    <a:bodyPr/>
                    <a:lstStyle/>
                    <a:p>
                      <a:endParaRPr lang="en-US"/>
                    </a:p>
                  </a:txBody>
                  <a:tcPr/>
                </a:tc>
                <a:tc vMerge="1">
                  <a:txBody>
                    <a:bodyPr/>
                    <a:lstStyle/>
                    <a:p>
                      <a:endParaRPr lang="en-US"/>
                    </a:p>
                  </a:txBody>
                  <a:tcPr/>
                </a:tc>
                <a:tc>
                  <a:txBody>
                    <a:bodyPr/>
                    <a:lstStyle/>
                    <a:p>
                      <a:pPr algn="r"/>
                      <a:r>
                        <a:rPr lang="en-US" sz="1200" b="1"/>
                        <a:t>0  0  1  0  1  0  0  1      </a:t>
                      </a:r>
                    </a:p>
                  </a:txBody>
                  <a:tcPr marL="66315" marR="66315" marT="24864" marB="24864">
                    <a:lnL>
                      <a:noFill/>
                    </a:lnL>
                    <a:lnR>
                      <a:noFill/>
                    </a:lnR>
                    <a:lnT>
                      <a:noFill/>
                    </a:lnT>
                    <a:lnB>
                      <a:noFill/>
                    </a:lnB>
                    <a:solidFill>
                      <a:srgbClr val="FFFFFF"/>
                    </a:solidFill>
                  </a:tcPr>
                </a:tc>
                <a:tc gridSpan="2">
                  <a:txBody>
                    <a:bodyPr/>
                    <a:lstStyle/>
                    <a:p>
                      <a:pPr algn="r"/>
                      <a:r>
                        <a:rPr lang="en-US" sz="1200" b="1"/>
                        <a:t> </a:t>
                      </a:r>
                    </a:p>
                  </a:txBody>
                  <a:tcPr marL="66315" marR="66315" marT="24864" marB="24864">
                    <a:lnL>
                      <a:noFill/>
                    </a:lnL>
                    <a:lnR>
                      <a:noFill/>
                    </a:lnR>
                    <a:lnT>
                      <a:noFill/>
                    </a:lnT>
                    <a:lnB>
                      <a:noFill/>
                    </a:lnB>
                    <a:solidFill>
                      <a:srgbClr val="FFFFFF"/>
                    </a:solidFill>
                  </a:tcPr>
                </a:tc>
                <a:tc hMerge="1">
                  <a:txBody>
                    <a:bodyPr/>
                    <a:lstStyle/>
                    <a:p>
                      <a:endParaRPr lang="en-US"/>
                    </a:p>
                  </a:txBody>
                  <a:tcPr/>
                </a:tc>
              </a:tr>
              <a:tr h="348100">
                <a:tc vMerge="1">
                  <a:txBody>
                    <a:bodyPr/>
                    <a:lstStyle/>
                    <a:p>
                      <a:endParaRPr lang="en-US"/>
                    </a:p>
                  </a:txBody>
                  <a:tcPr/>
                </a:tc>
                <a:tc vMerge="1">
                  <a:txBody>
                    <a:bodyPr/>
                    <a:lstStyle/>
                    <a:p>
                      <a:endParaRPr lang="en-US"/>
                    </a:p>
                  </a:txBody>
                  <a:tcPr/>
                </a:tc>
                <a:tc>
                  <a:txBody>
                    <a:bodyPr/>
                    <a:lstStyle/>
                    <a:p>
                      <a:pPr algn="r"/>
                      <a:r>
                        <a:rPr lang="en-US" sz="1200" b="1"/>
                        <a:t>0  0  1  1  1  1  0  1  1  0</a:t>
                      </a:r>
                    </a:p>
                  </a:txBody>
                  <a:tcPr marL="66315" marR="66315" marT="24864" marB="24864">
                    <a:lnL>
                      <a:noFill/>
                    </a:lnL>
                    <a:lnR>
                      <a:noFill/>
                    </a:lnR>
                    <a:lnT>
                      <a:noFill/>
                    </a:lnT>
                    <a:lnB>
                      <a:noFill/>
                    </a:lnB>
                    <a:solidFill>
                      <a:srgbClr val="FFFFFF"/>
                    </a:solidFill>
                  </a:tcPr>
                </a:tc>
                <a:tc>
                  <a:txBody>
                    <a:bodyPr/>
                    <a:lstStyle/>
                    <a:p>
                      <a:pPr algn="r"/>
                      <a:r>
                        <a:rPr lang="en-US" sz="1200" b="1"/>
                        <a:t>   =   </a:t>
                      </a:r>
                    </a:p>
                  </a:txBody>
                  <a:tcPr marL="66315" marR="66315" marT="24864" marB="24864">
                    <a:lnL>
                      <a:noFill/>
                    </a:lnL>
                    <a:lnR>
                      <a:noFill/>
                    </a:lnR>
                    <a:lnT>
                      <a:noFill/>
                    </a:lnT>
                    <a:lnB>
                      <a:noFill/>
                    </a:lnB>
                    <a:solidFill>
                      <a:srgbClr val="FFFFFF"/>
                    </a:solidFill>
                  </a:tcPr>
                </a:tc>
                <a:tc>
                  <a:txBody>
                    <a:bodyPr/>
                    <a:lstStyle/>
                    <a:p>
                      <a:pPr algn="r"/>
                      <a:r>
                        <a:rPr lang="en-US" sz="1200" b="1"/>
                        <a:t>246</a:t>
                      </a:r>
                      <a:r>
                        <a:rPr lang="en-US" sz="1200" b="1" baseline="-25000"/>
                        <a:t>(base 10)</a:t>
                      </a:r>
                      <a:endParaRPr lang="en-US" sz="1200" b="1"/>
                    </a:p>
                  </a:txBody>
                  <a:tcPr marL="66315" marR="66315" marT="24864" marB="24864">
                    <a:lnL>
                      <a:noFill/>
                    </a:lnL>
                    <a:lnR>
                      <a:noFill/>
                    </a:lnR>
                    <a:lnT>
                      <a:noFill/>
                    </a:lnT>
                    <a:lnB>
                      <a:noFill/>
                    </a:lnB>
                    <a:solidFill>
                      <a:srgbClr val="FFFFFF"/>
                    </a:solidFill>
                  </a:tcPr>
                </a:tc>
              </a:tr>
              <a:tr h="415435">
                <a:tc gridSpan="5">
                  <a:txBody>
                    <a:bodyPr/>
                    <a:lstStyle/>
                    <a:p>
                      <a:r>
                        <a:rPr lang="en-US" sz="1200" b="1" dirty="0"/>
                        <a:t> </a:t>
                      </a:r>
                      <a:br>
                        <a:rPr lang="en-US" sz="1200" b="1" dirty="0"/>
                      </a:br>
                      <a:r>
                        <a:rPr lang="en-US" sz="1200" b="1" dirty="0"/>
                        <a:t> </a:t>
                      </a:r>
                    </a:p>
                  </a:txBody>
                  <a:tcPr marL="66315" marR="66315" marT="24864" marB="24864"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8100">
                <a:tc rowSpan="6">
                  <a:txBody>
                    <a:bodyPr/>
                    <a:lstStyle/>
                    <a:p>
                      <a:pPr algn="r"/>
                      <a:r>
                        <a:rPr lang="en-US" sz="1200" b="1"/>
                        <a:t>00010111 × 00000011 = 01000101</a:t>
                      </a:r>
                    </a:p>
                  </a:txBody>
                  <a:tcPr marL="66315" marR="66315" marT="24864" marB="24864">
                    <a:lnL>
                      <a:noFill/>
                    </a:lnL>
                    <a:lnR>
                      <a:noFill/>
                    </a:lnR>
                    <a:lnT>
                      <a:noFill/>
                    </a:lnT>
                    <a:lnB>
                      <a:noFill/>
                    </a:lnB>
                    <a:solidFill>
                      <a:srgbClr val="FFFFFF"/>
                    </a:solidFill>
                  </a:tcPr>
                </a:tc>
                <a:tc rowSpan="6">
                  <a:txBody>
                    <a:bodyPr/>
                    <a:lstStyle/>
                    <a:p>
                      <a:pPr algn="r"/>
                      <a:r>
                        <a:rPr lang="en-US" sz="1200" b="1" dirty="0"/>
                        <a:t>        </a:t>
                      </a:r>
                    </a:p>
                  </a:txBody>
                  <a:tcPr marL="66315" marR="66315" marT="24864" marB="24864">
                    <a:lnL>
                      <a:noFill/>
                    </a:lnL>
                    <a:lnR>
                      <a:noFill/>
                    </a:lnR>
                    <a:lnT>
                      <a:noFill/>
                    </a:lnT>
                    <a:lnB>
                      <a:noFill/>
                    </a:lnB>
                    <a:solidFill>
                      <a:srgbClr val="FFFFFF"/>
                    </a:solidFill>
                  </a:tcPr>
                </a:tc>
                <a:tc>
                  <a:txBody>
                    <a:bodyPr/>
                    <a:lstStyle/>
                    <a:p>
                      <a:pPr algn="r"/>
                      <a:r>
                        <a:rPr lang="en-US" sz="1200" b="1"/>
                        <a:t>0  0  0  1  0  1  1  1</a:t>
                      </a:r>
                    </a:p>
                  </a:txBody>
                  <a:tcPr marL="66315" marR="66315" marT="24864" marB="24864">
                    <a:lnL>
                      <a:noFill/>
                    </a:lnL>
                    <a:lnR>
                      <a:noFill/>
                    </a:lnR>
                    <a:lnT>
                      <a:noFill/>
                    </a:lnT>
                    <a:lnB>
                      <a:noFill/>
                    </a:lnB>
                    <a:solidFill>
                      <a:srgbClr val="FFFFFF"/>
                    </a:solidFill>
                  </a:tcPr>
                </a:tc>
                <a:tc>
                  <a:txBody>
                    <a:bodyPr/>
                    <a:lstStyle/>
                    <a:p>
                      <a:pPr algn="r"/>
                      <a:r>
                        <a:rPr lang="en-US" sz="1200" b="1"/>
                        <a:t>   =   </a:t>
                      </a:r>
                    </a:p>
                  </a:txBody>
                  <a:tcPr marL="66315" marR="66315" marT="24864" marB="24864">
                    <a:lnL>
                      <a:noFill/>
                    </a:lnL>
                    <a:lnR>
                      <a:noFill/>
                    </a:lnR>
                    <a:lnT>
                      <a:noFill/>
                    </a:lnT>
                    <a:lnB>
                      <a:noFill/>
                    </a:lnB>
                    <a:solidFill>
                      <a:srgbClr val="FFFFFF"/>
                    </a:solidFill>
                  </a:tcPr>
                </a:tc>
                <a:tc>
                  <a:txBody>
                    <a:bodyPr/>
                    <a:lstStyle/>
                    <a:p>
                      <a:pPr algn="r"/>
                      <a:r>
                        <a:rPr lang="en-US" sz="1200" b="1"/>
                        <a:t>23</a:t>
                      </a:r>
                      <a:r>
                        <a:rPr lang="en-US" sz="1200" b="1" baseline="-25000"/>
                        <a:t>(base 10)</a:t>
                      </a:r>
                      <a:endParaRPr lang="en-US" sz="1200" b="1"/>
                    </a:p>
                  </a:txBody>
                  <a:tcPr marL="66315" marR="66315" marT="24864" marB="24864">
                    <a:lnL>
                      <a:noFill/>
                    </a:lnL>
                    <a:lnR>
                      <a:noFill/>
                    </a:lnR>
                    <a:lnT>
                      <a:noFill/>
                    </a:lnT>
                    <a:lnB>
                      <a:noFill/>
                    </a:lnB>
                    <a:solidFill>
                      <a:srgbClr val="FFFFFF"/>
                    </a:solidFill>
                  </a:tcPr>
                </a:tc>
              </a:tr>
              <a:tr h="348100">
                <a:tc vMerge="1">
                  <a:txBody>
                    <a:bodyPr/>
                    <a:lstStyle/>
                    <a:p>
                      <a:endParaRPr lang="en-US"/>
                    </a:p>
                  </a:txBody>
                  <a:tcPr/>
                </a:tc>
                <a:tc vMerge="1">
                  <a:txBody>
                    <a:bodyPr/>
                    <a:lstStyle/>
                    <a:p>
                      <a:endParaRPr lang="en-US"/>
                    </a:p>
                  </a:txBody>
                  <a:tcPr/>
                </a:tc>
                <a:tc>
                  <a:txBody>
                    <a:bodyPr/>
                    <a:lstStyle/>
                    <a:p>
                      <a:pPr algn="r"/>
                      <a:r>
                        <a:rPr lang="en-US" sz="1200" b="1"/>
                        <a:t>× 0  0  0  0  0  0  1  1</a:t>
                      </a:r>
                    </a:p>
                  </a:txBody>
                  <a:tcPr marL="66315" marR="66315" marT="24864" marB="24864">
                    <a:lnL>
                      <a:noFill/>
                    </a:lnL>
                    <a:lnR>
                      <a:noFill/>
                    </a:lnR>
                    <a:lnT>
                      <a:noFill/>
                    </a:lnT>
                    <a:lnB>
                      <a:noFill/>
                    </a:lnB>
                    <a:solidFill>
                      <a:srgbClr val="FFFFFF"/>
                    </a:solidFill>
                  </a:tcPr>
                </a:tc>
                <a:tc>
                  <a:txBody>
                    <a:bodyPr/>
                    <a:lstStyle/>
                    <a:p>
                      <a:pPr algn="r"/>
                      <a:r>
                        <a:rPr lang="en-US" sz="1200" b="1"/>
                        <a:t>   =   </a:t>
                      </a:r>
                    </a:p>
                  </a:txBody>
                  <a:tcPr marL="66315" marR="66315" marT="24864" marB="24864">
                    <a:lnL>
                      <a:noFill/>
                    </a:lnL>
                    <a:lnR>
                      <a:noFill/>
                    </a:lnR>
                    <a:lnT>
                      <a:noFill/>
                    </a:lnT>
                    <a:lnB>
                      <a:noFill/>
                    </a:lnB>
                    <a:solidFill>
                      <a:srgbClr val="FFFFFF"/>
                    </a:solidFill>
                  </a:tcPr>
                </a:tc>
                <a:tc>
                  <a:txBody>
                    <a:bodyPr/>
                    <a:lstStyle/>
                    <a:p>
                      <a:pPr algn="r"/>
                      <a:r>
                        <a:rPr lang="en-US" sz="1200" b="1"/>
                        <a:t>3</a:t>
                      </a:r>
                      <a:r>
                        <a:rPr lang="en-US" sz="1200" b="1" baseline="-25000"/>
                        <a:t>(base 10)</a:t>
                      </a:r>
                      <a:endParaRPr lang="en-US" sz="1200" b="1"/>
                    </a:p>
                  </a:txBody>
                  <a:tcPr marL="66315" marR="66315" marT="24864" marB="24864">
                    <a:lnL>
                      <a:noFill/>
                    </a:lnL>
                    <a:lnR>
                      <a:noFill/>
                    </a:lnR>
                    <a:lnT>
                      <a:noFill/>
                    </a:lnT>
                    <a:lnB>
                      <a:noFill/>
                    </a:lnB>
                    <a:solidFill>
                      <a:srgbClr val="FFFFFF"/>
                    </a:solidFill>
                  </a:tcPr>
                </a:tc>
              </a:tr>
              <a:tr h="348100">
                <a:tc vMerge="1">
                  <a:txBody>
                    <a:bodyPr/>
                    <a:lstStyle/>
                    <a:p>
                      <a:endParaRPr lang="en-US"/>
                    </a:p>
                  </a:txBody>
                  <a:tcPr/>
                </a:tc>
                <a:tc vMerge="1">
                  <a:txBody>
                    <a:bodyPr/>
                    <a:lstStyle/>
                    <a:p>
                      <a:endParaRPr lang="en-US"/>
                    </a:p>
                  </a:txBody>
                  <a:tcPr/>
                </a:tc>
                <a:tc>
                  <a:txBody>
                    <a:bodyPr/>
                    <a:lstStyle/>
                    <a:p>
                      <a:pPr algn="r"/>
                      <a:r>
                        <a:rPr lang="en-US" sz="1200" b="1" i="1"/>
                        <a:t>   1  1  1  1  1      </a:t>
                      </a:r>
                      <a:endParaRPr lang="en-US" sz="1200" b="1"/>
                    </a:p>
                  </a:txBody>
                  <a:tcPr marL="66315" marR="66315" marT="24864" marB="24864">
                    <a:lnL>
                      <a:noFill/>
                    </a:lnL>
                    <a:lnR>
                      <a:noFill/>
                    </a:lnR>
                    <a:lnT>
                      <a:noFill/>
                    </a:lnT>
                    <a:lnB>
                      <a:noFill/>
                    </a:lnB>
                    <a:solidFill>
                      <a:srgbClr val="FFFFFF"/>
                    </a:solidFill>
                  </a:tcPr>
                </a:tc>
                <a:tc>
                  <a:txBody>
                    <a:bodyPr/>
                    <a:lstStyle/>
                    <a:p>
                      <a:pPr algn="r"/>
                      <a:r>
                        <a:rPr lang="en-US" sz="1200" b="1"/>
                        <a:t> </a:t>
                      </a:r>
                    </a:p>
                  </a:txBody>
                  <a:tcPr marL="66315" marR="66315" marT="24864" marB="24864">
                    <a:lnL>
                      <a:noFill/>
                    </a:lnL>
                    <a:lnR>
                      <a:noFill/>
                    </a:lnR>
                    <a:lnT>
                      <a:noFill/>
                    </a:lnT>
                    <a:lnB>
                      <a:noFill/>
                    </a:lnB>
                    <a:solidFill>
                      <a:srgbClr val="FFFFFF"/>
                    </a:solidFill>
                  </a:tcPr>
                </a:tc>
                <a:tc>
                  <a:txBody>
                    <a:bodyPr/>
                    <a:lstStyle/>
                    <a:p>
                      <a:pPr algn="l"/>
                      <a:r>
                        <a:rPr lang="en-US" sz="1200" b="1" i="1"/>
                        <a:t>carries</a:t>
                      </a:r>
                      <a:endParaRPr lang="en-US" sz="1200" b="1"/>
                    </a:p>
                  </a:txBody>
                  <a:tcPr marL="66315" marR="66315" marT="24864" marB="24864">
                    <a:lnL>
                      <a:noFill/>
                    </a:lnL>
                    <a:lnR>
                      <a:noFill/>
                    </a:lnR>
                    <a:lnT>
                      <a:noFill/>
                    </a:lnT>
                    <a:lnB>
                      <a:noFill/>
                    </a:lnB>
                    <a:solidFill>
                      <a:srgbClr val="FFFFFF"/>
                    </a:solidFill>
                  </a:tcPr>
                </a:tc>
              </a:tr>
              <a:tr h="348100">
                <a:tc vMerge="1">
                  <a:txBody>
                    <a:bodyPr/>
                    <a:lstStyle/>
                    <a:p>
                      <a:endParaRPr lang="en-US"/>
                    </a:p>
                  </a:txBody>
                  <a:tcPr/>
                </a:tc>
                <a:tc vMerge="1">
                  <a:txBody>
                    <a:bodyPr/>
                    <a:lstStyle/>
                    <a:p>
                      <a:endParaRPr lang="en-US"/>
                    </a:p>
                  </a:txBody>
                  <a:tcPr/>
                </a:tc>
                <a:tc>
                  <a:txBody>
                    <a:bodyPr/>
                    <a:lstStyle/>
                    <a:p>
                      <a:pPr algn="r"/>
                      <a:r>
                        <a:rPr lang="en-US" sz="1200" b="1"/>
                        <a:t>0  0  0  1  0  1  1  1</a:t>
                      </a:r>
                    </a:p>
                  </a:txBody>
                  <a:tcPr marL="66315" marR="66315" marT="24864" marB="24864">
                    <a:lnL>
                      <a:noFill/>
                    </a:lnL>
                    <a:lnR>
                      <a:noFill/>
                    </a:lnR>
                    <a:lnT>
                      <a:noFill/>
                    </a:lnT>
                    <a:lnB>
                      <a:noFill/>
                    </a:lnB>
                    <a:solidFill>
                      <a:srgbClr val="FFFFFF"/>
                    </a:solidFill>
                  </a:tcPr>
                </a:tc>
                <a:tc gridSpan="2">
                  <a:txBody>
                    <a:bodyPr/>
                    <a:lstStyle/>
                    <a:p>
                      <a:pPr algn="r"/>
                      <a:r>
                        <a:rPr lang="en-US" sz="1200" b="1"/>
                        <a:t> </a:t>
                      </a:r>
                    </a:p>
                  </a:txBody>
                  <a:tcPr marL="66315" marR="66315" marT="24864" marB="24864">
                    <a:lnL>
                      <a:noFill/>
                    </a:lnL>
                    <a:lnR>
                      <a:noFill/>
                    </a:lnR>
                    <a:lnT>
                      <a:noFill/>
                    </a:lnT>
                    <a:lnB>
                      <a:noFill/>
                    </a:lnB>
                    <a:solidFill>
                      <a:srgbClr val="FFFFFF"/>
                    </a:solidFill>
                  </a:tcPr>
                </a:tc>
                <a:tc hMerge="1">
                  <a:txBody>
                    <a:bodyPr/>
                    <a:lstStyle/>
                    <a:p>
                      <a:endParaRPr lang="en-US"/>
                    </a:p>
                  </a:txBody>
                  <a:tcPr/>
                </a:tc>
              </a:tr>
              <a:tr h="348100">
                <a:tc vMerge="1">
                  <a:txBody>
                    <a:bodyPr/>
                    <a:lstStyle/>
                    <a:p>
                      <a:endParaRPr lang="en-US"/>
                    </a:p>
                  </a:txBody>
                  <a:tcPr/>
                </a:tc>
                <a:tc vMerge="1">
                  <a:txBody>
                    <a:bodyPr/>
                    <a:lstStyle/>
                    <a:p>
                      <a:endParaRPr lang="en-US"/>
                    </a:p>
                  </a:txBody>
                  <a:tcPr/>
                </a:tc>
                <a:tc>
                  <a:txBody>
                    <a:bodyPr/>
                    <a:lstStyle/>
                    <a:p>
                      <a:pPr algn="r"/>
                      <a:r>
                        <a:rPr lang="en-US" sz="1200" b="1"/>
                        <a:t>0  0  0  1  0  1  1  1   </a:t>
                      </a:r>
                    </a:p>
                  </a:txBody>
                  <a:tcPr marL="66315" marR="66315" marT="24864" marB="24864">
                    <a:lnL>
                      <a:noFill/>
                    </a:lnL>
                    <a:lnR>
                      <a:noFill/>
                    </a:lnR>
                    <a:lnT>
                      <a:noFill/>
                    </a:lnT>
                    <a:lnB>
                      <a:noFill/>
                    </a:lnB>
                    <a:solidFill>
                      <a:srgbClr val="FFFFFF"/>
                    </a:solidFill>
                  </a:tcPr>
                </a:tc>
                <a:tc gridSpan="2">
                  <a:txBody>
                    <a:bodyPr/>
                    <a:lstStyle/>
                    <a:p>
                      <a:pPr algn="r"/>
                      <a:r>
                        <a:rPr lang="en-US" sz="1200" b="1"/>
                        <a:t> </a:t>
                      </a:r>
                    </a:p>
                  </a:txBody>
                  <a:tcPr marL="66315" marR="66315" marT="24864" marB="24864">
                    <a:lnL>
                      <a:noFill/>
                    </a:lnL>
                    <a:lnR>
                      <a:noFill/>
                    </a:lnR>
                    <a:lnT>
                      <a:noFill/>
                    </a:lnT>
                    <a:lnB>
                      <a:noFill/>
                    </a:lnB>
                    <a:solidFill>
                      <a:srgbClr val="FFFFFF"/>
                    </a:solidFill>
                  </a:tcPr>
                </a:tc>
                <a:tc hMerge="1">
                  <a:txBody>
                    <a:bodyPr/>
                    <a:lstStyle/>
                    <a:p>
                      <a:endParaRPr lang="en-US"/>
                    </a:p>
                  </a:txBody>
                  <a:tcPr/>
                </a:tc>
              </a:tr>
              <a:tr h="348100">
                <a:tc vMerge="1">
                  <a:txBody>
                    <a:bodyPr/>
                    <a:lstStyle/>
                    <a:p>
                      <a:endParaRPr lang="en-US"/>
                    </a:p>
                  </a:txBody>
                  <a:tcPr/>
                </a:tc>
                <a:tc vMerge="1">
                  <a:txBody>
                    <a:bodyPr/>
                    <a:lstStyle/>
                    <a:p>
                      <a:endParaRPr lang="en-US"/>
                    </a:p>
                  </a:txBody>
                  <a:tcPr/>
                </a:tc>
                <a:tc>
                  <a:txBody>
                    <a:bodyPr/>
                    <a:lstStyle/>
                    <a:p>
                      <a:pPr algn="r"/>
                      <a:r>
                        <a:rPr lang="en-US" sz="1200" b="1"/>
                        <a:t>0  0  1  0  0  0  1  0  1</a:t>
                      </a:r>
                    </a:p>
                  </a:txBody>
                  <a:tcPr marL="66315" marR="66315" marT="24864" marB="24864">
                    <a:lnL>
                      <a:noFill/>
                    </a:lnL>
                    <a:lnR>
                      <a:noFill/>
                    </a:lnR>
                    <a:lnT>
                      <a:noFill/>
                    </a:lnT>
                    <a:lnB>
                      <a:noFill/>
                    </a:lnB>
                    <a:solidFill>
                      <a:srgbClr val="FFFFFF"/>
                    </a:solidFill>
                  </a:tcPr>
                </a:tc>
                <a:tc>
                  <a:txBody>
                    <a:bodyPr/>
                    <a:lstStyle/>
                    <a:p>
                      <a:pPr algn="r"/>
                      <a:r>
                        <a:rPr lang="en-US" sz="1200" b="1"/>
                        <a:t>   =   </a:t>
                      </a:r>
                    </a:p>
                  </a:txBody>
                  <a:tcPr marL="66315" marR="66315" marT="24864" marB="24864">
                    <a:lnL>
                      <a:noFill/>
                    </a:lnL>
                    <a:lnR>
                      <a:noFill/>
                    </a:lnR>
                    <a:lnT>
                      <a:noFill/>
                    </a:lnT>
                    <a:lnB>
                      <a:noFill/>
                    </a:lnB>
                    <a:solidFill>
                      <a:srgbClr val="FFFFFF"/>
                    </a:solidFill>
                  </a:tcPr>
                </a:tc>
                <a:tc>
                  <a:txBody>
                    <a:bodyPr/>
                    <a:lstStyle/>
                    <a:p>
                      <a:pPr algn="r"/>
                      <a:r>
                        <a:rPr lang="en-US" sz="1200" b="1" dirty="0"/>
                        <a:t>69</a:t>
                      </a:r>
                      <a:r>
                        <a:rPr lang="en-US" sz="1200" b="1" baseline="-25000" dirty="0"/>
                        <a:t>(base 10)</a:t>
                      </a:r>
                      <a:endParaRPr lang="en-US" sz="1200" b="1" dirty="0"/>
                    </a:p>
                  </a:txBody>
                  <a:tcPr marL="66315" marR="66315" marT="24864" marB="24864">
                    <a:lnL>
                      <a:noFill/>
                    </a:lnL>
                    <a:lnR>
                      <a:noFill/>
                    </a:lnR>
                    <a:lnT>
                      <a:noFill/>
                    </a:lnT>
                    <a:lnB>
                      <a:noFill/>
                    </a:lnB>
                    <a:solidFill>
                      <a:srgbClr val="FFFFFF"/>
                    </a:solidFill>
                  </a:tcPr>
                </a:tc>
              </a:tr>
            </a:tbl>
          </a:graphicData>
        </a:graphic>
      </p:graphicFrame>
      <p:sp>
        <p:nvSpPr>
          <p:cNvPr id="4"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71D94821-3BB6-45A8-A1C7-437B27E983BE}" type="slidenum">
              <a:rPr lang="en-US" smtClean="0"/>
              <a:pPr>
                <a:defRPr/>
              </a:pPr>
              <a:t>84</a:t>
            </a:fld>
            <a:endParaRPr lang="en-US"/>
          </a:p>
        </p:txBody>
      </p:sp>
      <p:cxnSp>
        <p:nvCxnSpPr>
          <p:cNvPr id="12329" name="Straight Connector 6"/>
          <p:cNvCxnSpPr>
            <a:cxnSpLocks noChangeShapeType="1"/>
          </p:cNvCxnSpPr>
          <p:nvPr/>
        </p:nvCxnSpPr>
        <p:spPr bwMode="auto">
          <a:xfrm>
            <a:off x="5113867" y="2286000"/>
            <a:ext cx="2133600" cy="0"/>
          </a:xfrm>
          <a:prstGeom prst="line">
            <a:avLst/>
          </a:prstGeom>
          <a:noFill/>
          <a:ln w="9525" algn="ctr">
            <a:solidFill>
              <a:schemeClr val="tx1"/>
            </a:solidFill>
            <a:miter lim="800000"/>
            <a:headEnd/>
            <a:tailEnd/>
          </a:ln>
          <a:effectLst/>
        </p:spPr>
      </p:cxnSp>
      <p:cxnSp>
        <p:nvCxnSpPr>
          <p:cNvPr id="12330" name="Straight Connector 7"/>
          <p:cNvCxnSpPr>
            <a:cxnSpLocks noChangeShapeType="1"/>
          </p:cNvCxnSpPr>
          <p:nvPr/>
        </p:nvCxnSpPr>
        <p:spPr bwMode="auto">
          <a:xfrm>
            <a:off x="5113867" y="3200400"/>
            <a:ext cx="2133600" cy="0"/>
          </a:xfrm>
          <a:prstGeom prst="line">
            <a:avLst/>
          </a:prstGeom>
          <a:noFill/>
          <a:ln w="9525" algn="ctr">
            <a:solidFill>
              <a:schemeClr val="tx1"/>
            </a:solidFill>
            <a:miter lim="800000"/>
            <a:headEnd/>
            <a:tailEnd/>
          </a:ln>
          <a:effectLst/>
        </p:spPr>
      </p:cxnSp>
      <p:cxnSp>
        <p:nvCxnSpPr>
          <p:cNvPr id="12331" name="Straight Connector 8"/>
          <p:cNvCxnSpPr>
            <a:cxnSpLocks noChangeShapeType="1"/>
          </p:cNvCxnSpPr>
          <p:nvPr/>
        </p:nvCxnSpPr>
        <p:spPr bwMode="auto">
          <a:xfrm>
            <a:off x="5113867" y="4741863"/>
            <a:ext cx="2133600" cy="0"/>
          </a:xfrm>
          <a:prstGeom prst="line">
            <a:avLst/>
          </a:prstGeom>
          <a:noFill/>
          <a:ln w="9525" algn="ctr">
            <a:solidFill>
              <a:schemeClr val="tx1"/>
            </a:solidFill>
            <a:miter lim="800000"/>
            <a:headEnd/>
            <a:tailEnd/>
          </a:ln>
          <a:effectLst/>
        </p:spPr>
      </p:cxnSp>
      <p:cxnSp>
        <p:nvCxnSpPr>
          <p:cNvPr id="12332" name="Straight Connector 9"/>
          <p:cNvCxnSpPr>
            <a:cxnSpLocks noChangeShapeType="1"/>
          </p:cNvCxnSpPr>
          <p:nvPr/>
        </p:nvCxnSpPr>
        <p:spPr bwMode="auto">
          <a:xfrm>
            <a:off x="5113867" y="5792788"/>
            <a:ext cx="2133600" cy="0"/>
          </a:xfrm>
          <a:prstGeom prst="line">
            <a:avLst/>
          </a:prstGeom>
          <a:noFill/>
          <a:ln w="9525" algn="ctr">
            <a:solidFill>
              <a:schemeClr val="tx1"/>
            </a:solidFill>
            <a:miter lim="800000"/>
            <a:headEnd/>
            <a:tailEnd/>
          </a:ln>
          <a:effectLst/>
        </p:spPr>
      </p:cxnSp>
      <p:cxnSp>
        <p:nvCxnSpPr>
          <p:cNvPr id="12333" name="Straight Connector 10"/>
          <p:cNvCxnSpPr>
            <a:cxnSpLocks noChangeShapeType="1"/>
          </p:cNvCxnSpPr>
          <p:nvPr/>
        </p:nvCxnSpPr>
        <p:spPr bwMode="auto">
          <a:xfrm>
            <a:off x="0" y="3733800"/>
            <a:ext cx="12192000" cy="0"/>
          </a:xfrm>
          <a:prstGeom prst="line">
            <a:avLst/>
          </a:prstGeom>
          <a:noFill/>
          <a:ln w="9525" algn="ctr">
            <a:solidFill>
              <a:schemeClr val="tx1"/>
            </a:solidFill>
            <a:miter lim="800000"/>
            <a:headEnd/>
            <a:tailEnd/>
          </a:ln>
          <a:effectLst/>
        </p:spPr>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of storage in computer</a:t>
            </a:r>
            <a:endParaRPr lang="en-US" dirty="0"/>
          </a:p>
        </p:txBody>
      </p:sp>
      <p:sp>
        <p:nvSpPr>
          <p:cNvPr id="3" name="Subtitle 2"/>
          <p:cNvSpPr>
            <a:spLocks noGrp="1"/>
          </p:cNvSpPr>
          <p:nvPr>
            <p:ph type="subTitle" idx="1"/>
          </p:nvPr>
        </p:nvSpPr>
        <p:spPr/>
        <p:txBody>
          <a:bodyPr/>
          <a:lstStyle/>
          <a:p>
            <a:r>
              <a:rPr lang="en-US" dirty="0" smtClean="0"/>
              <a:t>WEEK 10</a:t>
            </a:r>
            <a:endParaRPr lang="en-US" dirty="0"/>
          </a:p>
        </p:txBody>
      </p:sp>
    </p:spTree>
    <p:extLst>
      <p:ext uri="{BB962C8B-B14F-4D97-AF65-F5344CB8AC3E}">
        <p14:creationId xmlns:p14="http://schemas.microsoft.com/office/powerpoint/2010/main" xmlns="" val="755702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p:txBody>
          <a:bodyPr/>
          <a:lstStyle/>
          <a:p>
            <a:pPr marL="0" indent="0">
              <a:buNone/>
            </a:pPr>
            <a:r>
              <a:rPr lang="en-GB" dirty="0"/>
              <a:t>Computer data storage, often called storage</a:t>
            </a:r>
            <a:endParaRPr lang="en-US" dirty="0"/>
          </a:p>
          <a:p>
            <a:pPr marL="0" indent="0">
              <a:buNone/>
            </a:pPr>
            <a:r>
              <a:rPr lang="en-GB" dirty="0"/>
              <a:t>or memory, is a technology consisting of</a:t>
            </a:r>
            <a:endParaRPr lang="en-US" dirty="0"/>
          </a:p>
          <a:p>
            <a:pPr marL="0" indent="0">
              <a:buNone/>
            </a:pPr>
            <a:r>
              <a:rPr lang="en-GB" dirty="0"/>
              <a:t>computer components and recording media</a:t>
            </a:r>
            <a:endParaRPr lang="en-US" dirty="0"/>
          </a:p>
          <a:p>
            <a:pPr marL="0" indent="0">
              <a:buNone/>
            </a:pPr>
            <a:r>
              <a:rPr lang="en-GB" dirty="0"/>
              <a:t>used to retain digital data.</a:t>
            </a:r>
            <a:endParaRPr lang="en-US" dirty="0"/>
          </a:p>
          <a:p>
            <a:pPr marL="0" indent="0">
              <a:lnSpc>
                <a:spcPct val="150000"/>
              </a:lnSpc>
              <a:buNone/>
            </a:pPr>
            <a:endParaRPr lang="en-US" dirty="0"/>
          </a:p>
        </p:txBody>
      </p:sp>
    </p:spTree>
    <p:extLst>
      <p:ext uri="{BB962C8B-B14F-4D97-AF65-F5344CB8AC3E}">
        <p14:creationId xmlns:p14="http://schemas.microsoft.com/office/powerpoint/2010/main" xmlns="" val="26737322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16563"/>
          </a:xfrm>
        </p:spPr>
        <p:txBody>
          <a:bodyPr/>
          <a:lstStyle/>
          <a:p>
            <a:pPr marL="0" indent="0">
              <a:buNone/>
            </a:pPr>
            <a:r>
              <a:rPr lang="en-GB" dirty="0"/>
              <a:t>The computer </a:t>
            </a:r>
            <a:r>
              <a:rPr lang="en-GB" dirty="0" smtClean="0"/>
              <a:t>memory </a:t>
            </a:r>
            <a:r>
              <a:rPr lang="en-GB" dirty="0"/>
              <a:t>is a storage location where data and information are </a:t>
            </a:r>
            <a:r>
              <a:rPr lang="en-GB" dirty="0" smtClean="0"/>
              <a:t>kept. The </a:t>
            </a:r>
            <a:r>
              <a:rPr lang="en-GB" dirty="0"/>
              <a:t>main memory Is divided into two namely:</a:t>
            </a:r>
            <a:endParaRPr lang="en-US" dirty="0"/>
          </a:p>
          <a:p>
            <a:pPr marL="0" indent="0">
              <a:buNone/>
            </a:pPr>
            <a:r>
              <a:rPr lang="en-GB" dirty="0"/>
              <a:t>1. ROM (Read only memory)</a:t>
            </a:r>
            <a:endParaRPr lang="en-US" dirty="0"/>
          </a:p>
          <a:p>
            <a:pPr marL="0" indent="0">
              <a:buNone/>
            </a:pPr>
            <a:r>
              <a:rPr lang="en-GB" dirty="0"/>
              <a:t>2. RAM (Random Access Memory) </a:t>
            </a:r>
            <a:endParaRPr lang="en-US" dirty="0"/>
          </a:p>
          <a:p>
            <a:pPr marL="0" indent="0">
              <a:lnSpc>
                <a:spcPct val="150000"/>
              </a:lnSpc>
              <a:buNone/>
            </a:pPr>
            <a:endParaRPr lang="en-US" dirty="0"/>
          </a:p>
        </p:txBody>
      </p:sp>
    </p:spTree>
    <p:extLst>
      <p:ext uri="{BB962C8B-B14F-4D97-AF65-F5344CB8AC3E}">
        <p14:creationId xmlns:p14="http://schemas.microsoft.com/office/powerpoint/2010/main" xmlns="" val="9945389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1"/>
            <a:ext cx="10972800" cy="5516563"/>
          </a:xfrm>
        </p:spPr>
        <p:txBody>
          <a:bodyPr/>
          <a:lstStyle/>
          <a:p>
            <a:pPr marL="0" indent="0">
              <a:lnSpc>
                <a:spcPct val="150000"/>
              </a:lnSpc>
              <a:buNone/>
            </a:pPr>
            <a:r>
              <a:rPr lang="en-GB" dirty="0" smtClean="0"/>
              <a:t>Computer </a:t>
            </a:r>
            <a:r>
              <a:rPr lang="en-GB" dirty="0"/>
              <a:t>understands "0"s and "1"s which are referred to as </a:t>
            </a:r>
            <a:r>
              <a:rPr lang="en-GB" dirty="0" smtClean="0"/>
              <a:t>binary. The </a:t>
            </a:r>
            <a:r>
              <a:rPr lang="en-GB" dirty="0"/>
              <a:t>"0" stand for OFF and "1" ON meaning </a:t>
            </a:r>
            <a:r>
              <a:rPr lang="en-GB" dirty="0" smtClean="0"/>
              <a:t>electrically </a:t>
            </a:r>
            <a:r>
              <a:rPr lang="en-GB" dirty="0"/>
              <a:t>discharged and charge state respectively.</a:t>
            </a:r>
            <a:endParaRPr lang="en-US" dirty="0"/>
          </a:p>
          <a:p>
            <a:pPr marL="0" indent="0">
              <a:lnSpc>
                <a:spcPct val="150000"/>
              </a:lnSpc>
              <a:buNone/>
            </a:pPr>
            <a:endParaRPr lang="en-US" dirty="0"/>
          </a:p>
        </p:txBody>
      </p:sp>
    </p:spTree>
    <p:extLst>
      <p:ext uri="{BB962C8B-B14F-4D97-AF65-F5344CB8AC3E}">
        <p14:creationId xmlns:p14="http://schemas.microsoft.com/office/powerpoint/2010/main" xmlns="" val="38030837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1"/>
            <a:ext cx="10972800" cy="5745163"/>
          </a:xfrm>
        </p:spPr>
        <p:txBody>
          <a:bodyPr>
            <a:normAutofit/>
          </a:bodyPr>
          <a:lstStyle/>
          <a:p>
            <a:r>
              <a:rPr lang="en-GB" dirty="0"/>
              <a:t>The </a:t>
            </a:r>
            <a:r>
              <a:rPr lang="en-GB" dirty="0" smtClean="0"/>
              <a:t>various </a:t>
            </a:r>
            <a:r>
              <a:rPr lang="en-GB" dirty="0"/>
              <a:t>unit of storage are as follows 	</a:t>
            </a:r>
            <a:endParaRPr lang="en-US" dirty="0"/>
          </a:p>
          <a:p>
            <a:r>
              <a:rPr lang="en-GB" dirty="0"/>
              <a:t>Bit :- (binary digit)it is the smallest unit of data/information. </a:t>
            </a:r>
            <a:r>
              <a:rPr lang="en-GB" dirty="0" smtClean="0"/>
              <a:t>E.g. </a:t>
            </a:r>
            <a:r>
              <a:rPr lang="en-GB" dirty="0"/>
              <a:t>11011</a:t>
            </a:r>
            <a:endParaRPr lang="en-US" dirty="0"/>
          </a:p>
          <a:p>
            <a:r>
              <a:rPr lang="en-GB" dirty="0"/>
              <a:t>Nibble:- it is a unit storage that is </a:t>
            </a:r>
            <a:r>
              <a:rPr lang="en-GB" dirty="0" smtClean="0"/>
              <a:t>made </a:t>
            </a:r>
            <a:r>
              <a:rPr lang="en-GB" dirty="0"/>
              <a:t>up of 4 bits (or half of an octal).</a:t>
            </a:r>
            <a:endParaRPr lang="en-US" dirty="0"/>
          </a:p>
          <a:p>
            <a:r>
              <a:rPr lang="en-GB" dirty="0"/>
              <a:t>Byte :-this is the smallest unit of information that can be processed.it is an </a:t>
            </a:r>
            <a:r>
              <a:rPr lang="en-GB" dirty="0" smtClean="0"/>
              <a:t>orderly </a:t>
            </a:r>
            <a:r>
              <a:rPr lang="en-GB" dirty="0"/>
              <a:t>collection of </a:t>
            </a:r>
            <a:r>
              <a:rPr lang="en-GB" dirty="0" smtClean="0"/>
              <a:t>bits, equivalent </a:t>
            </a:r>
            <a:r>
              <a:rPr lang="en-GB" dirty="0"/>
              <a:t>to 2 nibbles or 8bits (11001101)</a:t>
            </a:r>
            <a:endParaRPr lang="en-US" dirty="0"/>
          </a:p>
          <a:p>
            <a:pPr marL="0" indent="0">
              <a:buNone/>
            </a:pPr>
            <a:endParaRPr lang="en-US" dirty="0"/>
          </a:p>
        </p:txBody>
      </p:sp>
    </p:spTree>
    <p:extLst>
      <p:ext uri="{BB962C8B-B14F-4D97-AF65-F5344CB8AC3E}">
        <p14:creationId xmlns:p14="http://schemas.microsoft.com/office/powerpoint/2010/main" xmlns="" val="1680040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degree of versatility </a:t>
            </a:r>
            <a:endParaRPr lang="en-US" dirty="0"/>
          </a:p>
        </p:txBody>
      </p:sp>
      <p:sp>
        <p:nvSpPr>
          <p:cNvPr id="2" name="Title 1"/>
          <p:cNvSpPr>
            <a:spLocks noGrp="1"/>
          </p:cNvSpPr>
          <p:nvPr>
            <p:ph type="ctrTitle"/>
          </p:nvPr>
        </p:nvSpPr>
        <p:spPr/>
        <p:txBody>
          <a:bodyPr/>
          <a:lstStyle/>
          <a:p>
            <a:r>
              <a:rPr lang="en-US" dirty="0" smtClean="0"/>
              <a:t>CLASSIFICATION OF COMPUTER </a:t>
            </a:r>
            <a:endParaRPr lang="en-US" dirty="0"/>
          </a:p>
        </p:txBody>
      </p:sp>
    </p:spTree>
    <p:extLst>
      <p:ext uri="{BB962C8B-B14F-4D97-AF65-F5344CB8AC3E}">
        <p14:creationId xmlns:p14="http://schemas.microsoft.com/office/powerpoint/2010/main" xmlns="" val="38282116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668963"/>
          </a:xfrm>
        </p:spPr>
        <p:txBody>
          <a:bodyPr/>
          <a:lstStyle/>
          <a:p>
            <a:r>
              <a:rPr lang="en-GB" dirty="0" smtClean="0"/>
              <a:t>Kilobyte :- is use to measure memory space (or memory units)</a:t>
            </a:r>
            <a:endParaRPr lang="en-US" dirty="0" smtClean="0"/>
          </a:p>
          <a:p>
            <a:r>
              <a:rPr lang="en-GB" dirty="0" smtClean="0"/>
              <a:t>1000 byte (approx.)=1 kilobyte</a:t>
            </a:r>
            <a:endParaRPr lang="en-US" dirty="0" smtClean="0"/>
          </a:p>
          <a:p>
            <a:pPr marL="0" indent="0">
              <a:buNone/>
            </a:pPr>
            <a:endParaRPr lang="en-US" dirty="0"/>
          </a:p>
        </p:txBody>
      </p:sp>
    </p:spTree>
    <p:extLst>
      <p:ext uri="{BB962C8B-B14F-4D97-AF65-F5344CB8AC3E}">
        <p14:creationId xmlns:p14="http://schemas.microsoft.com/office/powerpoint/2010/main" xmlns="" val="33588579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1"/>
            <a:ext cx="10972800" cy="5516563"/>
          </a:xfrm>
        </p:spPr>
        <p:txBody>
          <a:bodyPr/>
          <a:lstStyle/>
          <a:p>
            <a:r>
              <a:rPr lang="en-GB" dirty="0"/>
              <a:t>The </a:t>
            </a:r>
            <a:r>
              <a:rPr lang="en-GB" dirty="0" smtClean="0"/>
              <a:t>following </a:t>
            </a:r>
            <a:r>
              <a:rPr lang="en-GB" dirty="0"/>
              <a:t>are conversion rate of unit of storage</a:t>
            </a:r>
            <a:endParaRPr lang="en-US" dirty="0"/>
          </a:p>
          <a:p>
            <a:r>
              <a:rPr lang="en-GB" dirty="0"/>
              <a:t>8bits = 1 byte</a:t>
            </a:r>
            <a:endParaRPr lang="en-US" dirty="0"/>
          </a:p>
          <a:p>
            <a:r>
              <a:rPr lang="en-GB" dirty="0"/>
              <a:t>1024 bytes = 1kilobyte (thousands)</a:t>
            </a:r>
            <a:endParaRPr lang="en-US" dirty="0"/>
          </a:p>
          <a:p>
            <a:r>
              <a:rPr lang="en-GB" dirty="0" smtClean="0"/>
              <a:t>1024</a:t>
            </a:r>
            <a:r>
              <a:rPr lang="en-GB" baseline="30000" dirty="0" smtClean="0"/>
              <a:t>2</a:t>
            </a:r>
            <a:r>
              <a:rPr lang="en-GB" dirty="0" smtClean="0"/>
              <a:t> </a:t>
            </a:r>
            <a:r>
              <a:rPr lang="en-GB" dirty="0"/>
              <a:t>bytes = 1 megabyte (millions)</a:t>
            </a:r>
            <a:endParaRPr lang="en-US" dirty="0"/>
          </a:p>
          <a:p>
            <a:r>
              <a:rPr lang="en-GB" dirty="0" smtClean="0"/>
              <a:t>1024</a:t>
            </a:r>
            <a:r>
              <a:rPr lang="en-GB" baseline="30000" dirty="0" smtClean="0"/>
              <a:t>3</a:t>
            </a:r>
            <a:r>
              <a:rPr lang="en-GB" dirty="0" smtClean="0"/>
              <a:t> </a:t>
            </a:r>
            <a:r>
              <a:rPr lang="en-GB" dirty="0"/>
              <a:t>bytes = 1 Gigabyte (billions)</a:t>
            </a:r>
            <a:endParaRPr lang="en-US" dirty="0"/>
          </a:p>
          <a:p>
            <a:r>
              <a:rPr lang="en-GB" dirty="0" smtClean="0"/>
              <a:t>1024</a:t>
            </a:r>
            <a:r>
              <a:rPr lang="en-GB" baseline="30000" dirty="0" smtClean="0"/>
              <a:t>4</a:t>
            </a:r>
            <a:r>
              <a:rPr lang="en-GB" dirty="0" smtClean="0"/>
              <a:t> </a:t>
            </a:r>
            <a:r>
              <a:rPr lang="en-GB" dirty="0"/>
              <a:t>Bytes = 1 terabyte (trillions)</a:t>
            </a:r>
            <a:endParaRPr lang="en-US" dirty="0"/>
          </a:p>
          <a:p>
            <a:pPr marL="0" indent="0">
              <a:buNone/>
            </a:pPr>
            <a:endParaRPr lang="en-US" dirty="0"/>
          </a:p>
        </p:txBody>
      </p:sp>
    </p:spTree>
    <p:extLst>
      <p:ext uri="{BB962C8B-B14F-4D97-AF65-F5344CB8AC3E}">
        <p14:creationId xmlns:p14="http://schemas.microsoft.com/office/powerpoint/2010/main" xmlns="" val="19299916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t>
            </a:r>
            <a:endParaRPr lang="en-US" dirty="0"/>
          </a:p>
        </p:txBody>
      </p:sp>
      <p:sp>
        <p:nvSpPr>
          <p:cNvPr id="3" name="Content Placeholder 2"/>
          <p:cNvSpPr>
            <a:spLocks noGrp="1"/>
          </p:cNvSpPr>
          <p:nvPr>
            <p:ph idx="1"/>
          </p:nvPr>
        </p:nvSpPr>
        <p:spPr>
          <a:xfrm>
            <a:off x="609600" y="1219201"/>
            <a:ext cx="10972800" cy="4906963"/>
          </a:xfrm>
        </p:spPr>
        <p:txBody>
          <a:bodyPr/>
          <a:lstStyle/>
          <a:p>
            <a:pPr marL="0" indent="0">
              <a:lnSpc>
                <a:spcPct val="150000"/>
              </a:lnSpc>
              <a:buNone/>
            </a:pPr>
            <a:r>
              <a:rPr lang="en-GB" dirty="0"/>
              <a:t>A word is the smallest unit of </a:t>
            </a:r>
            <a:r>
              <a:rPr lang="en-GB" dirty="0" smtClean="0"/>
              <a:t>information, that </a:t>
            </a:r>
            <a:r>
              <a:rPr lang="en-GB" dirty="0"/>
              <a:t>can be transferred at a </a:t>
            </a:r>
            <a:r>
              <a:rPr lang="en-GB" dirty="0" smtClean="0"/>
              <a:t>time. A </a:t>
            </a:r>
            <a:r>
              <a:rPr lang="en-GB" dirty="0"/>
              <a:t>word is made up of two </a:t>
            </a:r>
            <a:r>
              <a:rPr lang="en-GB" dirty="0" smtClean="0"/>
              <a:t>bytes I.e. </a:t>
            </a:r>
            <a:r>
              <a:rPr lang="en-GB" dirty="0"/>
              <a:t>4 nibbles or 16 </a:t>
            </a:r>
            <a:r>
              <a:rPr lang="en-GB" dirty="0" smtClean="0"/>
              <a:t>bits</a:t>
            </a:r>
            <a:endParaRPr lang="en-US" dirty="0"/>
          </a:p>
        </p:txBody>
      </p:sp>
    </p:spTree>
    <p:extLst>
      <p:ext uri="{BB962C8B-B14F-4D97-AF65-F5344CB8AC3E}">
        <p14:creationId xmlns:p14="http://schemas.microsoft.com/office/powerpoint/2010/main" xmlns="" val="32455842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word</a:t>
            </a:r>
            <a:endParaRPr lang="en-US" dirty="0"/>
          </a:p>
        </p:txBody>
      </p:sp>
      <p:sp>
        <p:nvSpPr>
          <p:cNvPr id="3" name="Content Placeholder 2"/>
          <p:cNvSpPr>
            <a:spLocks noGrp="1"/>
          </p:cNvSpPr>
          <p:nvPr>
            <p:ph idx="1"/>
          </p:nvPr>
        </p:nvSpPr>
        <p:spPr/>
        <p:txBody>
          <a:bodyPr/>
          <a:lstStyle/>
          <a:p>
            <a:pPr>
              <a:lnSpc>
                <a:spcPct val="150000"/>
              </a:lnSpc>
            </a:pPr>
            <a:r>
              <a:rPr lang="en-GB" dirty="0"/>
              <a:t>Double word</a:t>
            </a:r>
            <a:endParaRPr lang="en-US" dirty="0"/>
          </a:p>
          <a:p>
            <a:pPr>
              <a:lnSpc>
                <a:spcPct val="150000"/>
              </a:lnSpc>
            </a:pPr>
            <a:r>
              <a:rPr lang="en-GB" dirty="0"/>
              <a:t>This is equivalent to 2 words which is 4 bytes (32 </a:t>
            </a:r>
            <a:r>
              <a:rPr lang="en-GB" dirty="0" smtClean="0"/>
              <a:t>bits)</a:t>
            </a:r>
            <a:endParaRPr lang="en-US" dirty="0"/>
          </a:p>
          <a:p>
            <a:pPr>
              <a:lnSpc>
                <a:spcPct val="150000"/>
              </a:lnSpc>
            </a:pPr>
            <a:endParaRPr lang="en-US" dirty="0"/>
          </a:p>
        </p:txBody>
      </p:sp>
    </p:spTree>
    <p:extLst>
      <p:ext uri="{BB962C8B-B14F-4D97-AF65-F5344CB8AC3E}">
        <p14:creationId xmlns:p14="http://schemas.microsoft.com/office/powerpoint/2010/main" xmlns="" val="32549135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Quad Word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nSpc>
                <a:spcPct val="150000"/>
              </a:lnSpc>
            </a:pPr>
            <a:r>
              <a:rPr lang="en-GB" dirty="0" smtClean="0"/>
              <a:t>This is equivalent to 4 words I.e. 2 double words . Which is 8 bytes (64 bits).</a:t>
            </a:r>
            <a:endParaRPr lang="en-US" dirty="0" smtClean="0"/>
          </a:p>
          <a:p>
            <a:pPr>
              <a:lnSpc>
                <a:spcPct val="150000"/>
              </a:lnSpc>
            </a:pPr>
            <a:endParaRPr lang="en-US" dirty="0"/>
          </a:p>
        </p:txBody>
      </p:sp>
    </p:spTree>
    <p:extLst>
      <p:ext uri="{BB962C8B-B14F-4D97-AF65-F5344CB8AC3E}">
        <p14:creationId xmlns:p14="http://schemas.microsoft.com/office/powerpoint/2010/main" xmlns="" val="2153488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51</TotalTime>
  <Words>2694</Words>
  <Application>Microsoft Office PowerPoint</Application>
  <PresentationFormat>Custom</PresentationFormat>
  <Paragraphs>691</Paragraphs>
  <Slides>94</Slides>
  <Notes>94</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Equity</vt:lpstr>
      <vt:lpstr>Slide 1</vt:lpstr>
      <vt:lpstr>FIRST TERM SCHEME OF WORK FOR JSS TWO  </vt:lpstr>
      <vt:lpstr>CLASSIFICATION OF COMPUTER</vt:lpstr>
      <vt:lpstr>Classification by size</vt:lpstr>
      <vt:lpstr>Micro computer</vt:lpstr>
      <vt:lpstr>Mini computer </vt:lpstr>
      <vt:lpstr>Mainframe  </vt:lpstr>
      <vt:lpstr>Super computer </vt:lpstr>
      <vt:lpstr>CLASSIFICATION OF COMPUTER </vt:lpstr>
      <vt:lpstr>General purpose computer</vt:lpstr>
      <vt:lpstr>Example of the general purpose computer </vt:lpstr>
      <vt:lpstr>Special purpose computer </vt:lpstr>
      <vt:lpstr>Examples </vt:lpstr>
      <vt:lpstr>THE COMPUTER SYSTEM </vt:lpstr>
      <vt:lpstr>Slide 15</vt:lpstr>
      <vt:lpstr>Slide 16</vt:lpstr>
      <vt:lpstr>Slide 17</vt:lpstr>
      <vt:lpstr>Slide 18</vt:lpstr>
      <vt:lpstr>COMPONENTS OF A COMPUTER SYSTEM </vt:lpstr>
      <vt:lpstr>THE HARDWARE COMPONENTS </vt:lpstr>
      <vt:lpstr>Definition  </vt:lpstr>
      <vt:lpstr>Slide 22</vt:lpstr>
      <vt:lpstr>The central processing unit (CPU)</vt:lpstr>
      <vt:lpstr>Slide 24</vt:lpstr>
      <vt:lpstr>Slide 25</vt:lpstr>
      <vt:lpstr>ROM</vt:lpstr>
      <vt:lpstr>RAM</vt:lpstr>
      <vt:lpstr>SECONDARY STORAGE </vt:lpstr>
      <vt:lpstr>Input devices </vt:lpstr>
      <vt:lpstr>Slide 30</vt:lpstr>
      <vt:lpstr>Slide 31</vt:lpstr>
      <vt:lpstr>Output devices </vt:lpstr>
      <vt:lpstr>Slide 33</vt:lpstr>
      <vt:lpstr>SOFTWARE</vt:lpstr>
      <vt:lpstr>Slide 35</vt:lpstr>
      <vt:lpstr>Types of software</vt:lpstr>
      <vt:lpstr>Slide 37</vt:lpstr>
      <vt:lpstr>Application Software </vt:lpstr>
      <vt:lpstr>Slide 39</vt:lpstr>
      <vt:lpstr>PEOPLE-WARE</vt:lpstr>
      <vt:lpstr>Slide 41</vt:lpstr>
      <vt:lpstr>Computer Professionals</vt:lpstr>
      <vt:lpstr>Computer Users</vt:lpstr>
      <vt:lpstr>OPERATING SYSTEM</vt:lpstr>
      <vt:lpstr>Definition </vt:lpstr>
      <vt:lpstr>Examples of operating system</vt:lpstr>
      <vt:lpstr>Slide 47</vt:lpstr>
      <vt:lpstr>Functions of the operating system</vt:lpstr>
      <vt:lpstr>Slide 49</vt:lpstr>
      <vt:lpstr>Slide 50</vt:lpstr>
      <vt:lpstr>Slide 51</vt:lpstr>
      <vt:lpstr>Slide 52</vt:lpstr>
      <vt:lpstr>NUMBER BASES</vt:lpstr>
      <vt:lpstr>INTRODUCTION </vt:lpstr>
      <vt:lpstr>Numbers Bases system </vt:lpstr>
      <vt:lpstr>Terms in Number base system</vt:lpstr>
      <vt:lpstr>Exponents</vt:lpstr>
      <vt:lpstr>Decimal Numbering systems</vt:lpstr>
      <vt:lpstr>Binary Numbering systems</vt:lpstr>
      <vt:lpstr>Binary to Decimal Conversion</vt:lpstr>
      <vt:lpstr>Assignment :-Binary to Decimal Conversion</vt:lpstr>
      <vt:lpstr>Binary to Decimal Conversion</vt:lpstr>
      <vt:lpstr>Decimal to Binary Conversion</vt:lpstr>
      <vt:lpstr>Decimal to Binary Conversion</vt:lpstr>
      <vt:lpstr>Octal Numbering systems</vt:lpstr>
      <vt:lpstr>Octal to Decimal Conversion</vt:lpstr>
      <vt:lpstr>Assignment :-Octal to Decimal Conversion</vt:lpstr>
      <vt:lpstr>Decimal to Octal Conversion</vt:lpstr>
      <vt:lpstr>Decimal to Octal Conversion</vt:lpstr>
      <vt:lpstr>Hexadecimal Numbering systems</vt:lpstr>
      <vt:lpstr>Hexadecimal Numbering systems</vt:lpstr>
      <vt:lpstr>Hexa to Decimal Conversion</vt:lpstr>
      <vt:lpstr>Hexa to Decimal Conversion</vt:lpstr>
      <vt:lpstr>Decimal to Hexa Conversion</vt:lpstr>
      <vt:lpstr>Decimal to Hexa Conversion</vt:lpstr>
      <vt:lpstr>Binary Addition &amp; Subtraction</vt:lpstr>
      <vt:lpstr>Addition Rules</vt:lpstr>
      <vt:lpstr>Addition Rules </vt:lpstr>
      <vt:lpstr>Addition Rules w/Carries</vt:lpstr>
      <vt:lpstr>Adding Binary Numbers</vt:lpstr>
      <vt:lpstr>Subtraction in Binary</vt:lpstr>
      <vt:lpstr>For example,</vt:lpstr>
      <vt:lpstr>Binary Multiplication</vt:lpstr>
      <vt:lpstr>For example,</vt:lpstr>
      <vt:lpstr>Unit of storage in computer</vt:lpstr>
      <vt:lpstr>Definition </vt:lpstr>
      <vt:lpstr>Slide 87</vt:lpstr>
      <vt:lpstr>Slide 88</vt:lpstr>
      <vt:lpstr>Slide 89</vt:lpstr>
      <vt:lpstr>Slide 90</vt:lpstr>
      <vt:lpstr>Slide 91</vt:lpstr>
      <vt:lpstr>Word </vt:lpstr>
      <vt:lpstr>Double word</vt:lpstr>
      <vt:lpstr>Quad Word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p:lastModifiedBy>
  <cp:revision>10</cp:revision>
  <dcterms:created xsi:type="dcterms:W3CDTF">2015-11-09T07:59:11Z</dcterms:created>
  <dcterms:modified xsi:type="dcterms:W3CDTF">2017-09-13T09:23:41Z</dcterms:modified>
</cp:coreProperties>
</file>