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3"/>
  </p:notesMasterIdLst>
  <p:sldIdLst>
    <p:sldId id="256" r:id="rId2"/>
    <p:sldId id="260" r:id="rId3"/>
    <p:sldId id="261" r:id="rId4"/>
    <p:sldId id="262" r:id="rId5"/>
    <p:sldId id="263" r:id="rId6"/>
    <p:sldId id="264" r:id="rId7"/>
    <p:sldId id="265" r:id="rId8"/>
    <p:sldId id="266" r:id="rId9"/>
    <p:sldId id="268" r:id="rId10"/>
    <p:sldId id="267" r:id="rId11"/>
    <p:sldId id="292" r:id="rId12"/>
    <p:sldId id="293" r:id="rId13"/>
    <p:sldId id="294" r:id="rId14"/>
    <p:sldId id="295" r:id="rId15"/>
    <p:sldId id="296" r:id="rId16"/>
    <p:sldId id="297" r:id="rId17"/>
    <p:sldId id="298" r:id="rId18"/>
    <p:sldId id="299" r:id="rId19"/>
    <p:sldId id="300"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959" autoAdjust="0"/>
    <p:restoredTop sz="94660"/>
  </p:normalViewPr>
  <p:slideViewPr>
    <p:cSldViewPr snapToGrid="0">
      <p:cViewPr varScale="1">
        <p:scale>
          <a:sx n="45" d="100"/>
          <a:sy n="45" d="100"/>
        </p:scale>
        <p:origin x="-126" y="-13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D2CEDC-B2FC-4C93-8700-B37923363419}" type="datetimeFigureOut">
              <a:rPr lang="en-US" smtClean="0"/>
              <a:t>25/07/16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6B84FC-373B-421D-8FE7-0E1FD9FAA99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56B84FC-373B-421D-8FE7-0E1FD9FAA99F}"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A94136-9EDF-4495-B1FE-2F4FE4B5B275}" type="slidenum">
              <a:rPr lang="en-US" smtClean="0"/>
              <a:t>11</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101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A94136-9EDF-4495-B1FE-2F4FE4B5B275}"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A94136-9EDF-4495-B1FE-2F4FE4B5B275}"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A94136-9EDF-4495-B1FE-2F4FE4B5B275}"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A94136-9EDF-4495-B1FE-2F4FE4B5B275}"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A94136-9EDF-4495-B1FE-2F4FE4B5B275}"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A94136-9EDF-4495-B1FE-2F4FE4B5B275}"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A94136-9EDF-4495-B1FE-2F4FE4B5B275}"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A94136-9EDF-4495-B1FE-2F4FE4B5B275}"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56B84FC-373B-421D-8FE7-0E1FD9FAA99F}"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1B36D5-5A6F-4DC7-846B-2A90F445D089}"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F3027-531A-4927-8243-A29E3DDA08EA}"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AF2E6D-9CA0-4587-89C8-67F22BFC67E8}"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AF2E6D-9CA0-4587-89C8-67F22BFC67E8}"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AF2E6D-9CA0-4587-89C8-67F22BFC67E8}"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AF2E6D-9CA0-4587-89C8-67F22BFC67E8}"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AF2E6D-9CA0-4587-89C8-67F22BFC67E8}"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1B36D5-5A6F-4DC7-846B-2A90F445D089}" type="slidenum">
              <a:rPr lang="en-US" smtClean="0"/>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AF2E6D-9CA0-4587-89C8-67F22BFC67E8}"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AF2E6D-9CA0-4587-89C8-67F22BFC67E8}" type="slidenum">
              <a:rPr lang="en-US" smtClean="0"/>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5B79CB-1463-49A5-B001-54738C0757FF}" type="slidenum">
              <a:rPr lang="en-US" smtClean="0"/>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5B79CB-1463-49A5-B001-54738C0757FF}" type="slidenum">
              <a:rPr lang="en-US" smtClean="0"/>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5B79CB-1463-49A5-B001-54738C0757FF}" type="slidenum">
              <a:rPr lang="en-US" smtClean="0"/>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5B79CB-1463-49A5-B001-54738C0757FF}" type="slidenum">
              <a:rPr lang="en-US" smtClean="0"/>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5B79CB-1463-49A5-B001-54738C0757FF}" type="slidenum">
              <a:rPr lang="en-US" smtClean="0"/>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5B79CB-1463-49A5-B001-54738C0757FF}" type="slidenum">
              <a:rPr lang="en-US" smtClean="0"/>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5B79CB-1463-49A5-B001-54738C0757FF}" type="slidenum">
              <a:rPr lang="en-US" smtClean="0"/>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5B79CB-1463-49A5-B001-54738C0757FF}" type="slidenum">
              <a:rPr lang="en-US" smtClean="0"/>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1B36D5-5A6F-4DC7-846B-2A90F445D089}" type="slidenum">
              <a:rPr lang="en-US" smtClean="0"/>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5B79CB-1463-49A5-B001-54738C0757FF}" type="slidenum">
              <a:rPr lang="en-US" smtClean="0"/>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54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55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56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59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1B36D5-5A6F-4DC7-846B-2A90F445D089}" type="slidenum">
              <a:rPr lang="en-US" smtClean="0"/>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61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62</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63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2A4AE9-5B87-4D4D-AFA2-0035E213FF64}" type="slidenum">
              <a:rPr lang="en-US" smtClean="0"/>
              <a:t>64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773729-D3D0-4987-BB9A-7590F649AB33}" type="slidenum">
              <a:rPr lang="en-US" smtClean="0"/>
              <a:t>65</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773729-D3D0-4987-BB9A-7590F649AB33}" type="slidenum">
              <a:rPr lang="en-US" smtClean="0"/>
              <a:t>66</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773729-D3D0-4987-BB9A-7590F649AB33}" type="slidenum">
              <a:rPr lang="en-US" smtClean="0"/>
              <a:t>67</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773729-D3D0-4987-BB9A-7590F649AB33}" type="slidenum">
              <a:rPr lang="en-US" smtClean="0"/>
              <a:t>68</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773729-D3D0-4987-BB9A-7590F649AB33}" type="slidenum">
              <a:rPr lang="en-US" smtClean="0"/>
              <a:t>69</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70</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1B36D5-5A6F-4DC7-846B-2A90F445D089}" type="slidenum">
              <a:rPr lang="en-US" smtClean="0"/>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71</a:t>
            </a:fld>
            <a:endParaRPr lang="en-GB"/>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72</a:t>
            </a:fld>
            <a:endParaRPr lang="en-GB"/>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73</a:t>
            </a:fld>
            <a:endParaRPr lang="en-GB"/>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74</a:t>
            </a:fld>
            <a:endParaRPr lang="en-GB"/>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75</a:t>
            </a:fld>
            <a:endParaRPr lang="en-GB"/>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76</a:t>
            </a:fld>
            <a:endParaRPr lang="en-GB"/>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77</a:t>
            </a:fld>
            <a:endParaRPr lang="en-GB"/>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78</a:t>
            </a:fld>
            <a:endParaRPr lang="en-GB"/>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79</a:t>
            </a:fld>
            <a:endParaRPr lang="en-GB"/>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80</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1B36D5-5A6F-4DC7-846B-2A90F445D089}" type="slidenum">
              <a:rPr lang="en-US" smtClean="0"/>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81</a:t>
            </a:fld>
            <a:endParaRPr lang="en-GB"/>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82</a:t>
            </a:fld>
            <a:endParaRPr lang="en-GB"/>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83</a:t>
            </a:fld>
            <a:endParaRPr lang="en-GB"/>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84</a:t>
            </a:fld>
            <a:endParaRPr lang="en-GB"/>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85</a:t>
            </a:fld>
            <a:endParaRPr lang="en-GB"/>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86</a:t>
            </a:fld>
            <a:endParaRPr lang="en-GB"/>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87</a:t>
            </a:fld>
            <a:endParaRPr lang="en-GB"/>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88</a:t>
            </a:fld>
            <a:endParaRPr lang="en-GB"/>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89</a:t>
            </a:fld>
            <a:endParaRPr lang="en-GB"/>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90</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1B36D5-5A6F-4DC7-846B-2A90F445D089}" type="slidenum">
              <a:rPr lang="en-US" smtClean="0"/>
              <a:t>10</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91</a:t>
            </a:fld>
            <a:endParaRPr lang="en-GB"/>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92</a:t>
            </a:fld>
            <a:endParaRPr lang="en-GB"/>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93</a:t>
            </a:fld>
            <a:endParaRPr lang="en-GB"/>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94</a:t>
            </a:fld>
            <a:endParaRPr lang="en-GB"/>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95</a:t>
            </a:fld>
            <a:endParaRPr lang="en-GB"/>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96</a:t>
            </a:fld>
            <a:endParaRPr lang="en-GB"/>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97</a:t>
            </a:fld>
            <a:endParaRPr lang="en-GB"/>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98</a:t>
            </a:fld>
            <a:endParaRPr lang="en-GB"/>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99</a:t>
            </a:fld>
            <a:endParaRPr lang="en-GB"/>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102A0A-702D-42E4-8328-A789E97F33D7}" type="slidenum">
              <a:rPr lang="en-GB" smtClean="0"/>
              <a:pPr/>
              <a:t>100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003D11B-050F-46A3-BD6B-7906778244BB}" type="datetimeFigureOut">
              <a:rPr lang="en-US" smtClean="0"/>
              <a:pPr/>
              <a:t>25/07/16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07C9DF7-AA33-4C93-86FD-1FC491B9DF55}"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03D11B-050F-46A3-BD6B-7906778244BB}" type="datetimeFigureOut">
              <a:rPr lang="en-US" smtClean="0"/>
              <a:pPr/>
              <a:t>25/07/16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7C9DF7-AA33-4C93-86FD-1FC491B9DF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03D11B-050F-46A3-BD6B-7906778244BB}" type="datetimeFigureOut">
              <a:rPr lang="en-US" smtClean="0"/>
              <a:pPr/>
              <a:t>25/07/16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7C9DF7-AA33-4C93-86FD-1FC491B9DF5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981200"/>
            <a:ext cx="538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981200"/>
            <a:ext cx="5384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114800"/>
            <a:ext cx="5384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A40ADA2-6CAB-46E9-BF50-6EF67EB60B5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03D11B-050F-46A3-BD6B-7906778244BB}" type="datetimeFigureOut">
              <a:rPr lang="en-US" smtClean="0"/>
              <a:pPr/>
              <a:t>25/07/16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7C9DF7-AA33-4C93-86FD-1FC491B9DF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03D11B-050F-46A3-BD6B-7906778244BB}" type="datetimeFigureOut">
              <a:rPr lang="en-US" smtClean="0"/>
              <a:pPr/>
              <a:t>25/07/16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7C9DF7-AA33-4C93-86FD-1FC491B9DF55}"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03D11B-050F-46A3-BD6B-7906778244BB}" type="datetimeFigureOut">
              <a:rPr lang="en-US" smtClean="0"/>
              <a:pPr/>
              <a:t>25/07/16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7C9DF7-AA33-4C93-86FD-1FC491B9DF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03D11B-050F-46A3-BD6B-7906778244BB}" type="datetimeFigureOut">
              <a:rPr lang="en-US" smtClean="0"/>
              <a:pPr/>
              <a:t>25/07/16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07C9DF7-AA33-4C93-86FD-1FC491B9DF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003D11B-050F-46A3-BD6B-7906778244BB}" type="datetimeFigureOut">
              <a:rPr lang="en-US" smtClean="0"/>
              <a:pPr/>
              <a:t>25/07/16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07C9DF7-AA33-4C93-86FD-1FC491B9DF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003D11B-050F-46A3-BD6B-7906778244BB}" type="datetimeFigureOut">
              <a:rPr lang="en-US" smtClean="0"/>
              <a:pPr/>
              <a:t>25/07/16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07C9DF7-AA33-4C93-86FD-1FC491B9DF55}"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03D11B-050F-46A3-BD6B-7906778244BB}" type="datetimeFigureOut">
              <a:rPr lang="en-US" smtClean="0"/>
              <a:pPr/>
              <a:t>25/07/16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7C9DF7-AA33-4C93-86FD-1FC491B9DF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003D11B-050F-46A3-BD6B-7906778244BB}" type="datetimeFigureOut">
              <a:rPr lang="en-US" smtClean="0"/>
              <a:pPr/>
              <a:t>25/07/16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7C9DF7-AA33-4C93-86FD-1FC491B9DF55}"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003D11B-050F-46A3-BD6B-7906778244BB}" type="datetimeFigureOut">
              <a:rPr lang="en-US" smtClean="0"/>
              <a:pPr/>
              <a:t>25/07/16</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07C9DF7-AA33-4C93-86FD-1FC491B9DF55}"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SS 2 ENOTE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898325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GB" dirty="0"/>
              <a:t>Components of A Data Model</a:t>
            </a:r>
          </a:p>
          <a:p>
            <a:endParaRPr lang="en-US" dirty="0"/>
          </a:p>
        </p:txBody>
      </p:sp>
      <p:sp>
        <p:nvSpPr>
          <p:cNvPr id="3" name="Content Placeholder 2"/>
          <p:cNvSpPr>
            <a:spLocks noGrp="1"/>
          </p:cNvSpPr>
          <p:nvPr>
            <p:ph idx="1"/>
          </p:nvPr>
        </p:nvSpPr>
        <p:spPr/>
        <p:txBody>
          <a:bodyPr/>
          <a:lstStyle/>
          <a:p>
            <a:r>
              <a:rPr lang="en-GB" altLang="en-GB" dirty="0"/>
              <a:t>An entity-relationship diagram which represents the data structures in a pictorial form. Because the diagram is easily learned, it is valuable tool to communicate the model to the end-user. The second component is a data document. This a document that describes in detail the data objects, relationships, and rules required bythe database. The dictionary provides the detail required by the database developer to construct the physical database.  </a:t>
            </a:r>
            <a:endParaRPr lang="en-US" dirty="0"/>
          </a:p>
        </p:txBody>
      </p:sp>
    </p:spTree>
    <p:extLst>
      <p:ext uri="{BB962C8B-B14F-4D97-AF65-F5344CB8AC3E}">
        <p14:creationId xmlns:p14="http://schemas.microsoft.com/office/powerpoint/2010/main" xmlns="" val="401105602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35843" name="Rectangle 1026"/>
          <p:cNvSpPr>
            <a:spLocks noGrp="1" noChangeArrowheads="1"/>
          </p:cNvSpPr>
          <p:nvPr>
            <p:ph type="title"/>
          </p:nvPr>
        </p:nvSpPr>
        <p:spPr/>
        <p:txBody>
          <a:bodyPr/>
          <a:lstStyle/>
          <a:p>
            <a:r>
              <a:rPr lang="en-GB" smtClean="0"/>
              <a:t>Example - Relationships</a:t>
            </a:r>
          </a:p>
        </p:txBody>
      </p:sp>
      <p:sp>
        <p:nvSpPr>
          <p:cNvPr id="35844" name="Rectangle 1027"/>
          <p:cNvSpPr>
            <a:spLocks noGrp="1" noChangeArrowheads="1"/>
          </p:cNvSpPr>
          <p:nvPr>
            <p:ph type="body" sz="half" idx="1"/>
          </p:nvPr>
        </p:nvSpPr>
        <p:spPr/>
        <p:txBody>
          <a:bodyPr/>
          <a:lstStyle/>
          <a:p>
            <a:r>
              <a:rPr lang="en-GB" sz="2400" smtClean="0"/>
              <a:t>Each product has a supplier</a:t>
            </a:r>
          </a:p>
          <a:p>
            <a:pPr lvl="1"/>
            <a:r>
              <a:rPr lang="en-GB" sz="2000" smtClean="0"/>
              <a:t>Each product has a single supplier but there is nothing to stop a supplier supplying many products</a:t>
            </a:r>
          </a:p>
          <a:p>
            <a:pPr lvl="1"/>
            <a:r>
              <a:rPr lang="en-GB" sz="2000" smtClean="0"/>
              <a:t>A many to one relationship</a:t>
            </a:r>
          </a:p>
        </p:txBody>
      </p:sp>
      <p:sp>
        <p:nvSpPr>
          <p:cNvPr id="35845" name="Rectangle 1028"/>
          <p:cNvSpPr>
            <a:spLocks noGrp="1" noChangeArrowheads="1"/>
          </p:cNvSpPr>
          <p:nvPr>
            <p:ph type="body" sz="half" idx="2"/>
          </p:nvPr>
        </p:nvSpPr>
        <p:spPr/>
        <p:txBody>
          <a:bodyPr/>
          <a:lstStyle/>
          <a:p>
            <a:r>
              <a:rPr lang="en-GB" sz="2400" smtClean="0"/>
              <a:t>Each supplier has an address</a:t>
            </a:r>
          </a:p>
          <a:p>
            <a:pPr lvl="1"/>
            <a:r>
              <a:rPr lang="en-GB" sz="2000" smtClean="0"/>
              <a:t>A supplier has a single address</a:t>
            </a:r>
          </a:p>
          <a:p>
            <a:pPr lvl="1"/>
            <a:r>
              <a:rPr lang="en-GB" sz="2000" smtClean="0"/>
              <a:t>It does not seem sensible for two different suppliers to have the same address</a:t>
            </a:r>
          </a:p>
          <a:p>
            <a:pPr lvl="1"/>
            <a:r>
              <a:rPr lang="en-GB" sz="2000" smtClean="0"/>
              <a:t>A one to one relationship</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36867" name="Rectangle 1026"/>
          <p:cNvSpPr>
            <a:spLocks noGrp="1" noChangeArrowheads="1"/>
          </p:cNvSpPr>
          <p:nvPr>
            <p:ph type="title"/>
          </p:nvPr>
        </p:nvSpPr>
        <p:spPr/>
        <p:txBody>
          <a:bodyPr/>
          <a:lstStyle/>
          <a:p>
            <a:r>
              <a:rPr lang="en-GB" smtClean="0"/>
              <a:t>Example - E/R Diagram</a:t>
            </a:r>
          </a:p>
        </p:txBody>
      </p:sp>
      <p:sp>
        <p:nvSpPr>
          <p:cNvPr id="36868" name="AutoShape 1027"/>
          <p:cNvSpPr>
            <a:spLocks noChangeArrowheads="1"/>
          </p:cNvSpPr>
          <p:nvPr/>
        </p:nvSpPr>
        <p:spPr bwMode="auto">
          <a:xfrm>
            <a:off x="3657600" y="2590800"/>
            <a:ext cx="1828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Product</a:t>
            </a:r>
          </a:p>
        </p:txBody>
      </p:sp>
      <p:sp>
        <p:nvSpPr>
          <p:cNvPr id="36869" name="AutoShape 1028"/>
          <p:cNvSpPr>
            <a:spLocks noChangeArrowheads="1"/>
          </p:cNvSpPr>
          <p:nvPr/>
        </p:nvSpPr>
        <p:spPr bwMode="auto">
          <a:xfrm>
            <a:off x="3657600" y="4419600"/>
            <a:ext cx="1828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Supplier</a:t>
            </a:r>
          </a:p>
        </p:txBody>
      </p:sp>
      <p:sp>
        <p:nvSpPr>
          <p:cNvPr id="36870" name="AutoShape 1029"/>
          <p:cNvSpPr>
            <a:spLocks noChangeArrowheads="1"/>
          </p:cNvSpPr>
          <p:nvPr/>
        </p:nvSpPr>
        <p:spPr bwMode="auto">
          <a:xfrm>
            <a:off x="7518400" y="4419600"/>
            <a:ext cx="1828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Address</a:t>
            </a:r>
          </a:p>
        </p:txBody>
      </p:sp>
      <p:sp>
        <p:nvSpPr>
          <p:cNvPr id="36871" name="Oval 1030"/>
          <p:cNvSpPr>
            <a:spLocks noChangeArrowheads="1"/>
          </p:cNvSpPr>
          <p:nvPr/>
        </p:nvSpPr>
        <p:spPr bwMode="auto">
          <a:xfrm>
            <a:off x="7315200" y="35814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Street address</a:t>
            </a:r>
          </a:p>
        </p:txBody>
      </p:sp>
      <p:sp>
        <p:nvSpPr>
          <p:cNvPr id="36872" name="Oval 1031"/>
          <p:cNvSpPr>
            <a:spLocks noChangeArrowheads="1"/>
          </p:cNvSpPr>
          <p:nvPr/>
        </p:nvSpPr>
        <p:spPr bwMode="auto">
          <a:xfrm>
            <a:off x="9753600" y="44196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City</a:t>
            </a:r>
          </a:p>
        </p:txBody>
      </p:sp>
      <p:sp>
        <p:nvSpPr>
          <p:cNvPr id="36873" name="Oval 1032"/>
          <p:cNvSpPr>
            <a:spLocks noChangeArrowheads="1"/>
          </p:cNvSpPr>
          <p:nvPr/>
        </p:nvSpPr>
        <p:spPr bwMode="auto">
          <a:xfrm>
            <a:off x="7315200" y="52578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Postcode</a:t>
            </a:r>
          </a:p>
        </p:txBody>
      </p:sp>
      <p:sp>
        <p:nvSpPr>
          <p:cNvPr id="36874" name="Oval 1033"/>
          <p:cNvSpPr>
            <a:spLocks noChangeArrowheads="1"/>
          </p:cNvSpPr>
          <p:nvPr/>
        </p:nvSpPr>
        <p:spPr bwMode="auto">
          <a:xfrm>
            <a:off x="914400" y="44196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Name</a:t>
            </a:r>
          </a:p>
        </p:txBody>
      </p:sp>
      <p:sp>
        <p:nvSpPr>
          <p:cNvPr id="36875" name="Oval 1034"/>
          <p:cNvSpPr>
            <a:spLocks noChangeArrowheads="1"/>
          </p:cNvSpPr>
          <p:nvPr/>
        </p:nvSpPr>
        <p:spPr bwMode="auto">
          <a:xfrm>
            <a:off x="3454400" y="52578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Phone number</a:t>
            </a:r>
          </a:p>
        </p:txBody>
      </p:sp>
      <p:sp>
        <p:nvSpPr>
          <p:cNvPr id="36876" name="Oval 1035"/>
          <p:cNvSpPr>
            <a:spLocks noChangeArrowheads="1"/>
          </p:cNvSpPr>
          <p:nvPr/>
        </p:nvSpPr>
        <p:spPr bwMode="auto">
          <a:xfrm>
            <a:off x="3454400" y="17526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Price</a:t>
            </a:r>
          </a:p>
        </p:txBody>
      </p:sp>
      <p:sp>
        <p:nvSpPr>
          <p:cNvPr id="36877" name="Oval 1036"/>
          <p:cNvSpPr>
            <a:spLocks noChangeArrowheads="1"/>
          </p:cNvSpPr>
          <p:nvPr/>
        </p:nvSpPr>
        <p:spPr bwMode="auto">
          <a:xfrm>
            <a:off x="914400" y="25908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Description</a:t>
            </a:r>
          </a:p>
        </p:txBody>
      </p:sp>
      <p:sp>
        <p:nvSpPr>
          <p:cNvPr id="36878" name="AutoShape 1037"/>
          <p:cNvSpPr>
            <a:spLocks noChangeArrowheads="1"/>
          </p:cNvSpPr>
          <p:nvPr/>
        </p:nvSpPr>
        <p:spPr bwMode="auto">
          <a:xfrm>
            <a:off x="5892800" y="4343400"/>
            <a:ext cx="12192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Has A</a:t>
            </a:r>
            <a:endParaRPr lang="en-GB" sz="2000">
              <a:solidFill>
                <a:schemeClr val="tx1"/>
              </a:solidFill>
              <a:latin typeface="Arial" pitchFamily="34" charset="0"/>
            </a:endParaRPr>
          </a:p>
        </p:txBody>
      </p:sp>
      <p:cxnSp>
        <p:nvCxnSpPr>
          <p:cNvPr id="36879" name="AutoShape 1038"/>
          <p:cNvCxnSpPr>
            <a:cxnSpLocks noChangeShapeType="1"/>
            <a:stCxn id="36878" idx="3"/>
            <a:endCxn id="36870" idx="1"/>
          </p:cNvCxnSpPr>
          <p:nvPr/>
        </p:nvCxnSpPr>
        <p:spPr bwMode="auto">
          <a:xfrm>
            <a:off x="7124700" y="4686300"/>
            <a:ext cx="381000" cy="0"/>
          </a:xfrm>
          <a:prstGeom prst="straightConnector1">
            <a:avLst/>
          </a:prstGeom>
          <a:noFill/>
          <a:ln w="19050">
            <a:solidFill>
              <a:schemeClr val="tx1"/>
            </a:solidFill>
            <a:round/>
            <a:headEnd/>
            <a:tailEnd/>
          </a:ln>
          <a:effectLst/>
        </p:spPr>
      </p:cxnSp>
      <p:cxnSp>
        <p:nvCxnSpPr>
          <p:cNvPr id="36880" name="AutoShape 1039"/>
          <p:cNvCxnSpPr>
            <a:cxnSpLocks noChangeShapeType="1"/>
            <a:stCxn id="36878" idx="1"/>
            <a:endCxn id="36869" idx="3"/>
          </p:cNvCxnSpPr>
          <p:nvPr/>
        </p:nvCxnSpPr>
        <p:spPr bwMode="auto">
          <a:xfrm flipH="1">
            <a:off x="5499100" y="4686300"/>
            <a:ext cx="381000" cy="0"/>
          </a:xfrm>
          <a:prstGeom prst="straightConnector1">
            <a:avLst/>
          </a:prstGeom>
          <a:noFill/>
          <a:ln w="19050">
            <a:solidFill>
              <a:schemeClr val="tx1"/>
            </a:solidFill>
            <a:round/>
            <a:headEnd/>
            <a:tailEnd/>
          </a:ln>
          <a:effectLst/>
        </p:spPr>
      </p:cxnSp>
      <p:sp>
        <p:nvSpPr>
          <p:cNvPr id="36881" name="AutoShape 1040"/>
          <p:cNvSpPr>
            <a:spLocks noChangeArrowheads="1"/>
          </p:cNvSpPr>
          <p:nvPr/>
        </p:nvSpPr>
        <p:spPr bwMode="auto">
          <a:xfrm>
            <a:off x="3962400" y="3429000"/>
            <a:ext cx="12192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Has A</a:t>
            </a:r>
            <a:endParaRPr lang="en-GB" sz="2000">
              <a:solidFill>
                <a:schemeClr val="tx1"/>
              </a:solidFill>
              <a:latin typeface="Arial" pitchFamily="34" charset="0"/>
            </a:endParaRPr>
          </a:p>
        </p:txBody>
      </p:sp>
      <p:cxnSp>
        <p:nvCxnSpPr>
          <p:cNvPr id="36882" name="AutoShape 1041"/>
          <p:cNvCxnSpPr>
            <a:cxnSpLocks noChangeShapeType="1"/>
            <a:stCxn id="36881" idx="2"/>
            <a:endCxn id="36869" idx="0"/>
          </p:cNvCxnSpPr>
          <p:nvPr/>
        </p:nvCxnSpPr>
        <p:spPr bwMode="auto">
          <a:xfrm>
            <a:off x="4572000" y="4124325"/>
            <a:ext cx="0" cy="285750"/>
          </a:xfrm>
          <a:prstGeom prst="straightConnector1">
            <a:avLst/>
          </a:prstGeom>
          <a:noFill/>
          <a:ln w="19050">
            <a:solidFill>
              <a:schemeClr val="tx1"/>
            </a:solidFill>
            <a:round/>
            <a:headEnd/>
            <a:tailEnd/>
          </a:ln>
          <a:effectLst/>
        </p:spPr>
      </p:cxnSp>
      <p:cxnSp>
        <p:nvCxnSpPr>
          <p:cNvPr id="36883" name="AutoShape 1042"/>
          <p:cNvCxnSpPr>
            <a:cxnSpLocks noChangeShapeType="1"/>
            <a:stCxn id="36881" idx="0"/>
            <a:endCxn id="36868" idx="2"/>
          </p:cNvCxnSpPr>
          <p:nvPr/>
        </p:nvCxnSpPr>
        <p:spPr bwMode="auto">
          <a:xfrm flipV="1">
            <a:off x="4572000" y="3133725"/>
            <a:ext cx="0" cy="285750"/>
          </a:xfrm>
          <a:prstGeom prst="straightConnector1">
            <a:avLst/>
          </a:prstGeom>
          <a:noFill/>
          <a:ln w="19050">
            <a:solidFill>
              <a:schemeClr val="tx1"/>
            </a:solidFill>
            <a:round/>
            <a:headEnd/>
            <a:tailEnd/>
          </a:ln>
          <a:effectLst/>
        </p:spPr>
      </p:cxnSp>
      <p:cxnSp>
        <p:nvCxnSpPr>
          <p:cNvPr id="36884" name="AutoShape 1043"/>
          <p:cNvCxnSpPr>
            <a:cxnSpLocks noChangeShapeType="1"/>
            <a:stCxn id="36868" idx="0"/>
            <a:endCxn id="36876" idx="4"/>
          </p:cNvCxnSpPr>
          <p:nvPr/>
        </p:nvCxnSpPr>
        <p:spPr bwMode="auto">
          <a:xfrm flipV="1">
            <a:off x="4572000" y="2295525"/>
            <a:ext cx="0" cy="285750"/>
          </a:xfrm>
          <a:prstGeom prst="straightConnector1">
            <a:avLst/>
          </a:prstGeom>
          <a:noFill/>
          <a:ln w="19050">
            <a:solidFill>
              <a:schemeClr val="tx1"/>
            </a:solidFill>
            <a:round/>
            <a:headEnd/>
            <a:tailEnd/>
          </a:ln>
          <a:effectLst/>
        </p:spPr>
      </p:cxnSp>
      <p:cxnSp>
        <p:nvCxnSpPr>
          <p:cNvPr id="36885" name="AutoShape 1044"/>
          <p:cNvCxnSpPr>
            <a:cxnSpLocks noChangeShapeType="1"/>
            <a:stCxn id="36868" idx="1"/>
            <a:endCxn id="36877" idx="6"/>
          </p:cNvCxnSpPr>
          <p:nvPr/>
        </p:nvCxnSpPr>
        <p:spPr bwMode="auto">
          <a:xfrm flipH="1">
            <a:off x="3162300" y="2857500"/>
            <a:ext cx="482600" cy="0"/>
          </a:xfrm>
          <a:prstGeom prst="straightConnector1">
            <a:avLst/>
          </a:prstGeom>
          <a:noFill/>
          <a:ln w="19050">
            <a:solidFill>
              <a:schemeClr val="tx1"/>
            </a:solidFill>
            <a:round/>
            <a:headEnd/>
            <a:tailEnd/>
          </a:ln>
          <a:effectLst/>
        </p:spPr>
      </p:cxnSp>
      <p:cxnSp>
        <p:nvCxnSpPr>
          <p:cNvPr id="36886" name="AutoShape 1045"/>
          <p:cNvCxnSpPr>
            <a:cxnSpLocks noChangeShapeType="1"/>
            <a:stCxn id="36869" idx="1"/>
            <a:endCxn id="36874" idx="6"/>
          </p:cNvCxnSpPr>
          <p:nvPr/>
        </p:nvCxnSpPr>
        <p:spPr bwMode="auto">
          <a:xfrm flipH="1">
            <a:off x="3162300" y="4686300"/>
            <a:ext cx="482600" cy="0"/>
          </a:xfrm>
          <a:prstGeom prst="straightConnector1">
            <a:avLst/>
          </a:prstGeom>
          <a:noFill/>
          <a:ln w="19050">
            <a:solidFill>
              <a:schemeClr val="tx1"/>
            </a:solidFill>
            <a:round/>
            <a:headEnd/>
            <a:tailEnd/>
          </a:ln>
          <a:effectLst/>
        </p:spPr>
      </p:cxnSp>
      <p:cxnSp>
        <p:nvCxnSpPr>
          <p:cNvPr id="36887" name="AutoShape 1046"/>
          <p:cNvCxnSpPr>
            <a:cxnSpLocks noChangeShapeType="1"/>
            <a:stCxn id="36869" idx="2"/>
            <a:endCxn id="36875" idx="0"/>
          </p:cNvCxnSpPr>
          <p:nvPr/>
        </p:nvCxnSpPr>
        <p:spPr bwMode="auto">
          <a:xfrm>
            <a:off x="4572000" y="4962525"/>
            <a:ext cx="0" cy="285750"/>
          </a:xfrm>
          <a:prstGeom prst="straightConnector1">
            <a:avLst/>
          </a:prstGeom>
          <a:noFill/>
          <a:ln w="19050">
            <a:solidFill>
              <a:schemeClr val="tx1"/>
            </a:solidFill>
            <a:round/>
            <a:headEnd/>
            <a:tailEnd/>
          </a:ln>
          <a:effectLst/>
        </p:spPr>
      </p:cxnSp>
      <p:cxnSp>
        <p:nvCxnSpPr>
          <p:cNvPr id="36888" name="AutoShape 1047"/>
          <p:cNvCxnSpPr>
            <a:cxnSpLocks noChangeShapeType="1"/>
            <a:stCxn id="36870" idx="2"/>
            <a:endCxn id="36873" idx="0"/>
          </p:cNvCxnSpPr>
          <p:nvPr/>
        </p:nvCxnSpPr>
        <p:spPr bwMode="auto">
          <a:xfrm>
            <a:off x="8432800" y="4962525"/>
            <a:ext cx="0" cy="285750"/>
          </a:xfrm>
          <a:prstGeom prst="straightConnector1">
            <a:avLst/>
          </a:prstGeom>
          <a:noFill/>
          <a:ln w="19050">
            <a:solidFill>
              <a:schemeClr val="tx1"/>
            </a:solidFill>
            <a:round/>
            <a:headEnd/>
            <a:tailEnd/>
          </a:ln>
          <a:effectLst/>
        </p:spPr>
      </p:cxnSp>
      <p:cxnSp>
        <p:nvCxnSpPr>
          <p:cNvPr id="36889" name="AutoShape 1048"/>
          <p:cNvCxnSpPr>
            <a:cxnSpLocks noChangeShapeType="1"/>
            <a:stCxn id="36870" idx="3"/>
            <a:endCxn id="36872" idx="2"/>
          </p:cNvCxnSpPr>
          <p:nvPr/>
        </p:nvCxnSpPr>
        <p:spPr bwMode="auto">
          <a:xfrm>
            <a:off x="9359900" y="4686300"/>
            <a:ext cx="381000" cy="0"/>
          </a:xfrm>
          <a:prstGeom prst="straightConnector1">
            <a:avLst/>
          </a:prstGeom>
          <a:noFill/>
          <a:ln w="19050">
            <a:solidFill>
              <a:schemeClr val="tx1"/>
            </a:solidFill>
            <a:round/>
            <a:headEnd/>
            <a:tailEnd/>
          </a:ln>
          <a:effectLst/>
        </p:spPr>
      </p:cxnSp>
      <p:cxnSp>
        <p:nvCxnSpPr>
          <p:cNvPr id="36890" name="AutoShape 1049"/>
          <p:cNvCxnSpPr>
            <a:cxnSpLocks noChangeShapeType="1"/>
            <a:stCxn id="36870" idx="0"/>
            <a:endCxn id="36871" idx="4"/>
          </p:cNvCxnSpPr>
          <p:nvPr/>
        </p:nvCxnSpPr>
        <p:spPr bwMode="auto">
          <a:xfrm flipV="1">
            <a:off x="8432800" y="4124325"/>
            <a:ext cx="0" cy="285750"/>
          </a:xfrm>
          <a:prstGeom prst="straightConnector1">
            <a:avLst/>
          </a:prstGeom>
          <a:noFill/>
          <a:ln w="19050">
            <a:solidFill>
              <a:schemeClr val="tx1"/>
            </a:solidFill>
            <a:round/>
            <a:headEnd/>
            <a:tailEnd/>
          </a:ln>
          <a:effectLst/>
        </p:spPr>
      </p:cxnSp>
      <p:sp>
        <p:nvSpPr>
          <p:cNvPr id="36891" name="Arc 1050"/>
          <p:cNvSpPr>
            <a:spLocks/>
          </p:cNvSpPr>
          <p:nvPr/>
        </p:nvSpPr>
        <p:spPr bwMode="auto">
          <a:xfrm rot="5400000">
            <a:off x="4492625" y="3000375"/>
            <a:ext cx="152400" cy="400051"/>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101502">
            <a:off x="1442249" y="1720865"/>
            <a:ext cx="9875520" cy="1472184"/>
          </a:xfrm>
        </p:spPr>
        <p:txBody>
          <a:bodyPr/>
          <a:lstStyle/>
          <a:p>
            <a:r>
              <a:rPr lang="en-US" dirty="0" smtClean="0"/>
              <a:t>TYPES OF DATA MODEL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Conceptual Data Model</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 </a:t>
            </a:r>
            <a:r>
              <a:rPr lang="en-US" i="1" dirty="0"/>
              <a:t>conceptual data model</a:t>
            </a:r>
            <a:r>
              <a:rPr lang="en-US" dirty="0"/>
              <a:t> is a summary-level data model that is most often used on strategic data projects.  It typically describes an entire enterprise.  Due to its highly abstract nature, it may be referred to as a </a:t>
            </a:r>
            <a:r>
              <a:rPr lang="en-US" i="1" dirty="0"/>
              <a:t>conceptual model</a:t>
            </a:r>
            <a:r>
              <a:rPr lang="en-US" dirty="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609600"/>
            <a:ext cx="10972800" cy="1143000"/>
          </a:xfrm>
        </p:spPr>
        <p:txBody>
          <a:bodyPr>
            <a:normAutofit fontScale="90000"/>
          </a:bodyPr>
          <a:lstStyle/>
          <a:p>
            <a:r>
              <a:rPr lang="en-US" dirty="0" smtClean="0"/>
              <a:t>Common characteristics of a conceptual data model:</a:t>
            </a:r>
            <a:br>
              <a:rPr lang="en-US" dirty="0" smtClean="0"/>
            </a:br>
            <a:endParaRPr lang="en-US" dirty="0"/>
          </a:p>
        </p:txBody>
      </p:sp>
      <p:sp>
        <p:nvSpPr>
          <p:cNvPr id="3" name="Content Placeholder 2"/>
          <p:cNvSpPr>
            <a:spLocks noGrp="1"/>
          </p:cNvSpPr>
          <p:nvPr>
            <p:ph idx="1"/>
          </p:nvPr>
        </p:nvSpPr>
        <p:spPr>
          <a:xfrm>
            <a:off x="508000" y="1981201"/>
            <a:ext cx="10972800" cy="4525963"/>
          </a:xfrm>
        </p:spPr>
        <p:txBody>
          <a:bodyPr>
            <a:normAutofit/>
          </a:bodyPr>
          <a:lstStyle/>
          <a:p>
            <a:pPr lvl="0"/>
            <a:r>
              <a:rPr lang="en-US" dirty="0" smtClean="0"/>
              <a:t>Enterprise-wide </a:t>
            </a:r>
            <a:r>
              <a:rPr lang="en-US" dirty="0"/>
              <a:t>coverage of the business concepts.  Think </a:t>
            </a:r>
            <a:r>
              <a:rPr lang="en-US" i="1" dirty="0"/>
              <a:t>Customer</a:t>
            </a:r>
            <a:r>
              <a:rPr lang="en-US" dirty="0"/>
              <a:t>, </a:t>
            </a:r>
            <a:r>
              <a:rPr lang="en-US" i="1" dirty="0"/>
              <a:t>Product</a:t>
            </a:r>
            <a:r>
              <a:rPr lang="en-US" dirty="0"/>
              <a:t>, </a:t>
            </a:r>
            <a:r>
              <a:rPr lang="en-US" i="1" dirty="0"/>
              <a:t>Store</a:t>
            </a:r>
            <a:r>
              <a:rPr lang="en-US" dirty="0"/>
              <a:t>, </a:t>
            </a:r>
            <a:r>
              <a:rPr lang="en-US" i="1" dirty="0"/>
              <a:t>Location</a:t>
            </a:r>
            <a:r>
              <a:rPr lang="en-US" dirty="0"/>
              <a:t>, </a:t>
            </a:r>
            <a:r>
              <a:rPr lang="en-US" i="1" dirty="0"/>
              <a:t>Asset.</a:t>
            </a:r>
            <a:endParaRPr lang="en-US" dirty="0"/>
          </a:p>
          <a:p>
            <a:pPr lvl="0"/>
            <a:r>
              <a:rPr lang="en-US" dirty="0"/>
              <a:t>Designed and developed primarily for a business </a:t>
            </a:r>
            <a:r>
              <a:rPr lang="en-US" dirty="0" smtClean="0"/>
              <a:t>audience</a:t>
            </a:r>
          </a:p>
          <a:p>
            <a:pPr lvl="0"/>
            <a:r>
              <a:rPr lang="en-US" dirty="0"/>
              <a:t>Entities will have definitions.</a:t>
            </a:r>
          </a:p>
          <a:p>
            <a:pPr lvl="0"/>
            <a:r>
              <a:rPr lang="en-US" dirty="0"/>
              <a:t>Designed and developed to be independent of DBMS, data storage locations or technologies.  In fact, it would address digital and non-digital concepts. This means it would model paper records and artifacts as well as database artifacts.</a:t>
            </a:r>
          </a:p>
          <a:p>
            <a:pPr lvl="0"/>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Logical Data Model</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 </a:t>
            </a:r>
            <a:r>
              <a:rPr lang="en-US" i="1" dirty="0"/>
              <a:t>logical data model</a:t>
            </a:r>
            <a:r>
              <a:rPr lang="en-US" dirty="0"/>
              <a:t> is a fully-attributed data model that is independent of DBMS, technology, data storage or organizational constraints.  It typically describes data requirements from the business point of view.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characteristics of a logical data model:</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Typically </a:t>
            </a:r>
            <a:r>
              <a:rPr lang="en-US" dirty="0"/>
              <a:t>describes data requirements for a single project or major subject area.</a:t>
            </a:r>
          </a:p>
          <a:p>
            <a:pPr lvl="0"/>
            <a:r>
              <a:rPr lang="en-US" dirty="0"/>
              <a:t>Contains relationships between entities that address cardinality and </a:t>
            </a:r>
            <a:r>
              <a:rPr lang="en-US" dirty="0" err="1"/>
              <a:t>nullability</a:t>
            </a:r>
            <a:r>
              <a:rPr lang="en-US" dirty="0"/>
              <a:t> (</a:t>
            </a:r>
            <a:r>
              <a:rPr lang="en-US" dirty="0" err="1"/>
              <a:t>optionality</a:t>
            </a:r>
            <a:r>
              <a:rPr lang="en-US" dirty="0"/>
              <a:t>) of the relationships.</a:t>
            </a:r>
          </a:p>
          <a:p>
            <a:pPr lvl="0"/>
            <a:r>
              <a:rPr lang="en-US" dirty="0"/>
              <a:t>Designed and developed to be independent of DBMS, data storage locations or technologies.  In fact, it may address digital and non-digital concepts.</a:t>
            </a:r>
          </a:p>
          <a:p>
            <a:pPr lvl="0"/>
            <a:r>
              <a:rPr lang="en-US" dirty="0"/>
              <a:t>Entities and attributes will have definitions.</a:t>
            </a:r>
          </a:p>
          <a:p>
            <a:endParaRPr lang="en-US" dirty="0"/>
          </a:p>
        </p:txBody>
      </p:sp>
      <p:sp>
        <p:nvSpPr>
          <p:cNvPr id="1025" name="Rectangle 1"/>
          <p:cNvSpPr>
            <a:spLocks noChangeArrowheads="1"/>
          </p:cNvSpPr>
          <p:nvPr/>
        </p:nvSpPr>
        <p:spPr bwMode="auto">
          <a:xfrm>
            <a:off x="0" y="0"/>
            <a:ext cx="2958630"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Entities and attributes will have definitions.</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a:t>
            </a:r>
            <a:endParaRPr lang="en-US" dirty="0"/>
          </a:p>
        </p:txBody>
      </p:sp>
      <p:sp>
        <p:nvSpPr>
          <p:cNvPr id="3" name="Content Placeholder 2"/>
          <p:cNvSpPr>
            <a:spLocks noGrp="1"/>
          </p:cNvSpPr>
          <p:nvPr>
            <p:ph idx="1"/>
          </p:nvPr>
        </p:nvSpPr>
        <p:spPr/>
        <p:txBody>
          <a:bodyPr/>
          <a:lstStyle/>
          <a:p>
            <a:pPr>
              <a:buNone/>
            </a:pPr>
            <a:r>
              <a:rPr lang="en-US" dirty="0"/>
              <a:t>A logical data model will normally be derived from and or linked back to objects in a conceptual data model.</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Physical Data Model</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 </a:t>
            </a:r>
            <a:r>
              <a:rPr lang="en-US" i="1" dirty="0"/>
              <a:t>physical data model</a:t>
            </a:r>
            <a:r>
              <a:rPr lang="en-US" dirty="0"/>
              <a:t> is a fully-attributed data model that is dependent upon a specific version of a data persistence technology.  The target implementation technology may be a relational DBMS, an XML document, a </a:t>
            </a:r>
            <a:r>
              <a:rPr lang="en-US" dirty="0" smtClean="0"/>
              <a:t>SQL </a:t>
            </a:r>
            <a:r>
              <a:rPr lang="en-US" dirty="0"/>
              <a:t>data storage component, a spreadsheet or any other data implementation option.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characteristics of a physical data model:</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Typically </a:t>
            </a:r>
            <a:r>
              <a:rPr lang="en-US" dirty="0"/>
              <a:t>describes data requirements for a single project or application. Sometimes even a portion of an application.</a:t>
            </a:r>
          </a:p>
          <a:p>
            <a:pPr lvl="0"/>
            <a:r>
              <a:rPr lang="en-US" dirty="0"/>
              <a:t>Typically contains 10-1000 tables, although these numbers are highly variable depending on the scope of the data model.</a:t>
            </a:r>
          </a:p>
          <a:p>
            <a:pPr lvl="0"/>
            <a:r>
              <a:rPr lang="en-US" dirty="0"/>
              <a:t>Contains relationships between tables that address cardinality and </a:t>
            </a:r>
            <a:r>
              <a:rPr lang="en-US" dirty="0" err="1"/>
              <a:t>nullability</a:t>
            </a:r>
            <a:r>
              <a:rPr lang="en-US" dirty="0"/>
              <a:t> (</a:t>
            </a:r>
            <a:r>
              <a:rPr lang="en-US" dirty="0" err="1"/>
              <a:t>optionality</a:t>
            </a:r>
            <a:r>
              <a:rPr lang="en-US" dirty="0"/>
              <a:t>) of the relationships.</a:t>
            </a:r>
          </a:p>
          <a:p>
            <a:pPr lvl="0"/>
            <a:r>
              <a:rPr lang="en-US" dirty="0"/>
              <a:t>Designed and developed to be dependent on a specific version of a DBMS, data storage location or technology.</a:t>
            </a:r>
          </a:p>
          <a:p>
            <a:pPr lvl="0"/>
            <a:r>
              <a:rPr lang="en-US" dirty="0"/>
              <a:t>Columns will  have </a:t>
            </a:r>
            <a:r>
              <a:rPr lang="en-US" dirty="0" err="1"/>
              <a:t>datatypes</a:t>
            </a:r>
            <a:r>
              <a:rPr lang="en-US" dirty="0"/>
              <a:t> with precisions and lengths assigned.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Tables and columns will have definitions.</a:t>
            </a:r>
          </a:p>
          <a:p>
            <a:pPr lvl="0"/>
            <a:r>
              <a:rPr lang="en-US" dirty="0"/>
              <a:t>Will also include other physical objects such as views, primary key constraints, foreign key constraints, indexes, security roles, store procedures, XML extensions, file stores, etc.</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173" y="1233031"/>
            <a:ext cx="10515600" cy="549274"/>
          </a:xfrm>
        </p:spPr>
        <p:txBody>
          <a:bodyPr>
            <a:normAutofit fontScale="90000"/>
          </a:bodyPr>
          <a:lstStyle/>
          <a:p>
            <a:r>
              <a:rPr lang="en-US" dirty="0" smtClean="0"/>
              <a:t>FIRST TERM SCHEME OF WORK FOR SS TWO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927778367"/>
              </p:ext>
            </p:extLst>
          </p:nvPr>
        </p:nvGraphicFramePr>
        <p:xfrm>
          <a:off x="645763" y="1988835"/>
          <a:ext cx="10925014" cy="4866758"/>
        </p:xfrm>
        <a:graphic>
          <a:graphicData uri="http://schemas.openxmlformats.org/drawingml/2006/table">
            <a:tbl>
              <a:tblPr firstRow="1" bandRow="1">
                <a:tableStyleId>{5C22544A-7EE6-4342-B048-85BDC9FD1C3A}</a:tableStyleId>
              </a:tblPr>
              <a:tblGrid>
                <a:gridCol w="2276959"/>
                <a:gridCol w="8648055"/>
              </a:tblGrid>
              <a:tr h="374366">
                <a:tc>
                  <a:txBody>
                    <a:bodyPr/>
                    <a:lstStyle/>
                    <a:p>
                      <a:r>
                        <a:rPr lang="en-US" dirty="0" smtClean="0"/>
                        <a:t>weeks</a:t>
                      </a:r>
                      <a:endParaRPr lang="en-US" dirty="0"/>
                    </a:p>
                  </a:txBody>
                  <a:tcPr/>
                </a:tc>
                <a:tc>
                  <a:txBody>
                    <a:bodyPr/>
                    <a:lstStyle/>
                    <a:p>
                      <a:r>
                        <a:rPr lang="en-US" dirty="0" smtClean="0"/>
                        <a:t>Content </a:t>
                      </a:r>
                      <a:endParaRPr lang="en-US" dirty="0"/>
                    </a:p>
                  </a:txBody>
                  <a:tcPr/>
                </a:tc>
              </a:tr>
              <a:tr h="374366">
                <a:tc>
                  <a:txBody>
                    <a:bodyPr/>
                    <a:lstStyle/>
                    <a:p>
                      <a:r>
                        <a:rPr lang="en-US" dirty="0" smtClean="0"/>
                        <a:t>1</a:t>
                      </a:r>
                      <a:endParaRPr lang="en-US" dirty="0"/>
                    </a:p>
                  </a:txBody>
                  <a:tcPr/>
                </a:tc>
                <a:tc>
                  <a:txBody>
                    <a:bodyPr/>
                    <a:lstStyle/>
                    <a:p>
                      <a:r>
                        <a:rPr lang="en-US" dirty="0" smtClean="0"/>
                        <a:t>REVISION</a:t>
                      </a:r>
                      <a:r>
                        <a:rPr lang="en-US" baseline="0" dirty="0" smtClean="0"/>
                        <a:t> </a:t>
                      </a:r>
                      <a:endParaRPr lang="en-US" dirty="0"/>
                    </a:p>
                  </a:txBody>
                  <a:tcPr/>
                </a:tc>
              </a:tr>
              <a:tr h="374366">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MODELS</a:t>
                      </a:r>
                    </a:p>
                  </a:txBody>
                  <a:tcPr/>
                </a:tc>
              </a:tr>
              <a:tr h="374366">
                <a:tc>
                  <a:txBody>
                    <a:bodyPr/>
                    <a:lstStyle/>
                    <a:p>
                      <a:r>
                        <a:rPr lang="en-US" dirty="0" smtClean="0"/>
                        <a:t>3</a:t>
                      </a:r>
                      <a:endParaRPr lang="en-US" dirty="0"/>
                    </a:p>
                  </a:txBody>
                  <a:tcPr/>
                </a:tc>
                <a:tc>
                  <a:txBody>
                    <a:bodyPr/>
                    <a:lstStyle/>
                    <a:p>
                      <a:r>
                        <a:rPr lang="en-US" dirty="0" smtClean="0"/>
                        <a:t>DATA MODELING –TYPES OF</a:t>
                      </a:r>
                      <a:r>
                        <a:rPr lang="en-US" baseline="0" dirty="0" smtClean="0"/>
                        <a:t> MODELS</a:t>
                      </a:r>
                      <a:endParaRPr lang="en-US" dirty="0"/>
                    </a:p>
                  </a:txBody>
                  <a:tcPr/>
                </a:tc>
              </a:tr>
              <a:tr h="374366">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a:t>
                      </a:r>
                      <a:r>
                        <a:rPr lang="en-US" baseline="0" dirty="0" smtClean="0"/>
                        <a:t> MODELING- CREATING TABLES,FORM,QUERIES AND REPORTS (PRACTICAL)</a:t>
                      </a:r>
                      <a:endParaRPr lang="en-US" dirty="0" smtClean="0"/>
                    </a:p>
                  </a:txBody>
                  <a:tcPr/>
                </a:tc>
              </a:tr>
              <a:tr h="374366">
                <a:tc>
                  <a:txBody>
                    <a:bodyPr/>
                    <a:lstStyle/>
                    <a:p>
                      <a:r>
                        <a:rPr lang="en-US" dirty="0" smtClean="0"/>
                        <a:t>5</a:t>
                      </a:r>
                      <a:endParaRPr lang="en-US" dirty="0"/>
                    </a:p>
                  </a:txBody>
                  <a:tcPr/>
                </a:tc>
                <a:tc>
                  <a:txBody>
                    <a:bodyPr/>
                    <a:lstStyle/>
                    <a:p>
                      <a:r>
                        <a:rPr lang="en-US" dirty="0" smtClean="0"/>
                        <a:t>DATA MODELING-SIGNIFICANCE OF DATA MODEL</a:t>
                      </a:r>
                      <a:endParaRPr lang="en-US" dirty="0"/>
                    </a:p>
                  </a:txBody>
                  <a:tcPr/>
                </a:tc>
              </a:tr>
              <a:tr h="374366">
                <a:tc>
                  <a:txBody>
                    <a:bodyPr/>
                    <a:lstStyle/>
                    <a:p>
                      <a:r>
                        <a:rPr lang="en-US" dirty="0" smtClean="0"/>
                        <a:t>6</a:t>
                      </a:r>
                      <a:endParaRPr lang="en-US" dirty="0"/>
                    </a:p>
                  </a:txBody>
                  <a:tcPr/>
                </a:tc>
                <a:tc>
                  <a:txBody>
                    <a:bodyPr/>
                    <a:lstStyle/>
                    <a:p>
                      <a:r>
                        <a:rPr lang="en-US" baseline="0" dirty="0" smtClean="0"/>
                        <a:t>DATA MODELING–EXAMPLES OF STANDARD MODELS</a:t>
                      </a:r>
                      <a:endParaRPr lang="en-US" dirty="0"/>
                    </a:p>
                  </a:txBody>
                  <a:tcPr/>
                </a:tc>
              </a:tr>
              <a:tr h="374366">
                <a:tc>
                  <a:txBody>
                    <a:bodyPr/>
                    <a:lstStyle/>
                    <a:p>
                      <a:r>
                        <a:rPr lang="en-US" dirty="0" smtClean="0"/>
                        <a:t>7</a:t>
                      </a:r>
                      <a:endParaRPr lang="en-US" dirty="0"/>
                    </a:p>
                  </a:txBody>
                  <a:tcPr/>
                </a:tc>
                <a:tc>
                  <a:txBody>
                    <a:bodyPr/>
                    <a:lstStyle/>
                    <a:p>
                      <a:r>
                        <a:rPr lang="en-US" dirty="0" smtClean="0"/>
                        <a:t>NORMAL FORMS –NORMALIZATION AND CLASSES</a:t>
                      </a:r>
                      <a:endParaRPr lang="en-US" dirty="0"/>
                    </a:p>
                  </a:txBody>
                  <a:tcPr/>
                </a:tc>
              </a:tr>
              <a:tr h="374366">
                <a:tc>
                  <a:txBody>
                    <a:bodyPr/>
                    <a:lstStyle/>
                    <a:p>
                      <a:r>
                        <a:rPr lang="en-US" dirty="0" smtClean="0"/>
                        <a:t>8</a:t>
                      </a:r>
                      <a:endParaRPr lang="en-US" dirty="0"/>
                    </a:p>
                  </a:txBody>
                  <a:tcPr/>
                </a:tc>
                <a:tc>
                  <a:txBody>
                    <a:bodyPr/>
                    <a:lstStyle/>
                    <a:p>
                      <a:r>
                        <a:rPr lang="en-US" dirty="0" smtClean="0"/>
                        <a:t>NORMAL FORMS – CONCEPT OF PRIMARY</a:t>
                      </a:r>
                      <a:r>
                        <a:rPr lang="en-US" baseline="0" dirty="0" smtClean="0"/>
                        <a:t> AND FOREIGN KEY</a:t>
                      </a:r>
                      <a:endParaRPr lang="en-US" dirty="0"/>
                    </a:p>
                  </a:txBody>
                  <a:tcPr/>
                </a:tc>
              </a:tr>
              <a:tr h="374366">
                <a:tc>
                  <a:txBody>
                    <a:bodyPr/>
                    <a:lstStyle/>
                    <a:p>
                      <a:r>
                        <a:rPr lang="en-US" dirty="0" smtClean="0"/>
                        <a:t>9</a:t>
                      </a:r>
                      <a:endParaRPr lang="en-US" dirty="0"/>
                    </a:p>
                  </a:txBody>
                  <a:tcPr/>
                </a:tc>
                <a:tc>
                  <a:txBody>
                    <a:bodyPr/>
                    <a:lstStyle/>
                    <a:p>
                      <a:r>
                        <a:rPr lang="en-US" dirty="0" smtClean="0"/>
                        <a:t>NORMAL FORMS – DETERMINANTS</a:t>
                      </a:r>
                      <a:endParaRPr lang="en-US" dirty="0"/>
                    </a:p>
                  </a:txBody>
                  <a:tcPr/>
                </a:tc>
              </a:tr>
              <a:tr h="374366">
                <a:tc>
                  <a:txBody>
                    <a:bodyPr/>
                    <a:lstStyle/>
                    <a:p>
                      <a:r>
                        <a:rPr lang="en-US" dirty="0" smtClean="0"/>
                        <a:t>10</a:t>
                      </a:r>
                      <a:endParaRPr lang="en-US" dirty="0"/>
                    </a:p>
                  </a:txBody>
                  <a:tcPr/>
                </a:tc>
                <a:tc>
                  <a:txBody>
                    <a:bodyPr/>
                    <a:lstStyle/>
                    <a:p>
                      <a:r>
                        <a:rPr lang="en-US" dirty="0" smtClean="0"/>
                        <a:t>ENTITY RELATIONSHIP</a:t>
                      </a:r>
                      <a:r>
                        <a:rPr lang="en-US" baseline="0" dirty="0" smtClean="0"/>
                        <a:t> MODELS</a:t>
                      </a:r>
                      <a:endParaRPr lang="en-US" dirty="0"/>
                    </a:p>
                  </a:txBody>
                  <a:tcPr/>
                </a:tc>
              </a:tr>
              <a:tr h="374366">
                <a:tc>
                  <a:txBody>
                    <a:bodyPr/>
                    <a:lstStyle/>
                    <a:p>
                      <a:r>
                        <a:rPr lang="en-US" dirty="0" smtClean="0"/>
                        <a:t>11</a:t>
                      </a:r>
                      <a:endParaRPr lang="en-US" dirty="0"/>
                    </a:p>
                  </a:txBody>
                  <a:tcPr/>
                </a:tc>
                <a:tc>
                  <a:txBody>
                    <a:bodyPr/>
                    <a:lstStyle/>
                    <a:p>
                      <a:r>
                        <a:rPr lang="en-US" dirty="0" smtClean="0"/>
                        <a:t>REVISION</a:t>
                      </a:r>
                      <a:r>
                        <a:rPr lang="en-US" baseline="0" dirty="0" smtClean="0"/>
                        <a:t> </a:t>
                      </a:r>
                      <a:endParaRPr lang="en-US" dirty="0"/>
                    </a:p>
                  </a:txBody>
                  <a:tcPr/>
                </a:tc>
              </a:tr>
              <a:tr h="374366">
                <a:tc>
                  <a:txBody>
                    <a:bodyPr/>
                    <a:lstStyle/>
                    <a:p>
                      <a:r>
                        <a:rPr lang="en-US" dirty="0" smtClean="0"/>
                        <a:t>12</a:t>
                      </a:r>
                      <a:endParaRPr lang="en-US" dirty="0"/>
                    </a:p>
                  </a:txBody>
                  <a:tcPr/>
                </a:tc>
                <a:tc>
                  <a:txBody>
                    <a:bodyPr/>
                    <a:lstStyle/>
                    <a:p>
                      <a:r>
                        <a:rPr lang="en-US" dirty="0" smtClean="0"/>
                        <a:t>EXAMINATION </a:t>
                      </a:r>
                      <a:endParaRPr lang="en-US" dirty="0"/>
                    </a:p>
                  </a:txBody>
                  <a:tcPr/>
                </a:tc>
              </a:tr>
            </a:tbl>
          </a:graphicData>
        </a:graphic>
      </p:graphicFrame>
      <p:sp>
        <p:nvSpPr>
          <p:cNvPr id="4" name="TextBox 3"/>
          <p:cNvSpPr txBox="1"/>
          <p:nvPr/>
        </p:nvSpPr>
        <p:spPr>
          <a:xfrm>
            <a:off x="2045775" y="294467"/>
            <a:ext cx="7129221" cy="584775"/>
          </a:xfrm>
          <a:prstGeom prst="rect">
            <a:avLst/>
          </a:prstGeom>
          <a:noFill/>
        </p:spPr>
        <p:txBody>
          <a:bodyPr wrap="square" rtlCol="0">
            <a:spAutoFit/>
          </a:bodyPr>
          <a:lstStyle/>
          <a:p>
            <a:pPr algn="ctr"/>
            <a:r>
              <a:rPr lang="en-US" sz="3200" b="1" dirty="0" smtClean="0"/>
              <a:t>DATA PROCESSING</a:t>
            </a:r>
            <a:endParaRPr lang="en-US" sz="3200" b="1" dirty="0"/>
          </a:p>
        </p:txBody>
      </p:sp>
    </p:spTree>
    <p:extLst>
      <p:ext uri="{BB962C8B-B14F-4D97-AF65-F5344CB8AC3E}">
        <p14:creationId xmlns:p14="http://schemas.microsoft.com/office/powerpoint/2010/main" xmlns="" val="2174033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388955">
            <a:off x="1676164" y="1784661"/>
            <a:ext cx="9875520" cy="1472184"/>
          </a:xfrm>
        </p:spPr>
        <p:txBody>
          <a:bodyPr>
            <a:normAutofit/>
          </a:bodyPr>
          <a:lstStyle/>
          <a:p>
            <a:r>
              <a:rPr lang="en-US" dirty="0" smtClean="0"/>
              <a:t>CREATING TABLES,REPORTS,QUERIES,AND FORMS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Add a table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When </a:t>
            </a:r>
            <a:r>
              <a:rPr lang="en-US" dirty="0"/>
              <a:t>you open a new, blank database, Access automatically creates an empty table. To customize that table, start defining your fields and add data.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Rename a table in a desktop database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Table1 </a:t>
            </a:r>
            <a:r>
              <a:rPr lang="en-US" dirty="0"/>
              <a:t>is the default name of the first table in a new desktop database. It’s a good idea to name the table something more meaningful.</a:t>
            </a:r>
          </a:p>
          <a:p>
            <a:pPr lvl="0"/>
            <a:r>
              <a:rPr lang="en-US" dirty="0"/>
              <a:t>On the Quick Access Toolbar, select </a:t>
            </a:r>
            <a:r>
              <a:rPr lang="en-US" b="1" dirty="0"/>
              <a:t>Save</a:t>
            </a:r>
            <a:r>
              <a:rPr lang="en-US" dirty="0"/>
              <a:t> </a:t>
            </a:r>
          </a:p>
          <a:p>
            <a:pPr lvl="0"/>
            <a:r>
              <a:rPr lang="en-US" dirty="0"/>
              <a:t>In the </a:t>
            </a:r>
            <a:r>
              <a:rPr lang="en-US" b="1" dirty="0"/>
              <a:t>Table name </a:t>
            </a:r>
            <a:r>
              <a:rPr lang="en-US" dirty="0"/>
              <a:t>box, enter a descriptive name.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a table to a desktop database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Add </a:t>
            </a:r>
            <a:r>
              <a:rPr lang="en-US" dirty="0"/>
              <a:t>more tables to a database, if you need them, even if you started with a template.</a:t>
            </a:r>
          </a:p>
          <a:p>
            <a:pPr lvl="0"/>
            <a:r>
              <a:rPr lang="en-US" dirty="0"/>
              <a:t>On the </a:t>
            </a:r>
            <a:r>
              <a:rPr lang="en-US" b="1" dirty="0"/>
              <a:t>Create</a:t>
            </a:r>
            <a:r>
              <a:rPr lang="en-US" dirty="0"/>
              <a:t> tab, select </a:t>
            </a:r>
            <a:r>
              <a:rPr lang="en-US" b="1" dirty="0"/>
              <a:t>Table</a:t>
            </a:r>
            <a:r>
              <a:rPr lang="en-US" dirty="0"/>
              <a:t>. </a:t>
            </a:r>
            <a:br>
              <a:rPr lang="en-US" dirty="0"/>
            </a:br>
            <a:r>
              <a:rPr lang="en-US" dirty="0"/>
              <a:t>Access adds a new table with the name Table&lt;#&gt;, where &lt;#&gt; is the next sequential, unused number. </a:t>
            </a:r>
          </a:p>
          <a:p>
            <a:pPr lvl="0"/>
            <a:r>
              <a:rPr lang="en-US" dirty="0"/>
              <a:t>Rename the table using the procedure in Rename a table in a desktop database, earlier in this module.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Save a table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Before </a:t>
            </a:r>
            <a:r>
              <a:rPr lang="en-US" dirty="0"/>
              <a:t>you close your database, to avoid losing the work you’ve done and the data you’ve entered, be sure to save your table. When you try to close the database, if you haven’t saved your work on a table, Access prompts you to save it. Or, at any time, select .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a field by entering data</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In </a:t>
            </a:r>
            <a:r>
              <a:rPr lang="en-US" b="1" dirty="0"/>
              <a:t>Datasheet</a:t>
            </a:r>
            <a:r>
              <a:rPr lang="en-US" dirty="0"/>
              <a:t> view, enter data in the </a:t>
            </a:r>
            <a:r>
              <a:rPr lang="en-US" b="1" dirty="0"/>
              <a:t>Click to Add</a:t>
            </a:r>
            <a:r>
              <a:rPr lang="en-US" dirty="0"/>
              <a:t> column of the datasheet. </a:t>
            </a:r>
            <a:br>
              <a:rPr lang="en-US" dirty="0"/>
            </a:br>
            <a:r>
              <a:rPr lang="en-US" dirty="0"/>
              <a:t>Access creates a new field. </a:t>
            </a:r>
          </a:p>
          <a:p>
            <a:endParaRPr lang="en-US" dirty="0"/>
          </a:p>
        </p:txBody>
      </p:sp>
      <p:pic>
        <p:nvPicPr>
          <p:cNvPr id="4" name="Picture 3" descr="Screen snippet of ID in Supplier table"/>
          <p:cNvPicPr/>
          <p:nvPr/>
        </p:nvPicPr>
        <p:blipFill>
          <a:blip r:embed="rId3"/>
          <a:srcRect/>
          <a:stretch>
            <a:fillRect/>
          </a:stretch>
        </p:blipFill>
        <p:spPr bwMode="auto">
          <a:xfrm>
            <a:off x="1727200" y="3076575"/>
            <a:ext cx="8636000" cy="28670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In the column heading, type a new name for the field.</a:t>
            </a:r>
          </a:p>
          <a:p>
            <a:endParaRPr lang="en-US" dirty="0"/>
          </a:p>
        </p:txBody>
      </p:sp>
      <p:pic>
        <p:nvPicPr>
          <p:cNvPr id="4" name="Picture 3" descr="Screen snippet of Supplier table showing two rows with ID"/>
          <p:cNvPicPr/>
          <p:nvPr/>
        </p:nvPicPr>
        <p:blipFill>
          <a:blip r:embed="rId3"/>
          <a:srcRect/>
          <a:stretch>
            <a:fillRect/>
          </a:stretch>
        </p:blipFill>
        <p:spPr bwMode="auto">
          <a:xfrm>
            <a:off x="914400" y="3200401"/>
            <a:ext cx="9825376" cy="20986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Change the data type of a field</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When </a:t>
            </a:r>
            <a:r>
              <a:rPr lang="en-US" dirty="0"/>
              <a:t>you add a field by typing data into it, Access sets the field’s data type based on its contents. View the data type on the </a:t>
            </a:r>
            <a:r>
              <a:rPr lang="en-US" b="1" dirty="0"/>
              <a:t>Fields</a:t>
            </a:r>
            <a:r>
              <a:rPr lang="en-US" dirty="0"/>
              <a:t> tab, under </a:t>
            </a:r>
            <a:r>
              <a:rPr lang="en-US" b="1" dirty="0"/>
              <a:t>Data Type</a:t>
            </a:r>
            <a:r>
              <a:rPr lang="en-US" dirty="0"/>
              <a:t>.</a:t>
            </a:r>
          </a:p>
          <a:p>
            <a:endParaRPr lang="en-US" dirty="0"/>
          </a:p>
        </p:txBody>
      </p:sp>
      <p:pic>
        <p:nvPicPr>
          <p:cNvPr id="4" name="Picture 3" descr="Screen snippet showing data type field"/>
          <p:cNvPicPr/>
          <p:nvPr/>
        </p:nvPicPr>
        <p:blipFill>
          <a:blip r:embed="rId3"/>
          <a:srcRect/>
          <a:stretch>
            <a:fillRect/>
          </a:stretch>
        </p:blipFill>
        <p:spPr bwMode="auto">
          <a:xfrm>
            <a:off x="3280059" y="3810001"/>
            <a:ext cx="6490475" cy="261996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change the data type: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Select </a:t>
            </a:r>
            <a:r>
              <a:rPr lang="en-US" dirty="0"/>
              <a:t>the field.</a:t>
            </a:r>
          </a:p>
          <a:p>
            <a:pPr lvl="0"/>
            <a:r>
              <a:rPr lang="en-US" dirty="0"/>
              <a:t>On the Fields tab, open the </a:t>
            </a:r>
            <a:r>
              <a:rPr lang="en-US" b="1" dirty="0"/>
              <a:t>Data Type</a:t>
            </a:r>
            <a:r>
              <a:rPr lang="en-US" dirty="0"/>
              <a:t> list and select a data type.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a field for a specific data type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Access </a:t>
            </a:r>
            <a:r>
              <a:rPr lang="en-US" dirty="0"/>
              <a:t>validates data as it’s entered to ensure that it matches the field’s data type. If you need a specific data format in a field, specify its data type when you create it. </a:t>
            </a:r>
          </a:p>
          <a:p>
            <a:pPr lvl="0"/>
            <a:r>
              <a:rPr lang="en-US" dirty="0"/>
              <a:t>With the table open in </a:t>
            </a:r>
            <a:r>
              <a:rPr lang="en-US" b="1" dirty="0"/>
              <a:t>Datasheet</a:t>
            </a:r>
            <a:r>
              <a:rPr lang="en-US" dirty="0"/>
              <a:t> view, select </a:t>
            </a:r>
            <a:r>
              <a:rPr lang="en-US" b="1" dirty="0"/>
              <a:t>Click to Add</a:t>
            </a:r>
            <a:r>
              <a:rPr lang="en-US" dirty="0"/>
              <a:t> and then select a data type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265827">
            <a:off x="2909541" y="1282208"/>
            <a:ext cx="9875520" cy="1472184"/>
          </a:xfrm>
        </p:spPr>
        <p:txBody>
          <a:bodyPr/>
          <a:lstStyle/>
          <a:p>
            <a:r>
              <a:rPr lang="en-GB" altLang="en-GB" dirty="0" smtClean="0"/>
              <a:t>DATA MODELS</a:t>
            </a:r>
            <a:endParaRPr lang="en-US" dirty="0"/>
          </a:p>
        </p:txBody>
      </p:sp>
    </p:spTree>
    <p:extLst>
      <p:ext uri="{BB962C8B-B14F-4D97-AF65-F5344CB8AC3E}">
        <p14:creationId xmlns:p14="http://schemas.microsoft.com/office/powerpoint/2010/main" xmlns="" val="166176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nippet of Click to add data type drop down"/>
          <p:cNvPicPr>
            <a:picLocks noGrp="1"/>
          </p:cNvPicPr>
          <p:nvPr>
            <p:ph idx="1"/>
          </p:nvPr>
        </p:nvPicPr>
        <p:blipFill>
          <a:blip r:embed="rId3"/>
          <a:srcRect/>
          <a:stretch>
            <a:fillRect/>
          </a:stretch>
        </p:blipFill>
        <p:spPr bwMode="auto">
          <a:xfrm>
            <a:off x="3187405" y="1630325"/>
            <a:ext cx="5060951" cy="4495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are queries?</a:t>
            </a:r>
            <a:br>
              <a:rPr lang="en-US" b="1" dirty="0" smtClean="0"/>
            </a:br>
            <a:endParaRPr lang="en-US" dirty="0"/>
          </a:p>
        </p:txBody>
      </p:sp>
      <p:sp>
        <p:nvSpPr>
          <p:cNvPr id="3" name="Content Placeholder 2"/>
          <p:cNvSpPr>
            <a:spLocks noGrp="1"/>
          </p:cNvSpPr>
          <p:nvPr>
            <p:ph idx="1"/>
          </p:nvPr>
        </p:nvSpPr>
        <p:spPr/>
        <p:txBody>
          <a:bodyPr/>
          <a:lstStyle/>
          <a:p>
            <a:r>
              <a:rPr lang="en-US" dirty="0" smtClean="0"/>
              <a:t>In </a:t>
            </a:r>
            <a:r>
              <a:rPr lang="en-US" dirty="0"/>
              <a:t>Access, </a:t>
            </a:r>
            <a:r>
              <a:rPr lang="en-US" i="1" dirty="0"/>
              <a:t>queries</a:t>
            </a:r>
            <a:r>
              <a:rPr lang="en-US" dirty="0"/>
              <a:t> are like questions that you ask to find related, even very specific, information in your database.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a:t>
            </a:r>
            <a:r>
              <a:rPr lang="en-US" dirty="0"/>
              <a:t>Access, a query is a database object. It doesn’t store data. Instead, it displays data that is stored in tables and it makes that data available for you to work with. A query might show data from one or more tables, from other queries, or from a combination of the two.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Create a form</a:t>
            </a:r>
            <a:endParaRPr lang="en-US" dirty="0"/>
          </a:p>
        </p:txBody>
      </p:sp>
      <p:sp>
        <p:nvSpPr>
          <p:cNvPr id="3" name="Content Placeholder 2"/>
          <p:cNvSpPr>
            <a:spLocks noGrp="1"/>
          </p:cNvSpPr>
          <p:nvPr>
            <p:ph idx="1"/>
          </p:nvPr>
        </p:nvSpPr>
        <p:spPr/>
        <p:txBody>
          <a:bodyPr/>
          <a:lstStyle/>
          <a:p>
            <a:r>
              <a:rPr lang="en-US" dirty="0" smtClean="0"/>
              <a:t>You </a:t>
            </a:r>
            <a:r>
              <a:rPr lang="en-US" dirty="0"/>
              <a:t>can use the Form tool to create a form with a single mouse-click. When you use this tool, all the fields from the underlying data source are placed on the form. You can start using the new form immediately, or you can modify it in Layout view or Design view to better suit your needs.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Use the Form tool to create a new form</a:t>
            </a:r>
            <a:br>
              <a:rPr lang="en-US" sz="3600" b="1" dirty="0" smtClean="0"/>
            </a:br>
            <a:endParaRPr lang="en-US" sz="3600" dirty="0"/>
          </a:p>
        </p:txBody>
      </p:sp>
      <p:sp>
        <p:nvSpPr>
          <p:cNvPr id="3" name="Content Placeholder 2"/>
          <p:cNvSpPr>
            <a:spLocks noGrp="1"/>
          </p:cNvSpPr>
          <p:nvPr>
            <p:ph idx="1"/>
          </p:nvPr>
        </p:nvSpPr>
        <p:spPr/>
        <p:txBody>
          <a:bodyPr/>
          <a:lstStyle/>
          <a:p>
            <a:pPr lvl="0"/>
            <a:r>
              <a:rPr lang="en-US" dirty="0" smtClean="0"/>
              <a:t>In </a:t>
            </a:r>
            <a:r>
              <a:rPr lang="en-US" dirty="0"/>
              <a:t>the Navigation Pane, click the table or query that contains the data you want to see on your form.</a:t>
            </a:r>
          </a:p>
          <a:p>
            <a:pPr lvl="0"/>
            <a:r>
              <a:rPr lang="en-US" dirty="0"/>
              <a:t>On the </a:t>
            </a:r>
            <a:r>
              <a:rPr lang="en-US" b="1" dirty="0"/>
              <a:t>Create</a:t>
            </a:r>
            <a:r>
              <a:rPr lang="en-US" dirty="0"/>
              <a:t> tab, in the </a:t>
            </a:r>
            <a:r>
              <a:rPr lang="en-US" b="1" dirty="0"/>
              <a:t>Forms</a:t>
            </a:r>
            <a:r>
              <a:rPr lang="en-US" dirty="0"/>
              <a:t> group, click </a:t>
            </a:r>
            <a:r>
              <a:rPr lang="en-US" b="1" dirty="0"/>
              <a:t>Form</a:t>
            </a:r>
            <a:r>
              <a:rPr lang="en-US" dirty="0"/>
              <a: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 to reports</a:t>
            </a:r>
            <a:br>
              <a:rPr lang="en-US" b="1" dirty="0" smtClean="0"/>
            </a:br>
            <a:endParaRPr lang="en-US" dirty="0"/>
          </a:p>
        </p:txBody>
      </p:sp>
      <p:sp>
        <p:nvSpPr>
          <p:cNvPr id="3" name="Content Placeholder 2"/>
          <p:cNvSpPr>
            <a:spLocks noGrp="1"/>
          </p:cNvSpPr>
          <p:nvPr>
            <p:ph idx="1"/>
          </p:nvPr>
        </p:nvSpPr>
        <p:spPr/>
        <p:txBody>
          <a:bodyPr/>
          <a:lstStyle/>
          <a:p>
            <a:r>
              <a:rPr lang="en-US" dirty="0" smtClean="0"/>
              <a:t>When </a:t>
            </a:r>
            <a:r>
              <a:rPr lang="en-US" dirty="0"/>
              <a:t>you use a database, you typically use reports to view, format, and summarize data. For instance, you might create a list-type report to display phone numbers for all your contacts, or a summary report to total up the sales for your company across different regions and time periods.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800513">
            <a:off x="1910080" y="359898"/>
            <a:ext cx="9875520" cy="1472184"/>
          </a:xfrm>
        </p:spPr>
        <p:txBody>
          <a:bodyPr/>
          <a:lstStyle/>
          <a:p>
            <a:r>
              <a:rPr lang="en-GB" altLang="en-GB" dirty="0" smtClean="0"/>
              <a:t>DATA MODEL</a:t>
            </a:r>
            <a:endParaRPr lang="en-US" dirty="0"/>
          </a:p>
        </p:txBody>
      </p:sp>
      <p:sp>
        <p:nvSpPr>
          <p:cNvPr id="3" name="Subtitle 2"/>
          <p:cNvSpPr>
            <a:spLocks noGrp="1"/>
          </p:cNvSpPr>
          <p:nvPr>
            <p:ph type="subTitle" idx="1"/>
          </p:nvPr>
        </p:nvSpPr>
        <p:spPr>
          <a:xfrm rot="20673440">
            <a:off x="1931345" y="3189767"/>
            <a:ext cx="9875520" cy="1752600"/>
          </a:xfrm>
        </p:spPr>
        <p:txBody>
          <a:bodyPr>
            <a:normAutofit/>
          </a:bodyPr>
          <a:lstStyle/>
          <a:p>
            <a:r>
              <a:rPr lang="en-GB" altLang="en-GB" sz="4800" dirty="0"/>
              <a:t>Significance of Data Model</a:t>
            </a:r>
            <a:endParaRPr lang="en-US" sz="4800" dirty="0"/>
          </a:p>
        </p:txBody>
      </p:sp>
    </p:spTree>
    <p:extLst>
      <p:ext uri="{BB962C8B-B14F-4D97-AF65-F5344CB8AC3E}">
        <p14:creationId xmlns:p14="http://schemas.microsoft.com/office/powerpoint/2010/main" xmlns="" val="166176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GB" altLang="en-GB" dirty="0"/>
              <a:t>E/R modeling was revolutionary in that, for thefirst time in data processing, data – not processes – were at the center of both business analysis and system design. Data could now become a reusable commodity. That providedthe ability to track every person or programusing the unique data elements for anypurpose. </a:t>
            </a:r>
            <a:endParaRPr lang="en-US" dirty="0"/>
          </a:p>
        </p:txBody>
      </p:sp>
    </p:spTree>
    <p:extLst>
      <p:ext uri="{BB962C8B-B14F-4D97-AF65-F5344CB8AC3E}">
        <p14:creationId xmlns:p14="http://schemas.microsoft.com/office/powerpoint/2010/main" xmlns="" val="2985402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GB" altLang="en-GB" dirty="0"/>
              <a:t>At the same time, Dr. Edgar F. Codd, who in the 1970s was a researcher at IBM, realized that data could potentially also be physically organized and stored independent of any particular automated process, so that multiple processes could share the same data. In otherwords, he too wanted data to be reused for multiple purposes.</a:t>
            </a:r>
            <a:endParaRPr lang="en-US" dirty="0"/>
          </a:p>
        </p:txBody>
      </p:sp>
    </p:spTree>
    <p:extLst>
      <p:ext uri="{BB962C8B-B14F-4D97-AF65-F5344CB8AC3E}">
        <p14:creationId xmlns:p14="http://schemas.microsoft.com/office/powerpoint/2010/main" xmlns="" val="4011056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GB" altLang="en-GB" dirty="0"/>
              <a:t>Data models can facilitate interaction among the designer, the applications programmer,and the end user.</a:t>
            </a:r>
          </a:p>
          <a:p>
            <a:endParaRPr lang="en-US" dirty="0"/>
          </a:p>
        </p:txBody>
      </p:sp>
    </p:spTree>
    <p:extLst>
      <p:ext uri="{BB962C8B-B14F-4D97-AF65-F5344CB8AC3E}">
        <p14:creationId xmlns:p14="http://schemas.microsoft.com/office/powerpoint/2010/main" xmlns="" val="401105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GB" dirty="0" smtClean="0"/>
              <a:t>Definition</a:t>
            </a:r>
            <a:endParaRPr lang="en-US" dirty="0"/>
          </a:p>
        </p:txBody>
      </p:sp>
      <p:sp>
        <p:nvSpPr>
          <p:cNvPr id="3" name="Content Placeholder 2"/>
          <p:cNvSpPr>
            <a:spLocks noGrp="1"/>
          </p:cNvSpPr>
          <p:nvPr>
            <p:ph idx="1"/>
          </p:nvPr>
        </p:nvSpPr>
        <p:spPr/>
        <p:txBody>
          <a:bodyPr/>
          <a:lstStyle/>
          <a:p>
            <a:r>
              <a:rPr lang="en-GB" altLang="en-GB" dirty="0"/>
              <a:t>A data model is a conceptual representation of the data structures that are required by a database. The data structures include the data objects, the associations between data objects,and the rules which govern operations on the objects. As the name implies, the data model focuses on what data is required and how it should be organized rather than what operations will be performed on the data. To use a common analogy, the data model is equivalent to an architect's building plans.</a:t>
            </a:r>
            <a:endParaRPr lang="en-US" dirty="0"/>
          </a:p>
        </p:txBody>
      </p:sp>
    </p:spTree>
    <p:extLst>
      <p:ext uri="{BB962C8B-B14F-4D97-AF65-F5344CB8AC3E}">
        <p14:creationId xmlns:p14="http://schemas.microsoft.com/office/powerpoint/2010/main" xmlns="" val="2985402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GB" altLang="en-GB" dirty="0"/>
              <a:t> A well-developed data model can even foster improved understanding of the organization for which the database design is developed.</a:t>
            </a:r>
          </a:p>
          <a:p>
            <a:endParaRPr lang="en-US" dirty="0"/>
          </a:p>
        </p:txBody>
      </p:sp>
    </p:spTree>
    <p:extLst>
      <p:ext uri="{BB962C8B-B14F-4D97-AF65-F5344CB8AC3E}">
        <p14:creationId xmlns:p14="http://schemas.microsoft.com/office/powerpoint/2010/main" xmlns="" val="4011056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GB" altLang="en-GB" dirty="0"/>
              <a:t> In short, data models are acommunication tool.</a:t>
            </a:r>
            <a:endParaRPr lang="en-US" dirty="0"/>
          </a:p>
        </p:txBody>
      </p:sp>
    </p:spTree>
    <p:extLst>
      <p:ext uri="{BB962C8B-B14F-4D97-AF65-F5344CB8AC3E}">
        <p14:creationId xmlns:p14="http://schemas.microsoft.com/office/powerpoint/2010/main" xmlns="" val="4011056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GB" altLang="en-GB" dirty="0"/>
              <a:t>Data model creates simple abstraction for better understanding of a complex real-world data environment. </a:t>
            </a:r>
          </a:p>
          <a:p>
            <a:endParaRPr lang="en-US" dirty="0"/>
          </a:p>
        </p:txBody>
      </p:sp>
    </p:spTree>
    <p:extLst>
      <p:ext uri="{BB962C8B-B14F-4D97-AF65-F5344CB8AC3E}">
        <p14:creationId xmlns:p14="http://schemas.microsoft.com/office/powerpoint/2010/main" xmlns="" val="4011056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Data model</a:t>
            </a:r>
            <a:endParaRPr lang="en-US" dirty="0"/>
          </a:p>
        </p:txBody>
      </p:sp>
      <p:sp>
        <p:nvSpPr>
          <p:cNvPr id="2051" name="Subtitle 2"/>
          <p:cNvSpPr>
            <a:spLocks noGrp="1"/>
          </p:cNvSpPr>
          <p:nvPr>
            <p:ph type="subTitle" idx="1"/>
          </p:nvPr>
        </p:nvSpPr>
        <p:spPr>
          <a:xfrm>
            <a:off x="914401" y="4572000"/>
            <a:ext cx="8614833" cy="1066800"/>
          </a:xfrm>
        </p:spPr>
        <p:txBody>
          <a:bodyPr/>
          <a:lstStyle/>
          <a:p>
            <a:pPr eaLnBrk="1" hangingPunct="1"/>
            <a:r>
              <a:rPr lang="en-GB" altLang="en-GB" sz="3200" b="1" smtClean="0">
                <a:solidFill>
                  <a:srgbClr val="8E8D8C"/>
                </a:solidFill>
              </a:rPr>
              <a:t>STANDARD </a:t>
            </a:r>
            <a:r>
              <a:rPr lang="en-US" sz="3200" b="1" smtClean="0">
                <a:solidFill>
                  <a:srgbClr val="8E8D8C"/>
                </a:solidFill>
              </a:rPr>
              <a:t>DATA MODEL</a:t>
            </a:r>
            <a:r>
              <a:rPr lang="en-GB" altLang="en-GB" sz="3200" b="1" smtClean="0">
                <a:solidFill>
                  <a:srgbClr val="8E8D8C"/>
                </a:solidFill>
              </a:rPr>
              <a:t>S</a:t>
            </a:r>
            <a:endParaRPr lang="en-US" sz="3200" b="1" smtClean="0">
              <a:solidFill>
                <a:srgbClr val="8E8D8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endParaRPr lang="en-US" smtClean="0"/>
          </a:p>
        </p:txBody>
      </p:sp>
      <p:sp>
        <p:nvSpPr>
          <p:cNvPr id="3075" name="Content Placeholder 2"/>
          <p:cNvSpPr>
            <a:spLocks noGrp="1"/>
          </p:cNvSpPr>
          <p:nvPr>
            <p:ph idx="1"/>
          </p:nvPr>
        </p:nvSpPr>
        <p:spPr/>
        <p:txBody>
          <a:bodyPr>
            <a:normAutofit lnSpcReduction="10000"/>
          </a:bodyPr>
          <a:lstStyle/>
          <a:p>
            <a:pPr marL="114300" indent="0" eaLnBrk="1" hangingPunct="1">
              <a:lnSpc>
                <a:spcPct val="150000"/>
              </a:lnSpc>
              <a:buFont typeface="Arial" pitchFamily="34" charset="0"/>
              <a:buNone/>
            </a:pPr>
            <a:r>
              <a:rPr lang="en-GB" altLang="en-GB" smtClean="0"/>
              <a:t>A standard data model or industry standard</a:t>
            </a:r>
          </a:p>
          <a:p>
            <a:pPr marL="114300" indent="0" eaLnBrk="1" hangingPunct="1">
              <a:lnSpc>
                <a:spcPct val="150000"/>
              </a:lnSpc>
              <a:buFont typeface="Arial" pitchFamily="34" charset="0"/>
              <a:buNone/>
            </a:pPr>
            <a:r>
              <a:rPr lang="en-GB" altLang="en-GB" smtClean="0"/>
              <a:t>data model (ISDM) is a data model that is</a:t>
            </a:r>
          </a:p>
          <a:p>
            <a:pPr marL="114300" indent="0" eaLnBrk="1" hangingPunct="1">
              <a:lnSpc>
                <a:spcPct val="150000"/>
              </a:lnSpc>
              <a:buFont typeface="Arial" pitchFamily="34" charset="0"/>
              <a:buNone/>
            </a:pPr>
            <a:r>
              <a:rPr lang="en-GB" altLang="en-GB" smtClean="0"/>
              <a:t>widely applied in some industry, and shared</a:t>
            </a:r>
          </a:p>
          <a:p>
            <a:pPr marL="114300" indent="0" eaLnBrk="1" hangingPunct="1">
              <a:lnSpc>
                <a:spcPct val="150000"/>
              </a:lnSpc>
              <a:buFont typeface="Arial" pitchFamily="34" charset="0"/>
              <a:buNone/>
            </a:pPr>
            <a:r>
              <a:rPr lang="en-GB" altLang="en-GB" smtClean="0"/>
              <a:t>amongst competitors to some degree. They are</a:t>
            </a:r>
          </a:p>
          <a:p>
            <a:pPr marL="114300" indent="0" eaLnBrk="1" hangingPunct="1">
              <a:lnSpc>
                <a:spcPct val="150000"/>
              </a:lnSpc>
              <a:buFont typeface="Arial" pitchFamily="34" charset="0"/>
              <a:buNone/>
            </a:pPr>
            <a:r>
              <a:rPr lang="en-GB" altLang="en-GB" smtClean="0"/>
              <a:t>often defined by standards bodies, database</a:t>
            </a:r>
          </a:p>
          <a:p>
            <a:pPr marL="114300" indent="0" eaLnBrk="1" hangingPunct="1">
              <a:lnSpc>
                <a:spcPct val="150000"/>
              </a:lnSpc>
              <a:buFont typeface="Arial" pitchFamily="34" charset="0"/>
              <a:buNone/>
            </a:pPr>
            <a:r>
              <a:rPr lang="en-GB" altLang="en-GB" smtClean="0"/>
              <a:t>vendors or operating system vendors.</a:t>
            </a:r>
            <a:endParaRPr 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10160000" cy="1189038"/>
          </a:xfrm>
        </p:spPr>
        <p:txBody>
          <a:bodyPr wrap="square" numCol="1" anchorCtr="0" compatLnSpc="1">
            <a:prstTxWarp prst="textNoShape">
              <a:avLst/>
            </a:prstTxWarp>
            <a:normAutofit fontScale="90000"/>
          </a:bodyPr>
          <a:lstStyle/>
          <a:p>
            <a:pPr eaLnBrk="1" hangingPunct="1">
              <a:defRPr/>
            </a:pPr>
            <a:r>
              <a:rPr lang="en-US" smtClean="0"/>
              <a:t/>
            </a:r>
            <a:br>
              <a:rPr lang="en-US" smtClean="0"/>
            </a:br>
            <a:endParaRPr lang="en-US" smtClean="0"/>
          </a:p>
        </p:txBody>
      </p:sp>
      <p:sp>
        <p:nvSpPr>
          <p:cNvPr id="4099" name="Content Placeholder 2"/>
          <p:cNvSpPr>
            <a:spLocks noGrp="1"/>
          </p:cNvSpPr>
          <p:nvPr>
            <p:ph idx="1"/>
          </p:nvPr>
        </p:nvSpPr>
        <p:spPr/>
        <p:txBody>
          <a:bodyPr/>
          <a:lstStyle/>
          <a:p>
            <a:pPr marL="114300" indent="0" eaLnBrk="1" hangingPunct="1">
              <a:lnSpc>
                <a:spcPct val="150000"/>
              </a:lnSpc>
              <a:buFont typeface="Arial" pitchFamily="34" charset="0"/>
              <a:buNone/>
            </a:pPr>
            <a:r>
              <a:rPr lang="en-GB" altLang="en-GB" sz="2800" smtClean="0"/>
              <a:t>When in use, they enable easier and faster</a:t>
            </a:r>
          </a:p>
          <a:p>
            <a:pPr marL="114300" indent="0" eaLnBrk="1" hangingPunct="1">
              <a:lnSpc>
                <a:spcPct val="150000"/>
              </a:lnSpc>
              <a:buFont typeface="Arial" pitchFamily="34" charset="0"/>
              <a:buNone/>
            </a:pPr>
            <a:r>
              <a:rPr lang="en-GB" altLang="en-GB" sz="2800" smtClean="0"/>
              <a:t>information sharing because heterogeneous</a:t>
            </a:r>
          </a:p>
          <a:p>
            <a:pPr marL="114300" indent="0" eaLnBrk="1" hangingPunct="1">
              <a:lnSpc>
                <a:spcPct val="150000"/>
              </a:lnSpc>
              <a:buFont typeface="Arial" pitchFamily="34" charset="0"/>
              <a:buNone/>
            </a:pPr>
            <a:r>
              <a:rPr lang="en-GB" altLang="en-GB" sz="2800" smtClean="0"/>
              <a:t>organizations have a standard vocabulary and</a:t>
            </a:r>
          </a:p>
          <a:p>
            <a:pPr marL="114300" indent="0" eaLnBrk="1" hangingPunct="1">
              <a:lnSpc>
                <a:spcPct val="150000"/>
              </a:lnSpc>
              <a:buFont typeface="Arial" pitchFamily="34" charset="0"/>
              <a:buNone/>
            </a:pPr>
            <a:r>
              <a:rPr lang="en-GB" altLang="en-GB" sz="2800" smtClean="0"/>
              <a:t>pre-negotiated semantics, format, and quality</a:t>
            </a:r>
          </a:p>
          <a:p>
            <a:pPr marL="114300" indent="0" eaLnBrk="1" hangingPunct="1">
              <a:lnSpc>
                <a:spcPct val="150000"/>
              </a:lnSpc>
              <a:buFont typeface="Arial" pitchFamily="34" charset="0"/>
              <a:buNone/>
            </a:pPr>
            <a:r>
              <a:rPr lang="en-GB" altLang="en-GB" sz="2800" smtClean="0"/>
              <a:t>standards for exchanged data.</a:t>
            </a:r>
            <a:endParaRPr lang="en-US" sz="2800" smtClean="0"/>
          </a:p>
          <a:p>
            <a:pPr marL="114300" indent="0" eaLnBrk="1" hangingPunct="1">
              <a:buFont typeface="Arial" pitchFamily="34" charset="0"/>
              <a:buNone/>
            </a:pPr>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endParaRPr lang="en-US"/>
          </a:p>
        </p:txBody>
      </p:sp>
      <p:sp>
        <p:nvSpPr>
          <p:cNvPr id="5123" name="Content Placeholder 3"/>
          <p:cNvSpPr>
            <a:spLocks noGrp="1"/>
          </p:cNvSpPr>
          <p:nvPr>
            <p:ph idx="1"/>
          </p:nvPr>
        </p:nvSpPr>
        <p:spPr/>
        <p:txBody>
          <a:bodyPr/>
          <a:lstStyle/>
          <a:p>
            <a:pPr eaLnBrk="1" hangingPunct="1">
              <a:lnSpc>
                <a:spcPct val="150000"/>
              </a:lnSpc>
            </a:pPr>
            <a:r>
              <a:rPr lang="en-GB" altLang="en-GB" sz="2800" smtClean="0"/>
              <a:t> The more effective standard models have</a:t>
            </a:r>
            <a:br>
              <a:rPr lang="en-GB" altLang="en-GB" sz="2800" smtClean="0"/>
            </a:br>
            <a:r>
              <a:rPr lang="en-GB" altLang="en-GB" sz="2800" smtClean="0"/>
              <a:t>developed in the banking, insurance,</a:t>
            </a:r>
            <a:br>
              <a:rPr lang="en-GB" altLang="en-GB" sz="2800" smtClean="0"/>
            </a:br>
            <a:r>
              <a:rPr lang="en-GB" altLang="en-GB" sz="2800" smtClean="0"/>
              <a:t>pharmaceutical and automotive industries, to</a:t>
            </a:r>
            <a:br>
              <a:rPr lang="en-GB" altLang="en-GB" sz="2800" smtClean="0"/>
            </a:br>
            <a:r>
              <a:rPr lang="en-GB" altLang="en-GB" sz="2800" smtClean="0"/>
              <a:t>reflect the stringent standards applied to</a:t>
            </a:r>
            <a:br>
              <a:rPr lang="en-GB" altLang="en-GB" sz="2800" smtClean="0"/>
            </a:br>
            <a:r>
              <a:rPr lang="en-GB" altLang="en-GB" sz="2800" smtClean="0"/>
              <a:t>customer information gathering, customer</a:t>
            </a:r>
            <a:br>
              <a:rPr lang="en-GB" altLang="en-GB" sz="2800" smtClean="0"/>
            </a:br>
            <a:r>
              <a:rPr lang="en-GB" altLang="en-GB" sz="2800" smtClean="0"/>
              <a:t>privacy, consumer safety, or just in time</a:t>
            </a:r>
            <a:br>
              <a:rPr lang="en-GB" altLang="en-GB" sz="2800" smtClean="0"/>
            </a:br>
            <a:r>
              <a:rPr lang="en-GB" altLang="en-GB" sz="2800" smtClean="0"/>
              <a:t>manufacturing.</a:t>
            </a:r>
            <a:endParaRPr lang="en-US" sz="280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GB" altLang="en-GB" b="1" smtClean="0"/>
              <a:t> </a:t>
            </a:r>
            <a:endParaRPr lang="en-US" smtClean="0"/>
          </a:p>
        </p:txBody>
      </p:sp>
      <p:sp>
        <p:nvSpPr>
          <p:cNvPr id="6147" name="Content Placeholder 2"/>
          <p:cNvSpPr>
            <a:spLocks noGrp="1"/>
          </p:cNvSpPr>
          <p:nvPr>
            <p:ph idx="1"/>
          </p:nvPr>
        </p:nvSpPr>
        <p:spPr>
          <a:xfrm>
            <a:off x="609600" y="838200"/>
            <a:ext cx="10160000" cy="5562600"/>
          </a:xfrm>
        </p:spPr>
        <p:txBody>
          <a:bodyPr/>
          <a:lstStyle/>
          <a:p>
            <a:pPr marL="0" indent="0" eaLnBrk="1" hangingPunct="1">
              <a:lnSpc>
                <a:spcPct val="150000"/>
              </a:lnSpc>
              <a:buFont typeface="Arial" pitchFamily="34" charset="0"/>
              <a:buNone/>
            </a:pPr>
            <a:r>
              <a:rPr lang="en-US" smtClean="0"/>
              <a:t/>
            </a:r>
            <a:br>
              <a:rPr lang="en-US" smtClean="0"/>
            </a:br>
            <a:r>
              <a:rPr lang="en-GB" altLang="en-GB" smtClean="0"/>
              <a:t>The standard data models used are:-  the popular relational</a:t>
            </a:r>
          </a:p>
          <a:p>
            <a:pPr marL="0" indent="0" eaLnBrk="1" hangingPunct="1">
              <a:lnSpc>
                <a:spcPct val="150000"/>
              </a:lnSpc>
              <a:buFont typeface="Arial" pitchFamily="34" charset="0"/>
              <a:buNone/>
            </a:pPr>
            <a:r>
              <a:rPr lang="en-GB" altLang="en-GB" smtClean="0"/>
              <a:t>model of database management, but some use</a:t>
            </a:r>
          </a:p>
          <a:p>
            <a:pPr marL="0" indent="0" eaLnBrk="1" hangingPunct="1">
              <a:lnSpc>
                <a:spcPct val="150000"/>
              </a:lnSpc>
              <a:buFont typeface="Arial" pitchFamily="34" charset="0"/>
              <a:buNone/>
            </a:pPr>
            <a:r>
              <a:rPr lang="en-GB" altLang="en-GB" smtClean="0"/>
              <a:t>the hierarchical model, especially those used in manufacturing or mandated by governments, e.g., the din codes specified by Germany.</a:t>
            </a:r>
            <a:endParaRPr lang="en-US" sz="240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defRPr/>
            </a:pPr>
            <a:endParaRPr lang="en-US" sz="4100" dirty="0" smtClean="0"/>
          </a:p>
        </p:txBody>
      </p:sp>
      <p:sp>
        <p:nvSpPr>
          <p:cNvPr id="7171" name="Content Placeholder 2"/>
          <p:cNvSpPr>
            <a:spLocks noGrp="1"/>
          </p:cNvSpPr>
          <p:nvPr>
            <p:ph idx="1"/>
          </p:nvPr>
        </p:nvSpPr>
        <p:spPr/>
        <p:txBody>
          <a:bodyPr/>
          <a:lstStyle/>
          <a:p>
            <a:pPr eaLnBrk="1" hangingPunct="1"/>
            <a:r>
              <a:rPr lang="en-GB" altLang="en-GB" sz="2800" smtClean="0"/>
              <a:t> The most complex data models known are in</a:t>
            </a:r>
            <a:br>
              <a:rPr lang="en-GB" altLang="en-GB" sz="2800" smtClean="0"/>
            </a:br>
            <a:r>
              <a:rPr lang="en-GB" altLang="en-GB" sz="2800" smtClean="0"/>
              <a:t>military use, and consortia such as NATO tend</a:t>
            </a:r>
            <a:br>
              <a:rPr lang="en-GB" altLang="en-GB" sz="2800" smtClean="0"/>
            </a:br>
            <a:r>
              <a:rPr lang="en-GB" altLang="en-GB" sz="2800" smtClean="0"/>
              <a:t>to require strict standards of their members'</a:t>
            </a:r>
            <a:br>
              <a:rPr lang="en-GB" altLang="en-GB" sz="2800" smtClean="0"/>
            </a:br>
            <a:r>
              <a:rPr lang="en-GB" altLang="en-GB" sz="2800" smtClean="0"/>
              <a:t>equipment and supply databases. However, since they did not share these with non-</a:t>
            </a:r>
            <a:br>
              <a:rPr lang="en-GB" altLang="en-GB" sz="2800" smtClean="0"/>
            </a:br>
            <a:r>
              <a:rPr lang="en-GB" altLang="en-GB" sz="2800" smtClean="0"/>
              <a:t>NATO competitors, it could be referred to as a Standard model</a:t>
            </a:r>
            <a:endParaRPr lang="en-US" sz="24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endParaRPr lang="en-US" smtClean="0"/>
          </a:p>
        </p:txBody>
      </p:sp>
      <p:sp>
        <p:nvSpPr>
          <p:cNvPr id="8195" name="Content Placeholder 2"/>
          <p:cNvSpPr>
            <a:spLocks noGrp="1"/>
          </p:cNvSpPr>
          <p:nvPr>
            <p:ph idx="1"/>
          </p:nvPr>
        </p:nvSpPr>
        <p:spPr/>
        <p:txBody>
          <a:bodyPr/>
          <a:lstStyle/>
          <a:p>
            <a:pPr marL="114300" indent="0" eaLnBrk="1" hangingPunct="1">
              <a:lnSpc>
                <a:spcPct val="150000"/>
              </a:lnSpc>
              <a:buFont typeface="Arial" pitchFamily="34" charset="0"/>
              <a:buNone/>
            </a:pPr>
            <a:r>
              <a:rPr lang="en-GB" altLang="en-GB" smtClean="0"/>
              <a:t>Other standard are :-Common Education Data Standards (CEDS),SIF</a:t>
            </a:r>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GB" dirty="0" smtClean="0"/>
              <a:t>Concept of Data Modeling</a:t>
            </a:r>
            <a:endParaRPr lang="en-US" dirty="0"/>
          </a:p>
        </p:txBody>
      </p:sp>
      <p:sp>
        <p:nvSpPr>
          <p:cNvPr id="3" name="Content Placeholder 2"/>
          <p:cNvSpPr>
            <a:spLocks noGrp="1"/>
          </p:cNvSpPr>
          <p:nvPr>
            <p:ph idx="1"/>
          </p:nvPr>
        </p:nvSpPr>
        <p:spPr/>
        <p:txBody>
          <a:bodyPr>
            <a:normAutofit lnSpcReduction="10000"/>
          </a:bodyPr>
          <a:lstStyle/>
          <a:p>
            <a:r>
              <a:rPr lang="en-GB" altLang="en-GB" dirty="0"/>
              <a:t>The concept of data modeling can be better understood if we compare the development cycle of a data model to the construction of a house. For example Company ABC is planning to build a guest house (database) and it calls the building architect (data modeler) and projects its building requirements (business requirements). Building architect (data modeler) develops the plan (data model) and gives it to company ABC. Finally company ABC calls civil engineers (DBA) to construct the guest house (database).</a:t>
            </a:r>
          </a:p>
          <a:p>
            <a:endParaRPr lang="en-US" dirty="0"/>
          </a:p>
        </p:txBody>
      </p:sp>
    </p:spTree>
    <p:extLst>
      <p:ext uri="{BB962C8B-B14F-4D97-AF65-F5344CB8AC3E}">
        <p14:creationId xmlns:p14="http://schemas.microsoft.com/office/powerpoint/2010/main" xmlns="" val="40110560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609600"/>
            <a:ext cx="10160000" cy="1143000"/>
          </a:xfrm>
        </p:spPr>
        <p:txBody>
          <a:bodyPr wrap="square" numCol="1" anchorCtr="0" compatLnSpc="1">
            <a:prstTxWarp prst="textNoShape">
              <a:avLst/>
            </a:prstTxWarp>
            <a:normAutofit fontScale="90000"/>
          </a:bodyPr>
          <a:lstStyle/>
          <a:p>
            <a:pPr eaLnBrk="1" hangingPunct="1">
              <a:defRPr/>
            </a:pPr>
            <a:r>
              <a:rPr lang="en-US" smtClean="0"/>
              <a:t/>
            </a:r>
            <a:br>
              <a:rPr lang="en-US" smtClean="0"/>
            </a:br>
            <a:endParaRPr lang="en-US" smtClean="0"/>
          </a:p>
        </p:txBody>
      </p:sp>
      <p:sp>
        <p:nvSpPr>
          <p:cNvPr id="3" name="Content Placeholder 2"/>
          <p:cNvSpPr>
            <a:spLocks noGrp="1"/>
          </p:cNvSpPr>
          <p:nvPr>
            <p:ph idx="1"/>
          </p:nvPr>
        </p:nvSpPr>
        <p:spPr/>
        <p:txBody>
          <a:bodyPr>
            <a:normAutofit/>
          </a:bodyPr>
          <a:lstStyle/>
          <a:p>
            <a:pPr eaLnBrk="1" hangingPunct="1">
              <a:lnSpc>
                <a:spcPct val="140000"/>
              </a:lnSpc>
              <a:buFont typeface="Arial" charset="0"/>
              <a:buChar char="•"/>
              <a:defRPr/>
            </a:pPr>
            <a:r>
              <a:rPr lang="en-GB" altLang="en-GB" sz="2600" dirty="0" smtClean="0"/>
              <a:t>An emerging area of standard data model is in</a:t>
            </a:r>
          </a:p>
          <a:p>
            <a:pPr eaLnBrk="1" hangingPunct="1">
              <a:lnSpc>
                <a:spcPct val="140000"/>
              </a:lnSpc>
              <a:buFont typeface="Arial" charset="0"/>
              <a:buChar char="•"/>
              <a:defRPr/>
            </a:pPr>
            <a:r>
              <a:rPr lang="en-GB" altLang="en-GB" sz="2600" dirty="0" smtClean="0"/>
              <a:t>the identity card arena, where a vast number</a:t>
            </a:r>
          </a:p>
          <a:p>
            <a:pPr eaLnBrk="1" hangingPunct="1">
              <a:lnSpc>
                <a:spcPct val="140000"/>
              </a:lnSpc>
              <a:buFont typeface="Arial" charset="0"/>
              <a:buChar char="•"/>
              <a:defRPr/>
            </a:pPr>
            <a:r>
              <a:rPr lang="en-GB" altLang="en-GB" sz="2600" dirty="0" smtClean="0"/>
              <a:t>of security engineering solutions for public</a:t>
            </a:r>
          </a:p>
          <a:p>
            <a:pPr eaLnBrk="1" hangingPunct="1">
              <a:lnSpc>
                <a:spcPct val="140000"/>
              </a:lnSpc>
              <a:buFont typeface="Arial" charset="0"/>
              <a:buChar char="•"/>
              <a:defRPr/>
            </a:pPr>
            <a:r>
              <a:rPr lang="en-GB" altLang="en-GB" sz="2600" dirty="0" smtClean="0"/>
              <a:t>spaces, e.g., airports, other public transport,</a:t>
            </a:r>
          </a:p>
          <a:p>
            <a:pPr eaLnBrk="1" hangingPunct="1">
              <a:lnSpc>
                <a:spcPct val="140000"/>
              </a:lnSpc>
              <a:buFont typeface="Arial" charset="0"/>
              <a:buChar char="•"/>
              <a:defRPr/>
            </a:pPr>
            <a:r>
              <a:rPr lang="en-GB" altLang="en-GB" sz="2600" dirty="0" smtClean="0"/>
              <a:t>hospitals, are expected soon to rely on a</a:t>
            </a:r>
          </a:p>
          <a:p>
            <a:pPr eaLnBrk="1" hangingPunct="1">
              <a:lnSpc>
                <a:spcPct val="140000"/>
              </a:lnSpc>
              <a:buFont typeface="Arial" charset="0"/>
              <a:buChar char="•"/>
              <a:defRPr/>
            </a:pPr>
            <a:r>
              <a:rPr lang="en-GB" altLang="en-GB" sz="2600" dirty="0" smtClean="0"/>
              <a:t>standard data model for identifying the </a:t>
            </a:r>
            <a:r>
              <a:rPr lang="en-GB" altLang="en-GB" sz="2600" dirty="0" smtClean="0"/>
              <a:t>card</a:t>
            </a:r>
            <a:endParaRPr lang="en-GB" altLang="en-GB" sz="2600"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609600"/>
            <a:ext cx="10160000" cy="1143000"/>
          </a:xfrm>
        </p:spPr>
        <p:txBody>
          <a:bodyPr wrap="square" numCol="1" anchorCtr="0" compatLnSpc="1">
            <a:prstTxWarp prst="textNoShape">
              <a:avLst/>
            </a:prstTxWarp>
            <a:normAutofit fontScale="90000"/>
          </a:bodyPr>
          <a:lstStyle/>
          <a:p>
            <a:pPr eaLnBrk="1" hangingPunct="1">
              <a:defRPr/>
            </a:pPr>
            <a:r>
              <a:rPr lang="en-US" smtClean="0"/>
              <a:t/>
            </a:r>
            <a:br>
              <a:rPr lang="en-US" smtClean="0"/>
            </a:br>
            <a:endParaRPr lang="en-US" smtClean="0"/>
          </a:p>
        </p:txBody>
      </p:sp>
      <p:sp>
        <p:nvSpPr>
          <p:cNvPr id="3" name="Content Placeholder 2"/>
          <p:cNvSpPr>
            <a:spLocks noGrp="1"/>
          </p:cNvSpPr>
          <p:nvPr>
            <p:ph idx="1"/>
          </p:nvPr>
        </p:nvSpPr>
        <p:spPr/>
        <p:txBody>
          <a:bodyPr>
            <a:normAutofit/>
          </a:bodyPr>
          <a:lstStyle/>
          <a:p>
            <a:pPr eaLnBrk="1" hangingPunct="1">
              <a:lnSpc>
                <a:spcPct val="140000"/>
              </a:lnSpc>
              <a:buFont typeface="Arial" charset="0"/>
              <a:buChar char="•"/>
              <a:defRPr/>
            </a:pPr>
            <a:r>
              <a:rPr lang="en-GB" altLang="en-GB" sz="2600" dirty="0" smtClean="0"/>
              <a:t>holder/user </a:t>
            </a:r>
            <a:r>
              <a:rPr lang="en-GB" altLang="en-GB" sz="2600" dirty="0" smtClean="0"/>
              <a:t>of the facility. This may contain</a:t>
            </a:r>
          </a:p>
          <a:p>
            <a:pPr eaLnBrk="1" hangingPunct="1">
              <a:lnSpc>
                <a:spcPct val="140000"/>
              </a:lnSpc>
              <a:buFont typeface="Arial" charset="0"/>
              <a:buChar char="•"/>
              <a:defRPr/>
            </a:pPr>
            <a:r>
              <a:rPr lang="en-GB" altLang="en-GB" sz="2600" dirty="0" smtClean="0"/>
              <a:t>biometric information or other data that would</a:t>
            </a:r>
          </a:p>
          <a:p>
            <a:pPr eaLnBrk="1" hangingPunct="1">
              <a:lnSpc>
                <a:spcPct val="140000"/>
              </a:lnSpc>
              <a:buFont typeface="Arial" charset="0"/>
              <a:buChar char="•"/>
              <a:defRPr/>
            </a:pPr>
            <a:r>
              <a:rPr lang="en-GB" altLang="en-GB" sz="2600" dirty="0" smtClean="0"/>
              <a:t>be standardized across an entire trade bloc,</a:t>
            </a:r>
          </a:p>
          <a:p>
            <a:pPr eaLnBrk="1" hangingPunct="1">
              <a:lnSpc>
                <a:spcPct val="140000"/>
              </a:lnSpc>
              <a:buFont typeface="Arial" charset="0"/>
              <a:buChar char="•"/>
              <a:defRPr/>
            </a:pPr>
            <a:r>
              <a:rPr lang="en-GB" altLang="en-GB" sz="2600" dirty="0" smtClean="0"/>
              <a:t>e.g., the European Union or the North</a:t>
            </a:r>
          </a:p>
          <a:p>
            <a:pPr eaLnBrk="1" hangingPunct="1">
              <a:lnSpc>
                <a:spcPct val="140000"/>
              </a:lnSpc>
              <a:buFont typeface="Arial" charset="0"/>
              <a:buChar char="•"/>
              <a:defRPr/>
            </a:pPr>
            <a:r>
              <a:rPr lang="en-GB" altLang="en-GB" sz="2600" dirty="0" smtClean="0"/>
              <a:t>American Free Trade Agreement (NAFTA).</a:t>
            </a:r>
            <a:endParaRPr lang="en-US" sz="2600" dirty="0" smtClean="0"/>
          </a:p>
          <a:p>
            <a:pPr eaLnBrk="1" hangingPunct="1">
              <a:lnSpc>
                <a:spcPct val="140000"/>
              </a:lnSpc>
              <a:buFont typeface="Arial" charset="0"/>
              <a:buChar char="•"/>
              <a:defRPr/>
            </a:pPr>
            <a:endParaRPr lang="en-US" sz="2600"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5" name="Rectangle 7"/>
          <p:cNvSpPr>
            <a:spLocks noGrp="1" noChangeArrowheads="1"/>
          </p:cNvSpPr>
          <p:nvPr>
            <p:ph type="ctrTitle"/>
          </p:nvPr>
        </p:nvSpPr>
        <p:spPr/>
        <p:txBody>
          <a:bodyPr/>
          <a:lstStyle/>
          <a:p>
            <a:pPr eaLnBrk="1" hangingPunct="1">
              <a:defRPr/>
            </a:pPr>
            <a:r>
              <a:rPr lang="en-US" smtClean="0"/>
              <a:t>1</a:t>
            </a:r>
            <a:r>
              <a:rPr lang="en-US" baseline="30000" smtClean="0"/>
              <a:t>st</a:t>
            </a:r>
            <a:r>
              <a:rPr lang="en-US" smtClean="0"/>
              <a:t>, 2</a:t>
            </a:r>
            <a:r>
              <a:rPr lang="en-US" baseline="30000" smtClean="0"/>
              <a:t>nd</a:t>
            </a:r>
            <a:r>
              <a:rPr lang="en-US" smtClean="0"/>
              <a:t>, and 3</a:t>
            </a:r>
            <a:r>
              <a:rPr lang="en-US" baseline="30000" smtClean="0"/>
              <a:t>rd</a:t>
            </a:r>
            <a:r>
              <a:rPr lang="en-US" smtClean="0"/>
              <a:t> </a:t>
            </a:r>
            <a:br>
              <a:rPr lang="en-US" smtClean="0"/>
            </a:br>
            <a:r>
              <a:rPr lang="en-US" smtClean="0"/>
              <a:t>Normal Forms</a:t>
            </a:r>
          </a:p>
        </p:txBody>
      </p:sp>
      <p:sp>
        <p:nvSpPr>
          <p:cNvPr id="2056" name="Rectangle 8"/>
          <p:cNvSpPr>
            <a:spLocks noGrp="1" noChangeArrowheads="1"/>
          </p:cNvSpPr>
          <p:nvPr>
            <p:ph type="subTitle" idx="1"/>
          </p:nvPr>
        </p:nvSpPr>
        <p:spPr/>
        <p:txBody>
          <a:bodyPr/>
          <a:lstStyle/>
          <a:p>
            <a:pPr eaLnBrk="1" hangingPunct="1">
              <a:defRPr/>
            </a:pPr>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smtClean="0"/>
              <a:t>Overview</a:t>
            </a:r>
          </a:p>
        </p:txBody>
      </p:sp>
      <p:sp>
        <p:nvSpPr>
          <p:cNvPr id="9219" name="Rectangle 3"/>
          <p:cNvSpPr>
            <a:spLocks noGrp="1" noChangeArrowheads="1"/>
          </p:cNvSpPr>
          <p:nvPr>
            <p:ph type="body" idx="1"/>
          </p:nvPr>
        </p:nvSpPr>
        <p:spPr/>
        <p:txBody>
          <a:bodyPr/>
          <a:lstStyle/>
          <a:p>
            <a:pPr eaLnBrk="1" hangingPunct="1">
              <a:lnSpc>
                <a:spcPct val="90000"/>
              </a:lnSpc>
              <a:defRPr/>
            </a:pPr>
            <a:r>
              <a:rPr lang="en-US" smtClean="0"/>
              <a:t>Today we’ll talk about:</a:t>
            </a:r>
          </a:p>
          <a:p>
            <a:pPr lvl="1" eaLnBrk="1" hangingPunct="1">
              <a:lnSpc>
                <a:spcPct val="90000"/>
              </a:lnSpc>
              <a:defRPr/>
            </a:pPr>
            <a:r>
              <a:rPr lang="en-US" smtClean="0"/>
              <a:t>Database Normalization</a:t>
            </a:r>
          </a:p>
          <a:p>
            <a:pPr lvl="2" eaLnBrk="1" hangingPunct="1">
              <a:lnSpc>
                <a:spcPct val="90000"/>
              </a:lnSpc>
              <a:defRPr/>
            </a:pPr>
            <a:r>
              <a:rPr lang="en-US" smtClean="0"/>
              <a:t>Data Anomalies Caused by:</a:t>
            </a:r>
          </a:p>
          <a:p>
            <a:pPr lvl="3" eaLnBrk="1" hangingPunct="1">
              <a:lnSpc>
                <a:spcPct val="90000"/>
              </a:lnSpc>
              <a:defRPr/>
            </a:pPr>
            <a:r>
              <a:rPr lang="en-US" smtClean="0"/>
              <a:t>Update, Insertion, Deletion</a:t>
            </a:r>
          </a:p>
          <a:p>
            <a:pPr lvl="1" eaLnBrk="1" hangingPunct="1">
              <a:lnSpc>
                <a:spcPct val="90000"/>
              </a:lnSpc>
              <a:defRPr/>
            </a:pPr>
            <a:r>
              <a:rPr lang="en-US" smtClean="0"/>
              <a:t>Brief History/Overview</a:t>
            </a:r>
          </a:p>
          <a:p>
            <a:pPr lvl="1" eaLnBrk="1" hangingPunct="1">
              <a:lnSpc>
                <a:spcPct val="90000"/>
              </a:lnSpc>
              <a:defRPr/>
            </a:pPr>
            <a:r>
              <a:rPr lang="en-US" smtClean="0"/>
              <a:t>1</a:t>
            </a:r>
            <a:r>
              <a:rPr lang="en-US" baseline="30000" smtClean="0"/>
              <a:t>st </a:t>
            </a:r>
            <a:r>
              <a:rPr lang="en-US" smtClean="0"/>
              <a:t>Normal Form</a:t>
            </a:r>
            <a:endParaRPr lang="en-US" baseline="30000" smtClean="0"/>
          </a:p>
          <a:p>
            <a:pPr lvl="1" eaLnBrk="1" hangingPunct="1">
              <a:lnSpc>
                <a:spcPct val="90000"/>
              </a:lnSpc>
              <a:defRPr/>
            </a:pPr>
            <a:r>
              <a:rPr lang="en-US" smtClean="0"/>
              <a:t>2</a:t>
            </a:r>
            <a:r>
              <a:rPr lang="en-US" baseline="30000" smtClean="0"/>
              <a:t>nd </a:t>
            </a:r>
            <a:r>
              <a:rPr lang="en-US" smtClean="0"/>
              <a:t>Normal Form</a:t>
            </a:r>
          </a:p>
          <a:p>
            <a:pPr lvl="1" eaLnBrk="1" hangingPunct="1">
              <a:lnSpc>
                <a:spcPct val="90000"/>
              </a:lnSpc>
              <a:defRPr/>
            </a:pPr>
            <a:r>
              <a:rPr lang="en-US" smtClean="0"/>
              <a:t>3</a:t>
            </a:r>
            <a:r>
              <a:rPr lang="en-US" baseline="30000" smtClean="0"/>
              <a:t>rd</a:t>
            </a:r>
            <a:r>
              <a:rPr lang="en-US" smtClean="0"/>
              <a:t> Normal Form</a:t>
            </a:r>
          </a:p>
          <a:p>
            <a:pPr lvl="1" eaLnBrk="1" hangingPunct="1">
              <a:lnSpc>
                <a:spcPct val="90000"/>
              </a:lnSpc>
              <a:defRPr/>
            </a:pPr>
            <a:r>
              <a:rPr lang="en-US" smtClean="0"/>
              <a:t>Conclusion</a:t>
            </a:r>
          </a:p>
          <a:p>
            <a:pPr lvl="1" eaLnBrk="1" hangingPunct="1">
              <a:lnSpc>
                <a:spcPct val="90000"/>
              </a:lnSpc>
              <a:defRPr/>
            </a:pPr>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smtClean="0"/>
              <a:t>Database Normalization</a:t>
            </a:r>
          </a:p>
        </p:txBody>
      </p:sp>
      <p:sp>
        <p:nvSpPr>
          <p:cNvPr id="10243" name="Rectangle 3"/>
          <p:cNvSpPr>
            <a:spLocks noGrp="1" noChangeArrowheads="1"/>
          </p:cNvSpPr>
          <p:nvPr>
            <p:ph type="body" idx="1"/>
          </p:nvPr>
        </p:nvSpPr>
        <p:spPr/>
        <p:txBody>
          <a:bodyPr/>
          <a:lstStyle/>
          <a:p>
            <a:pPr eaLnBrk="1" hangingPunct="1">
              <a:defRPr/>
            </a:pPr>
            <a:r>
              <a:rPr lang="en-US" smtClean="0"/>
              <a:t>The main goal of Database Normalization is to restructure the logical data model of a database to:</a:t>
            </a:r>
          </a:p>
          <a:p>
            <a:pPr eaLnBrk="1" hangingPunct="1">
              <a:defRPr/>
            </a:pPr>
            <a:r>
              <a:rPr lang="en-US" smtClean="0"/>
              <a:t>Eliminate redundancy</a:t>
            </a:r>
          </a:p>
          <a:p>
            <a:pPr eaLnBrk="1" hangingPunct="1">
              <a:defRPr/>
            </a:pPr>
            <a:r>
              <a:rPr lang="en-US" smtClean="0"/>
              <a:t>Organize data efficiently </a:t>
            </a:r>
          </a:p>
          <a:p>
            <a:pPr eaLnBrk="1" hangingPunct="1">
              <a:defRPr/>
            </a:pPr>
            <a:r>
              <a:rPr lang="en-US" smtClean="0"/>
              <a:t>Reduce the potential for data anomalies.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t>Data Anomalies</a:t>
            </a:r>
          </a:p>
        </p:txBody>
      </p:sp>
      <p:sp>
        <p:nvSpPr>
          <p:cNvPr id="11267" name="Rectangle 3"/>
          <p:cNvSpPr>
            <a:spLocks noGrp="1" noChangeArrowheads="1"/>
          </p:cNvSpPr>
          <p:nvPr>
            <p:ph type="body" idx="1"/>
          </p:nvPr>
        </p:nvSpPr>
        <p:spPr>
          <a:xfrm>
            <a:off x="609600" y="1981200"/>
            <a:ext cx="10972800" cy="4495800"/>
          </a:xfrm>
        </p:spPr>
        <p:txBody>
          <a:bodyPr/>
          <a:lstStyle/>
          <a:p>
            <a:pPr eaLnBrk="1" hangingPunct="1">
              <a:lnSpc>
                <a:spcPct val="80000"/>
              </a:lnSpc>
              <a:defRPr/>
            </a:pPr>
            <a:r>
              <a:rPr lang="en-US" sz="2800" smtClean="0"/>
              <a:t>Data anomalies are inconsistencies in the data stored in a database as a result of an operation such as update, insertion, and/or deletion.</a:t>
            </a:r>
          </a:p>
          <a:p>
            <a:pPr eaLnBrk="1" hangingPunct="1">
              <a:lnSpc>
                <a:spcPct val="80000"/>
              </a:lnSpc>
              <a:defRPr/>
            </a:pPr>
            <a:r>
              <a:rPr lang="en-US" sz="2800" smtClean="0"/>
              <a:t>Such inconsistencies may arise when have a particular record stored in multiple locations and not all of the copies are updated.</a:t>
            </a:r>
          </a:p>
          <a:p>
            <a:pPr eaLnBrk="1" hangingPunct="1">
              <a:lnSpc>
                <a:spcPct val="80000"/>
              </a:lnSpc>
              <a:buFont typeface="Wingdings" pitchFamily="2" charset="2"/>
              <a:buNone/>
              <a:defRPr/>
            </a:pPr>
            <a:endParaRPr lang="en-US" sz="2800" smtClean="0"/>
          </a:p>
          <a:p>
            <a:pPr eaLnBrk="1" hangingPunct="1">
              <a:lnSpc>
                <a:spcPct val="80000"/>
              </a:lnSpc>
              <a:defRPr/>
            </a:pPr>
            <a:r>
              <a:rPr lang="en-US" sz="2800" smtClean="0"/>
              <a:t>We can prevent such anomalies by implementing 7 different level of normalization called Normal Forms (NF)</a:t>
            </a:r>
          </a:p>
          <a:p>
            <a:pPr eaLnBrk="1" hangingPunct="1">
              <a:lnSpc>
                <a:spcPct val="80000"/>
              </a:lnSpc>
              <a:defRPr/>
            </a:pPr>
            <a:r>
              <a:rPr lang="en-US" sz="2800" smtClean="0"/>
              <a:t>We’ll only look at the first three. </a:t>
            </a:r>
            <a:r>
              <a:rPr lang="en-US" sz="2800" smtClean="0">
                <a:sym typeface="Wingdings" pitchFamily="2" charset="2"/>
              </a:rPr>
              <a:t></a:t>
            </a:r>
            <a:endParaRPr lang="en-US" sz="28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mtClean="0"/>
              <a:t>Brief History/Overview</a:t>
            </a:r>
          </a:p>
        </p:txBody>
      </p:sp>
      <p:sp>
        <p:nvSpPr>
          <p:cNvPr id="12291" name="Rectangle 3"/>
          <p:cNvSpPr>
            <a:spLocks noGrp="1" noChangeArrowheads="1"/>
          </p:cNvSpPr>
          <p:nvPr>
            <p:ph type="body" idx="1"/>
          </p:nvPr>
        </p:nvSpPr>
        <p:spPr/>
        <p:txBody>
          <a:bodyPr/>
          <a:lstStyle/>
          <a:p>
            <a:pPr eaLnBrk="1" hangingPunct="1">
              <a:lnSpc>
                <a:spcPct val="80000"/>
              </a:lnSpc>
              <a:defRPr/>
            </a:pPr>
            <a:r>
              <a:rPr lang="en-US" sz="2400" smtClean="0"/>
              <a:t>Database Normalization was first proposed by Edgar F. Codd.</a:t>
            </a:r>
          </a:p>
          <a:p>
            <a:pPr eaLnBrk="1" hangingPunct="1">
              <a:lnSpc>
                <a:spcPct val="80000"/>
              </a:lnSpc>
              <a:defRPr/>
            </a:pPr>
            <a:r>
              <a:rPr lang="en-US" sz="2400" smtClean="0"/>
              <a:t>Codd defined the first three Normal Forms, which we’ll look into, of the 7 known Normal Forms.</a:t>
            </a:r>
          </a:p>
          <a:p>
            <a:pPr eaLnBrk="1" hangingPunct="1">
              <a:lnSpc>
                <a:spcPct val="80000"/>
              </a:lnSpc>
              <a:defRPr/>
            </a:pPr>
            <a:endParaRPr lang="en-US" sz="2400" smtClean="0"/>
          </a:p>
          <a:p>
            <a:pPr eaLnBrk="1" hangingPunct="1">
              <a:lnSpc>
                <a:spcPct val="80000"/>
              </a:lnSpc>
              <a:defRPr/>
            </a:pPr>
            <a:r>
              <a:rPr lang="en-US" sz="2400" smtClean="0"/>
              <a:t>In order to do normalization we must know what the requirements are for each of the three Normal Forms that we’ll go over.</a:t>
            </a:r>
          </a:p>
          <a:p>
            <a:pPr eaLnBrk="1" hangingPunct="1">
              <a:lnSpc>
                <a:spcPct val="80000"/>
              </a:lnSpc>
              <a:defRPr/>
            </a:pPr>
            <a:r>
              <a:rPr lang="en-US" sz="2400" smtClean="0"/>
              <a:t>One of the key requirements to remember is that Normal Forms are progressive. That is, in order to have 3</a:t>
            </a:r>
            <a:r>
              <a:rPr lang="en-US" sz="2400" baseline="30000" smtClean="0"/>
              <a:t>rd</a:t>
            </a:r>
            <a:r>
              <a:rPr lang="en-US" sz="2400" smtClean="0"/>
              <a:t> NF we must have 2</a:t>
            </a:r>
            <a:r>
              <a:rPr lang="en-US" sz="2400" baseline="30000" smtClean="0"/>
              <a:t>nd</a:t>
            </a:r>
            <a:r>
              <a:rPr lang="en-US" sz="2400" smtClean="0"/>
              <a:t> NF and in order to have 2</a:t>
            </a:r>
            <a:r>
              <a:rPr lang="en-US" sz="2400" baseline="30000" smtClean="0"/>
              <a:t>nd</a:t>
            </a:r>
            <a:r>
              <a:rPr lang="en-US" sz="2400" smtClean="0"/>
              <a:t> NF we must have 1</a:t>
            </a:r>
            <a:r>
              <a:rPr lang="en-US" sz="2400" baseline="30000" smtClean="0"/>
              <a:t>st</a:t>
            </a:r>
            <a:r>
              <a:rPr lang="en-US" sz="2400" smtClean="0"/>
              <a:t> NF.</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defRPr/>
            </a:pPr>
            <a:r>
              <a:rPr lang="en-US" sz="4000" smtClean="0"/>
              <a:t>1</a:t>
            </a:r>
            <a:r>
              <a:rPr lang="en-US" sz="4000" baseline="30000" smtClean="0"/>
              <a:t>st </a:t>
            </a:r>
            <a:r>
              <a:rPr lang="en-US" sz="4000" smtClean="0"/>
              <a:t>Normal Form</a:t>
            </a:r>
            <a:br>
              <a:rPr lang="en-US" sz="4000" smtClean="0"/>
            </a:br>
            <a:r>
              <a:rPr lang="en-US" sz="4000" smtClean="0"/>
              <a:t>The Requirements</a:t>
            </a:r>
          </a:p>
        </p:txBody>
      </p:sp>
      <p:sp>
        <p:nvSpPr>
          <p:cNvPr id="13315" name="Rectangle 3"/>
          <p:cNvSpPr>
            <a:spLocks noGrp="1" noChangeArrowheads="1"/>
          </p:cNvSpPr>
          <p:nvPr>
            <p:ph type="body" idx="1"/>
          </p:nvPr>
        </p:nvSpPr>
        <p:spPr/>
        <p:txBody>
          <a:bodyPr/>
          <a:lstStyle/>
          <a:p>
            <a:pPr eaLnBrk="1" hangingPunct="1">
              <a:defRPr/>
            </a:pPr>
            <a:r>
              <a:rPr lang="en-US" smtClean="0"/>
              <a:t>The requirements to satisfy the 1</a:t>
            </a:r>
            <a:r>
              <a:rPr lang="en-US" baseline="30000" smtClean="0"/>
              <a:t>st</a:t>
            </a:r>
            <a:r>
              <a:rPr lang="en-US" smtClean="0"/>
              <a:t> NF:</a:t>
            </a:r>
          </a:p>
          <a:p>
            <a:pPr lvl="1" eaLnBrk="1" hangingPunct="1">
              <a:defRPr/>
            </a:pPr>
            <a:r>
              <a:rPr lang="en-US" smtClean="0"/>
              <a:t>Each table has a primary key: minimal set of attributes which can uniquely identify a record</a:t>
            </a:r>
          </a:p>
          <a:p>
            <a:pPr lvl="1" eaLnBrk="1" hangingPunct="1">
              <a:defRPr/>
            </a:pPr>
            <a:r>
              <a:rPr lang="en-US" smtClean="0"/>
              <a:t>The values in each column of a table are atomic (No multi-value attributes allowed).</a:t>
            </a:r>
          </a:p>
          <a:p>
            <a:pPr lvl="1" eaLnBrk="1" hangingPunct="1">
              <a:defRPr/>
            </a:pPr>
            <a:r>
              <a:rPr lang="en-US" smtClean="0"/>
              <a:t>There are no repeating groups: two columns do not store similar information in the same table.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28600"/>
            <a:ext cx="10972800" cy="1371600"/>
          </a:xfrm>
        </p:spPr>
        <p:txBody>
          <a:bodyPr/>
          <a:lstStyle/>
          <a:p>
            <a:pPr eaLnBrk="1" hangingPunct="1">
              <a:defRPr/>
            </a:pPr>
            <a:r>
              <a:rPr lang="en-US" sz="4000" smtClean="0"/>
              <a:t>1</a:t>
            </a:r>
            <a:r>
              <a:rPr lang="en-US" sz="4000" baseline="30000" smtClean="0"/>
              <a:t>st </a:t>
            </a:r>
            <a:r>
              <a:rPr lang="en-US" sz="4000" smtClean="0"/>
              <a:t>Normal Form</a:t>
            </a:r>
            <a:br>
              <a:rPr lang="en-US" sz="4000" smtClean="0"/>
            </a:br>
            <a:r>
              <a:rPr lang="en-US" sz="4000" smtClean="0"/>
              <a:t>Example</a:t>
            </a:r>
          </a:p>
        </p:txBody>
      </p:sp>
      <p:sp>
        <p:nvSpPr>
          <p:cNvPr id="17411" name="Rectangle 3"/>
          <p:cNvSpPr>
            <a:spLocks noGrp="1" noChangeArrowheads="1"/>
          </p:cNvSpPr>
          <p:nvPr>
            <p:ph type="body" sz="half" idx="1"/>
          </p:nvPr>
        </p:nvSpPr>
        <p:spPr>
          <a:xfrm>
            <a:off x="-101600" y="1371600"/>
            <a:ext cx="7518400" cy="4648200"/>
          </a:xfrm>
        </p:spPr>
        <p:txBody>
          <a:bodyPr/>
          <a:lstStyle/>
          <a:p>
            <a:pPr eaLnBrk="1" hangingPunct="1">
              <a:buFont typeface="Wingdings" pitchFamily="2" charset="2"/>
              <a:buNone/>
              <a:defRPr/>
            </a:pPr>
            <a:r>
              <a:rPr lang="en-US" sz="2800" smtClean="0"/>
              <a:t>Un-normalized  Students table:</a:t>
            </a:r>
          </a:p>
          <a:p>
            <a:pPr eaLnBrk="1" hangingPunct="1">
              <a:defRPr/>
            </a:pPr>
            <a:endParaRPr lang="en-US" sz="2800" smtClean="0"/>
          </a:p>
          <a:p>
            <a:pPr eaLnBrk="1" hangingPunct="1">
              <a:defRPr/>
            </a:pPr>
            <a:endParaRPr lang="en-US" sz="2800" smtClean="0"/>
          </a:p>
          <a:p>
            <a:pPr eaLnBrk="1" hangingPunct="1">
              <a:buFont typeface="Wingdings" pitchFamily="2" charset="2"/>
              <a:buNone/>
              <a:defRPr/>
            </a:pPr>
            <a:endParaRPr lang="en-US" sz="2800" smtClean="0"/>
          </a:p>
          <a:p>
            <a:pPr eaLnBrk="1" hangingPunct="1">
              <a:buFont typeface="Wingdings" pitchFamily="2" charset="2"/>
              <a:buNone/>
              <a:defRPr/>
            </a:pPr>
            <a:r>
              <a:rPr lang="en-US" sz="2800" smtClean="0"/>
              <a:t>Normalized Students table:</a:t>
            </a:r>
          </a:p>
          <a:p>
            <a:pPr eaLnBrk="1" hangingPunct="1">
              <a:defRPr/>
            </a:pPr>
            <a:endParaRPr lang="en-US" sz="2800" smtClean="0"/>
          </a:p>
        </p:txBody>
      </p:sp>
      <p:graphicFrame>
        <p:nvGraphicFramePr>
          <p:cNvPr id="17695" name="Group 287"/>
          <p:cNvGraphicFramePr>
            <a:graphicFrameLocks noGrp="1"/>
          </p:cNvGraphicFramePr>
          <p:nvPr>
            <p:ph sz="quarter" idx="2"/>
          </p:nvPr>
        </p:nvGraphicFramePr>
        <p:xfrm>
          <a:off x="101600" y="1860550"/>
          <a:ext cx="12090399" cy="1554480"/>
        </p:xfrm>
        <a:graphic>
          <a:graphicData uri="http://schemas.openxmlformats.org/drawingml/2006/table">
            <a:tbl>
              <a:tblPr/>
              <a:tblGrid>
                <a:gridCol w="2336800"/>
                <a:gridCol w="1625600"/>
                <a:gridCol w="2336800"/>
                <a:gridCol w="2353733"/>
                <a:gridCol w="1665817"/>
                <a:gridCol w="1771649"/>
              </a:tblGrid>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sng"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Student#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AdvID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AdvRoom</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Class1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Class2</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James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555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102-8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104-9</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Smith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467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209-0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102-8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693" name="Group 285"/>
          <p:cNvGraphicFramePr>
            <a:graphicFrameLocks noGrp="1"/>
          </p:cNvGraphicFramePr>
          <p:nvPr>
            <p:ph sz="quarter" idx="3"/>
          </p:nvPr>
        </p:nvGraphicFramePr>
        <p:xfrm>
          <a:off x="101600" y="4102100"/>
          <a:ext cx="10363200" cy="2606040"/>
        </p:xfrm>
        <a:graphic>
          <a:graphicData uri="http://schemas.openxmlformats.org/drawingml/2006/table">
            <a:tbl>
              <a:tblPr/>
              <a:tblGrid>
                <a:gridCol w="2336800"/>
                <a:gridCol w="1625600"/>
                <a:gridCol w="2336800"/>
                <a:gridCol w="2336800"/>
                <a:gridCol w="172720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sng"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Student#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AdvID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AdvRoom</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Class#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James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555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102-8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James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555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104-9</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Smith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467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209-0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Smith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467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102-8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defRPr/>
            </a:pPr>
            <a:r>
              <a:rPr lang="en-US" sz="4000" smtClean="0"/>
              <a:t>2</a:t>
            </a:r>
            <a:r>
              <a:rPr lang="en-US" sz="4000" baseline="30000" smtClean="0"/>
              <a:t>nd </a:t>
            </a:r>
            <a:r>
              <a:rPr lang="en-US" sz="4000" smtClean="0"/>
              <a:t>Normal Form</a:t>
            </a:r>
            <a:br>
              <a:rPr lang="en-US" sz="4000" smtClean="0"/>
            </a:br>
            <a:r>
              <a:rPr lang="en-US" sz="4000" smtClean="0"/>
              <a:t>The Requirements</a:t>
            </a:r>
          </a:p>
        </p:txBody>
      </p:sp>
      <p:sp>
        <p:nvSpPr>
          <p:cNvPr id="14339" name="Rectangle 3"/>
          <p:cNvSpPr>
            <a:spLocks noGrp="1" noChangeArrowheads="1"/>
          </p:cNvSpPr>
          <p:nvPr>
            <p:ph type="body" idx="1"/>
          </p:nvPr>
        </p:nvSpPr>
        <p:spPr/>
        <p:txBody>
          <a:bodyPr/>
          <a:lstStyle/>
          <a:p>
            <a:pPr eaLnBrk="1" hangingPunct="1">
              <a:defRPr/>
            </a:pPr>
            <a:r>
              <a:rPr lang="en-US" smtClean="0"/>
              <a:t>The requirements to satisfy the 2</a:t>
            </a:r>
            <a:r>
              <a:rPr lang="en-US" baseline="30000" smtClean="0"/>
              <a:t>nd</a:t>
            </a:r>
            <a:r>
              <a:rPr lang="en-US" smtClean="0"/>
              <a:t> NF:</a:t>
            </a:r>
          </a:p>
          <a:p>
            <a:pPr lvl="1" eaLnBrk="1" hangingPunct="1">
              <a:defRPr/>
            </a:pPr>
            <a:r>
              <a:rPr lang="en-US" smtClean="0"/>
              <a:t>All requirements for 1</a:t>
            </a:r>
            <a:r>
              <a:rPr lang="en-US" baseline="30000" smtClean="0"/>
              <a:t>st</a:t>
            </a:r>
            <a:r>
              <a:rPr lang="en-US" smtClean="0"/>
              <a:t> NF must be met.</a:t>
            </a:r>
          </a:p>
          <a:p>
            <a:pPr lvl="1" eaLnBrk="1" hangingPunct="1">
              <a:defRPr/>
            </a:pPr>
            <a:r>
              <a:rPr lang="en-US" smtClean="0"/>
              <a:t>Redundant data across multiple rows of a table must be moved to a separate table.</a:t>
            </a:r>
          </a:p>
          <a:p>
            <a:pPr lvl="2" eaLnBrk="1" hangingPunct="1">
              <a:defRPr/>
            </a:pPr>
            <a:r>
              <a:rPr lang="en-US" smtClean="0"/>
              <a:t>The resulting tables must be related to each other by use of foreign key.</a:t>
            </a:r>
          </a:p>
          <a:p>
            <a:pPr lvl="1" eaLnBrk="1" hangingPunct="1">
              <a:defRPr/>
            </a:pPr>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text</a:t>
            </a:r>
            <a:endParaRPr lang="en-US" dirty="0"/>
          </a:p>
        </p:txBody>
      </p:sp>
      <p:sp>
        <p:nvSpPr>
          <p:cNvPr id="3" name="Content Placeholder 2"/>
          <p:cNvSpPr>
            <a:spLocks noGrp="1"/>
          </p:cNvSpPr>
          <p:nvPr>
            <p:ph idx="1"/>
          </p:nvPr>
        </p:nvSpPr>
        <p:spPr/>
        <p:txBody>
          <a:bodyPr/>
          <a:lstStyle/>
          <a:p>
            <a:r>
              <a:rPr lang="en-GB" altLang="en-GB" dirty="0"/>
              <a:t>Data Engineers, Data Modeler and Data Architect are the common titles for those who are involved in data modeling. To become an efficient data modeler, you should have an overview about the database objects, constraints, normalization and understanding the requirements correctly.</a:t>
            </a:r>
            <a:endParaRPr lang="en-US" dirty="0"/>
          </a:p>
        </p:txBody>
      </p:sp>
    </p:spTree>
    <p:extLst>
      <p:ext uri="{BB962C8B-B14F-4D97-AF65-F5344CB8AC3E}">
        <p14:creationId xmlns:p14="http://schemas.microsoft.com/office/powerpoint/2010/main" xmlns="" val="40110560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sz="4000" smtClean="0"/>
              <a:t>2</a:t>
            </a:r>
            <a:r>
              <a:rPr lang="en-US" sz="4000" baseline="30000" smtClean="0"/>
              <a:t>nd </a:t>
            </a:r>
            <a:r>
              <a:rPr lang="en-US" sz="4000" smtClean="0"/>
              <a:t>Normal Form</a:t>
            </a:r>
            <a:br>
              <a:rPr lang="en-US" sz="4000" smtClean="0"/>
            </a:br>
            <a:r>
              <a:rPr lang="en-US" sz="4000" smtClean="0"/>
              <a:t> Example</a:t>
            </a:r>
          </a:p>
        </p:txBody>
      </p:sp>
      <p:sp>
        <p:nvSpPr>
          <p:cNvPr id="18435" name="Rectangle 3"/>
          <p:cNvSpPr>
            <a:spLocks noGrp="1" noChangeArrowheads="1"/>
          </p:cNvSpPr>
          <p:nvPr>
            <p:ph type="body" sz="half" idx="1"/>
          </p:nvPr>
        </p:nvSpPr>
        <p:spPr>
          <a:xfrm>
            <a:off x="0" y="1295400"/>
            <a:ext cx="5384800" cy="4114800"/>
          </a:xfrm>
        </p:spPr>
        <p:txBody>
          <a:bodyPr/>
          <a:lstStyle/>
          <a:p>
            <a:pPr eaLnBrk="1" hangingPunct="1">
              <a:buFont typeface="Wingdings" pitchFamily="2" charset="2"/>
              <a:buNone/>
              <a:defRPr/>
            </a:pPr>
            <a:r>
              <a:rPr lang="en-US" sz="2800" smtClean="0"/>
              <a:t>Students table</a:t>
            </a:r>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buFont typeface="Wingdings" pitchFamily="2" charset="2"/>
              <a:buNone/>
              <a:defRPr/>
            </a:pPr>
            <a:r>
              <a:rPr lang="en-US" sz="2800" smtClean="0"/>
              <a:t>Registration table</a:t>
            </a:r>
          </a:p>
        </p:txBody>
      </p:sp>
      <p:graphicFrame>
        <p:nvGraphicFramePr>
          <p:cNvPr id="18523" name="Group 91"/>
          <p:cNvGraphicFramePr>
            <a:graphicFrameLocks noGrp="1"/>
          </p:cNvGraphicFramePr>
          <p:nvPr>
            <p:ph sz="quarter" idx="2"/>
          </p:nvPr>
        </p:nvGraphicFramePr>
        <p:xfrm>
          <a:off x="0" y="1752600"/>
          <a:ext cx="11582400" cy="1554480"/>
        </p:xfrm>
        <a:graphic>
          <a:graphicData uri="http://schemas.openxmlformats.org/drawingml/2006/table">
            <a:tbl>
              <a:tblPr/>
              <a:tblGrid>
                <a:gridCol w="2777067"/>
                <a:gridCol w="2226733"/>
                <a:gridCol w="3191933"/>
                <a:gridCol w="3386667"/>
              </a:tblGrid>
              <a:tr h="2841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sng"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charset="0"/>
                        </a:rPr>
                        <a:t>Studen</a:t>
                      </a:r>
                      <a:r>
                        <a:rPr kumimoji="0" lang="en-US" sz="2800" b="0" i="0" u="sng"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rPr>
                        <a:t>#</a:t>
                      </a:r>
                      <a:endParaRPr kumimoji="0" lang="en-US" sz="2800" b="0" i="0" u="sng"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charset="0"/>
                        </a:rPr>
                        <a:t>AdvID</a:t>
                      </a: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AdvRoom</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James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555</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Smith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rPr>
                        <a:t>467</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525" name="Group 93"/>
          <p:cNvGraphicFramePr>
            <a:graphicFrameLocks noGrp="1"/>
          </p:cNvGraphicFramePr>
          <p:nvPr>
            <p:ph sz="quarter" idx="3"/>
          </p:nvPr>
        </p:nvGraphicFramePr>
        <p:xfrm>
          <a:off x="0" y="4114800"/>
          <a:ext cx="4133851" cy="2590800"/>
        </p:xfrm>
        <a:graphic>
          <a:graphicData uri="http://schemas.openxmlformats.org/drawingml/2006/table">
            <a:tbl>
              <a:tblPr/>
              <a:tblGrid>
                <a:gridCol w="2362200"/>
                <a:gridCol w="1771651"/>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sng"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rPr>
                        <a:t>Student#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Class#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rPr>
                        <a:t>102-8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104-9</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209-0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102-8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defRPr/>
            </a:pPr>
            <a:r>
              <a:rPr lang="en-US" sz="4000" smtClean="0"/>
              <a:t>3</a:t>
            </a:r>
            <a:r>
              <a:rPr lang="en-US" sz="4000" baseline="30000" smtClean="0"/>
              <a:t>rd</a:t>
            </a:r>
            <a:r>
              <a:rPr lang="en-US" sz="4000" smtClean="0"/>
              <a:t> Normal Form</a:t>
            </a:r>
            <a:br>
              <a:rPr lang="en-US" sz="4000" smtClean="0"/>
            </a:br>
            <a:r>
              <a:rPr lang="en-US" sz="4000" smtClean="0"/>
              <a:t>The Requirements</a:t>
            </a:r>
          </a:p>
        </p:txBody>
      </p:sp>
      <p:sp>
        <p:nvSpPr>
          <p:cNvPr id="15363" name="Rectangle 3"/>
          <p:cNvSpPr>
            <a:spLocks noGrp="1" noChangeArrowheads="1"/>
          </p:cNvSpPr>
          <p:nvPr>
            <p:ph type="body" idx="1"/>
          </p:nvPr>
        </p:nvSpPr>
        <p:spPr/>
        <p:txBody>
          <a:bodyPr/>
          <a:lstStyle/>
          <a:p>
            <a:pPr eaLnBrk="1" hangingPunct="1">
              <a:defRPr/>
            </a:pPr>
            <a:r>
              <a:rPr lang="en-US" smtClean="0"/>
              <a:t>The requirements to satisfy the 3</a:t>
            </a:r>
            <a:r>
              <a:rPr lang="en-US" baseline="30000" smtClean="0"/>
              <a:t>rd</a:t>
            </a:r>
            <a:r>
              <a:rPr lang="en-US" smtClean="0"/>
              <a:t> NF:</a:t>
            </a:r>
          </a:p>
          <a:p>
            <a:pPr lvl="1" eaLnBrk="1" hangingPunct="1">
              <a:defRPr/>
            </a:pPr>
            <a:r>
              <a:rPr lang="en-US" smtClean="0"/>
              <a:t>All requirements for 2</a:t>
            </a:r>
            <a:r>
              <a:rPr lang="en-US" baseline="30000" smtClean="0"/>
              <a:t>nd</a:t>
            </a:r>
            <a:r>
              <a:rPr lang="en-US" smtClean="0"/>
              <a:t> NF must be met.</a:t>
            </a:r>
          </a:p>
          <a:p>
            <a:pPr lvl="1" eaLnBrk="1" hangingPunct="1">
              <a:defRPr/>
            </a:pPr>
            <a:r>
              <a:rPr lang="en-US" smtClean="0"/>
              <a:t>Eliminate fields that do not depend on the primary key;</a:t>
            </a:r>
          </a:p>
          <a:p>
            <a:pPr lvl="2" eaLnBrk="1" hangingPunct="1">
              <a:defRPr/>
            </a:pPr>
            <a:r>
              <a:rPr lang="en-US" smtClean="0"/>
              <a:t>That is, any field that is dependent not only on the primary key but also on another field must be moved to another table.</a:t>
            </a:r>
          </a:p>
          <a:p>
            <a:pPr eaLnBrk="1" hangingPunct="1">
              <a:defRPr/>
            </a:pPr>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17600" y="152400"/>
            <a:ext cx="10972800" cy="1371600"/>
          </a:xfrm>
        </p:spPr>
        <p:txBody>
          <a:bodyPr/>
          <a:lstStyle/>
          <a:p>
            <a:pPr eaLnBrk="1" hangingPunct="1">
              <a:defRPr/>
            </a:pPr>
            <a:r>
              <a:rPr lang="en-US" sz="4000" smtClean="0"/>
              <a:t>3</a:t>
            </a:r>
            <a:r>
              <a:rPr lang="en-US" sz="4000" baseline="30000" smtClean="0"/>
              <a:t>rd</a:t>
            </a:r>
            <a:r>
              <a:rPr lang="en-US" sz="4000" smtClean="0"/>
              <a:t> Normal Form</a:t>
            </a:r>
            <a:br>
              <a:rPr lang="en-US" sz="4000" smtClean="0"/>
            </a:br>
            <a:r>
              <a:rPr lang="en-US" sz="4000" smtClean="0"/>
              <a:t> Example</a:t>
            </a:r>
          </a:p>
        </p:txBody>
      </p:sp>
      <p:sp>
        <p:nvSpPr>
          <p:cNvPr id="37891" name="Rectangle 3"/>
          <p:cNvSpPr>
            <a:spLocks noGrp="1" noChangeArrowheads="1"/>
          </p:cNvSpPr>
          <p:nvPr>
            <p:ph type="body" sz="half" idx="1"/>
          </p:nvPr>
        </p:nvSpPr>
        <p:spPr>
          <a:xfrm>
            <a:off x="101600" y="1219200"/>
            <a:ext cx="11277600" cy="4114800"/>
          </a:xfrm>
        </p:spPr>
        <p:txBody>
          <a:bodyPr/>
          <a:lstStyle/>
          <a:p>
            <a:pPr eaLnBrk="1" hangingPunct="1">
              <a:buFont typeface="Wingdings" pitchFamily="2" charset="2"/>
              <a:buNone/>
              <a:defRPr/>
            </a:pPr>
            <a:r>
              <a:rPr lang="en-US" sz="2800" smtClean="0"/>
              <a:t>Students table:</a:t>
            </a:r>
          </a:p>
          <a:p>
            <a:pPr eaLnBrk="1" hangingPunct="1">
              <a:buFont typeface="Wingdings" pitchFamily="2" charset="2"/>
              <a:buNone/>
              <a:defRPr/>
            </a:pPr>
            <a:endParaRPr lang="en-US" sz="2800" smtClean="0"/>
          </a:p>
          <a:p>
            <a:pPr eaLnBrk="1" hangingPunct="1">
              <a:buFont typeface="Wingdings" pitchFamily="2" charset="2"/>
              <a:buNone/>
              <a:defRPr/>
            </a:pPr>
            <a:endParaRPr lang="en-US" sz="2800" smtClean="0"/>
          </a:p>
          <a:p>
            <a:pPr eaLnBrk="1" hangingPunct="1">
              <a:buFont typeface="Wingdings" pitchFamily="2" charset="2"/>
              <a:buNone/>
              <a:defRPr/>
            </a:pPr>
            <a:endParaRPr lang="en-US" sz="2800" smtClean="0"/>
          </a:p>
          <a:p>
            <a:pPr eaLnBrk="1" hangingPunct="1">
              <a:buFont typeface="Wingdings" pitchFamily="2" charset="2"/>
              <a:buNone/>
              <a:defRPr/>
            </a:pPr>
            <a:endParaRPr lang="en-US" sz="2800" smtClean="0"/>
          </a:p>
          <a:p>
            <a:pPr eaLnBrk="1" hangingPunct="1">
              <a:buFont typeface="Wingdings" pitchFamily="2" charset="2"/>
              <a:buNone/>
              <a:defRPr/>
            </a:pPr>
            <a:r>
              <a:rPr lang="en-US" sz="2800" smtClean="0"/>
              <a:t>Student table:			Advisor table:</a:t>
            </a:r>
          </a:p>
        </p:txBody>
      </p:sp>
      <p:graphicFrame>
        <p:nvGraphicFramePr>
          <p:cNvPr id="38027" name="Group 139"/>
          <p:cNvGraphicFramePr>
            <a:graphicFrameLocks noGrp="1"/>
          </p:cNvGraphicFramePr>
          <p:nvPr>
            <p:ph sz="quarter" idx="2"/>
          </p:nvPr>
        </p:nvGraphicFramePr>
        <p:xfrm>
          <a:off x="508000" y="1676400"/>
          <a:ext cx="11074399" cy="1554480"/>
        </p:xfrm>
        <a:graphic>
          <a:graphicData uri="http://schemas.openxmlformats.org/drawingml/2006/table">
            <a:tbl>
              <a:tblPr/>
              <a:tblGrid>
                <a:gridCol w="2656417"/>
                <a:gridCol w="2127249"/>
                <a:gridCol w="3052233"/>
                <a:gridCol w="3238500"/>
              </a:tblGrid>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sng"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Student#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AdvID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AdvRoom</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James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555</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Smith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467</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7997" name="Group 109"/>
          <p:cNvGraphicFramePr>
            <a:graphicFrameLocks noGrp="1"/>
          </p:cNvGraphicFramePr>
          <p:nvPr>
            <p:ph sz="quarter" idx="3"/>
          </p:nvPr>
        </p:nvGraphicFramePr>
        <p:xfrm>
          <a:off x="406400" y="4343400"/>
          <a:ext cx="3860800" cy="1981200"/>
        </p:xfrm>
        <a:graphic>
          <a:graphicData uri="http://schemas.openxmlformats.org/drawingml/2006/table">
            <a:tbl>
              <a:tblPr/>
              <a:tblGrid>
                <a:gridCol w="2235200"/>
                <a:gridCol w="1625600"/>
              </a:tblGrid>
              <a:tr h="660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sng"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Student#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sng"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AdvID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024" name="Group 136"/>
          <p:cNvGraphicFramePr>
            <a:graphicFrameLocks noGrp="1"/>
          </p:cNvGraphicFramePr>
          <p:nvPr/>
        </p:nvGraphicFramePr>
        <p:xfrm>
          <a:off x="5588000" y="4343400"/>
          <a:ext cx="6400800" cy="1981200"/>
        </p:xfrm>
        <a:graphic>
          <a:graphicData uri="http://schemas.openxmlformats.org/drawingml/2006/table">
            <a:tbl>
              <a:tblPr/>
              <a:tblGrid>
                <a:gridCol w="1727200"/>
                <a:gridCol w="2336800"/>
                <a:gridCol w="2336800"/>
              </a:tblGrid>
              <a:tr h="660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sng"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AdvID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AdvRoom</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James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555</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Smith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467</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2" name="Rectangle 50"/>
          <p:cNvSpPr>
            <a:spLocks noGrp="1" noChangeArrowheads="1"/>
          </p:cNvSpPr>
          <p:nvPr>
            <p:ph type="title"/>
          </p:nvPr>
        </p:nvSpPr>
        <p:spPr>
          <a:xfrm>
            <a:off x="1219200" y="152400"/>
            <a:ext cx="10972800" cy="1371600"/>
          </a:xfrm>
        </p:spPr>
        <p:txBody>
          <a:bodyPr/>
          <a:lstStyle/>
          <a:p>
            <a:pPr eaLnBrk="1" hangingPunct="1">
              <a:defRPr/>
            </a:pPr>
            <a:r>
              <a:rPr lang="en-US" sz="4000" smtClean="0"/>
              <a:t>3</a:t>
            </a:r>
            <a:r>
              <a:rPr lang="en-US" sz="4000" baseline="30000" smtClean="0"/>
              <a:t>rd</a:t>
            </a:r>
            <a:r>
              <a:rPr lang="en-US" sz="4000" smtClean="0"/>
              <a:t> Normal Form</a:t>
            </a:r>
            <a:br>
              <a:rPr lang="en-US" sz="4000" smtClean="0"/>
            </a:br>
            <a:r>
              <a:rPr lang="en-US" sz="4000" smtClean="0"/>
              <a:t> Example Cont.</a:t>
            </a:r>
          </a:p>
        </p:txBody>
      </p:sp>
      <p:sp>
        <p:nvSpPr>
          <p:cNvPr id="44035" name="Rectangle 3"/>
          <p:cNvSpPr>
            <a:spLocks noGrp="1" noChangeArrowheads="1"/>
          </p:cNvSpPr>
          <p:nvPr>
            <p:ph type="body" sz="half" idx="1"/>
          </p:nvPr>
        </p:nvSpPr>
        <p:spPr>
          <a:xfrm>
            <a:off x="101600" y="990600"/>
            <a:ext cx="11582400" cy="4114800"/>
          </a:xfrm>
        </p:spPr>
        <p:txBody>
          <a:bodyPr/>
          <a:lstStyle/>
          <a:p>
            <a:pPr eaLnBrk="1" hangingPunct="1">
              <a:buFont typeface="Wingdings" pitchFamily="2" charset="2"/>
              <a:buNone/>
              <a:defRPr/>
            </a:pPr>
            <a:r>
              <a:rPr lang="en-US" sz="2800" smtClean="0"/>
              <a:t>Students table:</a:t>
            </a:r>
          </a:p>
          <a:p>
            <a:pPr eaLnBrk="1" hangingPunct="1">
              <a:buFont typeface="Wingdings" pitchFamily="2" charset="2"/>
              <a:buNone/>
              <a:defRPr/>
            </a:pPr>
            <a:endParaRPr lang="en-US" sz="2800" smtClean="0"/>
          </a:p>
          <a:p>
            <a:pPr eaLnBrk="1" hangingPunct="1">
              <a:buFont typeface="Wingdings" pitchFamily="2" charset="2"/>
              <a:buNone/>
              <a:defRPr/>
            </a:pPr>
            <a:endParaRPr lang="en-US" sz="2800" smtClean="0"/>
          </a:p>
          <a:p>
            <a:pPr eaLnBrk="1" hangingPunct="1">
              <a:buFont typeface="Wingdings" pitchFamily="2" charset="2"/>
              <a:buNone/>
              <a:defRPr/>
            </a:pPr>
            <a:endParaRPr lang="en-US" sz="2800" smtClean="0"/>
          </a:p>
          <a:p>
            <a:pPr eaLnBrk="1" hangingPunct="1">
              <a:buFont typeface="Wingdings" pitchFamily="2" charset="2"/>
              <a:buNone/>
              <a:defRPr/>
            </a:pPr>
            <a:endParaRPr lang="en-US" sz="2800" smtClean="0"/>
          </a:p>
          <a:p>
            <a:pPr eaLnBrk="1" hangingPunct="1">
              <a:buFont typeface="Wingdings" pitchFamily="2" charset="2"/>
              <a:buNone/>
              <a:defRPr/>
            </a:pPr>
            <a:r>
              <a:rPr lang="en-US" sz="2800" smtClean="0"/>
              <a:t>Registration table:			Advisor table:</a:t>
            </a:r>
          </a:p>
        </p:txBody>
      </p:sp>
      <p:graphicFrame>
        <p:nvGraphicFramePr>
          <p:cNvPr id="44119" name="Group 87"/>
          <p:cNvGraphicFramePr>
            <a:graphicFrameLocks noGrp="1"/>
          </p:cNvGraphicFramePr>
          <p:nvPr>
            <p:ph sz="quarter" idx="2"/>
          </p:nvPr>
        </p:nvGraphicFramePr>
        <p:xfrm>
          <a:off x="101600" y="4041775"/>
          <a:ext cx="5384800" cy="2590800"/>
        </p:xfrm>
        <a:graphic>
          <a:graphicData uri="http://schemas.openxmlformats.org/drawingml/2006/table">
            <a:tbl>
              <a:tblPr/>
              <a:tblGrid>
                <a:gridCol w="3037417"/>
                <a:gridCol w="2347383"/>
              </a:tblGrid>
              <a:tr h="182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sng"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Student#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Class#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102-8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104-9</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209-0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102-8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117" name="Group 85"/>
          <p:cNvGraphicFramePr>
            <a:graphicFrameLocks noGrp="1"/>
          </p:cNvGraphicFramePr>
          <p:nvPr>
            <p:ph sz="quarter" idx="3"/>
          </p:nvPr>
        </p:nvGraphicFramePr>
        <p:xfrm>
          <a:off x="5892800" y="4038600"/>
          <a:ext cx="6299200" cy="1554480"/>
        </p:xfrm>
        <a:graphic>
          <a:graphicData uri="http://schemas.openxmlformats.org/drawingml/2006/table">
            <a:tbl>
              <a:tblPr/>
              <a:tblGrid>
                <a:gridCol w="1625600"/>
                <a:gridCol w="2336800"/>
                <a:gridCol w="2336800"/>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sng"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AdvID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AdvRoom</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James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555</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Smith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467</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086" name="Group 54"/>
          <p:cNvGraphicFramePr>
            <a:graphicFrameLocks noGrp="1"/>
          </p:cNvGraphicFramePr>
          <p:nvPr/>
        </p:nvGraphicFramePr>
        <p:xfrm>
          <a:off x="101600" y="1524000"/>
          <a:ext cx="3860800" cy="1981200"/>
        </p:xfrm>
        <a:graphic>
          <a:graphicData uri="http://schemas.openxmlformats.org/drawingml/2006/table">
            <a:tbl>
              <a:tblPr/>
              <a:tblGrid>
                <a:gridCol w="2235200"/>
                <a:gridCol w="1625600"/>
              </a:tblGrid>
              <a:tr h="660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sng"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Student#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sng"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AdvID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123B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mtClean="0"/>
              <a:t>Conclusion</a:t>
            </a:r>
          </a:p>
        </p:txBody>
      </p:sp>
      <p:sp>
        <p:nvSpPr>
          <p:cNvPr id="24579" name="Rectangle 3"/>
          <p:cNvSpPr>
            <a:spLocks noGrp="1" noChangeArrowheads="1"/>
          </p:cNvSpPr>
          <p:nvPr>
            <p:ph type="body" idx="1"/>
          </p:nvPr>
        </p:nvSpPr>
        <p:spPr/>
        <p:txBody>
          <a:bodyPr/>
          <a:lstStyle/>
          <a:p>
            <a:pPr eaLnBrk="1" hangingPunct="1">
              <a:defRPr/>
            </a:pPr>
            <a:r>
              <a:rPr lang="en-US" smtClean="0"/>
              <a:t>We have seen how Database Normalization can decrease redundancy, increase efficiency and reduce anomalies by implementing three of seven different levels of normalization called Normal Forms. The first three NF’s are usually sufficient for most small to medium size applications.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t>Normalization</a:t>
            </a:r>
            <a:endParaRPr lang="en-US" dirty="0" smtClean="0"/>
          </a:p>
        </p:txBody>
      </p:sp>
      <p:sp>
        <p:nvSpPr>
          <p:cNvPr id="3075" name="Rectangle 3"/>
          <p:cNvSpPr>
            <a:spLocks noGrp="1" noChangeArrowheads="1"/>
          </p:cNvSpPr>
          <p:nvPr>
            <p:ph type="subTitle" idx="1"/>
          </p:nvPr>
        </p:nvSpPr>
        <p:spPr>
          <a:xfrm>
            <a:off x="1484778" y="3232295"/>
            <a:ext cx="9875520" cy="1752600"/>
          </a:xfrm>
        </p:spPr>
        <p:txBody>
          <a:bodyPr/>
          <a:lstStyle/>
          <a:p>
            <a:pPr algn="ctr"/>
            <a:r>
              <a:rPr lang="en-US" sz="3600" dirty="0" smtClean="0"/>
              <a:t>KEYS </a:t>
            </a:r>
            <a:endParaRPr 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Keys</a:t>
            </a:r>
          </a:p>
        </p:txBody>
      </p:sp>
      <p:sp>
        <p:nvSpPr>
          <p:cNvPr id="6147" name="Rectangle 3"/>
          <p:cNvSpPr>
            <a:spLocks noGrp="1" noChangeArrowheads="1"/>
          </p:cNvSpPr>
          <p:nvPr>
            <p:ph type="body" idx="1"/>
          </p:nvPr>
        </p:nvSpPr>
        <p:spPr/>
        <p:txBody>
          <a:bodyPr/>
          <a:lstStyle/>
          <a:p>
            <a:pPr>
              <a:buFont typeface="Monotype Sorts" pitchFamily="2" charset="2"/>
              <a:buNone/>
            </a:pPr>
            <a:r>
              <a:rPr lang="en-US" smtClean="0"/>
              <a:t>Primary Key:  a minimal set of attributes that form a candidate key</a:t>
            </a:r>
            <a:endParaRPr lang="en-US" i="1" smtClean="0"/>
          </a:p>
          <a:p>
            <a:pPr>
              <a:buFont typeface="Monotype Sorts" pitchFamily="2" charset="2"/>
              <a:buNone/>
            </a:pPr>
            <a:r>
              <a:rPr lang="en-US" i="1" smtClean="0"/>
              <a:t>Any attribute or collection of attributes that functionally determine all attributes in a record is a Candidate Key.</a:t>
            </a:r>
          </a:p>
          <a:p>
            <a:pPr>
              <a:buFont typeface="Monotype Sorts" pitchFamily="2" charset="2"/>
              <a:buNone/>
            </a:pPr>
            <a:r>
              <a:rPr lang="en-US" i="1" smtClean="0"/>
              <a:t>Note:  since no two rows in a relational table can be duplicates, the entire record is always a candidate key.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Primary Key (C)</a:t>
            </a:r>
          </a:p>
        </p:txBody>
      </p:sp>
      <p:sp>
        <p:nvSpPr>
          <p:cNvPr id="7171" name="Rectangle 3"/>
          <p:cNvSpPr>
            <a:spLocks noGrp="1" noChangeArrowheads="1"/>
          </p:cNvSpPr>
          <p:nvPr>
            <p:ph type="body" idx="1"/>
          </p:nvPr>
        </p:nvSpPr>
        <p:spPr/>
        <p:txBody>
          <a:bodyPr/>
          <a:lstStyle/>
          <a:p>
            <a:r>
              <a:rPr lang="en-US" smtClean="0"/>
              <a:t>C determines all attributes</a:t>
            </a:r>
          </a:p>
          <a:p>
            <a:r>
              <a:rPr lang="en-US" smtClean="0"/>
              <a:t>No subset of the attributes in C is a candidate key</a:t>
            </a:r>
          </a:p>
          <a:p>
            <a:endParaRPr lang="en-US" smtClean="0"/>
          </a:p>
          <a:p>
            <a:pPr>
              <a:buFont typeface="Monotype Sorts" pitchFamily="2" charset="2"/>
              <a:buNone/>
            </a:pPr>
            <a:r>
              <a:rPr lang="en-US" i="1" smtClean="0"/>
              <a:t>A key consisting of more than one attribute is called a “composite key.”</a:t>
            </a:r>
            <a:endParaRPr lang="en-US"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Good Primary Keys</a:t>
            </a:r>
          </a:p>
        </p:txBody>
      </p:sp>
      <p:sp>
        <p:nvSpPr>
          <p:cNvPr id="8195" name="Rectangle 3"/>
          <p:cNvSpPr>
            <a:spLocks noGrp="1" noChangeArrowheads="1"/>
          </p:cNvSpPr>
          <p:nvPr>
            <p:ph type="body" idx="1"/>
          </p:nvPr>
        </p:nvSpPr>
        <p:spPr/>
        <p:txBody>
          <a:bodyPr/>
          <a:lstStyle/>
          <a:p>
            <a:r>
              <a:rPr lang="en-US" smtClean="0"/>
              <a:t>Do not change over the life of the database</a:t>
            </a:r>
          </a:p>
          <a:p>
            <a:r>
              <a:rPr lang="en-US" smtClean="0"/>
              <a:t>Are not “intelligent keys”</a:t>
            </a:r>
          </a:p>
          <a:p>
            <a:r>
              <a:rPr lang="en-US" smtClean="0"/>
              <a:t>Are not too long</a:t>
            </a:r>
          </a:p>
          <a:p>
            <a:r>
              <a:rPr lang="en-US" smtClean="0"/>
              <a:t>Do not consist of too many attributes (3 or fewer is good)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Foreign Keys</a:t>
            </a:r>
          </a:p>
        </p:txBody>
      </p:sp>
      <p:sp>
        <p:nvSpPr>
          <p:cNvPr id="9219" name="Rectangle 3"/>
          <p:cNvSpPr>
            <a:spLocks noGrp="1" noChangeArrowheads="1"/>
          </p:cNvSpPr>
          <p:nvPr>
            <p:ph type="body" idx="1"/>
          </p:nvPr>
        </p:nvSpPr>
        <p:spPr>
          <a:xfrm>
            <a:off x="609600" y="1885951"/>
            <a:ext cx="10905067" cy="4094163"/>
          </a:xfrm>
        </p:spPr>
        <p:txBody>
          <a:bodyPr/>
          <a:lstStyle/>
          <a:p>
            <a:pPr>
              <a:buFont typeface="Monotype Sorts" pitchFamily="2" charset="2"/>
              <a:buNone/>
            </a:pPr>
            <a:r>
              <a:rPr lang="en-US" smtClean="0"/>
              <a:t>A value in the “child” table that matches with the related value in the “parent” table.</a:t>
            </a:r>
          </a:p>
          <a:p>
            <a:pPr>
              <a:buFont typeface="Monotype Sorts" pitchFamily="2" charset="2"/>
              <a:buNone/>
            </a:pPr>
            <a:r>
              <a:rPr lang="en-US" sz="3000" smtClean="0"/>
              <a:t>SalesRep(</a:t>
            </a:r>
            <a:r>
              <a:rPr lang="en-US" sz="3000" smtClean="0">
                <a:solidFill>
                  <a:srgbClr val="CC3300"/>
                </a:solidFill>
              </a:rPr>
              <a:t>SalesRepNumber</a:t>
            </a:r>
            <a:r>
              <a:rPr lang="en-US" sz="3000" smtClean="0"/>
              <a:t>, Name)</a:t>
            </a:r>
          </a:p>
          <a:p>
            <a:pPr>
              <a:buFont typeface="Monotype Sorts" pitchFamily="2" charset="2"/>
              <a:buNone/>
            </a:pPr>
            <a:r>
              <a:rPr lang="en-US" sz="3000" smtClean="0"/>
              <a:t>			[ 	03 	| Mary Jones ]</a:t>
            </a:r>
          </a:p>
          <a:p>
            <a:pPr>
              <a:buFont typeface="Monotype Sorts" pitchFamily="2" charset="2"/>
              <a:buNone/>
            </a:pPr>
            <a:endParaRPr lang="en-US" sz="3000" smtClean="0"/>
          </a:p>
          <a:p>
            <a:pPr>
              <a:buFont typeface="Monotype Sorts" pitchFamily="2" charset="2"/>
              <a:buNone/>
            </a:pPr>
            <a:r>
              <a:rPr lang="en-US" sz="3000" smtClean="0"/>
              <a:t>			[ 124			|  	03	 ]</a:t>
            </a:r>
          </a:p>
          <a:p>
            <a:pPr>
              <a:buFont typeface="Monotype Sorts" pitchFamily="2" charset="2"/>
              <a:buNone/>
            </a:pPr>
            <a:r>
              <a:rPr lang="en-US" sz="3000" smtClean="0"/>
              <a:t>Customer(CustomerNumber, </a:t>
            </a:r>
            <a:r>
              <a:rPr lang="en-US" sz="3000" smtClean="0">
                <a:solidFill>
                  <a:srgbClr val="CC3300"/>
                </a:solidFill>
              </a:rPr>
              <a:t>SalesRepNumber</a:t>
            </a:r>
            <a:r>
              <a:rPr lang="en-US" sz="3000" smtClean="0"/>
              <a:t>)</a:t>
            </a:r>
            <a:endParaRPr lang="en-US" smtClean="0"/>
          </a:p>
        </p:txBody>
      </p:sp>
      <p:grpSp>
        <p:nvGrpSpPr>
          <p:cNvPr id="2" name="Group 7"/>
          <p:cNvGrpSpPr>
            <a:grpSpLocks/>
          </p:cNvGrpSpPr>
          <p:nvPr/>
        </p:nvGrpSpPr>
        <p:grpSpPr bwMode="auto">
          <a:xfrm>
            <a:off x="4978400" y="4191000"/>
            <a:ext cx="3860800" cy="609600"/>
            <a:chOff x="2352" y="2640"/>
            <a:chExt cx="1824" cy="384"/>
          </a:xfrm>
        </p:grpSpPr>
        <p:sp>
          <p:nvSpPr>
            <p:cNvPr id="9221" name="Line 4"/>
            <p:cNvSpPr>
              <a:spLocks noChangeShapeType="1"/>
            </p:cNvSpPr>
            <p:nvPr/>
          </p:nvSpPr>
          <p:spPr bwMode="auto">
            <a:xfrm flipV="1">
              <a:off x="4176" y="2880"/>
              <a:ext cx="0" cy="144"/>
            </a:xfrm>
            <a:prstGeom prst="line">
              <a:avLst/>
            </a:prstGeom>
            <a:noFill/>
            <a:ln w="57150">
              <a:solidFill>
                <a:schemeClr val="tx1"/>
              </a:solidFill>
              <a:round/>
              <a:headEnd/>
              <a:tailEnd/>
            </a:ln>
            <a:effectLst/>
          </p:spPr>
          <p:txBody>
            <a:bodyPr wrap="none" anchor="ctr"/>
            <a:lstStyle/>
            <a:p>
              <a:endParaRPr lang="en-US"/>
            </a:p>
          </p:txBody>
        </p:sp>
        <p:sp>
          <p:nvSpPr>
            <p:cNvPr id="9222" name="Line 5"/>
            <p:cNvSpPr>
              <a:spLocks noChangeShapeType="1"/>
            </p:cNvSpPr>
            <p:nvPr/>
          </p:nvSpPr>
          <p:spPr bwMode="auto">
            <a:xfrm flipH="1">
              <a:off x="2352" y="2880"/>
              <a:ext cx="1824" cy="0"/>
            </a:xfrm>
            <a:prstGeom prst="line">
              <a:avLst/>
            </a:prstGeom>
            <a:noFill/>
            <a:ln w="57150">
              <a:solidFill>
                <a:schemeClr val="tx1"/>
              </a:solidFill>
              <a:round/>
              <a:headEnd/>
              <a:tailEnd/>
            </a:ln>
            <a:effectLst/>
          </p:spPr>
          <p:txBody>
            <a:bodyPr wrap="none" anchor="ctr"/>
            <a:lstStyle/>
            <a:p>
              <a:endParaRPr lang="en-US"/>
            </a:p>
          </p:txBody>
        </p:sp>
        <p:sp>
          <p:nvSpPr>
            <p:cNvPr id="9223" name="Line 6"/>
            <p:cNvSpPr>
              <a:spLocks noChangeShapeType="1"/>
            </p:cNvSpPr>
            <p:nvPr/>
          </p:nvSpPr>
          <p:spPr bwMode="auto">
            <a:xfrm flipV="1">
              <a:off x="2352" y="2640"/>
              <a:ext cx="0" cy="240"/>
            </a:xfrm>
            <a:prstGeom prst="line">
              <a:avLst/>
            </a:prstGeom>
            <a:noFill/>
            <a:ln w="57150">
              <a:solidFill>
                <a:schemeClr val="tx1"/>
              </a:solidFill>
              <a:round/>
              <a:headEnd/>
              <a:tailEnd type="triangle" w="med" len="med"/>
            </a:ln>
            <a:effectLst/>
          </p:spPr>
          <p:txBody>
            <a:bodyPr wrap="none" anchor="ct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GB" altLang="en-GB" dirty="0"/>
              <a:t>A data model can be thought of as a diagram or flowchat that illustrates the relationships between data. </a:t>
            </a:r>
          </a:p>
          <a:p>
            <a:r>
              <a:rPr lang="en-GB" altLang="en-GB" dirty="0"/>
              <a:t> Data modelers often use different approaches to data modeling: it includes: Conceptual Data Modeling: identifies the highest-level relationships between different entities.  Enterprise Data Modeling : similar to condeptual data modeling,but addresses the unique requirements of a specific business.  Logical Data Modeling :- illustrates the specific entoities ,attributes and relationships involved in a business function.serves as the basis for the creation of the physical data model.   Physical Data Modeling :- represents an application and database-specific implementation of a logical data model.    </a:t>
            </a:r>
            <a:endParaRPr lang="en-US" dirty="0"/>
          </a:p>
        </p:txBody>
      </p:sp>
    </p:spTree>
    <p:extLst>
      <p:ext uri="{BB962C8B-B14F-4D97-AF65-F5344CB8AC3E}">
        <p14:creationId xmlns:p14="http://schemas.microsoft.com/office/powerpoint/2010/main" xmlns="" val="40110560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4400" y="1371600"/>
            <a:ext cx="10363200" cy="1143000"/>
          </a:xfrm>
        </p:spPr>
        <p:txBody>
          <a:bodyPr anchor="t" anchorCtr="1"/>
          <a:lstStyle/>
          <a:p>
            <a:r>
              <a:rPr lang="en-GB" smtClean="0"/>
              <a:t>Entity/Relationship Modelling</a:t>
            </a:r>
          </a:p>
        </p:txBody>
      </p:sp>
      <p:sp>
        <p:nvSpPr>
          <p:cNvPr id="5123" name="Rectangle 3"/>
          <p:cNvSpPr>
            <a:spLocks noGrp="1" noChangeArrowheads="1"/>
          </p:cNvSpPr>
          <p:nvPr>
            <p:ph type="subTitle" idx="1"/>
          </p:nvPr>
        </p:nvSpPr>
        <p:spPr>
          <a:xfrm>
            <a:off x="1828800" y="3276600"/>
            <a:ext cx="8534400" cy="1752600"/>
          </a:xfrm>
        </p:spPr>
        <p:txBody>
          <a:bodyPr/>
          <a:lstStyle/>
          <a:p>
            <a:endParaRPr lang="en-US" sz="200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6147" name="Rectangle 2"/>
          <p:cNvSpPr>
            <a:spLocks noGrp="1" noChangeArrowheads="1"/>
          </p:cNvSpPr>
          <p:nvPr>
            <p:ph type="title"/>
          </p:nvPr>
        </p:nvSpPr>
        <p:spPr/>
        <p:txBody>
          <a:bodyPr/>
          <a:lstStyle/>
          <a:p>
            <a:r>
              <a:rPr lang="en-GB" smtClean="0"/>
              <a:t>In This Lecture</a:t>
            </a:r>
          </a:p>
        </p:txBody>
      </p:sp>
      <p:sp>
        <p:nvSpPr>
          <p:cNvPr id="6148" name="Rectangle 3"/>
          <p:cNvSpPr>
            <a:spLocks noGrp="1" noChangeArrowheads="1"/>
          </p:cNvSpPr>
          <p:nvPr>
            <p:ph type="body" idx="1"/>
          </p:nvPr>
        </p:nvSpPr>
        <p:spPr/>
        <p:txBody>
          <a:bodyPr/>
          <a:lstStyle/>
          <a:p>
            <a:r>
              <a:rPr lang="en-GB" dirty="0" smtClean="0"/>
              <a:t>Entity/Relationship models</a:t>
            </a:r>
          </a:p>
          <a:p>
            <a:pPr lvl="1"/>
            <a:r>
              <a:rPr lang="en-GB" dirty="0" smtClean="0"/>
              <a:t>Entities and Attributes</a:t>
            </a:r>
          </a:p>
          <a:p>
            <a:pPr lvl="1"/>
            <a:r>
              <a:rPr lang="en-GB" dirty="0" smtClean="0"/>
              <a:t>Relationships</a:t>
            </a:r>
          </a:p>
          <a:p>
            <a:pPr lvl="1"/>
            <a:r>
              <a:rPr lang="en-GB" dirty="0" smtClean="0"/>
              <a:t>Attributes</a:t>
            </a:r>
          </a:p>
          <a:p>
            <a:pPr lvl="1"/>
            <a:r>
              <a:rPr lang="en-GB" dirty="0" smtClean="0"/>
              <a:t>E/R Diagrams</a:t>
            </a:r>
          </a:p>
          <a:p>
            <a:pPr lvl="1"/>
            <a:endParaRPr lang="en-GB"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7171" name="Rectangle 2"/>
          <p:cNvSpPr>
            <a:spLocks noGrp="1" noChangeArrowheads="1"/>
          </p:cNvSpPr>
          <p:nvPr>
            <p:ph type="title"/>
          </p:nvPr>
        </p:nvSpPr>
        <p:spPr/>
        <p:txBody>
          <a:bodyPr/>
          <a:lstStyle/>
          <a:p>
            <a:r>
              <a:rPr lang="en-GB" smtClean="0"/>
              <a:t>Database Design</a:t>
            </a:r>
          </a:p>
        </p:txBody>
      </p:sp>
      <p:sp>
        <p:nvSpPr>
          <p:cNvPr id="7172" name="Rectangle 3"/>
          <p:cNvSpPr>
            <a:spLocks noGrp="1" noChangeArrowheads="1"/>
          </p:cNvSpPr>
          <p:nvPr>
            <p:ph type="body" sz="half" idx="1"/>
          </p:nvPr>
        </p:nvSpPr>
        <p:spPr/>
        <p:txBody>
          <a:bodyPr/>
          <a:lstStyle/>
          <a:p>
            <a:r>
              <a:rPr lang="en-GB" sz="2400" smtClean="0"/>
              <a:t>Before we look at how to create and use a database we’ll look at how to design one</a:t>
            </a:r>
          </a:p>
          <a:p>
            <a:r>
              <a:rPr lang="en-GB" sz="2400" smtClean="0"/>
              <a:t>Need to consider</a:t>
            </a:r>
          </a:p>
          <a:p>
            <a:pPr lvl="1"/>
            <a:r>
              <a:rPr lang="en-GB" sz="2000" smtClean="0"/>
              <a:t>What tables, keys, and constraints are needed?</a:t>
            </a:r>
          </a:p>
          <a:p>
            <a:pPr lvl="1"/>
            <a:r>
              <a:rPr lang="en-GB" sz="2000" smtClean="0"/>
              <a:t>What is the database going to be used for?</a:t>
            </a:r>
          </a:p>
        </p:txBody>
      </p:sp>
      <p:sp>
        <p:nvSpPr>
          <p:cNvPr id="7173" name="Rectangle 4"/>
          <p:cNvSpPr>
            <a:spLocks noGrp="1" noChangeArrowheads="1"/>
          </p:cNvSpPr>
          <p:nvPr>
            <p:ph type="body" sz="half" idx="2"/>
          </p:nvPr>
        </p:nvSpPr>
        <p:spPr/>
        <p:txBody>
          <a:bodyPr/>
          <a:lstStyle/>
          <a:p>
            <a:r>
              <a:rPr lang="en-GB" sz="2400" smtClean="0"/>
              <a:t>Conceptual design</a:t>
            </a:r>
          </a:p>
          <a:p>
            <a:pPr lvl="1"/>
            <a:r>
              <a:rPr lang="en-GB" sz="2000" smtClean="0"/>
              <a:t>Build a model independent of the choice of DBMS</a:t>
            </a:r>
          </a:p>
          <a:p>
            <a:r>
              <a:rPr lang="en-GB" sz="2400" smtClean="0"/>
              <a:t>Logical design</a:t>
            </a:r>
          </a:p>
          <a:p>
            <a:pPr lvl="1"/>
            <a:r>
              <a:rPr lang="en-GB" sz="2000" smtClean="0"/>
              <a:t>Create the database in a given DBMS</a:t>
            </a:r>
          </a:p>
          <a:p>
            <a:r>
              <a:rPr lang="en-GB" sz="2400" smtClean="0"/>
              <a:t>Physical design</a:t>
            </a:r>
          </a:p>
          <a:p>
            <a:pPr lvl="1"/>
            <a:r>
              <a:rPr lang="en-GB" sz="2000" smtClean="0"/>
              <a:t>How the database is stored in hardware</a:t>
            </a:r>
            <a:endParaRPr lang="en-GB"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8195" name="Rectangle 2"/>
          <p:cNvSpPr>
            <a:spLocks noGrp="1" noChangeArrowheads="1"/>
          </p:cNvSpPr>
          <p:nvPr>
            <p:ph type="title"/>
          </p:nvPr>
        </p:nvSpPr>
        <p:spPr/>
        <p:txBody>
          <a:bodyPr/>
          <a:lstStyle/>
          <a:p>
            <a:r>
              <a:rPr lang="en-GB" smtClean="0"/>
              <a:t>Entity/Relationship Modelling</a:t>
            </a:r>
          </a:p>
        </p:txBody>
      </p:sp>
      <p:sp>
        <p:nvSpPr>
          <p:cNvPr id="8196" name="Rectangle 3"/>
          <p:cNvSpPr>
            <a:spLocks noGrp="1" noChangeArrowheads="1"/>
          </p:cNvSpPr>
          <p:nvPr>
            <p:ph type="body" sz="half" idx="1"/>
          </p:nvPr>
        </p:nvSpPr>
        <p:spPr/>
        <p:txBody>
          <a:bodyPr/>
          <a:lstStyle/>
          <a:p>
            <a:r>
              <a:rPr lang="en-GB" sz="2400" smtClean="0"/>
              <a:t>E/R Modelling is used for conceptual design</a:t>
            </a:r>
          </a:p>
          <a:p>
            <a:pPr lvl="1"/>
            <a:r>
              <a:rPr lang="en-GB" sz="2000" smtClean="0"/>
              <a:t>Entities - objects or items of interest</a:t>
            </a:r>
          </a:p>
          <a:p>
            <a:pPr lvl="1"/>
            <a:r>
              <a:rPr lang="en-GB" sz="2000" smtClean="0"/>
              <a:t>Attributes - facts about, or properties of, an entity</a:t>
            </a:r>
          </a:p>
          <a:p>
            <a:pPr lvl="1"/>
            <a:r>
              <a:rPr lang="en-GB" sz="2000" smtClean="0"/>
              <a:t>Relationships - links between entities</a:t>
            </a:r>
          </a:p>
        </p:txBody>
      </p:sp>
      <p:sp>
        <p:nvSpPr>
          <p:cNvPr id="8197" name="Rectangle 4"/>
          <p:cNvSpPr>
            <a:spLocks noGrp="1" noChangeArrowheads="1"/>
          </p:cNvSpPr>
          <p:nvPr>
            <p:ph type="body" sz="half" idx="2"/>
          </p:nvPr>
        </p:nvSpPr>
        <p:spPr>
          <a:xfrm>
            <a:off x="6197600" y="1981200"/>
            <a:ext cx="5283200" cy="4191000"/>
          </a:xfrm>
        </p:spPr>
        <p:txBody>
          <a:bodyPr/>
          <a:lstStyle/>
          <a:p>
            <a:pPr>
              <a:lnSpc>
                <a:spcPct val="90000"/>
              </a:lnSpc>
            </a:pPr>
            <a:r>
              <a:rPr lang="en-GB" smtClean="0"/>
              <a:t>Example</a:t>
            </a:r>
          </a:p>
          <a:p>
            <a:pPr lvl="1">
              <a:lnSpc>
                <a:spcPct val="90000"/>
              </a:lnSpc>
            </a:pPr>
            <a:r>
              <a:rPr lang="en-GB" sz="2000" smtClean="0"/>
              <a:t>In a University database we might have entities for Students, Modules and Lecturers. Students might have attributes such as their ID, Name, and Course, and could have relationships with Modules (enrolment) and Lecturers (tutor/tutee)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9219" name="Rectangle 2"/>
          <p:cNvSpPr>
            <a:spLocks noGrp="1" noChangeArrowheads="1"/>
          </p:cNvSpPr>
          <p:nvPr>
            <p:ph type="title"/>
          </p:nvPr>
        </p:nvSpPr>
        <p:spPr/>
        <p:txBody>
          <a:bodyPr/>
          <a:lstStyle/>
          <a:p>
            <a:r>
              <a:rPr lang="en-GB" smtClean="0"/>
              <a:t>Entity/Relationship Diagrams</a:t>
            </a:r>
          </a:p>
        </p:txBody>
      </p:sp>
      <p:sp>
        <p:nvSpPr>
          <p:cNvPr id="9220" name="Rectangle 3"/>
          <p:cNvSpPr>
            <a:spLocks noGrp="1" noChangeArrowheads="1"/>
          </p:cNvSpPr>
          <p:nvPr>
            <p:ph type="body" sz="half" idx="1"/>
          </p:nvPr>
        </p:nvSpPr>
        <p:spPr/>
        <p:txBody>
          <a:bodyPr/>
          <a:lstStyle/>
          <a:p>
            <a:r>
              <a:rPr lang="en-GB" sz="2400" smtClean="0"/>
              <a:t>E/R Models are often represented as E/R diagrams that</a:t>
            </a:r>
          </a:p>
          <a:p>
            <a:pPr lvl="1"/>
            <a:r>
              <a:rPr lang="en-GB" sz="2000" smtClean="0"/>
              <a:t>Give a conceptual view of the database</a:t>
            </a:r>
          </a:p>
          <a:p>
            <a:pPr lvl="1"/>
            <a:r>
              <a:rPr lang="en-GB" sz="2000" smtClean="0"/>
              <a:t>Are independent of the choice of DBMS</a:t>
            </a:r>
          </a:p>
          <a:p>
            <a:pPr lvl="1"/>
            <a:r>
              <a:rPr lang="en-GB" sz="2000" smtClean="0"/>
              <a:t>Can identify some problems in a design</a:t>
            </a:r>
          </a:p>
        </p:txBody>
      </p:sp>
      <p:sp>
        <p:nvSpPr>
          <p:cNvPr id="9221" name="AutoShape 4"/>
          <p:cNvSpPr>
            <a:spLocks noChangeArrowheads="1"/>
          </p:cNvSpPr>
          <p:nvPr/>
        </p:nvSpPr>
        <p:spPr bwMode="auto">
          <a:xfrm>
            <a:off x="9144000" y="3276600"/>
            <a:ext cx="1625600" cy="6096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9222" name="AutoShape 5"/>
          <p:cNvSpPr>
            <a:spLocks noChangeArrowheads="1"/>
          </p:cNvSpPr>
          <p:nvPr/>
        </p:nvSpPr>
        <p:spPr bwMode="auto">
          <a:xfrm>
            <a:off x="6502400" y="1905000"/>
            <a:ext cx="1625600" cy="6096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Lecturer</a:t>
            </a:r>
          </a:p>
        </p:txBody>
      </p:sp>
      <p:sp>
        <p:nvSpPr>
          <p:cNvPr id="9223" name="AutoShape 6"/>
          <p:cNvSpPr>
            <a:spLocks noChangeArrowheads="1"/>
          </p:cNvSpPr>
          <p:nvPr/>
        </p:nvSpPr>
        <p:spPr bwMode="auto">
          <a:xfrm>
            <a:off x="6502400" y="4648200"/>
            <a:ext cx="1625600" cy="6096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9224" name="AutoShape 7"/>
          <p:cNvSpPr>
            <a:spLocks noChangeArrowheads="1"/>
          </p:cNvSpPr>
          <p:nvPr/>
        </p:nvSpPr>
        <p:spPr bwMode="auto">
          <a:xfrm>
            <a:off x="6502400" y="3200400"/>
            <a:ext cx="1625600" cy="762000"/>
          </a:xfrm>
          <a:prstGeom prst="diamond">
            <a:avLst/>
          </a:prstGeom>
          <a:noFill/>
          <a:ln w="19050">
            <a:solidFill>
              <a:schemeClr val="tx1"/>
            </a:solidFill>
            <a:miter lim="800000"/>
            <a:headEnd/>
            <a:tailEnd/>
          </a:ln>
          <a:effectLst/>
        </p:spPr>
        <p:txBody>
          <a:bodyPr wrap="none" anchor="ctr"/>
          <a:lstStyle/>
          <a:p>
            <a:pPr algn="ctr"/>
            <a:r>
              <a:rPr lang="en-GB" sz="2000">
                <a:solidFill>
                  <a:schemeClr val="tx1"/>
                </a:solidFill>
                <a:latin typeface="Arial" pitchFamily="34" charset="0"/>
              </a:rPr>
              <a:t>Tutors</a:t>
            </a:r>
          </a:p>
        </p:txBody>
      </p:sp>
      <p:sp>
        <p:nvSpPr>
          <p:cNvPr id="9225" name="AutoShape 8"/>
          <p:cNvSpPr>
            <a:spLocks noChangeArrowheads="1"/>
          </p:cNvSpPr>
          <p:nvPr/>
        </p:nvSpPr>
        <p:spPr bwMode="auto">
          <a:xfrm>
            <a:off x="9144000" y="4572000"/>
            <a:ext cx="1625600" cy="762000"/>
          </a:xfrm>
          <a:prstGeom prst="diamond">
            <a:avLst/>
          </a:prstGeom>
          <a:noFill/>
          <a:ln w="19050">
            <a:solidFill>
              <a:schemeClr val="tx1"/>
            </a:solidFill>
            <a:miter lim="800000"/>
            <a:headEnd/>
            <a:tailEnd/>
          </a:ln>
          <a:effectLst/>
        </p:spPr>
        <p:txBody>
          <a:bodyPr wrap="none" anchor="ctr"/>
          <a:lstStyle/>
          <a:p>
            <a:pPr algn="ctr"/>
            <a:r>
              <a:rPr lang="en-GB" sz="2000">
                <a:solidFill>
                  <a:schemeClr val="tx1"/>
                </a:solidFill>
                <a:latin typeface="Arial" pitchFamily="34" charset="0"/>
              </a:rPr>
              <a:t>Studies</a:t>
            </a:r>
          </a:p>
        </p:txBody>
      </p:sp>
      <p:cxnSp>
        <p:nvCxnSpPr>
          <p:cNvPr id="9226" name="AutoShape 9"/>
          <p:cNvCxnSpPr>
            <a:cxnSpLocks noChangeShapeType="1"/>
            <a:stCxn id="9222" idx="2"/>
            <a:endCxn id="9224" idx="0"/>
          </p:cNvCxnSpPr>
          <p:nvPr/>
        </p:nvCxnSpPr>
        <p:spPr bwMode="auto">
          <a:xfrm>
            <a:off x="7315200" y="2524125"/>
            <a:ext cx="0" cy="666750"/>
          </a:xfrm>
          <a:prstGeom prst="straightConnector1">
            <a:avLst/>
          </a:prstGeom>
          <a:noFill/>
          <a:ln w="19050">
            <a:solidFill>
              <a:schemeClr val="tx1"/>
            </a:solidFill>
            <a:round/>
            <a:headEnd/>
            <a:tailEnd/>
          </a:ln>
          <a:effectLst/>
        </p:spPr>
      </p:cxnSp>
      <p:cxnSp>
        <p:nvCxnSpPr>
          <p:cNvPr id="9227" name="AutoShape 10"/>
          <p:cNvCxnSpPr>
            <a:cxnSpLocks noChangeShapeType="1"/>
            <a:stCxn id="9224" idx="3"/>
            <a:endCxn id="9221" idx="1"/>
          </p:cNvCxnSpPr>
          <p:nvPr/>
        </p:nvCxnSpPr>
        <p:spPr bwMode="auto">
          <a:xfrm>
            <a:off x="8140700" y="3581400"/>
            <a:ext cx="990600" cy="0"/>
          </a:xfrm>
          <a:prstGeom prst="straightConnector1">
            <a:avLst/>
          </a:prstGeom>
          <a:noFill/>
          <a:ln w="19050">
            <a:solidFill>
              <a:schemeClr val="tx1"/>
            </a:solidFill>
            <a:round/>
            <a:headEnd/>
            <a:tailEnd/>
          </a:ln>
          <a:effectLst/>
        </p:spPr>
      </p:cxnSp>
      <p:cxnSp>
        <p:nvCxnSpPr>
          <p:cNvPr id="9228" name="AutoShape 11"/>
          <p:cNvCxnSpPr>
            <a:cxnSpLocks noChangeShapeType="1"/>
            <a:stCxn id="9221" idx="2"/>
            <a:endCxn id="9225" idx="0"/>
          </p:cNvCxnSpPr>
          <p:nvPr/>
        </p:nvCxnSpPr>
        <p:spPr bwMode="auto">
          <a:xfrm>
            <a:off x="9956800" y="3895725"/>
            <a:ext cx="0" cy="666750"/>
          </a:xfrm>
          <a:prstGeom prst="straightConnector1">
            <a:avLst/>
          </a:prstGeom>
          <a:noFill/>
          <a:ln w="19050">
            <a:solidFill>
              <a:schemeClr val="tx1"/>
            </a:solidFill>
            <a:round/>
            <a:headEnd/>
            <a:tailEnd/>
          </a:ln>
          <a:effectLst/>
        </p:spPr>
      </p:cxnSp>
      <p:cxnSp>
        <p:nvCxnSpPr>
          <p:cNvPr id="9229" name="AutoShape 12"/>
          <p:cNvCxnSpPr>
            <a:cxnSpLocks noChangeShapeType="1"/>
            <a:stCxn id="9223" idx="3"/>
            <a:endCxn id="9225" idx="1"/>
          </p:cNvCxnSpPr>
          <p:nvPr/>
        </p:nvCxnSpPr>
        <p:spPr bwMode="auto">
          <a:xfrm>
            <a:off x="8140700" y="4953000"/>
            <a:ext cx="990600" cy="0"/>
          </a:xfrm>
          <a:prstGeom prst="straightConnector1">
            <a:avLst/>
          </a:prstGeom>
          <a:noFill/>
          <a:ln w="19050">
            <a:solidFill>
              <a:schemeClr val="tx1"/>
            </a:solidFill>
            <a:round/>
            <a:headEnd/>
            <a:tailEnd/>
          </a:ln>
          <a:effectLst/>
        </p:spPr>
      </p:cxnSp>
      <p:sp>
        <p:nvSpPr>
          <p:cNvPr id="9230" name="Arc 13"/>
          <p:cNvSpPr>
            <a:spLocks/>
          </p:cNvSpPr>
          <p:nvPr/>
        </p:nvSpPr>
        <p:spPr bwMode="auto">
          <a:xfrm>
            <a:off x="8128000" y="4800600"/>
            <a:ext cx="203200" cy="300038"/>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9231" name="Arc 14"/>
          <p:cNvSpPr>
            <a:spLocks/>
          </p:cNvSpPr>
          <p:nvPr/>
        </p:nvSpPr>
        <p:spPr bwMode="auto">
          <a:xfrm flipH="1">
            <a:off x="8940800" y="3429000"/>
            <a:ext cx="203200" cy="300038"/>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9232" name="Arc 15"/>
          <p:cNvSpPr>
            <a:spLocks/>
          </p:cNvSpPr>
          <p:nvPr/>
        </p:nvSpPr>
        <p:spPr bwMode="auto">
          <a:xfrm rot="5400000">
            <a:off x="9877425" y="3762374"/>
            <a:ext cx="152400" cy="400051"/>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9233" name="Oval 16"/>
          <p:cNvSpPr>
            <a:spLocks noChangeArrowheads="1"/>
          </p:cNvSpPr>
          <p:nvPr/>
        </p:nvSpPr>
        <p:spPr bwMode="auto">
          <a:xfrm>
            <a:off x="9347200" y="1981200"/>
            <a:ext cx="1219200" cy="3810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ID</a:t>
            </a:r>
          </a:p>
        </p:txBody>
      </p:sp>
      <p:sp>
        <p:nvSpPr>
          <p:cNvPr id="9234" name="Oval 17"/>
          <p:cNvSpPr>
            <a:spLocks noChangeArrowheads="1"/>
          </p:cNvSpPr>
          <p:nvPr/>
        </p:nvSpPr>
        <p:spPr bwMode="auto">
          <a:xfrm>
            <a:off x="10058400" y="2514600"/>
            <a:ext cx="1219200" cy="3810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Course</a:t>
            </a:r>
          </a:p>
        </p:txBody>
      </p:sp>
      <p:sp>
        <p:nvSpPr>
          <p:cNvPr id="9235" name="Oval 18"/>
          <p:cNvSpPr>
            <a:spLocks noChangeArrowheads="1"/>
          </p:cNvSpPr>
          <p:nvPr/>
        </p:nvSpPr>
        <p:spPr bwMode="auto">
          <a:xfrm>
            <a:off x="8636000" y="2514600"/>
            <a:ext cx="1219200" cy="3810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Name</a:t>
            </a:r>
          </a:p>
        </p:txBody>
      </p:sp>
      <p:cxnSp>
        <p:nvCxnSpPr>
          <p:cNvPr id="9236" name="AutoShape 19"/>
          <p:cNvCxnSpPr>
            <a:cxnSpLocks noChangeShapeType="1"/>
            <a:stCxn id="9221" idx="0"/>
            <a:endCxn id="9234" idx="4"/>
          </p:cNvCxnSpPr>
          <p:nvPr/>
        </p:nvCxnSpPr>
        <p:spPr bwMode="auto">
          <a:xfrm flipV="1">
            <a:off x="9956800" y="2905125"/>
            <a:ext cx="711200" cy="361950"/>
          </a:xfrm>
          <a:prstGeom prst="straightConnector1">
            <a:avLst/>
          </a:prstGeom>
          <a:noFill/>
          <a:ln w="19050">
            <a:solidFill>
              <a:schemeClr val="tx1"/>
            </a:solidFill>
            <a:round/>
            <a:headEnd/>
            <a:tailEnd/>
          </a:ln>
          <a:effectLst/>
        </p:spPr>
      </p:cxnSp>
      <p:cxnSp>
        <p:nvCxnSpPr>
          <p:cNvPr id="9237" name="AutoShape 20"/>
          <p:cNvCxnSpPr>
            <a:cxnSpLocks noChangeShapeType="1"/>
            <a:stCxn id="9221" idx="0"/>
            <a:endCxn id="9233" idx="4"/>
          </p:cNvCxnSpPr>
          <p:nvPr/>
        </p:nvCxnSpPr>
        <p:spPr bwMode="auto">
          <a:xfrm flipV="1">
            <a:off x="9956800" y="2371725"/>
            <a:ext cx="0" cy="895350"/>
          </a:xfrm>
          <a:prstGeom prst="straightConnector1">
            <a:avLst/>
          </a:prstGeom>
          <a:noFill/>
          <a:ln w="19050">
            <a:solidFill>
              <a:schemeClr val="tx1"/>
            </a:solidFill>
            <a:round/>
            <a:headEnd/>
            <a:tailEnd/>
          </a:ln>
          <a:effectLst/>
        </p:spPr>
      </p:cxnSp>
      <p:cxnSp>
        <p:nvCxnSpPr>
          <p:cNvPr id="9238" name="AutoShape 21"/>
          <p:cNvCxnSpPr>
            <a:cxnSpLocks noChangeShapeType="1"/>
            <a:stCxn id="9221" idx="0"/>
            <a:endCxn id="9235" idx="4"/>
          </p:cNvCxnSpPr>
          <p:nvPr/>
        </p:nvCxnSpPr>
        <p:spPr bwMode="auto">
          <a:xfrm flipH="1" flipV="1">
            <a:off x="9245600" y="2905125"/>
            <a:ext cx="711200" cy="361950"/>
          </a:xfrm>
          <a:prstGeom prst="straightConnector1">
            <a:avLst/>
          </a:prstGeom>
          <a:noFill/>
          <a:ln w="19050">
            <a:solidFill>
              <a:schemeClr val="tx1"/>
            </a:solidFill>
            <a:round/>
            <a:headEnd/>
            <a:tailEnd/>
          </a:ln>
          <a:effectLst/>
        </p:spPr>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10243" name="Rectangle 2"/>
          <p:cNvSpPr>
            <a:spLocks noGrp="1" noChangeArrowheads="1"/>
          </p:cNvSpPr>
          <p:nvPr>
            <p:ph type="title"/>
          </p:nvPr>
        </p:nvSpPr>
        <p:spPr/>
        <p:txBody>
          <a:bodyPr/>
          <a:lstStyle/>
          <a:p>
            <a:r>
              <a:rPr lang="en-GB" smtClean="0"/>
              <a:t>Entities</a:t>
            </a:r>
          </a:p>
        </p:txBody>
      </p:sp>
      <p:sp>
        <p:nvSpPr>
          <p:cNvPr id="10244" name="Rectangle 3"/>
          <p:cNvSpPr>
            <a:spLocks noGrp="1" noChangeArrowheads="1"/>
          </p:cNvSpPr>
          <p:nvPr>
            <p:ph type="body" sz="half" idx="1"/>
          </p:nvPr>
        </p:nvSpPr>
        <p:spPr/>
        <p:txBody>
          <a:bodyPr/>
          <a:lstStyle/>
          <a:p>
            <a:r>
              <a:rPr lang="en-GB" sz="2400" smtClean="0"/>
              <a:t>Entities represent objects or things of interest</a:t>
            </a:r>
          </a:p>
          <a:p>
            <a:pPr lvl="1"/>
            <a:r>
              <a:rPr lang="en-GB" sz="2000" smtClean="0"/>
              <a:t>Physical things like students, lecturers, employees, products</a:t>
            </a:r>
          </a:p>
          <a:p>
            <a:pPr lvl="1"/>
            <a:r>
              <a:rPr lang="en-GB" sz="2000" smtClean="0"/>
              <a:t>More abstract things like modules, orders, courses, projects</a:t>
            </a:r>
          </a:p>
        </p:txBody>
      </p:sp>
      <p:sp>
        <p:nvSpPr>
          <p:cNvPr id="10245" name="Rectangle 4"/>
          <p:cNvSpPr>
            <a:spLocks noGrp="1" noChangeArrowheads="1"/>
          </p:cNvSpPr>
          <p:nvPr>
            <p:ph type="body" sz="half" idx="2"/>
          </p:nvPr>
        </p:nvSpPr>
        <p:spPr/>
        <p:txBody>
          <a:bodyPr/>
          <a:lstStyle/>
          <a:p>
            <a:r>
              <a:rPr lang="en-GB" sz="2400" smtClean="0"/>
              <a:t>Entities have</a:t>
            </a:r>
          </a:p>
          <a:p>
            <a:pPr lvl="1"/>
            <a:r>
              <a:rPr lang="en-GB" sz="2000" smtClean="0"/>
              <a:t>A general type or class, such as Lecturer or Module</a:t>
            </a:r>
          </a:p>
          <a:p>
            <a:pPr lvl="1"/>
            <a:r>
              <a:rPr lang="en-GB" sz="2000" smtClean="0"/>
              <a:t>Instances of that particular type, such as Steve Mills, Natasha Alechina are  instances of Lecturer</a:t>
            </a:r>
          </a:p>
          <a:p>
            <a:pPr lvl="1"/>
            <a:r>
              <a:rPr lang="en-GB" sz="2000" smtClean="0"/>
              <a:t>Attributes (such as name, email address)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11267" name="Rectangle 2"/>
          <p:cNvSpPr>
            <a:spLocks noGrp="1" noChangeArrowheads="1"/>
          </p:cNvSpPr>
          <p:nvPr>
            <p:ph type="title"/>
          </p:nvPr>
        </p:nvSpPr>
        <p:spPr/>
        <p:txBody>
          <a:bodyPr/>
          <a:lstStyle/>
          <a:p>
            <a:r>
              <a:rPr lang="en-GB" smtClean="0"/>
              <a:t>Diagramming Entities</a:t>
            </a:r>
          </a:p>
        </p:txBody>
      </p:sp>
      <p:sp>
        <p:nvSpPr>
          <p:cNvPr id="11268" name="Rectangle 3"/>
          <p:cNvSpPr>
            <a:spLocks noGrp="1" noChangeArrowheads="1"/>
          </p:cNvSpPr>
          <p:nvPr>
            <p:ph type="body" sz="half" idx="1"/>
          </p:nvPr>
        </p:nvSpPr>
        <p:spPr/>
        <p:txBody>
          <a:bodyPr/>
          <a:lstStyle/>
          <a:p>
            <a:r>
              <a:rPr lang="en-GB" sz="2400" smtClean="0"/>
              <a:t>In an E/R Diagram, an entity is usually drawn as a box with rounded corners</a:t>
            </a:r>
          </a:p>
          <a:p>
            <a:r>
              <a:rPr lang="en-GB" sz="2400" smtClean="0"/>
              <a:t>The box is labelled with the name of the class of objects represented by that entity</a:t>
            </a:r>
          </a:p>
        </p:txBody>
      </p:sp>
      <p:sp>
        <p:nvSpPr>
          <p:cNvPr id="11269" name="AutoShape 4"/>
          <p:cNvSpPr>
            <a:spLocks noChangeArrowheads="1"/>
          </p:cNvSpPr>
          <p:nvPr/>
        </p:nvSpPr>
        <p:spPr bwMode="auto">
          <a:xfrm>
            <a:off x="9144000" y="3276600"/>
            <a:ext cx="1625600" cy="6096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11270" name="AutoShape 5"/>
          <p:cNvSpPr>
            <a:spLocks noChangeArrowheads="1"/>
          </p:cNvSpPr>
          <p:nvPr/>
        </p:nvSpPr>
        <p:spPr bwMode="auto">
          <a:xfrm>
            <a:off x="6502400" y="1905000"/>
            <a:ext cx="1625600" cy="6096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Lecturer</a:t>
            </a:r>
          </a:p>
        </p:txBody>
      </p:sp>
      <p:sp>
        <p:nvSpPr>
          <p:cNvPr id="11271" name="AutoShape 6"/>
          <p:cNvSpPr>
            <a:spLocks noChangeArrowheads="1"/>
          </p:cNvSpPr>
          <p:nvPr/>
        </p:nvSpPr>
        <p:spPr bwMode="auto">
          <a:xfrm>
            <a:off x="6502400" y="4648200"/>
            <a:ext cx="1625600" cy="6096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11272" name="AutoShape 7"/>
          <p:cNvSpPr>
            <a:spLocks noChangeArrowheads="1"/>
          </p:cNvSpPr>
          <p:nvPr/>
        </p:nvSpPr>
        <p:spPr bwMode="auto">
          <a:xfrm>
            <a:off x="6502400" y="3200400"/>
            <a:ext cx="1625600" cy="762000"/>
          </a:xfrm>
          <a:prstGeom prst="diamond">
            <a:avLst/>
          </a:prstGeom>
          <a:noFill/>
          <a:ln w="6350">
            <a:solidFill>
              <a:schemeClr val="folHlink"/>
            </a:solidFill>
            <a:prstDash val="dash"/>
            <a:miter lim="800000"/>
            <a:headEnd/>
            <a:tailEnd/>
          </a:ln>
          <a:effectLst/>
        </p:spPr>
        <p:txBody>
          <a:bodyPr wrap="none" anchor="ctr"/>
          <a:lstStyle/>
          <a:p>
            <a:pPr algn="ctr"/>
            <a:r>
              <a:rPr lang="en-GB" sz="2000">
                <a:solidFill>
                  <a:schemeClr val="folHlink"/>
                </a:solidFill>
                <a:latin typeface="Arial" pitchFamily="34" charset="0"/>
              </a:rPr>
              <a:t>Tutors</a:t>
            </a:r>
          </a:p>
        </p:txBody>
      </p:sp>
      <p:sp>
        <p:nvSpPr>
          <p:cNvPr id="11273" name="AutoShape 8"/>
          <p:cNvSpPr>
            <a:spLocks noChangeArrowheads="1"/>
          </p:cNvSpPr>
          <p:nvPr/>
        </p:nvSpPr>
        <p:spPr bwMode="auto">
          <a:xfrm>
            <a:off x="9144000" y="4572000"/>
            <a:ext cx="1625600" cy="762000"/>
          </a:xfrm>
          <a:prstGeom prst="diamond">
            <a:avLst/>
          </a:prstGeom>
          <a:noFill/>
          <a:ln w="6350">
            <a:solidFill>
              <a:schemeClr val="folHlink"/>
            </a:solidFill>
            <a:prstDash val="dash"/>
            <a:miter lim="800000"/>
            <a:headEnd/>
            <a:tailEnd/>
          </a:ln>
          <a:effectLst/>
        </p:spPr>
        <p:txBody>
          <a:bodyPr wrap="none" anchor="ctr"/>
          <a:lstStyle/>
          <a:p>
            <a:pPr algn="ctr"/>
            <a:r>
              <a:rPr lang="en-GB" sz="2000">
                <a:solidFill>
                  <a:schemeClr val="folHlink"/>
                </a:solidFill>
                <a:latin typeface="Arial" pitchFamily="34" charset="0"/>
              </a:rPr>
              <a:t>Studies</a:t>
            </a:r>
          </a:p>
        </p:txBody>
      </p:sp>
      <p:cxnSp>
        <p:nvCxnSpPr>
          <p:cNvPr id="11274" name="AutoShape 9"/>
          <p:cNvCxnSpPr>
            <a:cxnSpLocks noChangeShapeType="1"/>
            <a:stCxn id="11270" idx="2"/>
            <a:endCxn id="11272" idx="0"/>
          </p:cNvCxnSpPr>
          <p:nvPr/>
        </p:nvCxnSpPr>
        <p:spPr bwMode="auto">
          <a:xfrm>
            <a:off x="7315200" y="2524126"/>
            <a:ext cx="0" cy="676275"/>
          </a:xfrm>
          <a:prstGeom prst="straightConnector1">
            <a:avLst/>
          </a:prstGeom>
          <a:noFill/>
          <a:ln w="6350">
            <a:solidFill>
              <a:schemeClr val="folHlink"/>
            </a:solidFill>
            <a:prstDash val="dash"/>
            <a:round/>
            <a:headEnd/>
            <a:tailEnd/>
          </a:ln>
          <a:effectLst/>
        </p:spPr>
      </p:cxnSp>
      <p:cxnSp>
        <p:nvCxnSpPr>
          <p:cNvPr id="11275" name="AutoShape 10"/>
          <p:cNvCxnSpPr>
            <a:cxnSpLocks noChangeShapeType="1"/>
            <a:stCxn id="11272" idx="3"/>
            <a:endCxn id="11269" idx="1"/>
          </p:cNvCxnSpPr>
          <p:nvPr/>
        </p:nvCxnSpPr>
        <p:spPr bwMode="auto">
          <a:xfrm>
            <a:off x="8128001" y="3581400"/>
            <a:ext cx="1003300" cy="0"/>
          </a:xfrm>
          <a:prstGeom prst="straightConnector1">
            <a:avLst/>
          </a:prstGeom>
          <a:noFill/>
          <a:ln w="6350">
            <a:solidFill>
              <a:schemeClr val="folHlink"/>
            </a:solidFill>
            <a:prstDash val="dash"/>
            <a:round/>
            <a:headEnd/>
            <a:tailEnd/>
          </a:ln>
          <a:effectLst/>
        </p:spPr>
      </p:cxnSp>
      <p:cxnSp>
        <p:nvCxnSpPr>
          <p:cNvPr id="11276" name="AutoShape 11"/>
          <p:cNvCxnSpPr>
            <a:cxnSpLocks noChangeShapeType="1"/>
            <a:stCxn id="11269" idx="2"/>
            <a:endCxn id="11273" idx="0"/>
          </p:cNvCxnSpPr>
          <p:nvPr/>
        </p:nvCxnSpPr>
        <p:spPr bwMode="auto">
          <a:xfrm>
            <a:off x="9956800" y="3895726"/>
            <a:ext cx="0" cy="676275"/>
          </a:xfrm>
          <a:prstGeom prst="straightConnector1">
            <a:avLst/>
          </a:prstGeom>
          <a:noFill/>
          <a:ln w="6350">
            <a:solidFill>
              <a:schemeClr val="folHlink"/>
            </a:solidFill>
            <a:prstDash val="dash"/>
            <a:round/>
            <a:headEnd/>
            <a:tailEnd/>
          </a:ln>
          <a:effectLst/>
        </p:spPr>
      </p:cxnSp>
      <p:cxnSp>
        <p:nvCxnSpPr>
          <p:cNvPr id="11277" name="AutoShape 12"/>
          <p:cNvCxnSpPr>
            <a:cxnSpLocks noChangeShapeType="1"/>
            <a:stCxn id="11271" idx="3"/>
            <a:endCxn id="11273" idx="1"/>
          </p:cNvCxnSpPr>
          <p:nvPr/>
        </p:nvCxnSpPr>
        <p:spPr bwMode="auto">
          <a:xfrm>
            <a:off x="8140701" y="4953000"/>
            <a:ext cx="1003300" cy="0"/>
          </a:xfrm>
          <a:prstGeom prst="straightConnector1">
            <a:avLst/>
          </a:prstGeom>
          <a:noFill/>
          <a:ln w="6350">
            <a:solidFill>
              <a:schemeClr val="folHlink"/>
            </a:solidFill>
            <a:prstDash val="dash"/>
            <a:round/>
            <a:headEnd/>
            <a:tailEnd/>
          </a:ln>
          <a:effectLst/>
        </p:spPr>
      </p:cxnSp>
      <p:sp>
        <p:nvSpPr>
          <p:cNvPr id="11278" name="Arc 13"/>
          <p:cNvSpPr>
            <a:spLocks/>
          </p:cNvSpPr>
          <p:nvPr/>
        </p:nvSpPr>
        <p:spPr bwMode="auto">
          <a:xfrm>
            <a:off x="8128000" y="4800600"/>
            <a:ext cx="203200" cy="300038"/>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6350">
            <a:solidFill>
              <a:schemeClr val="folHlink"/>
            </a:solidFill>
            <a:prstDash val="dash"/>
            <a:round/>
            <a:headEnd/>
            <a:tailEnd/>
          </a:ln>
          <a:effectLst/>
        </p:spPr>
        <p:txBody>
          <a:bodyPr wrap="none" anchor="ctr"/>
          <a:lstStyle/>
          <a:p>
            <a:endParaRPr lang="en-US"/>
          </a:p>
        </p:txBody>
      </p:sp>
      <p:sp>
        <p:nvSpPr>
          <p:cNvPr id="11279" name="Arc 14"/>
          <p:cNvSpPr>
            <a:spLocks/>
          </p:cNvSpPr>
          <p:nvPr/>
        </p:nvSpPr>
        <p:spPr bwMode="auto">
          <a:xfrm flipH="1">
            <a:off x="8940800" y="3429000"/>
            <a:ext cx="203200" cy="300038"/>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6350">
            <a:solidFill>
              <a:schemeClr val="folHlink"/>
            </a:solidFill>
            <a:prstDash val="dash"/>
            <a:round/>
            <a:headEnd/>
            <a:tailEnd/>
          </a:ln>
          <a:effectLst/>
        </p:spPr>
        <p:txBody>
          <a:bodyPr wrap="none" anchor="ctr"/>
          <a:lstStyle/>
          <a:p>
            <a:endParaRPr lang="en-US"/>
          </a:p>
        </p:txBody>
      </p:sp>
      <p:sp>
        <p:nvSpPr>
          <p:cNvPr id="11280" name="Arc 15"/>
          <p:cNvSpPr>
            <a:spLocks/>
          </p:cNvSpPr>
          <p:nvPr/>
        </p:nvSpPr>
        <p:spPr bwMode="auto">
          <a:xfrm rot="5400000">
            <a:off x="9877425" y="3762374"/>
            <a:ext cx="152400" cy="400051"/>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6350">
            <a:solidFill>
              <a:schemeClr val="folHlink"/>
            </a:solidFill>
            <a:prstDash val="dash"/>
            <a:round/>
            <a:headEnd/>
            <a:tailEnd/>
          </a:ln>
          <a:effectLst/>
        </p:spPr>
        <p:txBody>
          <a:bodyPr wrap="none" anchor="ctr"/>
          <a:lstStyle/>
          <a:p>
            <a:endParaRPr lang="en-US"/>
          </a:p>
        </p:txBody>
      </p:sp>
      <p:sp>
        <p:nvSpPr>
          <p:cNvPr id="11281" name="Oval 16"/>
          <p:cNvSpPr>
            <a:spLocks noChangeArrowheads="1"/>
          </p:cNvSpPr>
          <p:nvPr/>
        </p:nvSpPr>
        <p:spPr bwMode="auto">
          <a:xfrm>
            <a:off x="9347200" y="1981200"/>
            <a:ext cx="1219200" cy="381000"/>
          </a:xfrm>
          <a:prstGeom prst="ellipse">
            <a:avLst/>
          </a:prstGeom>
          <a:noFill/>
          <a:ln w="6350">
            <a:solidFill>
              <a:schemeClr val="folHlink"/>
            </a:solidFill>
            <a:prstDash val="dash"/>
            <a:round/>
            <a:headEnd/>
            <a:tailEnd/>
          </a:ln>
          <a:effectLst/>
        </p:spPr>
        <p:txBody>
          <a:bodyPr wrap="none" anchor="ctr"/>
          <a:lstStyle/>
          <a:p>
            <a:pPr algn="ctr"/>
            <a:r>
              <a:rPr lang="en-GB" sz="1600">
                <a:solidFill>
                  <a:schemeClr val="folHlink"/>
                </a:solidFill>
                <a:latin typeface="Arial" pitchFamily="34" charset="0"/>
              </a:rPr>
              <a:t>ID</a:t>
            </a:r>
          </a:p>
        </p:txBody>
      </p:sp>
      <p:sp>
        <p:nvSpPr>
          <p:cNvPr id="11282" name="Oval 17"/>
          <p:cNvSpPr>
            <a:spLocks noChangeArrowheads="1"/>
          </p:cNvSpPr>
          <p:nvPr/>
        </p:nvSpPr>
        <p:spPr bwMode="auto">
          <a:xfrm>
            <a:off x="10058400" y="2514600"/>
            <a:ext cx="1219200" cy="381000"/>
          </a:xfrm>
          <a:prstGeom prst="ellipse">
            <a:avLst/>
          </a:prstGeom>
          <a:noFill/>
          <a:ln w="6350">
            <a:solidFill>
              <a:schemeClr val="folHlink"/>
            </a:solidFill>
            <a:prstDash val="dash"/>
            <a:round/>
            <a:headEnd/>
            <a:tailEnd/>
          </a:ln>
          <a:effectLst/>
        </p:spPr>
        <p:txBody>
          <a:bodyPr wrap="none" anchor="ctr"/>
          <a:lstStyle/>
          <a:p>
            <a:pPr algn="ctr"/>
            <a:r>
              <a:rPr lang="en-GB" sz="1600">
                <a:solidFill>
                  <a:schemeClr val="folHlink"/>
                </a:solidFill>
                <a:latin typeface="Arial" pitchFamily="34" charset="0"/>
              </a:rPr>
              <a:t>Course</a:t>
            </a:r>
          </a:p>
        </p:txBody>
      </p:sp>
      <p:sp>
        <p:nvSpPr>
          <p:cNvPr id="11283" name="Oval 18"/>
          <p:cNvSpPr>
            <a:spLocks noChangeArrowheads="1"/>
          </p:cNvSpPr>
          <p:nvPr/>
        </p:nvSpPr>
        <p:spPr bwMode="auto">
          <a:xfrm>
            <a:off x="8636000" y="2514600"/>
            <a:ext cx="1219200" cy="381000"/>
          </a:xfrm>
          <a:prstGeom prst="ellipse">
            <a:avLst/>
          </a:prstGeom>
          <a:noFill/>
          <a:ln w="6350">
            <a:solidFill>
              <a:schemeClr val="folHlink"/>
            </a:solidFill>
            <a:prstDash val="dash"/>
            <a:round/>
            <a:headEnd/>
            <a:tailEnd/>
          </a:ln>
          <a:effectLst/>
        </p:spPr>
        <p:txBody>
          <a:bodyPr wrap="none" anchor="ctr"/>
          <a:lstStyle/>
          <a:p>
            <a:pPr algn="ctr"/>
            <a:r>
              <a:rPr lang="en-GB" sz="1600">
                <a:solidFill>
                  <a:schemeClr val="folHlink"/>
                </a:solidFill>
                <a:latin typeface="Arial" pitchFamily="34" charset="0"/>
              </a:rPr>
              <a:t>Name</a:t>
            </a:r>
          </a:p>
        </p:txBody>
      </p:sp>
      <p:cxnSp>
        <p:nvCxnSpPr>
          <p:cNvPr id="11284" name="AutoShape 19"/>
          <p:cNvCxnSpPr>
            <a:cxnSpLocks noChangeShapeType="1"/>
            <a:stCxn id="11269" idx="0"/>
            <a:endCxn id="11282" idx="4"/>
          </p:cNvCxnSpPr>
          <p:nvPr/>
        </p:nvCxnSpPr>
        <p:spPr bwMode="auto">
          <a:xfrm flipV="1">
            <a:off x="9956800" y="2895601"/>
            <a:ext cx="711200" cy="371475"/>
          </a:xfrm>
          <a:prstGeom prst="straightConnector1">
            <a:avLst/>
          </a:prstGeom>
          <a:noFill/>
          <a:ln w="6350">
            <a:solidFill>
              <a:schemeClr val="folHlink"/>
            </a:solidFill>
            <a:prstDash val="dash"/>
            <a:round/>
            <a:headEnd/>
            <a:tailEnd/>
          </a:ln>
          <a:effectLst/>
        </p:spPr>
      </p:cxnSp>
      <p:cxnSp>
        <p:nvCxnSpPr>
          <p:cNvPr id="11285" name="AutoShape 20"/>
          <p:cNvCxnSpPr>
            <a:cxnSpLocks noChangeShapeType="1"/>
            <a:stCxn id="11269" idx="0"/>
            <a:endCxn id="11281" idx="4"/>
          </p:cNvCxnSpPr>
          <p:nvPr/>
        </p:nvCxnSpPr>
        <p:spPr bwMode="auto">
          <a:xfrm flipV="1">
            <a:off x="9956800" y="2362201"/>
            <a:ext cx="0" cy="904875"/>
          </a:xfrm>
          <a:prstGeom prst="straightConnector1">
            <a:avLst/>
          </a:prstGeom>
          <a:noFill/>
          <a:ln w="6350">
            <a:solidFill>
              <a:schemeClr val="folHlink"/>
            </a:solidFill>
            <a:prstDash val="dash"/>
            <a:round/>
            <a:headEnd/>
            <a:tailEnd/>
          </a:ln>
          <a:effectLst/>
        </p:spPr>
      </p:cxnSp>
      <p:cxnSp>
        <p:nvCxnSpPr>
          <p:cNvPr id="11286" name="AutoShape 21"/>
          <p:cNvCxnSpPr>
            <a:cxnSpLocks noChangeShapeType="1"/>
            <a:stCxn id="11269" idx="0"/>
            <a:endCxn id="11283" idx="4"/>
          </p:cNvCxnSpPr>
          <p:nvPr/>
        </p:nvCxnSpPr>
        <p:spPr bwMode="auto">
          <a:xfrm flipH="1" flipV="1">
            <a:off x="9245600" y="2895601"/>
            <a:ext cx="711200" cy="371475"/>
          </a:xfrm>
          <a:prstGeom prst="straightConnector1">
            <a:avLst/>
          </a:prstGeom>
          <a:noFill/>
          <a:ln w="6350">
            <a:solidFill>
              <a:schemeClr val="folHlink"/>
            </a:solidFill>
            <a:prstDash val="dash"/>
            <a:round/>
            <a:headEnd/>
            <a:tailEnd/>
          </a:ln>
          <a:effectLst/>
        </p:spPr>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12291" name="Rectangle 2"/>
          <p:cNvSpPr>
            <a:spLocks noGrp="1" noChangeArrowheads="1"/>
          </p:cNvSpPr>
          <p:nvPr>
            <p:ph type="title"/>
          </p:nvPr>
        </p:nvSpPr>
        <p:spPr/>
        <p:txBody>
          <a:bodyPr/>
          <a:lstStyle/>
          <a:p>
            <a:r>
              <a:rPr lang="en-GB" smtClean="0"/>
              <a:t>Attributes</a:t>
            </a:r>
          </a:p>
        </p:txBody>
      </p:sp>
      <p:sp>
        <p:nvSpPr>
          <p:cNvPr id="12292" name="Rectangle 3"/>
          <p:cNvSpPr>
            <a:spLocks noGrp="1" noChangeArrowheads="1"/>
          </p:cNvSpPr>
          <p:nvPr>
            <p:ph type="body" sz="half" idx="1"/>
          </p:nvPr>
        </p:nvSpPr>
        <p:spPr/>
        <p:txBody>
          <a:bodyPr/>
          <a:lstStyle/>
          <a:p>
            <a:r>
              <a:rPr lang="en-GB" sz="2400" smtClean="0"/>
              <a:t>Attributes are facts, aspects, properties, or details about an entity</a:t>
            </a:r>
          </a:p>
          <a:p>
            <a:pPr lvl="1"/>
            <a:r>
              <a:rPr lang="en-GB" sz="2000" smtClean="0"/>
              <a:t>Students have IDs, names, courses, addresses, … </a:t>
            </a:r>
          </a:p>
          <a:p>
            <a:pPr lvl="1"/>
            <a:r>
              <a:rPr lang="en-GB" sz="2000" smtClean="0"/>
              <a:t>Modules have codes, titles, credit weights, levels, … </a:t>
            </a:r>
          </a:p>
        </p:txBody>
      </p:sp>
      <p:sp>
        <p:nvSpPr>
          <p:cNvPr id="12293" name="Rectangle 4"/>
          <p:cNvSpPr>
            <a:spLocks noGrp="1" noChangeArrowheads="1"/>
          </p:cNvSpPr>
          <p:nvPr>
            <p:ph type="body" sz="half" idx="2"/>
          </p:nvPr>
        </p:nvSpPr>
        <p:spPr/>
        <p:txBody>
          <a:bodyPr/>
          <a:lstStyle/>
          <a:p>
            <a:r>
              <a:rPr lang="en-GB" sz="2400" smtClean="0"/>
              <a:t>Attributes have</a:t>
            </a:r>
          </a:p>
          <a:p>
            <a:pPr lvl="1"/>
            <a:r>
              <a:rPr lang="en-GB" sz="2000" smtClean="0"/>
              <a:t>A name</a:t>
            </a:r>
          </a:p>
          <a:p>
            <a:pPr lvl="1"/>
            <a:r>
              <a:rPr lang="en-GB" sz="2000" smtClean="0"/>
              <a:t>An associated entity</a:t>
            </a:r>
          </a:p>
          <a:p>
            <a:pPr lvl="1"/>
            <a:r>
              <a:rPr lang="en-GB" sz="2000" smtClean="0"/>
              <a:t>Domains of possible values</a:t>
            </a:r>
          </a:p>
          <a:p>
            <a:pPr lvl="1"/>
            <a:r>
              <a:rPr lang="en-GB" sz="2000" smtClean="0"/>
              <a:t>Values from the domain for each instance of the entity they are belong to</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13315" name="Rectangle 2"/>
          <p:cNvSpPr>
            <a:spLocks noGrp="1" noChangeArrowheads="1"/>
          </p:cNvSpPr>
          <p:nvPr>
            <p:ph type="title"/>
          </p:nvPr>
        </p:nvSpPr>
        <p:spPr/>
        <p:txBody>
          <a:bodyPr/>
          <a:lstStyle/>
          <a:p>
            <a:r>
              <a:rPr lang="en-GB" smtClean="0"/>
              <a:t>Diagramming Attributes</a:t>
            </a:r>
          </a:p>
        </p:txBody>
      </p:sp>
      <p:sp>
        <p:nvSpPr>
          <p:cNvPr id="13316" name="Rectangle 3"/>
          <p:cNvSpPr>
            <a:spLocks noGrp="1" noChangeArrowheads="1"/>
          </p:cNvSpPr>
          <p:nvPr>
            <p:ph type="body" sz="half" idx="1"/>
          </p:nvPr>
        </p:nvSpPr>
        <p:spPr/>
        <p:txBody>
          <a:bodyPr/>
          <a:lstStyle/>
          <a:p>
            <a:r>
              <a:rPr lang="en-GB" sz="2400" smtClean="0"/>
              <a:t>In an E/R Diagram attributes may be drawn as ovals</a:t>
            </a:r>
          </a:p>
          <a:p>
            <a:r>
              <a:rPr lang="en-GB" sz="2400" smtClean="0"/>
              <a:t>Each attribute is linked to its entity by a line</a:t>
            </a:r>
          </a:p>
          <a:p>
            <a:r>
              <a:rPr lang="en-GB" sz="2400" smtClean="0"/>
              <a:t>The name of the attribute is written in the oval</a:t>
            </a:r>
          </a:p>
        </p:txBody>
      </p:sp>
      <p:sp>
        <p:nvSpPr>
          <p:cNvPr id="13317" name="AutoShape 4"/>
          <p:cNvSpPr>
            <a:spLocks noChangeArrowheads="1"/>
          </p:cNvSpPr>
          <p:nvPr/>
        </p:nvSpPr>
        <p:spPr bwMode="auto">
          <a:xfrm>
            <a:off x="9144000" y="3276600"/>
            <a:ext cx="1625600" cy="609600"/>
          </a:xfrm>
          <a:prstGeom prst="roundRect">
            <a:avLst>
              <a:gd name="adj" fmla="val 16667"/>
            </a:avLst>
          </a:prstGeom>
          <a:noFill/>
          <a:ln w="6350">
            <a:solidFill>
              <a:schemeClr val="folHlink"/>
            </a:solidFill>
            <a:prstDash val="dash"/>
            <a:round/>
            <a:headEnd/>
            <a:tailEnd/>
          </a:ln>
          <a:effectLst/>
        </p:spPr>
        <p:txBody>
          <a:bodyPr wrap="none" anchor="ctr"/>
          <a:lstStyle/>
          <a:p>
            <a:pPr algn="ctr"/>
            <a:r>
              <a:rPr lang="en-GB" sz="2000">
                <a:solidFill>
                  <a:schemeClr val="folHlink"/>
                </a:solidFill>
                <a:latin typeface="Arial" pitchFamily="34" charset="0"/>
              </a:rPr>
              <a:t>Student</a:t>
            </a:r>
          </a:p>
        </p:txBody>
      </p:sp>
      <p:sp>
        <p:nvSpPr>
          <p:cNvPr id="13318" name="AutoShape 5"/>
          <p:cNvSpPr>
            <a:spLocks noChangeArrowheads="1"/>
          </p:cNvSpPr>
          <p:nvPr/>
        </p:nvSpPr>
        <p:spPr bwMode="auto">
          <a:xfrm>
            <a:off x="6502400" y="1905000"/>
            <a:ext cx="1625600" cy="609600"/>
          </a:xfrm>
          <a:prstGeom prst="roundRect">
            <a:avLst>
              <a:gd name="adj" fmla="val 16667"/>
            </a:avLst>
          </a:prstGeom>
          <a:noFill/>
          <a:ln w="6350">
            <a:solidFill>
              <a:schemeClr val="folHlink"/>
            </a:solidFill>
            <a:prstDash val="dash"/>
            <a:round/>
            <a:headEnd/>
            <a:tailEnd/>
          </a:ln>
          <a:effectLst/>
        </p:spPr>
        <p:txBody>
          <a:bodyPr wrap="none" anchor="ctr"/>
          <a:lstStyle/>
          <a:p>
            <a:pPr algn="ctr"/>
            <a:r>
              <a:rPr lang="en-GB" sz="2000">
                <a:solidFill>
                  <a:schemeClr val="folHlink"/>
                </a:solidFill>
                <a:latin typeface="Arial" pitchFamily="34" charset="0"/>
              </a:rPr>
              <a:t>Lecturer</a:t>
            </a:r>
          </a:p>
        </p:txBody>
      </p:sp>
      <p:sp>
        <p:nvSpPr>
          <p:cNvPr id="13319" name="AutoShape 6"/>
          <p:cNvSpPr>
            <a:spLocks noChangeArrowheads="1"/>
          </p:cNvSpPr>
          <p:nvPr/>
        </p:nvSpPr>
        <p:spPr bwMode="auto">
          <a:xfrm>
            <a:off x="6502400" y="4648200"/>
            <a:ext cx="1625600" cy="609600"/>
          </a:xfrm>
          <a:prstGeom prst="roundRect">
            <a:avLst>
              <a:gd name="adj" fmla="val 16667"/>
            </a:avLst>
          </a:prstGeom>
          <a:noFill/>
          <a:ln w="6350">
            <a:solidFill>
              <a:schemeClr val="folHlink"/>
            </a:solidFill>
            <a:prstDash val="dash"/>
            <a:round/>
            <a:headEnd/>
            <a:tailEnd/>
          </a:ln>
          <a:effectLst/>
        </p:spPr>
        <p:txBody>
          <a:bodyPr wrap="none" anchor="ctr"/>
          <a:lstStyle/>
          <a:p>
            <a:pPr algn="ctr"/>
            <a:r>
              <a:rPr lang="en-GB" sz="2000">
                <a:solidFill>
                  <a:schemeClr val="folHlink"/>
                </a:solidFill>
                <a:latin typeface="Arial" pitchFamily="34" charset="0"/>
              </a:rPr>
              <a:t>Module</a:t>
            </a:r>
          </a:p>
        </p:txBody>
      </p:sp>
      <p:sp>
        <p:nvSpPr>
          <p:cNvPr id="13320" name="AutoShape 7"/>
          <p:cNvSpPr>
            <a:spLocks noChangeArrowheads="1"/>
          </p:cNvSpPr>
          <p:nvPr/>
        </p:nvSpPr>
        <p:spPr bwMode="auto">
          <a:xfrm>
            <a:off x="6502400" y="3200400"/>
            <a:ext cx="1625600" cy="762000"/>
          </a:xfrm>
          <a:prstGeom prst="diamond">
            <a:avLst/>
          </a:prstGeom>
          <a:noFill/>
          <a:ln w="6350">
            <a:solidFill>
              <a:schemeClr val="folHlink"/>
            </a:solidFill>
            <a:prstDash val="dash"/>
            <a:miter lim="800000"/>
            <a:headEnd/>
            <a:tailEnd/>
          </a:ln>
          <a:effectLst/>
        </p:spPr>
        <p:txBody>
          <a:bodyPr wrap="none" anchor="ctr"/>
          <a:lstStyle/>
          <a:p>
            <a:pPr algn="ctr"/>
            <a:r>
              <a:rPr lang="en-GB" sz="2000">
                <a:solidFill>
                  <a:schemeClr val="folHlink"/>
                </a:solidFill>
                <a:latin typeface="Arial" pitchFamily="34" charset="0"/>
              </a:rPr>
              <a:t>Tutors</a:t>
            </a:r>
          </a:p>
        </p:txBody>
      </p:sp>
      <p:sp>
        <p:nvSpPr>
          <p:cNvPr id="13321" name="AutoShape 8"/>
          <p:cNvSpPr>
            <a:spLocks noChangeArrowheads="1"/>
          </p:cNvSpPr>
          <p:nvPr/>
        </p:nvSpPr>
        <p:spPr bwMode="auto">
          <a:xfrm>
            <a:off x="9144000" y="4572000"/>
            <a:ext cx="1625600" cy="762000"/>
          </a:xfrm>
          <a:prstGeom prst="diamond">
            <a:avLst/>
          </a:prstGeom>
          <a:noFill/>
          <a:ln w="6350">
            <a:solidFill>
              <a:schemeClr val="folHlink"/>
            </a:solidFill>
            <a:prstDash val="dash"/>
            <a:miter lim="800000"/>
            <a:headEnd/>
            <a:tailEnd/>
          </a:ln>
          <a:effectLst/>
        </p:spPr>
        <p:txBody>
          <a:bodyPr wrap="none" anchor="ctr"/>
          <a:lstStyle/>
          <a:p>
            <a:pPr algn="ctr"/>
            <a:r>
              <a:rPr lang="en-GB" sz="2000">
                <a:solidFill>
                  <a:schemeClr val="folHlink"/>
                </a:solidFill>
                <a:latin typeface="Arial" pitchFamily="34" charset="0"/>
              </a:rPr>
              <a:t>Studies</a:t>
            </a:r>
          </a:p>
        </p:txBody>
      </p:sp>
      <p:cxnSp>
        <p:nvCxnSpPr>
          <p:cNvPr id="13322" name="AutoShape 9"/>
          <p:cNvCxnSpPr>
            <a:cxnSpLocks noChangeShapeType="1"/>
            <a:stCxn id="13318" idx="2"/>
            <a:endCxn id="13320" idx="0"/>
          </p:cNvCxnSpPr>
          <p:nvPr/>
        </p:nvCxnSpPr>
        <p:spPr bwMode="auto">
          <a:xfrm>
            <a:off x="7315200" y="2514600"/>
            <a:ext cx="0" cy="685800"/>
          </a:xfrm>
          <a:prstGeom prst="straightConnector1">
            <a:avLst/>
          </a:prstGeom>
          <a:noFill/>
          <a:ln w="6350">
            <a:solidFill>
              <a:schemeClr val="folHlink"/>
            </a:solidFill>
            <a:prstDash val="dash"/>
            <a:round/>
            <a:headEnd/>
            <a:tailEnd/>
          </a:ln>
          <a:effectLst/>
        </p:spPr>
      </p:cxnSp>
      <p:cxnSp>
        <p:nvCxnSpPr>
          <p:cNvPr id="13323" name="AutoShape 10"/>
          <p:cNvCxnSpPr>
            <a:cxnSpLocks noChangeShapeType="1"/>
            <a:stCxn id="13320" idx="3"/>
            <a:endCxn id="13317" idx="1"/>
          </p:cNvCxnSpPr>
          <p:nvPr/>
        </p:nvCxnSpPr>
        <p:spPr bwMode="auto">
          <a:xfrm>
            <a:off x="8128000" y="3581400"/>
            <a:ext cx="1016000" cy="0"/>
          </a:xfrm>
          <a:prstGeom prst="straightConnector1">
            <a:avLst/>
          </a:prstGeom>
          <a:noFill/>
          <a:ln w="6350">
            <a:solidFill>
              <a:schemeClr val="folHlink"/>
            </a:solidFill>
            <a:prstDash val="dash"/>
            <a:round/>
            <a:headEnd/>
            <a:tailEnd/>
          </a:ln>
          <a:effectLst/>
        </p:spPr>
      </p:cxnSp>
      <p:cxnSp>
        <p:nvCxnSpPr>
          <p:cNvPr id="13324" name="AutoShape 11"/>
          <p:cNvCxnSpPr>
            <a:cxnSpLocks noChangeShapeType="1"/>
            <a:stCxn id="13317" idx="2"/>
            <a:endCxn id="13321" idx="0"/>
          </p:cNvCxnSpPr>
          <p:nvPr/>
        </p:nvCxnSpPr>
        <p:spPr bwMode="auto">
          <a:xfrm>
            <a:off x="9956800" y="3886200"/>
            <a:ext cx="0" cy="685800"/>
          </a:xfrm>
          <a:prstGeom prst="straightConnector1">
            <a:avLst/>
          </a:prstGeom>
          <a:noFill/>
          <a:ln w="6350">
            <a:solidFill>
              <a:schemeClr val="folHlink"/>
            </a:solidFill>
            <a:prstDash val="dash"/>
            <a:round/>
            <a:headEnd/>
            <a:tailEnd/>
          </a:ln>
          <a:effectLst/>
        </p:spPr>
      </p:cxnSp>
      <p:cxnSp>
        <p:nvCxnSpPr>
          <p:cNvPr id="13325" name="AutoShape 12"/>
          <p:cNvCxnSpPr>
            <a:cxnSpLocks noChangeShapeType="1"/>
            <a:stCxn id="13319" idx="3"/>
            <a:endCxn id="13321" idx="1"/>
          </p:cNvCxnSpPr>
          <p:nvPr/>
        </p:nvCxnSpPr>
        <p:spPr bwMode="auto">
          <a:xfrm>
            <a:off x="8128000" y="4953000"/>
            <a:ext cx="1016000" cy="0"/>
          </a:xfrm>
          <a:prstGeom prst="straightConnector1">
            <a:avLst/>
          </a:prstGeom>
          <a:noFill/>
          <a:ln w="6350">
            <a:solidFill>
              <a:schemeClr val="folHlink"/>
            </a:solidFill>
            <a:prstDash val="dash"/>
            <a:round/>
            <a:headEnd/>
            <a:tailEnd/>
          </a:ln>
          <a:effectLst/>
        </p:spPr>
      </p:cxnSp>
      <p:sp>
        <p:nvSpPr>
          <p:cNvPr id="13326" name="Arc 13"/>
          <p:cNvSpPr>
            <a:spLocks/>
          </p:cNvSpPr>
          <p:nvPr/>
        </p:nvSpPr>
        <p:spPr bwMode="auto">
          <a:xfrm>
            <a:off x="8128000" y="4800600"/>
            <a:ext cx="203200" cy="300038"/>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6350">
            <a:solidFill>
              <a:schemeClr val="folHlink"/>
            </a:solidFill>
            <a:prstDash val="dash"/>
            <a:round/>
            <a:headEnd/>
            <a:tailEnd/>
          </a:ln>
          <a:effectLst/>
        </p:spPr>
        <p:txBody>
          <a:bodyPr wrap="none" anchor="ctr"/>
          <a:lstStyle/>
          <a:p>
            <a:endParaRPr lang="en-US"/>
          </a:p>
        </p:txBody>
      </p:sp>
      <p:sp>
        <p:nvSpPr>
          <p:cNvPr id="13327" name="Arc 14"/>
          <p:cNvSpPr>
            <a:spLocks/>
          </p:cNvSpPr>
          <p:nvPr/>
        </p:nvSpPr>
        <p:spPr bwMode="auto">
          <a:xfrm flipH="1">
            <a:off x="8940800" y="3429000"/>
            <a:ext cx="203200" cy="300038"/>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6350">
            <a:solidFill>
              <a:schemeClr val="folHlink"/>
            </a:solidFill>
            <a:prstDash val="dash"/>
            <a:round/>
            <a:headEnd/>
            <a:tailEnd/>
          </a:ln>
          <a:effectLst/>
        </p:spPr>
        <p:txBody>
          <a:bodyPr wrap="none" anchor="ctr"/>
          <a:lstStyle/>
          <a:p>
            <a:endParaRPr lang="en-US"/>
          </a:p>
        </p:txBody>
      </p:sp>
      <p:sp>
        <p:nvSpPr>
          <p:cNvPr id="13328" name="Arc 15"/>
          <p:cNvSpPr>
            <a:spLocks/>
          </p:cNvSpPr>
          <p:nvPr/>
        </p:nvSpPr>
        <p:spPr bwMode="auto">
          <a:xfrm rot="5400000">
            <a:off x="9877425" y="3762374"/>
            <a:ext cx="152400" cy="400051"/>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6350">
            <a:solidFill>
              <a:schemeClr val="folHlink"/>
            </a:solidFill>
            <a:prstDash val="dash"/>
            <a:round/>
            <a:headEnd/>
            <a:tailEnd/>
          </a:ln>
          <a:effectLst/>
        </p:spPr>
        <p:txBody>
          <a:bodyPr wrap="none" anchor="ctr"/>
          <a:lstStyle/>
          <a:p>
            <a:endParaRPr lang="en-US"/>
          </a:p>
        </p:txBody>
      </p:sp>
      <p:sp>
        <p:nvSpPr>
          <p:cNvPr id="13329" name="Oval 16"/>
          <p:cNvSpPr>
            <a:spLocks noChangeArrowheads="1"/>
          </p:cNvSpPr>
          <p:nvPr/>
        </p:nvSpPr>
        <p:spPr bwMode="auto">
          <a:xfrm>
            <a:off x="9347200" y="1981200"/>
            <a:ext cx="1219200" cy="3810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ID</a:t>
            </a:r>
          </a:p>
        </p:txBody>
      </p:sp>
      <p:sp>
        <p:nvSpPr>
          <p:cNvPr id="13330" name="Oval 17"/>
          <p:cNvSpPr>
            <a:spLocks noChangeArrowheads="1"/>
          </p:cNvSpPr>
          <p:nvPr/>
        </p:nvSpPr>
        <p:spPr bwMode="auto">
          <a:xfrm>
            <a:off x="10058400" y="2514600"/>
            <a:ext cx="1219200" cy="3810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Course</a:t>
            </a:r>
          </a:p>
        </p:txBody>
      </p:sp>
      <p:sp>
        <p:nvSpPr>
          <p:cNvPr id="13331" name="Oval 18"/>
          <p:cNvSpPr>
            <a:spLocks noChangeArrowheads="1"/>
          </p:cNvSpPr>
          <p:nvPr/>
        </p:nvSpPr>
        <p:spPr bwMode="auto">
          <a:xfrm>
            <a:off x="8636000" y="2514600"/>
            <a:ext cx="1219200" cy="3810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Name</a:t>
            </a:r>
          </a:p>
        </p:txBody>
      </p:sp>
      <p:cxnSp>
        <p:nvCxnSpPr>
          <p:cNvPr id="13332" name="AutoShape 19"/>
          <p:cNvCxnSpPr>
            <a:cxnSpLocks noChangeShapeType="1"/>
            <a:stCxn id="13317" idx="0"/>
            <a:endCxn id="13330" idx="4"/>
          </p:cNvCxnSpPr>
          <p:nvPr/>
        </p:nvCxnSpPr>
        <p:spPr bwMode="auto">
          <a:xfrm flipV="1">
            <a:off x="9956800" y="2905126"/>
            <a:ext cx="711200" cy="371475"/>
          </a:xfrm>
          <a:prstGeom prst="straightConnector1">
            <a:avLst/>
          </a:prstGeom>
          <a:noFill/>
          <a:ln w="19050">
            <a:solidFill>
              <a:schemeClr val="tx1"/>
            </a:solidFill>
            <a:round/>
            <a:headEnd/>
            <a:tailEnd/>
          </a:ln>
          <a:effectLst/>
        </p:spPr>
      </p:cxnSp>
      <p:cxnSp>
        <p:nvCxnSpPr>
          <p:cNvPr id="13333" name="AutoShape 20"/>
          <p:cNvCxnSpPr>
            <a:cxnSpLocks noChangeShapeType="1"/>
            <a:stCxn id="13317" idx="0"/>
            <a:endCxn id="13329" idx="4"/>
          </p:cNvCxnSpPr>
          <p:nvPr/>
        </p:nvCxnSpPr>
        <p:spPr bwMode="auto">
          <a:xfrm flipV="1">
            <a:off x="9956800" y="2371726"/>
            <a:ext cx="0" cy="904875"/>
          </a:xfrm>
          <a:prstGeom prst="straightConnector1">
            <a:avLst/>
          </a:prstGeom>
          <a:noFill/>
          <a:ln w="19050">
            <a:solidFill>
              <a:schemeClr val="tx1"/>
            </a:solidFill>
            <a:round/>
            <a:headEnd/>
            <a:tailEnd/>
          </a:ln>
          <a:effectLst/>
        </p:spPr>
      </p:cxnSp>
      <p:cxnSp>
        <p:nvCxnSpPr>
          <p:cNvPr id="13334" name="AutoShape 21"/>
          <p:cNvCxnSpPr>
            <a:cxnSpLocks noChangeShapeType="1"/>
            <a:stCxn id="13317" idx="0"/>
            <a:endCxn id="13331" idx="4"/>
          </p:cNvCxnSpPr>
          <p:nvPr/>
        </p:nvCxnSpPr>
        <p:spPr bwMode="auto">
          <a:xfrm flipH="1" flipV="1">
            <a:off x="9245600" y="2905126"/>
            <a:ext cx="711200" cy="371475"/>
          </a:xfrm>
          <a:prstGeom prst="straightConnector1">
            <a:avLst/>
          </a:prstGeom>
          <a:noFill/>
          <a:ln w="19050">
            <a:solidFill>
              <a:schemeClr val="tx1"/>
            </a:solidFill>
            <a:round/>
            <a:headEnd/>
            <a:tailEnd/>
          </a:ln>
          <a:effectLst/>
        </p:spPr>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14339" name="Rectangle 2"/>
          <p:cNvSpPr>
            <a:spLocks noGrp="1" noChangeArrowheads="1"/>
          </p:cNvSpPr>
          <p:nvPr>
            <p:ph type="title"/>
          </p:nvPr>
        </p:nvSpPr>
        <p:spPr/>
        <p:txBody>
          <a:bodyPr/>
          <a:lstStyle/>
          <a:p>
            <a:r>
              <a:rPr lang="en-GB" smtClean="0"/>
              <a:t>Relationships</a:t>
            </a:r>
          </a:p>
        </p:txBody>
      </p:sp>
      <p:sp>
        <p:nvSpPr>
          <p:cNvPr id="14340" name="Rectangle 3"/>
          <p:cNvSpPr>
            <a:spLocks noGrp="1" noChangeArrowheads="1"/>
          </p:cNvSpPr>
          <p:nvPr>
            <p:ph type="body" sz="half" idx="1"/>
          </p:nvPr>
        </p:nvSpPr>
        <p:spPr/>
        <p:txBody>
          <a:bodyPr/>
          <a:lstStyle/>
          <a:p>
            <a:r>
              <a:rPr lang="en-GB" sz="2400" smtClean="0"/>
              <a:t>Relationships are an association between two or more entities</a:t>
            </a:r>
          </a:p>
          <a:p>
            <a:pPr lvl="1"/>
            <a:r>
              <a:rPr lang="en-GB" sz="2000" smtClean="0"/>
              <a:t>Each Student takes several Modules</a:t>
            </a:r>
          </a:p>
          <a:p>
            <a:pPr lvl="1"/>
            <a:r>
              <a:rPr lang="en-GB" sz="2000" smtClean="0"/>
              <a:t>Each Module is taught by a Lecturer</a:t>
            </a:r>
          </a:p>
          <a:p>
            <a:pPr lvl="1"/>
            <a:r>
              <a:rPr lang="en-GB" sz="2000" smtClean="0"/>
              <a:t>Each Employee works for a single Department</a:t>
            </a:r>
          </a:p>
          <a:p>
            <a:endParaRPr lang="en-GB" sz="2400" smtClean="0"/>
          </a:p>
        </p:txBody>
      </p:sp>
      <p:sp>
        <p:nvSpPr>
          <p:cNvPr id="14341" name="Rectangle 4"/>
          <p:cNvSpPr>
            <a:spLocks noGrp="1" noChangeArrowheads="1"/>
          </p:cNvSpPr>
          <p:nvPr>
            <p:ph type="body" sz="half" idx="2"/>
          </p:nvPr>
        </p:nvSpPr>
        <p:spPr/>
        <p:txBody>
          <a:bodyPr/>
          <a:lstStyle/>
          <a:p>
            <a:r>
              <a:rPr lang="en-GB" sz="2400" smtClean="0"/>
              <a:t>Relationships have</a:t>
            </a:r>
          </a:p>
          <a:p>
            <a:pPr lvl="1"/>
            <a:r>
              <a:rPr lang="en-GB" sz="2000" smtClean="0"/>
              <a:t>A name</a:t>
            </a:r>
          </a:p>
          <a:p>
            <a:pPr lvl="1"/>
            <a:r>
              <a:rPr lang="en-GB" sz="2000" smtClean="0"/>
              <a:t>A set of entities that participate in them</a:t>
            </a:r>
          </a:p>
          <a:p>
            <a:pPr lvl="1"/>
            <a:r>
              <a:rPr lang="en-GB" sz="2000" smtClean="0"/>
              <a:t>A degree - the number of entities that participate (most have degree 2)</a:t>
            </a:r>
          </a:p>
          <a:p>
            <a:pPr lvl="1"/>
            <a:r>
              <a:rPr lang="en-GB" sz="2000" smtClean="0"/>
              <a:t>A cardinality ratio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GB" dirty="0" smtClean="0"/>
              <a:t>Data Modeling In the Context of Database Design</a:t>
            </a:r>
          </a:p>
          <a:p>
            <a:endParaRPr lang="en-US" dirty="0"/>
          </a:p>
        </p:txBody>
      </p:sp>
      <p:sp>
        <p:nvSpPr>
          <p:cNvPr id="3" name="Content Placeholder 2"/>
          <p:cNvSpPr>
            <a:spLocks noGrp="1"/>
          </p:cNvSpPr>
          <p:nvPr>
            <p:ph idx="1"/>
          </p:nvPr>
        </p:nvSpPr>
        <p:spPr/>
        <p:txBody>
          <a:bodyPr/>
          <a:lstStyle/>
          <a:p>
            <a:r>
              <a:rPr lang="en-GB" altLang="en-GB" dirty="0"/>
              <a:t>Database design is defined as: "design the</a:t>
            </a:r>
          </a:p>
          <a:p>
            <a:r>
              <a:rPr lang="en-GB" altLang="en-GB" dirty="0"/>
              <a:t>logical and physical structure of one or more</a:t>
            </a:r>
          </a:p>
          <a:p>
            <a:r>
              <a:rPr lang="en-GB" altLang="en-GB" dirty="0"/>
              <a:t>databases to accommodate the information</a:t>
            </a:r>
          </a:p>
          <a:p>
            <a:r>
              <a:rPr lang="en-GB" altLang="en-GB" dirty="0"/>
              <a:t>needs of the users in an organization for a</a:t>
            </a:r>
          </a:p>
          <a:p>
            <a:r>
              <a:rPr lang="en-GB" altLang="en-GB" dirty="0"/>
              <a:t>defined set of applications". The design process</a:t>
            </a:r>
          </a:p>
          <a:p>
            <a:r>
              <a:rPr lang="en-GB" altLang="en-GB" dirty="0"/>
              <a:t>roughly follows five steps:</a:t>
            </a:r>
          </a:p>
          <a:p>
            <a:r>
              <a:rPr lang="en-GB" altLang="en-GB" dirty="0"/>
              <a:t>1. planning and analysis</a:t>
            </a:r>
          </a:p>
          <a:p>
            <a:r>
              <a:rPr lang="en-GB" altLang="en-GB" dirty="0"/>
              <a:t>2. conceptual </a:t>
            </a:r>
            <a:r>
              <a:rPr lang="en-GB" altLang="en-GB" dirty="0" smtClean="0"/>
              <a:t>design</a:t>
            </a:r>
            <a:endParaRPr lang="en-GB" altLang="en-GB" dirty="0"/>
          </a:p>
        </p:txBody>
      </p:sp>
    </p:spTree>
    <p:extLst>
      <p:ext uri="{BB962C8B-B14F-4D97-AF65-F5344CB8AC3E}">
        <p14:creationId xmlns:p14="http://schemas.microsoft.com/office/powerpoint/2010/main" xmlns="" val="40110560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15363" name="Rectangle 2"/>
          <p:cNvSpPr>
            <a:spLocks noGrp="1" noChangeArrowheads="1"/>
          </p:cNvSpPr>
          <p:nvPr>
            <p:ph type="title"/>
          </p:nvPr>
        </p:nvSpPr>
        <p:spPr/>
        <p:txBody>
          <a:bodyPr/>
          <a:lstStyle/>
          <a:p>
            <a:r>
              <a:rPr lang="en-GB" smtClean="0"/>
              <a:t>Cardinality Ratios</a:t>
            </a:r>
          </a:p>
        </p:txBody>
      </p:sp>
      <p:sp>
        <p:nvSpPr>
          <p:cNvPr id="15364" name="Rectangle 3"/>
          <p:cNvSpPr>
            <a:spLocks noGrp="1" noChangeArrowheads="1"/>
          </p:cNvSpPr>
          <p:nvPr>
            <p:ph type="body" sz="half" idx="1"/>
          </p:nvPr>
        </p:nvSpPr>
        <p:spPr/>
        <p:txBody>
          <a:bodyPr/>
          <a:lstStyle/>
          <a:p>
            <a:r>
              <a:rPr lang="en-GB" sz="2400" smtClean="0"/>
              <a:t>Each entity in a relationship can participate in zero, one, or more than one instances of that relationship</a:t>
            </a:r>
          </a:p>
          <a:p>
            <a:r>
              <a:rPr lang="en-GB" sz="2400" smtClean="0"/>
              <a:t>This leads to 3 types of relationship… </a:t>
            </a:r>
          </a:p>
        </p:txBody>
      </p:sp>
      <p:sp>
        <p:nvSpPr>
          <p:cNvPr id="15365" name="Rectangle 4"/>
          <p:cNvSpPr>
            <a:spLocks noGrp="1" noChangeArrowheads="1"/>
          </p:cNvSpPr>
          <p:nvPr>
            <p:ph type="body" sz="half" idx="2"/>
          </p:nvPr>
        </p:nvSpPr>
        <p:spPr/>
        <p:txBody>
          <a:bodyPr/>
          <a:lstStyle/>
          <a:p>
            <a:pPr>
              <a:lnSpc>
                <a:spcPct val="90000"/>
              </a:lnSpc>
            </a:pPr>
            <a:r>
              <a:rPr lang="en-GB" sz="2400" smtClean="0"/>
              <a:t>One to one (1:1)</a:t>
            </a:r>
          </a:p>
          <a:p>
            <a:pPr lvl="1">
              <a:lnSpc>
                <a:spcPct val="90000"/>
              </a:lnSpc>
            </a:pPr>
            <a:r>
              <a:rPr lang="en-GB" sz="1800" smtClean="0"/>
              <a:t>Each lecturer has a unique office</a:t>
            </a:r>
            <a:endParaRPr lang="en-GB" sz="2000" smtClean="0"/>
          </a:p>
          <a:p>
            <a:pPr>
              <a:lnSpc>
                <a:spcPct val="90000"/>
              </a:lnSpc>
            </a:pPr>
            <a:r>
              <a:rPr lang="en-GB" sz="2400" smtClean="0"/>
              <a:t>One to many (1:M)</a:t>
            </a:r>
          </a:p>
          <a:p>
            <a:pPr lvl="1">
              <a:lnSpc>
                <a:spcPct val="90000"/>
              </a:lnSpc>
            </a:pPr>
            <a:r>
              <a:rPr lang="en-GB" sz="1800" smtClean="0"/>
              <a:t>A lecturer may tutor many students, but each student has just one tutor</a:t>
            </a:r>
          </a:p>
          <a:p>
            <a:pPr>
              <a:lnSpc>
                <a:spcPct val="90000"/>
              </a:lnSpc>
            </a:pPr>
            <a:r>
              <a:rPr lang="en-GB" sz="2400" smtClean="0"/>
              <a:t>Many to many (M:M)</a:t>
            </a:r>
          </a:p>
          <a:p>
            <a:pPr lvl="1">
              <a:lnSpc>
                <a:spcPct val="90000"/>
              </a:lnSpc>
            </a:pPr>
            <a:r>
              <a:rPr lang="en-GB" sz="1800" smtClean="0"/>
              <a:t>Each student takes several modules, and each module is taken by several students</a:t>
            </a:r>
            <a:endParaRPr lang="en-GB" sz="200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16387" name="Rectangle 2"/>
          <p:cNvSpPr>
            <a:spLocks noGrp="1" noChangeArrowheads="1"/>
          </p:cNvSpPr>
          <p:nvPr>
            <p:ph type="title"/>
          </p:nvPr>
        </p:nvSpPr>
        <p:spPr/>
        <p:txBody>
          <a:bodyPr/>
          <a:lstStyle/>
          <a:p>
            <a:r>
              <a:rPr lang="en-GB" smtClean="0"/>
              <a:t>Diagramming Relationships</a:t>
            </a:r>
          </a:p>
        </p:txBody>
      </p:sp>
      <p:sp>
        <p:nvSpPr>
          <p:cNvPr id="16388" name="Rectangle 3"/>
          <p:cNvSpPr>
            <a:spLocks noGrp="1" noChangeArrowheads="1"/>
          </p:cNvSpPr>
          <p:nvPr>
            <p:ph type="body" sz="half" idx="1"/>
          </p:nvPr>
        </p:nvSpPr>
        <p:spPr/>
        <p:txBody>
          <a:bodyPr/>
          <a:lstStyle/>
          <a:p>
            <a:r>
              <a:rPr lang="en-GB" sz="2400" smtClean="0"/>
              <a:t>Relationships are links between two entities</a:t>
            </a:r>
          </a:p>
          <a:p>
            <a:r>
              <a:rPr lang="en-GB" sz="2400" smtClean="0"/>
              <a:t>The name is given in a diamond box</a:t>
            </a:r>
          </a:p>
          <a:p>
            <a:r>
              <a:rPr lang="en-GB" sz="2400" smtClean="0"/>
              <a:t>The ends of the link show cardinality</a:t>
            </a:r>
          </a:p>
        </p:txBody>
      </p:sp>
      <p:sp>
        <p:nvSpPr>
          <p:cNvPr id="16389" name="AutoShape 4"/>
          <p:cNvSpPr>
            <a:spLocks noChangeArrowheads="1"/>
          </p:cNvSpPr>
          <p:nvPr/>
        </p:nvSpPr>
        <p:spPr bwMode="auto">
          <a:xfrm>
            <a:off x="9144000" y="3276600"/>
            <a:ext cx="1625600" cy="609600"/>
          </a:xfrm>
          <a:prstGeom prst="roundRect">
            <a:avLst>
              <a:gd name="adj" fmla="val 16667"/>
            </a:avLst>
          </a:prstGeom>
          <a:noFill/>
          <a:ln w="6350">
            <a:solidFill>
              <a:schemeClr val="folHlink"/>
            </a:solidFill>
            <a:prstDash val="dash"/>
            <a:round/>
            <a:headEnd/>
            <a:tailEnd/>
          </a:ln>
          <a:effectLst/>
        </p:spPr>
        <p:txBody>
          <a:bodyPr wrap="none" anchor="ctr"/>
          <a:lstStyle/>
          <a:p>
            <a:pPr algn="ctr"/>
            <a:r>
              <a:rPr lang="en-GB" sz="2000">
                <a:solidFill>
                  <a:schemeClr val="folHlink"/>
                </a:solidFill>
                <a:latin typeface="Arial" pitchFamily="34" charset="0"/>
              </a:rPr>
              <a:t>Student</a:t>
            </a:r>
          </a:p>
        </p:txBody>
      </p:sp>
      <p:sp>
        <p:nvSpPr>
          <p:cNvPr id="16390" name="AutoShape 5"/>
          <p:cNvSpPr>
            <a:spLocks noChangeArrowheads="1"/>
          </p:cNvSpPr>
          <p:nvPr/>
        </p:nvSpPr>
        <p:spPr bwMode="auto">
          <a:xfrm>
            <a:off x="6502400" y="1905000"/>
            <a:ext cx="1625600" cy="609600"/>
          </a:xfrm>
          <a:prstGeom prst="roundRect">
            <a:avLst>
              <a:gd name="adj" fmla="val 16667"/>
            </a:avLst>
          </a:prstGeom>
          <a:noFill/>
          <a:ln w="6350">
            <a:solidFill>
              <a:schemeClr val="folHlink"/>
            </a:solidFill>
            <a:prstDash val="dash"/>
            <a:round/>
            <a:headEnd/>
            <a:tailEnd/>
          </a:ln>
          <a:effectLst/>
        </p:spPr>
        <p:txBody>
          <a:bodyPr wrap="none" anchor="ctr"/>
          <a:lstStyle/>
          <a:p>
            <a:pPr algn="ctr"/>
            <a:r>
              <a:rPr lang="en-GB" sz="2000">
                <a:solidFill>
                  <a:schemeClr val="folHlink"/>
                </a:solidFill>
                <a:latin typeface="Arial" pitchFamily="34" charset="0"/>
              </a:rPr>
              <a:t>Lecturer</a:t>
            </a:r>
          </a:p>
        </p:txBody>
      </p:sp>
      <p:sp>
        <p:nvSpPr>
          <p:cNvPr id="16391" name="AutoShape 6"/>
          <p:cNvSpPr>
            <a:spLocks noChangeArrowheads="1"/>
          </p:cNvSpPr>
          <p:nvPr/>
        </p:nvSpPr>
        <p:spPr bwMode="auto">
          <a:xfrm>
            <a:off x="6502400" y="4648200"/>
            <a:ext cx="1625600" cy="609600"/>
          </a:xfrm>
          <a:prstGeom prst="roundRect">
            <a:avLst>
              <a:gd name="adj" fmla="val 16667"/>
            </a:avLst>
          </a:prstGeom>
          <a:noFill/>
          <a:ln w="6350">
            <a:solidFill>
              <a:schemeClr val="folHlink"/>
            </a:solidFill>
            <a:prstDash val="dash"/>
            <a:round/>
            <a:headEnd/>
            <a:tailEnd/>
          </a:ln>
          <a:effectLst/>
        </p:spPr>
        <p:txBody>
          <a:bodyPr wrap="none" anchor="ctr"/>
          <a:lstStyle/>
          <a:p>
            <a:pPr algn="ctr"/>
            <a:r>
              <a:rPr lang="en-GB" sz="2000">
                <a:solidFill>
                  <a:schemeClr val="folHlink"/>
                </a:solidFill>
                <a:latin typeface="Arial" pitchFamily="34" charset="0"/>
              </a:rPr>
              <a:t>Module</a:t>
            </a:r>
          </a:p>
        </p:txBody>
      </p:sp>
      <p:sp>
        <p:nvSpPr>
          <p:cNvPr id="16392" name="AutoShape 7"/>
          <p:cNvSpPr>
            <a:spLocks noChangeArrowheads="1"/>
          </p:cNvSpPr>
          <p:nvPr/>
        </p:nvSpPr>
        <p:spPr bwMode="auto">
          <a:xfrm>
            <a:off x="6502400" y="3200400"/>
            <a:ext cx="1625600" cy="762000"/>
          </a:xfrm>
          <a:prstGeom prst="diamond">
            <a:avLst/>
          </a:prstGeom>
          <a:noFill/>
          <a:ln w="19050">
            <a:solidFill>
              <a:schemeClr val="tx1"/>
            </a:solidFill>
            <a:miter lim="800000"/>
            <a:headEnd/>
            <a:tailEnd/>
          </a:ln>
          <a:effectLst/>
        </p:spPr>
        <p:txBody>
          <a:bodyPr wrap="none" anchor="ctr"/>
          <a:lstStyle/>
          <a:p>
            <a:pPr algn="ctr"/>
            <a:r>
              <a:rPr lang="en-GB" sz="2000">
                <a:solidFill>
                  <a:schemeClr val="tx1"/>
                </a:solidFill>
                <a:latin typeface="Arial" pitchFamily="34" charset="0"/>
              </a:rPr>
              <a:t>Tutors</a:t>
            </a:r>
          </a:p>
        </p:txBody>
      </p:sp>
      <p:sp>
        <p:nvSpPr>
          <p:cNvPr id="16393" name="AutoShape 8"/>
          <p:cNvSpPr>
            <a:spLocks noChangeArrowheads="1"/>
          </p:cNvSpPr>
          <p:nvPr/>
        </p:nvSpPr>
        <p:spPr bwMode="auto">
          <a:xfrm>
            <a:off x="9144000" y="4572000"/>
            <a:ext cx="1625600" cy="762000"/>
          </a:xfrm>
          <a:prstGeom prst="diamond">
            <a:avLst/>
          </a:prstGeom>
          <a:noFill/>
          <a:ln w="19050">
            <a:solidFill>
              <a:schemeClr val="tx1"/>
            </a:solidFill>
            <a:miter lim="800000"/>
            <a:headEnd/>
            <a:tailEnd/>
          </a:ln>
          <a:effectLst/>
        </p:spPr>
        <p:txBody>
          <a:bodyPr wrap="none" anchor="ctr"/>
          <a:lstStyle/>
          <a:p>
            <a:pPr algn="ctr"/>
            <a:r>
              <a:rPr lang="en-GB" sz="2000">
                <a:solidFill>
                  <a:schemeClr val="tx1"/>
                </a:solidFill>
                <a:latin typeface="Arial" pitchFamily="34" charset="0"/>
              </a:rPr>
              <a:t>Studies</a:t>
            </a:r>
          </a:p>
        </p:txBody>
      </p:sp>
      <p:cxnSp>
        <p:nvCxnSpPr>
          <p:cNvPr id="16394" name="AutoShape 9"/>
          <p:cNvCxnSpPr>
            <a:cxnSpLocks noChangeShapeType="1"/>
            <a:stCxn id="16390" idx="2"/>
            <a:endCxn id="16392" idx="0"/>
          </p:cNvCxnSpPr>
          <p:nvPr/>
        </p:nvCxnSpPr>
        <p:spPr bwMode="auto">
          <a:xfrm>
            <a:off x="7315200" y="2514601"/>
            <a:ext cx="0" cy="676275"/>
          </a:xfrm>
          <a:prstGeom prst="straightConnector1">
            <a:avLst/>
          </a:prstGeom>
          <a:noFill/>
          <a:ln w="19050">
            <a:solidFill>
              <a:schemeClr val="tx1"/>
            </a:solidFill>
            <a:round/>
            <a:headEnd/>
            <a:tailEnd/>
          </a:ln>
          <a:effectLst/>
        </p:spPr>
      </p:cxnSp>
      <p:cxnSp>
        <p:nvCxnSpPr>
          <p:cNvPr id="16395" name="AutoShape 10"/>
          <p:cNvCxnSpPr>
            <a:cxnSpLocks noChangeShapeType="1"/>
            <a:stCxn id="16392" idx="3"/>
            <a:endCxn id="16389" idx="1"/>
          </p:cNvCxnSpPr>
          <p:nvPr/>
        </p:nvCxnSpPr>
        <p:spPr bwMode="auto">
          <a:xfrm>
            <a:off x="8140701" y="3581400"/>
            <a:ext cx="1003300" cy="0"/>
          </a:xfrm>
          <a:prstGeom prst="straightConnector1">
            <a:avLst/>
          </a:prstGeom>
          <a:noFill/>
          <a:ln w="19050">
            <a:solidFill>
              <a:schemeClr val="tx1"/>
            </a:solidFill>
            <a:round/>
            <a:headEnd/>
            <a:tailEnd/>
          </a:ln>
          <a:effectLst/>
        </p:spPr>
      </p:cxnSp>
      <p:cxnSp>
        <p:nvCxnSpPr>
          <p:cNvPr id="16396" name="AutoShape 11"/>
          <p:cNvCxnSpPr>
            <a:cxnSpLocks noChangeShapeType="1"/>
            <a:stCxn id="16389" idx="2"/>
            <a:endCxn id="16393" idx="0"/>
          </p:cNvCxnSpPr>
          <p:nvPr/>
        </p:nvCxnSpPr>
        <p:spPr bwMode="auto">
          <a:xfrm>
            <a:off x="9956800" y="3886201"/>
            <a:ext cx="0" cy="676275"/>
          </a:xfrm>
          <a:prstGeom prst="straightConnector1">
            <a:avLst/>
          </a:prstGeom>
          <a:noFill/>
          <a:ln w="19050">
            <a:solidFill>
              <a:schemeClr val="tx1"/>
            </a:solidFill>
            <a:round/>
            <a:headEnd/>
            <a:tailEnd/>
          </a:ln>
          <a:effectLst/>
        </p:spPr>
      </p:cxnSp>
      <p:cxnSp>
        <p:nvCxnSpPr>
          <p:cNvPr id="16397" name="AutoShape 12"/>
          <p:cNvCxnSpPr>
            <a:cxnSpLocks noChangeShapeType="1"/>
            <a:stCxn id="16391" idx="3"/>
            <a:endCxn id="16393" idx="1"/>
          </p:cNvCxnSpPr>
          <p:nvPr/>
        </p:nvCxnSpPr>
        <p:spPr bwMode="auto">
          <a:xfrm>
            <a:off x="8128001" y="4953000"/>
            <a:ext cx="1003300" cy="0"/>
          </a:xfrm>
          <a:prstGeom prst="straightConnector1">
            <a:avLst/>
          </a:prstGeom>
          <a:noFill/>
          <a:ln w="19050">
            <a:solidFill>
              <a:schemeClr val="tx1"/>
            </a:solidFill>
            <a:round/>
            <a:headEnd/>
            <a:tailEnd/>
          </a:ln>
          <a:effectLst/>
        </p:spPr>
      </p:cxnSp>
      <p:sp>
        <p:nvSpPr>
          <p:cNvPr id="16398" name="Arc 13"/>
          <p:cNvSpPr>
            <a:spLocks/>
          </p:cNvSpPr>
          <p:nvPr/>
        </p:nvSpPr>
        <p:spPr bwMode="auto">
          <a:xfrm>
            <a:off x="8128000" y="4800600"/>
            <a:ext cx="203200" cy="300038"/>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16399" name="Arc 14"/>
          <p:cNvSpPr>
            <a:spLocks/>
          </p:cNvSpPr>
          <p:nvPr/>
        </p:nvSpPr>
        <p:spPr bwMode="auto">
          <a:xfrm flipH="1">
            <a:off x="8940800" y="3429000"/>
            <a:ext cx="203200" cy="300038"/>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16400" name="Arc 15"/>
          <p:cNvSpPr>
            <a:spLocks/>
          </p:cNvSpPr>
          <p:nvPr/>
        </p:nvSpPr>
        <p:spPr bwMode="auto">
          <a:xfrm rot="5400000">
            <a:off x="9877425" y="3762374"/>
            <a:ext cx="152400" cy="400051"/>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16401" name="Oval 16"/>
          <p:cNvSpPr>
            <a:spLocks noChangeArrowheads="1"/>
          </p:cNvSpPr>
          <p:nvPr/>
        </p:nvSpPr>
        <p:spPr bwMode="auto">
          <a:xfrm>
            <a:off x="9347200" y="1981200"/>
            <a:ext cx="1219200" cy="381000"/>
          </a:xfrm>
          <a:prstGeom prst="ellipse">
            <a:avLst/>
          </a:prstGeom>
          <a:noFill/>
          <a:ln w="6350">
            <a:solidFill>
              <a:schemeClr val="folHlink"/>
            </a:solidFill>
            <a:prstDash val="dash"/>
            <a:round/>
            <a:headEnd/>
            <a:tailEnd/>
          </a:ln>
          <a:effectLst/>
        </p:spPr>
        <p:txBody>
          <a:bodyPr wrap="none" anchor="ctr"/>
          <a:lstStyle/>
          <a:p>
            <a:pPr algn="ctr"/>
            <a:r>
              <a:rPr lang="en-GB" sz="1600">
                <a:solidFill>
                  <a:schemeClr val="folHlink"/>
                </a:solidFill>
                <a:latin typeface="Arial" pitchFamily="34" charset="0"/>
              </a:rPr>
              <a:t>ID</a:t>
            </a:r>
          </a:p>
        </p:txBody>
      </p:sp>
      <p:sp>
        <p:nvSpPr>
          <p:cNvPr id="16402" name="Oval 17"/>
          <p:cNvSpPr>
            <a:spLocks noChangeArrowheads="1"/>
          </p:cNvSpPr>
          <p:nvPr/>
        </p:nvSpPr>
        <p:spPr bwMode="auto">
          <a:xfrm>
            <a:off x="10058400" y="2514600"/>
            <a:ext cx="1219200" cy="381000"/>
          </a:xfrm>
          <a:prstGeom prst="ellipse">
            <a:avLst/>
          </a:prstGeom>
          <a:noFill/>
          <a:ln w="6350">
            <a:solidFill>
              <a:schemeClr val="folHlink"/>
            </a:solidFill>
            <a:prstDash val="dash"/>
            <a:round/>
            <a:headEnd/>
            <a:tailEnd/>
          </a:ln>
          <a:effectLst/>
        </p:spPr>
        <p:txBody>
          <a:bodyPr wrap="none" anchor="ctr"/>
          <a:lstStyle/>
          <a:p>
            <a:pPr algn="ctr"/>
            <a:r>
              <a:rPr lang="en-GB" sz="1600">
                <a:solidFill>
                  <a:schemeClr val="folHlink"/>
                </a:solidFill>
                <a:latin typeface="Arial" pitchFamily="34" charset="0"/>
              </a:rPr>
              <a:t>Course</a:t>
            </a:r>
          </a:p>
        </p:txBody>
      </p:sp>
      <p:sp>
        <p:nvSpPr>
          <p:cNvPr id="16403" name="Oval 18"/>
          <p:cNvSpPr>
            <a:spLocks noChangeArrowheads="1"/>
          </p:cNvSpPr>
          <p:nvPr/>
        </p:nvSpPr>
        <p:spPr bwMode="auto">
          <a:xfrm>
            <a:off x="8636000" y="2514600"/>
            <a:ext cx="1219200" cy="381000"/>
          </a:xfrm>
          <a:prstGeom prst="ellipse">
            <a:avLst/>
          </a:prstGeom>
          <a:noFill/>
          <a:ln w="6350">
            <a:solidFill>
              <a:schemeClr val="folHlink"/>
            </a:solidFill>
            <a:prstDash val="dash"/>
            <a:round/>
            <a:headEnd/>
            <a:tailEnd/>
          </a:ln>
          <a:effectLst/>
        </p:spPr>
        <p:txBody>
          <a:bodyPr wrap="none" anchor="ctr"/>
          <a:lstStyle/>
          <a:p>
            <a:pPr algn="ctr"/>
            <a:r>
              <a:rPr lang="en-GB" sz="1600">
                <a:solidFill>
                  <a:schemeClr val="folHlink"/>
                </a:solidFill>
                <a:latin typeface="Arial" pitchFamily="34" charset="0"/>
              </a:rPr>
              <a:t>Name</a:t>
            </a:r>
          </a:p>
        </p:txBody>
      </p:sp>
      <p:cxnSp>
        <p:nvCxnSpPr>
          <p:cNvPr id="16404" name="AutoShape 19"/>
          <p:cNvCxnSpPr>
            <a:cxnSpLocks noChangeShapeType="1"/>
            <a:stCxn id="16389" idx="0"/>
            <a:endCxn id="16402" idx="4"/>
          </p:cNvCxnSpPr>
          <p:nvPr/>
        </p:nvCxnSpPr>
        <p:spPr bwMode="auto">
          <a:xfrm flipV="1">
            <a:off x="9956800" y="2895600"/>
            <a:ext cx="711200" cy="381000"/>
          </a:xfrm>
          <a:prstGeom prst="straightConnector1">
            <a:avLst/>
          </a:prstGeom>
          <a:noFill/>
          <a:ln w="6350">
            <a:solidFill>
              <a:schemeClr val="folHlink"/>
            </a:solidFill>
            <a:prstDash val="dash"/>
            <a:round/>
            <a:headEnd/>
            <a:tailEnd/>
          </a:ln>
          <a:effectLst/>
        </p:spPr>
      </p:cxnSp>
      <p:cxnSp>
        <p:nvCxnSpPr>
          <p:cNvPr id="16405" name="AutoShape 20"/>
          <p:cNvCxnSpPr>
            <a:cxnSpLocks noChangeShapeType="1"/>
            <a:stCxn id="16389" idx="0"/>
            <a:endCxn id="16401" idx="4"/>
          </p:cNvCxnSpPr>
          <p:nvPr/>
        </p:nvCxnSpPr>
        <p:spPr bwMode="auto">
          <a:xfrm flipV="1">
            <a:off x="9956800" y="2362200"/>
            <a:ext cx="0" cy="914400"/>
          </a:xfrm>
          <a:prstGeom prst="straightConnector1">
            <a:avLst/>
          </a:prstGeom>
          <a:noFill/>
          <a:ln w="6350">
            <a:solidFill>
              <a:schemeClr val="folHlink"/>
            </a:solidFill>
            <a:prstDash val="dash"/>
            <a:round/>
            <a:headEnd/>
            <a:tailEnd/>
          </a:ln>
          <a:effectLst/>
        </p:spPr>
      </p:cxnSp>
      <p:cxnSp>
        <p:nvCxnSpPr>
          <p:cNvPr id="16406" name="AutoShape 21"/>
          <p:cNvCxnSpPr>
            <a:cxnSpLocks noChangeShapeType="1"/>
            <a:stCxn id="16389" idx="0"/>
            <a:endCxn id="16403" idx="4"/>
          </p:cNvCxnSpPr>
          <p:nvPr/>
        </p:nvCxnSpPr>
        <p:spPr bwMode="auto">
          <a:xfrm flipH="1" flipV="1">
            <a:off x="9245600" y="2895600"/>
            <a:ext cx="711200" cy="381000"/>
          </a:xfrm>
          <a:prstGeom prst="straightConnector1">
            <a:avLst/>
          </a:prstGeom>
          <a:noFill/>
          <a:ln w="6350">
            <a:solidFill>
              <a:schemeClr val="folHlink"/>
            </a:solidFill>
            <a:prstDash val="dash"/>
            <a:round/>
            <a:headEnd/>
            <a:tailEnd/>
          </a:ln>
          <a:effectLst/>
        </p:spPr>
      </p:cxnSp>
      <p:sp>
        <p:nvSpPr>
          <p:cNvPr id="16407" name="Line 22"/>
          <p:cNvSpPr>
            <a:spLocks noChangeShapeType="1"/>
          </p:cNvSpPr>
          <p:nvPr/>
        </p:nvSpPr>
        <p:spPr bwMode="auto">
          <a:xfrm>
            <a:off x="1828800" y="5638800"/>
            <a:ext cx="914400" cy="0"/>
          </a:xfrm>
          <a:prstGeom prst="line">
            <a:avLst/>
          </a:prstGeom>
          <a:noFill/>
          <a:ln w="19050">
            <a:solidFill>
              <a:schemeClr val="tx1"/>
            </a:solidFill>
            <a:round/>
            <a:headEnd/>
            <a:tailEnd/>
          </a:ln>
          <a:effectLst/>
        </p:spPr>
        <p:txBody>
          <a:bodyPr wrap="none" anchor="ctr"/>
          <a:lstStyle/>
          <a:p>
            <a:endParaRPr lang="en-US"/>
          </a:p>
        </p:txBody>
      </p:sp>
      <p:sp>
        <p:nvSpPr>
          <p:cNvPr id="16408" name="AutoShape 23"/>
          <p:cNvSpPr>
            <a:spLocks noChangeArrowheads="1"/>
          </p:cNvSpPr>
          <p:nvPr/>
        </p:nvSpPr>
        <p:spPr bwMode="auto">
          <a:xfrm>
            <a:off x="2743200" y="5257800"/>
            <a:ext cx="1016000" cy="762000"/>
          </a:xfrm>
          <a:prstGeom prst="diamond">
            <a:avLst/>
          </a:prstGeom>
          <a:noFill/>
          <a:ln w="19050">
            <a:solidFill>
              <a:schemeClr val="tx1"/>
            </a:solidFill>
            <a:miter lim="800000"/>
            <a:headEnd/>
            <a:tailEnd/>
          </a:ln>
          <a:effectLst/>
        </p:spPr>
        <p:txBody>
          <a:bodyPr wrap="none" anchor="ctr"/>
          <a:lstStyle/>
          <a:p>
            <a:endParaRPr lang="en-US"/>
          </a:p>
        </p:txBody>
      </p:sp>
      <p:sp>
        <p:nvSpPr>
          <p:cNvPr id="16409" name="Line 24"/>
          <p:cNvSpPr>
            <a:spLocks noChangeShapeType="1"/>
          </p:cNvSpPr>
          <p:nvPr/>
        </p:nvSpPr>
        <p:spPr bwMode="auto">
          <a:xfrm>
            <a:off x="3759200" y="5638800"/>
            <a:ext cx="914400" cy="0"/>
          </a:xfrm>
          <a:prstGeom prst="line">
            <a:avLst/>
          </a:prstGeom>
          <a:noFill/>
          <a:ln w="19050">
            <a:solidFill>
              <a:schemeClr val="tx1"/>
            </a:solidFill>
            <a:round/>
            <a:headEnd/>
            <a:tailEnd/>
          </a:ln>
          <a:effectLst/>
        </p:spPr>
        <p:txBody>
          <a:bodyPr wrap="none" anchor="ctr"/>
          <a:lstStyle/>
          <a:p>
            <a:endParaRPr lang="en-US"/>
          </a:p>
        </p:txBody>
      </p:sp>
      <p:sp>
        <p:nvSpPr>
          <p:cNvPr id="16410" name="Arc 25"/>
          <p:cNvSpPr>
            <a:spLocks/>
          </p:cNvSpPr>
          <p:nvPr/>
        </p:nvSpPr>
        <p:spPr bwMode="auto">
          <a:xfrm flipH="1">
            <a:off x="4470400" y="5486400"/>
            <a:ext cx="203200" cy="300038"/>
          </a:xfrm>
          <a:custGeom>
            <a:avLst/>
            <a:gdLst>
              <a:gd name="T0" fmla="*/ 0 w 21600"/>
              <a:gd name="T1" fmla="*/ 0 h 43200"/>
              <a:gd name="T2" fmla="*/ 1348 w 21600"/>
              <a:gd name="T3" fmla="*/ 2083861 h 43200"/>
              <a:gd name="T4" fmla="*/ 0 w 21600"/>
              <a:gd name="T5" fmla="*/ 104193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16411" name="Text Box 26"/>
          <p:cNvSpPr txBox="1">
            <a:spLocks noChangeArrowheads="1"/>
          </p:cNvSpPr>
          <p:nvPr/>
        </p:nvSpPr>
        <p:spPr bwMode="auto">
          <a:xfrm>
            <a:off x="4673601" y="5410201"/>
            <a:ext cx="811441" cy="400110"/>
          </a:xfrm>
          <a:prstGeom prst="rect">
            <a:avLst/>
          </a:prstGeom>
          <a:noFill/>
          <a:ln w="9525">
            <a:noFill/>
            <a:miter lim="800000"/>
            <a:headEnd/>
            <a:tailEnd/>
          </a:ln>
          <a:effectLst/>
        </p:spPr>
        <p:txBody>
          <a:bodyPr wrap="none">
            <a:spAutoFit/>
          </a:bodyPr>
          <a:lstStyle/>
          <a:p>
            <a:r>
              <a:rPr lang="en-GB" sz="2000">
                <a:solidFill>
                  <a:schemeClr val="tx1"/>
                </a:solidFill>
                <a:latin typeface="Arial" pitchFamily="34" charset="0"/>
              </a:rPr>
              <a:t>Many</a:t>
            </a:r>
          </a:p>
        </p:txBody>
      </p:sp>
      <p:sp>
        <p:nvSpPr>
          <p:cNvPr id="16412" name="Text Box 27"/>
          <p:cNvSpPr txBox="1">
            <a:spLocks noChangeArrowheads="1"/>
          </p:cNvSpPr>
          <p:nvPr/>
        </p:nvSpPr>
        <p:spPr bwMode="auto">
          <a:xfrm>
            <a:off x="1130396" y="5410201"/>
            <a:ext cx="668773" cy="400110"/>
          </a:xfrm>
          <a:prstGeom prst="rect">
            <a:avLst/>
          </a:prstGeom>
          <a:noFill/>
          <a:ln w="9525">
            <a:noFill/>
            <a:miter lim="800000"/>
            <a:headEnd/>
            <a:tailEnd/>
          </a:ln>
          <a:effectLst/>
        </p:spPr>
        <p:txBody>
          <a:bodyPr wrap="none">
            <a:spAutoFit/>
          </a:bodyPr>
          <a:lstStyle/>
          <a:p>
            <a:pPr algn="r"/>
            <a:r>
              <a:rPr lang="en-GB" sz="2000">
                <a:solidFill>
                  <a:schemeClr val="tx1"/>
                </a:solidFill>
                <a:latin typeface="Arial" pitchFamily="34" charset="0"/>
              </a:rPr>
              <a:t>One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17411" name="Rectangle 2"/>
          <p:cNvSpPr>
            <a:spLocks noGrp="1" noChangeArrowheads="1"/>
          </p:cNvSpPr>
          <p:nvPr>
            <p:ph type="title"/>
          </p:nvPr>
        </p:nvSpPr>
        <p:spPr/>
        <p:txBody>
          <a:bodyPr/>
          <a:lstStyle/>
          <a:p>
            <a:r>
              <a:rPr lang="en-GB" smtClean="0"/>
              <a:t>Removing M:M Relationships</a:t>
            </a:r>
          </a:p>
        </p:txBody>
      </p:sp>
      <p:sp>
        <p:nvSpPr>
          <p:cNvPr id="17412" name="Rectangle 3"/>
          <p:cNvSpPr>
            <a:spLocks noGrp="1" noChangeArrowheads="1"/>
          </p:cNvSpPr>
          <p:nvPr>
            <p:ph type="body" sz="half" idx="1"/>
          </p:nvPr>
        </p:nvSpPr>
        <p:spPr/>
        <p:txBody>
          <a:bodyPr/>
          <a:lstStyle/>
          <a:p>
            <a:r>
              <a:rPr lang="en-GB" sz="2400" smtClean="0"/>
              <a:t>Many to many relationships are difficult to represent</a:t>
            </a:r>
          </a:p>
          <a:p>
            <a:r>
              <a:rPr lang="en-GB" sz="2400" smtClean="0"/>
              <a:t>We can split a many to many relationship into two one to many relationships</a:t>
            </a:r>
          </a:p>
          <a:p>
            <a:r>
              <a:rPr lang="en-GB" sz="2400" smtClean="0"/>
              <a:t>An entity represents the M:M relationship</a:t>
            </a:r>
          </a:p>
        </p:txBody>
      </p:sp>
      <p:grpSp>
        <p:nvGrpSpPr>
          <p:cNvPr id="2" name="Group 4"/>
          <p:cNvGrpSpPr>
            <a:grpSpLocks/>
          </p:cNvGrpSpPr>
          <p:nvPr/>
        </p:nvGrpSpPr>
        <p:grpSpPr bwMode="auto">
          <a:xfrm>
            <a:off x="6400800" y="2667000"/>
            <a:ext cx="1524000" cy="2667000"/>
            <a:chOff x="2976" y="1584"/>
            <a:chExt cx="720" cy="1680"/>
          </a:xfrm>
        </p:grpSpPr>
        <p:sp>
          <p:nvSpPr>
            <p:cNvPr id="17427" name="AutoShape 5"/>
            <p:cNvSpPr>
              <a:spLocks noChangeArrowheads="1"/>
            </p:cNvSpPr>
            <p:nvPr/>
          </p:nvSpPr>
          <p:spPr bwMode="auto">
            <a:xfrm>
              <a:off x="2976" y="1584"/>
              <a:ext cx="720" cy="336"/>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17428" name="AutoShape 6"/>
            <p:cNvSpPr>
              <a:spLocks noChangeArrowheads="1"/>
            </p:cNvSpPr>
            <p:nvPr/>
          </p:nvSpPr>
          <p:spPr bwMode="auto">
            <a:xfrm>
              <a:off x="2976" y="2928"/>
              <a:ext cx="720" cy="336"/>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17429" name="AutoShape 7"/>
            <p:cNvSpPr>
              <a:spLocks noChangeArrowheads="1"/>
            </p:cNvSpPr>
            <p:nvPr/>
          </p:nvSpPr>
          <p:spPr bwMode="auto">
            <a:xfrm>
              <a:off x="3024" y="2256"/>
              <a:ext cx="624" cy="336"/>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Studies</a:t>
              </a:r>
              <a:endParaRPr lang="en-GB" sz="2000">
                <a:solidFill>
                  <a:schemeClr val="tx1"/>
                </a:solidFill>
                <a:latin typeface="Arial" pitchFamily="34" charset="0"/>
              </a:endParaRPr>
            </a:p>
          </p:txBody>
        </p:sp>
        <p:cxnSp>
          <p:nvCxnSpPr>
            <p:cNvPr id="17430" name="AutoShape 8"/>
            <p:cNvCxnSpPr>
              <a:cxnSpLocks noChangeShapeType="1"/>
              <a:stCxn id="17429" idx="2"/>
              <a:endCxn id="17428" idx="0"/>
            </p:cNvCxnSpPr>
            <p:nvPr/>
          </p:nvCxnSpPr>
          <p:spPr bwMode="auto">
            <a:xfrm>
              <a:off x="3336" y="2592"/>
              <a:ext cx="0" cy="336"/>
            </a:xfrm>
            <a:prstGeom prst="straightConnector1">
              <a:avLst/>
            </a:prstGeom>
            <a:noFill/>
            <a:ln w="19050">
              <a:solidFill>
                <a:schemeClr val="tx1"/>
              </a:solidFill>
              <a:round/>
              <a:headEnd/>
              <a:tailEnd/>
            </a:ln>
            <a:effectLst/>
          </p:spPr>
        </p:cxnSp>
        <p:cxnSp>
          <p:nvCxnSpPr>
            <p:cNvPr id="17431" name="AutoShape 9"/>
            <p:cNvCxnSpPr>
              <a:cxnSpLocks noChangeShapeType="1"/>
              <a:stCxn id="17427" idx="2"/>
              <a:endCxn id="17429" idx="0"/>
            </p:cNvCxnSpPr>
            <p:nvPr/>
          </p:nvCxnSpPr>
          <p:spPr bwMode="auto">
            <a:xfrm>
              <a:off x="3336" y="1920"/>
              <a:ext cx="0" cy="336"/>
            </a:xfrm>
            <a:prstGeom prst="straightConnector1">
              <a:avLst/>
            </a:prstGeom>
            <a:noFill/>
            <a:ln w="19050">
              <a:solidFill>
                <a:schemeClr val="tx1"/>
              </a:solidFill>
              <a:round/>
              <a:headEnd/>
              <a:tailEnd/>
            </a:ln>
            <a:effectLst/>
          </p:spPr>
        </p:cxnSp>
        <p:sp>
          <p:nvSpPr>
            <p:cNvPr id="17432" name="Arc 10"/>
            <p:cNvSpPr>
              <a:spLocks/>
            </p:cNvSpPr>
            <p:nvPr/>
          </p:nvSpPr>
          <p:spPr bwMode="auto">
            <a:xfrm rot="5400000">
              <a:off x="3288" y="1896"/>
              <a:ext cx="96" cy="144"/>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17433" name="Arc 11"/>
            <p:cNvSpPr>
              <a:spLocks/>
            </p:cNvSpPr>
            <p:nvPr/>
          </p:nvSpPr>
          <p:spPr bwMode="auto">
            <a:xfrm rot="16200000" flipV="1">
              <a:off x="3288" y="2808"/>
              <a:ext cx="96" cy="144"/>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grpSp>
      <p:grpSp>
        <p:nvGrpSpPr>
          <p:cNvPr id="3" name="Group 12"/>
          <p:cNvGrpSpPr>
            <a:grpSpLocks/>
          </p:cNvGrpSpPr>
          <p:nvPr/>
        </p:nvGrpSpPr>
        <p:grpSpPr bwMode="auto">
          <a:xfrm>
            <a:off x="9245600" y="2057400"/>
            <a:ext cx="1727200" cy="3886200"/>
            <a:chOff x="4416" y="1296"/>
            <a:chExt cx="816" cy="2448"/>
          </a:xfrm>
        </p:grpSpPr>
        <p:sp>
          <p:nvSpPr>
            <p:cNvPr id="17416" name="AutoShape 13"/>
            <p:cNvSpPr>
              <a:spLocks noChangeArrowheads="1"/>
            </p:cNvSpPr>
            <p:nvPr/>
          </p:nvSpPr>
          <p:spPr bwMode="auto">
            <a:xfrm>
              <a:off x="4416" y="2352"/>
              <a:ext cx="816" cy="336"/>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Enrolment</a:t>
              </a:r>
            </a:p>
          </p:txBody>
        </p:sp>
        <p:sp>
          <p:nvSpPr>
            <p:cNvPr id="17417" name="AutoShape 14"/>
            <p:cNvSpPr>
              <a:spLocks noChangeArrowheads="1"/>
            </p:cNvSpPr>
            <p:nvPr/>
          </p:nvSpPr>
          <p:spPr bwMode="auto">
            <a:xfrm>
              <a:off x="4464" y="1296"/>
              <a:ext cx="720" cy="336"/>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17418" name="AutoShape 15"/>
            <p:cNvSpPr>
              <a:spLocks noChangeArrowheads="1"/>
            </p:cNvSpPr>
            <p:nvPr/>
          </p:nvSpPr>
          <p:spPr bwMode="auto">
            <a:xfrm>
              <a:off x="4464" y="3408"/>
              <a:ext cx="720" cy="336"/>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17419" name="AutoShape 16"/>
            <p:cNvSpPr>
              <a:spLocks noChangeArrowheads="1"/>
            </p:cNvSpPr>
            <p:nvPr/>
          </p:nvSpPr>
          <p:spPr bwMode="auto">
            <a:xfrm>
              <a:off x="4512" y="2880"/>
              <a:ext cx="624" cy="336"/>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In</a:t>
              </a:r>
              <a:endParaRPr lang="en-GB" sz="2000">
                <a:solidFill>
                  <a:schemeClr val="tx1"/>
                </a:solidFill>
                <a:latin typeface="Arial" pitchFamily="34" charset="0"/>
              </a:endParaRPr>
            </a:p>
          </p:txBody>
        </p:sp>
        <p:sp>
          <p:nvSpPr>
            <p:cNvPr id="17420" name="AutoShape 17"/>
            <p:cNvSpPr>
              <a:spLocks noChangeArrowheads="1"/>
            </p:cNvSpPr>
            <p:nvPr/>
          </p:nvSpPr>
          <p:spPr bwMode="auto">
            <a:xfrm>
              <a:off x="4512" y="1824"/>
              <a:ext cx="624" cy="336"/>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Has</a:t>
              </a:r>
              <a:endParaRPr lang="en-GB" sz="2000">
                <a:solidFill>
                  <a:schemeClr val="tx1"/>
                </a:solidFill>
                <a:latin typeface="Arial" pitchFamily="34" charset="0"/>
              </a:endParaRPr>
            </a:p>
          </p:txBody>
        </p:sp>
        <p:cxnSp>
          <p:nvCxnSpPr>
            <p:cNvPr id="17421" name="AutoShape 18"/>
            <p:cNvCxnSpPr>
              <a:cxnSpLocks noChangeShapeType="1"/>
              <a:stCxn id="17417" idx="2"/>
              <a:endCxn id="17420" idx="0"/>
            </p:cNvCxnSpPr>
            <p:nvPr/>
          </p:nvCxnSpPr>
          <p:spPr bwMode="auto">
            <a:xfrm>
              <a:off x="4824" y="1632"/>
              <a:ext cx="0" cy="192"/>
            </a:xfrm>
            <a:prstGeom prst="straightConnector1">
              <a:avLst/>
            </a:prstGeom>
            <a:noFill/>
            <a:ln w="19050">
              <a:solidFill>
                <a:schemeClr val="tx1"/>
              </a:solidFill>
              <a:round/>
              <a:headEnd/>
              <a:tailEnd/>
            </a:ln>
            <a:effectLst/>
          </p:spPr>
        </p:cxnSp>
        <p:cxnSp>
          <p:nvCxnSpPr>
            <p:cNvPr id="17422" name="AutoShape 19"/>
            <p:cNvCxnSpPr>
              <a:cxnSpLocks noChangeShapeType="1"/>
              <a:stCxn id="17420" idx="2"/>
              <a:endCxn id="17416" idx="0"/>
            </p:cNvCxnSpPr>
            <p:nvPr/>
          </p:nvCxnSpPr>
          <p:spPr bwMode="auto">
            <a:xfrm>
              <a:off x="4824" y="2160"/>
              <a:ext cx="0" cy="192"/>
            </a:xfrm>
            <a:prstGeom prst="straightConnector1">
              <a:avLst/>
            </a:prstGeom>
            <a:noFill/>
            <a:ln w="19050">
              <a:solidFill>
                <a:schemeClr val="tx1"/>
              </a:solidFill>
              <a:round/>
              <a:headEnd/>
              <a:tailEnd/>
            </a:ln>
            <a:effectLst/>
          </p:spPr>
        </p:cxnSp>
        <p:cxnSp>
          <p:nvCxnSpPr>
            <p:cNvPr id="17423" name="AutoShape 20"/>
            <p:cNvCxnSpPr>
              <a:cxnSpLocks noChangeShapeType="1"/>
              <a:stCxn id="17416" idx="2"/>
              <a:endCxn id="17419" idx="0"/>
            </p:cNvCxnSpPr>
            <p:nvPr/>
          </p:nvCxnSpPr>
          <p:spPr bwMode="auto">
            <a:xfrm>
              <a:off x="4824" y="2688"/>
              <a:ext cx="0" cy="192"/>
            </a:xfrm>
            <a:prstGeom prst="straightConnector1">
              <a:avLst/>
            </a:prstGeom>
            <a:noFill/>
            <a:ln w="19050">
              <a:solidFill>
                <a:schemeClr val="tx1"/>
              </a:solidFill>
              <a:round/>
              <a:headEnd/>
              <a:tailEnd/>
            </a:ln>
            <a:effectLst/>
          </p:spPr>
        </p:cxnSp>
        <p:cxnSp>
          <p:nvCxnSpPr>
            <p:cNvPr id="17424" name="AutoShape 21"/>
            <p:cNvCxnSpPr>
              <a:cxnSpLocks noChangeShapeType="1"/>
              <a:stCxn id="17419" idx="2"/>
              <a:endCxn id="17418" idx="0"/>
            </p:cNvCxnSpPr>
            <p:nvPr/>
          </p:nvCxnSpPr>
          <p:spPr bwMode="auto">
            <a:xfrm>
              <a:off x="4824" y="3216"/>
              <a:ext cx="0" cy="192"/>
            </a:xfrm>
            <a:prstGeom prst="straightConnector1">
              <a:avLst/>
            </a:prstGeom>
            <a:noFill/>
            <a:ln w="19050">
              <a:solidFill>
                <a:schemeClr val="tx1"/>
              </a:solidFill>
              <a:round/>
              <a:headEnd/>
              <a:tailEnd/>
            </a:ln>
            <a:effectLst/>
          </p:spPr>
        </p:cxnSp>
        <p:sp>
          <p:nvSpPr>
            <p:cNvPr id="17425" name="Arc 22"/>
            <p:cNvSpPr>
              <a:spLocks/>
            </p:cNvSpPr>
            <p:nvPr/>
          </p:nvSpPr>
          <p:spPr bwMode="auto">
            <a:xfrm rot="5400000">
              <a:off x="4776" y="2664"/>
              <a:ext cx="96" cy="144"/>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17426" name="Arc 23"/>
            <p:cNvSpPr>
              <a:spLocks/>
            </p:cNvSpPr>
            <p:nvPr/>
          </p:nvSpPr>
          <p:spPr bwMode="auto">
            <a:xfrm rot="16200000" flipV="1">
              <a:off x="4776" y="2232"/>
              <a:ext cx="96" cy="144"/>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grpSp>
      <p:cxnSp>
        <p:nvCxnSpPr>
          <p:cNvPr id="17415" name="AutoShape 24"/>
          <p:cNvCxnSpPr>
            <a:cxnSpLocks noChangeShapeType="1"/>
          </p:cNvCxnSpPr>
          <p:nvPr/>
        </p:nvCxnSpPr>
        <p:spPr bwMode="auto">
          <a:xfrm>
            <a:off x="8229600" y="4038600"/>
            <a:ext cx="812800" cy="1588"/>
          </a:xfrm>
          <a:prstGeom prst="straightConnector1">
            <a:avLst/>
          </a:prstGeom>
          <a:noFill/>
          <a:ln w="38100">
            <a:solidFill>
              <a:schemeClr val="tx1"/>
            </a:solidFill>
            <a:round/>
            <a:headEnd/>
            <a:tailEnd type="triangle" w="med" len="med"/>
          </a:ln>
          <a:effectLst/>
        </p:spPr>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18435" name="Rectangle 2"/>
          <p:cNvSpPr>
            <a:spLocks noGrp="1" noChangeArrowheads="1"/>
          </p:cNvSpPr>
          <p:nvPr>
            <p:ph type="title"/>
          </p:nvPr>
        </p:nvSpPr>
        <p:spPr/>
        <p:txBody>
          <a:bodyPr/>
          <a:lstStyle/>
          <a:p>
            <a:r>
              <a:rPr lang="en-GB" smtClean="0"/>
              <a:t>Making E/R Models</a:t>
            </a:r>
          </a:p>
        </p:txBody>
      </p:sp>
      <p:sp>
        <p:nvSpPr>
          <p:cNvPr id="18436" name="Rectangle 3"/>
          <p:cNvSpPr>
            <a:spLocks noGrp="1" noChangeArrowheads="1"/>
          </p:cNvSpPr>
          <p:nvPr>
            <p:ph type="body" sz="half" idx="1"/>
          </p:nvPr>
        </p:nvSpPr>
        <p:spPr/>
        <p:txBody>
          <a:bodyPr/>
          <a:lstStyle/>
          <a:p>
            <a:r>
              <a:rPr lang="en-GB" sz="2400" smtClean="0"/>
              <a:t>To make an E/R model you need to identify</a:t>
            </a:r>
          </a:p>
          <a:p>
            <a:pPr lvl="1"/>
            <a:r>
              <a:rPr lang="en-GB" sz="2000" smtClean="0"/>
              <a:t>Enitities</a:t>
            </a:r>
          </a:p>
          <a:p>
            <a:pPr lvl="1"/>
            <a:r>
              <a:rPr lang="en-GB" sz="2000" smtClean="0"/>
              <a:t>Attributes</a:t>
            </a:r>
          </a:p>
          <a:p>
            <a:pPr lvl="1"/>
            <a:r>
              <a:rPr lang="en-GB" sz="2000" smtClean="0"/>
              <a:t>Relationships</a:t>
            </a:r>
          </a:p>
          <a:p>
            <a:pPr lvl="1"/>
            <a:r>
              <a:rPr lang="en-GB" sz="2000" smtClean="0"/>
              <a:t>Cardinality ratios</a:t>
            </a:r>
          </a:p>
          <a:p>
            <a:r>
              <a:rPr lang="en-GB" sz="2400" smtClean="0"/>
              <a:t>from a description</a:t>
            </a:r>
          </a:p>
        </p:txBody>
      </p:sp>
      <p:sp>
        <p:nvSpPr>
          <p:cNvPr id="18437" name="Rectangle 4"/>
          <p:cNvSpPr>
            <a:spLocks noGrp="1" noChangeArrowheads="1"/>
          </p:cNvSpPr>
          <p:nvPr>
            <p:ph type="body" sz="half" idx="2"/>
          </p:nvPr>
        </p:nvSpPr>
        <p:spPr/>
        <p:txBody>
          <a:bodyPr/>
          <a:lstStyle/>
          <a:p>
            <a:r>
              <a:rPr lang="en-GB" sz="2400" smtClean="0"/>
              <a:t>General guidelines</a:t>
            </a:r>
          </a:p>
          <a:p>
            <a:pPr lvl="1"/>
            <a:r>
              <a:rPr lang="en-GB" sz="2000" smtClean="0"/>
              <a:t>Since entities are things or objects they are often nouns in the description</a:t>
            </a:r>
          </a:p>
          <a:p>
            <a:pPr lvl="1"/>
            <a:r>
              <a:rPr lang="en-GB" sz="2000" smtClean="0"/>
              <a:t>Attributes are facts or properties, and so are often nouns also</a:t>
            </a:r>
          </a:p>
          <a:p>
            <a:pPr lvl="1"/>
            <a:r>
              <a:rPr lang="en-GB" sz="2000" smtClean="0"/>
              <a:t>Verbs often describe relationships between entities</a:t>
            </a:r>
          </a:p>
          <a:p>
            <a:pPr lvl="1"/>
            <a:endParaRPr lang="en-GB" sz="200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19459" name="Rectangle 2"/>
          <p:cNvSpPr>
            <a:spLocks noGrp="1" noChangeArrowheads="1"/>
          </p:cNvSpPr>
          <p:nvPr>
            <p:ph type="title"/>
          </p:nvPr>
        </p:nvSpPr>
        <p:spPr/>
        <p:txBody>
          <a:bodyPr/>
          <a:lstStyle/>
          <a:p>
            <a:r>
              <a:rPr lang="en-GB" smtClean="0"/>
              <a:t>Example</a:t>
            </a:r>
          </a:p>
        </p:txBody>
      </p:sp>
      <p:sp>
        <p:nvSpPr>
          <p:cNvPr id="19460" name="Rectangle 3"/>
          <p:cNvSpPr>
            <a:spLocks noGrp="1" noChangeArrowheads="1"/>
          </p:cNvSpPr>
          <p:nvPr>
            <p:ph type="body" idx="1"/>
          </p:nvPr>
        </p:nvSpPr>
        <p:spPr/>
        <p:txBody>
          <a:bodyPr/>
          <a:lstStyle/>
          <a:p>
            <a:pPr>
              <a:buFontTx/>
              <a:buNone/>
            </a:pPr>
            <a:r>
              <a:rPr lang="en-GB" sz="2400" smtClean="0"/>
              <a:t>	A university consists of a number of departments. Each department offers several courses. A number of modules make up each course. Students enrol in a particular course and take modules towards the completion of that course. Each module is taught by a lecturer from the appropriate department, and each lecturer tutors a group of students</a:t>
            </a:r>
            <a:endParaRPr lang="en-GB"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20483" name="Rectangle 2"/>
          <p:cNvSpPr>
            <a:spLocks noGrp="1" noChangeArrowheads="1"/>
          </p:cNvSpPr>
          <p:nvPr>
            <p:ph type="title"/>
          </p:nvPr>
        </p:nvSpPr>
        <p:spPr/>
        <p:txBody>
          <a:bodyPr/>
          <a:lstStyle/>
          <a:p>
            <a:r>
              <a:rPr lang="en-GB" smtClean="0"/>
              <a:t>Example - Entities</a:t>
            </a:r>
          </a:p>
        </p:txBody>
      </p:sp>
      <p:sp>
        <p:nvSpPr>
          <p:cNvPr id="20484" name="Rectangle 3"/>
          <p:cNvSpPr>
            <a:spLocks noGrp="1" noChangeArrowheads="1"/>
          </p:cNvSpPr>
          <p:nvPr>
            <p:ph type="body" idx="1"/>
          </p:nvPr>
        </p:nvSpPr>
        <p:spPr/>
        <p:txBody>
          <a:bodyPr/>
          <a:lstStyle/>
          <a:p>
            <a:pPr>
              <a:buFontTx/>
              <a:buNone/>
            </a:pPr>
            <a:r>
              <a:rPr lang="en-GB" sz="2400" smtClean="0"/>
              <a:t>	A university consists of a number of </a:t>
            </a:r>
            <a:r>
              <a:rPr lang="en-GB" sz="2400" b="1" smtClean="0">
                <a:solidFill>
                  <a:schemeClr val="accent1"/>
                </a:solidFill>
              </a:rPr>
              <a:t>departments</a:t>
            </a:r>
            <a:r>
              <a:rPr lang="en-GB" sz="2400" smtClean="0"/>
              <a:t>. Each department offers several </a:t>
            </a:r>
            <a:r>
              <a:rPr lang="en-GB" sz="2400" b="1" smtClean="0">
                <a:solidFill>
                  <a:schemeClr val="accent1"/>
                </a:solidFill>
              </a:rPr>
              <a:t>courses</a:t>
            </a:r>
            <a:r>
              <a:rPr lang="en-GB" sz="2400" smtClean="0">
                <a:solidFill>
                  <a:schemeClr val="accent1"/>
                </a:solidFill>
              </a:rPr>
              <a:t>. </a:t>
            </a:r>
            <a:r>
              <a:rPr lang="en-GB" sz="2400" smtClean="0"/>
              <a:t>A number of </a:t>
            </a:r>
            <a:r>
              <a:rPr lang="en-GB" sz="2400" b="1" smtClean="0">
                <a:solidFill>
                  <a:schemeClr val="accent1"/>
                </a:solidFill>
              </a:rPr>
              <a:t>modules</a:t>
            </a:r>
            <a:r>
              <a:rPr lang="en-GB" sz="2400" smtClean="0"/>
              <a:t> make up each course. </a:t>
            </a:r>
            <a:r>
              <a:rPr lang="en-GB" sz="2400" b="1" smtClean="0">
                <a:solidFill>
                  <a:schemeClr val="accent1"/>
                </a:solidFill>
              </a:rPr>
              <a:t>Students</a:t>
            </a:r>
            <a:r>
              <a:rPr lang="en-GB" sz="2400" smtClean="0"/>
              <a:t> enrol in a particular course and take modules towards the completion of that course. Each module is taught by a </a:t>
            </a:r>
            <a:r>
              <a:rPr lang="en-GB" sz="2400" b="1" smtClean="0">
                <a:solidFill>
                  <a:schemeClr val="accent1"/>
                </a:solidFill>
              </a:rPr>
              <a:t>lecturer</a:t>
            </a:r>
            <a:r>
              <a:rPr lang="en-GB" sz="2400" smtClean="0"/>
              <a:t> from the appropriate department, and each lecturer tutors a group of students</a:t>
            </a:r>
            <a:endParaRPr lang="en-GB"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21507" name="Rectangle 2"/>
          <p:cNvSpPr>
            <a:spLocks noGrp="1" noChangeArrowheads="1"/>
          </p:cNvSpPr>
          <p:nvPr>
            <p:ph type="title"/>
          </p:nvPr>
        </p:nvSpPr>
        <p:spPr/>
        <p:txBody>
          <a:bodyPr/>
          <a:lstStyle/>
          <a:p>
            <a:r>
              <a:rPr lang="en-GB" smtClean="0"/>
              <a:t>Example - Relationships</a:t>
            </a:r>
          </a:p>
        </p:txBody>
      </p:sp>
      <p:sp>
        <p:nvSpPr>
          <p:cNvPr id="21508" name="Rectangle 3"/>
          <p:cNvSpPr>
            <a:spLocks noGrp="1" noChangeArrowheads="1"/>
          </p:cNvSpPr>
          <p:nvPr>
            <p:ph type="body" idx="1"/>
          </p:nvPr>
        </p:nvSpPr>
        <p:spPr/>
        <p:txBody>
          <a:bodyPr/>
          <a:lstStyle/>
          <a:p>
            <a:r>
              <a:rPr lang="en-GB" sz="2400" smtClean="0"/>
              <a:t>	A university consists of a number of departments. Each department </a:t>
            </a:r>
            <a:r>
              <a:rPr lang="en-GB" sz="2400" b="1" smtClean="0">
                <a:solidFill>
                  <a:schemeClr val="accent1"/>
                </a:solidFill>
              </a:rPr>
              <a:t>offers</a:t>
            </a:r>
            <a:r>
              <a:rPr lang="en-GB" sz="2400" smtClean="0"/>
              <a:t> several courses. A number of modules </a:t>
            </a:r>
            <a:r>
              <a:rPr lang="en-GB" sz="2400" b="1" smtClean="0">
                <a:solidFill>
                  <a:schemeClr val="accent1"/>
                </a:solidFill>
              </a:rPr>
              <a:t>make up</a:t>
            </a:r>
            <a:r>
              <a:rPr lang="en-GB" sz="2400" smtClean="0"/>
              <a:t> each course. Students </a:t>
            </a:r>
            <a:r>
              <a:rPr lang="en-GB" sz="2400" b="1" smtClean="0">
                <a:solidFill>
                  <a:schemeClr val="accent1"/>
                </a:solidFill>
              </a:rPr>
              <a:t>enrol in</a:t>
            </a:r>
            <a:r>
              <a:rPr lang="en-GB" sz="2400" smtClean="0"/>
              <a:t> a particular course and </a:t>
            </a:r>
            <a:r>
              <a:rPr lang="en-GB" sz="2400" b="1" smtClean="0">
                <a:solidFill>
                  <a:schemeClr val="accent1"/>
                </a:solidFill>
              </a:rPr>
              <a:t>take</a:t>
            </a:r>
            <a:r>
              <a:rPr lang="en-GB" sz="2400" smtClean="0"/>
              <a:t> modules towards the completion of that course. Each module is </a:t>
            </a:r>
            <a:r>
              <a:rPr lang="en-GB" sz="2400" b="1" smtClean="0">
                <a:solidFill>
                  <a:schemeClr val="accent1"/>
                </a:solidFill>
              </a:rPr>
              <a:t>taught by</a:t>
            </a:r>
            <a:r>
              <a:rPr lang="en-GB" sz="2400" smtClean="0"/>
              <a:t> a lecturer </a:t>
            </a:r>
            <a:r>
              <a:rPr lang="en-GB" sz="2400" b="1" smtClean="0">
                <a:solidFill>
                  <a:schemeClr val="accent1"/>
                </a:solidFill>
              </a:rPr>
              <a:t>from the</a:t>
            </a:r>
            <a:r>
              <a:rPr lang="en-GB" sz="2400" smtClean="0"/>
              <a:t> appropriate department, and each lecturer </a:t>
            </a:r>
            <a:r>
              <a:rPr lang="en-GB" sz="2400" b="1" smtClean="0">
                <a:solidFill>
                  <a:schemeClr val="accent1"/>
                </a:solidFill>
              </a:rPr>
              <a:t>tutors</a:t>
            </a:r>
            <a:r>
              <a:rPr lang="en-GB" sz="2400" smtClean="0"/>
              <a:t> a group of students</a:t>
            </a:r>
            <a:endParaRPr lang="en-GB"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22531" name="Rectangle 2"/>
          <p:cNvSpPr>
            <a:spLocks noGrp="1" noChangeArrowheads="1"/>
          </p:cNvSpPr>
          <p:nvPr>
            <p:ph type="title"/>
          </p:nvPr>
        </p:nvSpPr>
        <p:spPr/>
        <p:txBody>
          <a:bodyPr/>
          <a:lstStyle/>
          <a:p>
            <a:r>
              <a:rPr lang="en-GB" smtClean="0"/>
              <a:t>Example - E/R Diagram</a:t>
            </a:r>
          </a:p>
        </p:txBody>
      </p:sp>
      <p:sp>
        <p:nvSpPr>
          <p:cNvPr id="22532" name="AutoShape 3"/>
          <p:cNvSpPr>
            <a:spLocks noChangeArrowheads="1"/>
          </p:cNvSpPr>
          <p:nvPr/>
        </p:nvSpPr>
        <p:spPr bwMode="auto">
          <a:xfrm>
            <a:off x="48768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22533" name="AutoShape 4"/>
          <p:cNvSpPr>
            <a:spLocks noChangeArrowheads="1"/>
          </p:cNvSpPr>
          <p:nvPr/>
        </p:nvSpPr>
        <p:spPr bwMode="auto">
          <a:xfrm>
            <a:off x="4064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2534" name="AutoShape 5"/>
          <p:cNvSpPr>
            <a:spLocks noChangeArrowheads="1"/>
          </p:cNvSpPr>
          <p:nvPr/>
        </p:nvSpPr>
        <p:spPr bwMode="auto">
          <a:xfrm>
            <a:off x="4775200" y="23622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22535" name="AutoShape 6"/>
          <p:cNvSpPr>
            <a:spLocks noChangeArrowheads="1"/>
          </p:cNvSpPr>
          <p:nvPr/>
        </p:nvSpPr>
        <p:spPr bwMode="auto">
          <a:xfrm>
            <a:off x="4876800" y="52578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22536" name="AutoShape 7"/>
          <p:cNvSpPr>
            <a:spLocks noChangeArrowheads="1"/>
          </p:cNvSpPr>
          <p:nvPr/>
        </p:nvSpPr>
        <p:spPr bwMode="auto">
          <a:xfrm>
            <a:off x="93472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Lecturer</a:t>
            </a:r>
          </a:p>
        </p:txBody>
      </p:sp>
      <p:sp>
        <p:nvSpPr>
          <p:cNvPr id="22537" name="Text Box 8"/>
          <p:cNvSpPr txBox="1">
            <a:spLocks noChangeArrowheads="1"/>
          </p:cNvSpPr>
          <p:nvPr/>
        </p:nvSpPr>
        <p:spPr bwMode="auto">
          <a:xfrm>
            <a:off x="812800" y="1828800"/>
            <a:ext cx="10566400" cy="369332"/>
          </a:xfrm>
          <a:prstGeom prst="rect">
            <a:avLst/>
          </a:prstGeom>
          <a:noFill/>
          <a:ln w="9525">
            <a:noFill/>
            <a:miter lim="800000"/>
            <a:headEnd/>
            <a:tailEnd/>
          </a:ln>
          <a:effectLst/>
        </p:spPr>
        <p:txBody>
          <a:bodyPr>
            <a:spAutoFit/>
          </a:bodyPr>
          <a:lstStyle/>
          <a:p>
            <a:pPr>
              <a:spcBef>
                <a:spcPct val="50000"/>
              </a:spcBef>
            </a:pPr>
            <a:r>
              <a:rPr lang="en-GB">
                <a:solidFill>
                  <a:schemeClr val="tx1"/>
                </a:solidFill>
                <a:latin typeface="Arial" pitchFamily="34" charset="0"/>
              </a:rPr>
              <a:t>Entities: Department, Course, Module, Lecturer, Student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23555" name="Rectangle 2"/>
          <p:cNvSpPr>
            <a:spLocks noGrp="1" noChangeArrowheads="1"/>
          </p:cNvSpPr>
          <p:nvPr>
            <p:ph type="title"/>
          </p:nvPr>
        </p:nvSpPr>
        <p:spPr/>
        <p:txBody>
          <a:bodyPr/>
          <a:lstStyle/>
          <a:p>
            <a:r>
              <a:rPr lang="en-GB" smtClean="0"/>
              <a:t>Example - E/R Diagram</a:t>
            </a:r>
          </a:p>
        </p:txBody>
      </p:sp>
      <p:sp>
        <p:nvSpPr>
          <p:cNvPr id="23556" name="AutoShape 3"/>
          <p:cNvSpPr>
            <a:spLocks noChangeArrowheads="1"/>
          </p:cNvSpPr>
          <p:nvPr/>
        </p:nvSpPr>
        <p:spPr bwMode="auto">
          <a:xfrm>
            <a:off x="4876800" y="34290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Module</a:t>
            </a:r>
          </a:p>
        </p:txBody>
      </p:sp>
      <p:sp>
        <p:nvSpPr>
          <p:cNvPr id="23557" name="AutoShape 4"/>
          <p:cNvSpPr>
            <a:spLocks noChangeArrowheads="1"/>
          </p:cNvSpPr>
          <p:nvPr/>
        </p:nvSpPr>
        <p:spPr bwMode="auto">
          <a:xfrm>
            <a:off x="4064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3558" name="AutoShape 5"/>
          <p:cNvSpPr>
            <a:spLocks noChangeArrowheads="1"/>
          </p:cNvSpPr>
          <p:nvPr/>
        </p:nvSpPr>
        <p:spPr bwMode="auto">
          <a:xfrm>
            <a:off x="4775200" y="23622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23559" name="AutoShape 6"/>
          <p:cNvSpPr>
            <a:spLocks noChangeArrowheads="1"/>
          </p:cNvSpPr>
          <p:nvPr/>
        </p:nvSpPr>
        <p:spPr bwMode="auto">
          <a:xfrm>
            <a:off x="4876800" y="52578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Student</a:t>
            </a:r>
          </a:p>
        </p:txBody>
      </p:sp>
      <p:sp>
        <p:nvSpPr>
          <p:cNvPr id="23560" name="AutoShape 7"/>
          <p:cNvSpPr>
            <a:spLocks noChangeArrowheads="1"/>
          </p:cNvSpPr>
          <p:nvPr/>
        </p:nvSpPr>
        <p:spPr bwMode="auto">
          <a:xfrm>
            <a:off x="9347200" y="34290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Lecturer</a:t>
            </a:r>
          </a:p>
        </p:txBody>
      </p:sp>
      <p:sp>
        <p:nvSpPr>
          <p:cNvPr id="23561" name="AutoShape 8"/>
          <p:cNvSpPr>
            <a:spLocks noChangeArrowheads="1"/>
          </p:cNvSpPr>
          <p:nvPr/>
        </p:nvSpPr>
        <p:spPr bwMode="auto">
          <a:xfrm>
            <a:off x="812800" y="22860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Offers</a:t>
            </a:r>
            <a:endParaRPr lang="en-GB" sz="2000">
              <a:solidFill>
                <a:schemeClr val="tx1"/>
              </a:solidFill>
              <a:latin typeface="Arial" pitchFamily="34" charset="0"/>
            </a:endParaRPr>
          </a:p>
        </p:txBody>
      </p:sp>
      <p:cxnSp>
        <p:nvCxnSpPr>
          <p:cNvPr id="23562" name="AutoShape 9"/>
          <p:cNvCxnSpPr>
            <a:cxnSpLocks noChangeShapeType="1"/>
            <a:stCxn id="23558" idx="1"/>
            <a:endCxn id="23561" idx="3"/>
          </p:cNvCxnSpPr>
          <p:nvPr/>
        </p:nvCxnSpPr>
        <p:spPr bwMode="auto">
          <a:xfrm flipH="1">
            <a:off x="2349500" y="2628900"/>
            <a:ext cx="2413000" cy="0"/>
          </a:xfrm>
          <a:prstGeom prst="straightConnector1">
            <a:avLst/>
          </a:prstGeom>
          <a:noFill/>
          <a:ln w="19050">
            <a:solidFill>
              <a:schemeClr val="tx1"/>
            </a:solidFill>
            <a:round/>
            <a:headEnd/>
            <a:tailEnd/>
          </a:ln>
          <a:effectLst/>
        </p:spPr>
      </p:cxnSp>
      <p:cxnSp>
        <p:nvCxnSpPr>
          <p:cNvPr id="23563" name="AutoShape 10"/>
          <p:cNvCxnSpPr>
            <a:cxnSpLocks noChangeShapeType="1"/>
            <a:stCxn id="23561" idx="2"/>
            <a:endCxn id="23557" idx="0"/>
          </p:cNvCxnSpPr>
          <p:nvPr/>
        </p:nvCxnSpPr>
        <p:spPr bwMode="auto">
          <a:xfrm>
            <a:off x="1574800" y="2981325"/>
            <a:ext cx="0" cy="438150"/>
          </a:xfrm>
          <a:prstGeom prst="straightConnector1">
            <a:avLst/>
          </a:prstGeom>
          <a:noFill/>
          <a:ln w="19050">
            <a:solidFill>
              <a:schemeClr val="tx1"/>
            </a:solidFill>
            <a:round/>
            <a:headEnd/>
            <a:tailEnd/>
          </a:ln>
          <a:effectLst/>
        </p:spPr>
      </p:cxnSp>
      <p:sp>
        <p:nvSpPr>
          <p:cNvPr id="23564" name="Arc 11"/>
          <p:cNvSpPr>
            <a:spLocks/>
          </p:cNvSpPr>
          <p:nvPr/>
        </p:nvSpPr>
        <p:spPr bwMode="auto">
          <a:xfrm rot="16200000" flipV="1">
            <a:off x="1495425" y="32035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23565" name="Text Box 12"/>
          <p:cNvSpPr txBox="1">
            <a:spLocks noChangeArrowheads="1"/>
          </p:cNvSpPr>
          <p:nvPr/>
        </p:nvSpPr>
        <p:spPr bwMode="auto">
          <a:xfrm>
            <a:off x="812800" y="1828800"/>
            <a:ext cx="10566400" cy="369332"/>
          </a:xfrm>
          <a:prstGeom prst="rect">
            <a:avLst/>
          </a:prstGeom>
          <a:noFill/>
          <a:ln w="9525">
            <a:noFill/>
            <a:miter lim="800000"/>
            <a:headEnd/>
            <a:tailEnd/>
          </a:ln>
          <a:effectLst/>
        </p:spPr>
        <p:txBody>
          <a:bodyPr>
            <a:spAutoFit/>
          </a:bodyPr>
          <a:lstStyle/>
          <a:p>
            <a:pPr>
              <a:spcBef>
                <a:spcPct val="50000"/>
              </a:spcBef>
            </a:pPr>
            <a:r>
              <a:rPr lang="en-GB">
                <a:solidFill>
                  <a:schemeClr val="tx1"/>
                </a:solidFill>
                <a:latin typeface="Arial" pitchFamily="34" charset="0"/>
              </a:rPr>
              <a:t>Each department </a:t>
            </a:r>
            <a:r>
              <a:rPr lang="en-GB">
                <a:solidFill>
                  <a:schemeClr val="tx2"/>
                </a:solidFill>
                <a:latin typeface="Arial" pitchFamily="34" charset="0"/>
              </a:rPr>
              <a:t>offers</a:t>
            </a:r>
            <a:r>
              <a:rPr lang="en-GB">
                <a:solidFill>
                  <a:schemeClr val="tx1"/>
                </a:solidFill>
                <a:latin typeface="Arial" pitchFamily="34" charset="0"/>
              </a:rPr>
              <a:t> several courses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24579" name="Rectangle 2"/>
          <p:cNvSpPr>
            <a:spLocks noGrp="1" noChangeArrowheads="1"/>
          </p:cNvSpPr>
          <p:nvPr>
            <p:ph type="title"/>
          </p:nvPr>
        </p:nvSpPr>
        <p:spPr/>
        <p:txBody>
          <a:bodyPr/>
          <a:lstStyle/>
          <a:p>
            <a:r>
              <a:rPr lang="en-GB" smtClean="0"/>
              <a:t>Example - E/R Diagram</a:t>
            </a:r>
          </a:p>
        </p:txBody>
      </p:sp>
      <p:sp>
        <p:nvSpPr>
          <p:cNvPr id="24580" name="AutoShape 3"/>
          <p:cNvSpPr>
            <a:spLocks noChangeArrowheads="1"/>
          </p:cNvSpPr>
          <p:nvPr/>
        </p:nvSpPr>
        <p:spPr bwMode="auto">
          <a:xfrm>
            <a:off x="48768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24581" name="AutoShape 4"/>
          <p:cNvSpPr>
            <a:spLocks noChangeArrowheads="1"/>
          </p:cNvSpPr>
          <p:nvPr/>
        </p:nvSpPr>
        <p:spPr bwMode="auto">
          <a:xfrm>
            <a:off x="4064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4582" name="AutoShape 5"/>
          <p:cNvSpPr>
            <a:spLocks noChangeArrowheads="1"/>
          </p:cNvSpPr>
          <p:nvPr/>
        </p:nvSpPr>
        <p:spPr bwMode="auto">
          <a:xfrm>
            <a:off x="4775200" y="23622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Department</a:t>
            </a:r>
          </a:p>
        </p:txBody>
      </p:sp>
      <p:sp>
        <p:nvSpPr>
          <p:cNvPr id="24583" name="AutoShape 6"/>
          <p:cNvSpPr>
            <a:spLocks noChangeArrowheads="1"/>
          </p:cNvSpPr>
          <p:nvPr/>
        </p:nvSpPr>
        <p:spPr bwMode="auto">
          <a:xfrm>
            <a:off x="4876800" y="52578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Student</a:t>
            </a:r>
          </a:p>
        </p:txBody>
      </p:sp>
      <p:sp>
        <p:nvSpPr>
          <p:cNvPr id="24584" name="AutoShape 7"/>
          <p:cNvSpPr>
            <a:spLocks noChangeArrowheads="1"/>
          </p:cNvSpPr>
          <p:nvPr/>
        </p:nvSpPr>
        <p:spPr bwMode="auto">
          <a:xfrm>
            <a:off x="9347200" y="34290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Lecturer</a:t>
            </a:r>
          </a:p>
        </p:txBody>
      </p:sp>
      <p:sp>
        <p:nvSpPr>
          <p:cNvPr id="24585" name="AutoShape 8"/>
          <p:cNvSpPr>
            <a:spLocks noChangeArrowheads="1"/>
          </p:cNvSpPr>
          <p:nvPr/>
        </p:nvSpPr>
        <p:spPr bwMode="auto">
          <a:xfrm>
            <a:off x="3048000" y="33528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Includes</a:t>
            </a:r>
            <a:endParaRPr lang="en-GB" sz="2000">
              <a:solidFill>
                <a:schemeClr val="tx1"/>
              </a:solidFill>
              <a:latin typeface="Arial" pitchFamily="34" charset="0"/>
            </a:endParaRPr>
          </a:p>
        </p:txBody>
      </p:sp>
      <p:sp>
        <p:nvSpPr>
          <p:cNvPr id="24586" name="AutoShape 9"/>
          <p:cNvSpPr>
            <a:spLocks noChangeArrowheads="1"/>
          </p:cNvSpPr>
          <p:nvPr/>
        </p:nvSpPr>
        <p:spPr bwMode="auto">
          <a:xfrm>
            <a:off x="812800" y="22860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Offers</a:t>
            </a:r>
            <a:endParaRPr lang="en-GB" sz="2000">
              <a:solidFill>
                <a:schemeClr val="folHlink"/>
              </a:solidFill>
              <a:latin typeface="Arial" pitchFamily="34" charset="0"/>
            </a:endParaRPr>
          </a:p>
        </p:txBody>
      </p:sp>
      <p:cxnSp>
        <p:nvCxnSpPr>
          <p:cNvPr id="24587" name="AutoShape 10"/>
          <p:cNvCxnSpPr>
            <a:cxnSpLocks noChangeShapeType="1"/>
            <a:stCxn id="24581" idx="3"/>
            <a:endCxn id="24585" idx="1"/>
          </p:cNvCxnSpPr>
          <p:nvPr/>
        </p:nvCxnSpPr>
        <p:spPr bwMode="auto">
          <a:xfrm>
            <a:off x="2755900" y="3695700"/>
            <a:ext cx="279400" cy="0"/>
          </a:xfrm>
          <a:prstGeom prst="straightConnector1">
            <a:avLst/>
          </a:prstGeom>
          <a:noFill/>
          <a:ln w="19050">
            <a:solidFill>
              <a:schemeClr val="tx1"/>
            </a:solidFill>
            <a:round/>
            <a:headEnd/>
            <a:tailEnd/>
          </a:ln>
          <a:effectLst/>
        </p:spPr>
      </p:cxnSp>
      <p:cxnSp>
        <p:nvCxnSpPr>
          <p:cNvPr id="24588" name="AutoShape 11"/>
          <p:cNvCxnSpPr>
            <a:cxnSpLocks noChangeShapeType="1"/>
            <a:stCxn id="24585" idx="3"/>
            <a:endCxn id="24580" idx="1"/>
          </p:cNvCxnSpPr>
          <p:nvPr/>
        </p:nvCxnSpPr>
        <p:spPr bwMode="auto">
          <a:xfrm>
            <a:off x="4584700" y="3695700"/>
            <a:ext cx="279400" cy="0"/>
          </a:xfrm>
          <a:prstGeom prst="straightConnector1">
            <a:avLst/>
          </a:prstGeom>
          <a:noFill/>
          <a:ln w="19050">
            <a:solidFill>
              <a:schemeClr val="tx1"/>
            </a:solidFill>
            <a:round/>
            <a:headEnd/>
            <a:tailEnd/>
          </a:ln>
          <a:effectLst/>
        </p:spPr>
      </p:cxnSp>
      <p:cxnSp>
        <p:nvCxnSpPr>
          <p:cNvPr id="24589" name="AutoShape 12"/>
          <p:cNvCxnSpPr>
            <a:cxnSpLocks noChangeShapeType="1"/>
            <a:stCxn id="24582" idx="1"/>
            <a:endCxn id="24586" idx="3"/>
          </p:cNvCxnSpPr>
          <p:nvPr/>
        </p:nvCxnSpPr>
        <p:spPr bwMode="auto">
          <a:xfrm flipH="1">
            <a:off x="2349500" y="2628900"/>
            <a:ext cx="2413000" cy="0"/>
          </a:xfrm>
          <a:prstGeom prst="straightConnector1">
            <a:avLst/>
          </a:prstGeom>
          <a:noFill/>
          <a:ln w="19050">
            <a:solidFill>
              <a:schemeClr val="folHlink"/>
            </a:solidFill>
            <a:round/>
            <a:headEnd/>
            <a:tailEnd/>
          </a:ln>
          <a:effectLst/>
        </p:spPr>
      </p:cxnSp>
      <p:cxnSp>
        <p:nvCxnSpPr>
          <p:cNvPr id="24590" name="AutoShape 13"/>
          <p:cNvCxnSpPr>
            <a:cxnSpLocks noChangeShapeType="1"/>
            <a:stCxn id="24586" idx="2"/>
            <a:endCxn id="24581" idx="0"/>
          </p:cNvCxnSpPr>
          <p:nvPr/>
        </p:nvCxnSpPr>
        <p:spPr bwMode="auto">
          <a:xfrm>
            <a:off x="1574800" y="2981325"/>
            <a:ext cx="0" cy="438150"/>
          </a:xfrm>
          <a:prstGeom prst="straightConnector1">
            <a:avLst/>
          </a:prstGeom>
          <a:noFill/>
          <a:ln w="19050">
            <a:solidFill>
              <a:schemeClr val="folHlink"/>
            </a:solidFill>
            <a:round/>
            <a:headEnd/>
            <a:tailEnd/>
          </a:ln>
          <a:effectLst/>
        </p:spPr>
      </p:cxnSp>
      <p:sp>
        <p:nvSpPr>
          <p:cNvPr id="24591" name="Arc 14"/>
          <p:cNvSpPr>
            <a:spLocks/>
          </p:cNvSpPr>
          <p:nvPr/>
        </p:nvSpPr>
        <p:spPr bwMode="auto">
          <a:xfrm flipH="1">
            <a:off x="46736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24592" name="Arc 15"/>
          <p:cNvSpPr>
            <a:spLocks/>
          </p:cNvSpPr>
          <p:nvPr/>
        </p:nvSpPr>
        <p:spPr bwMode="auto">
          <a:xfrm rot="16200000" flipV="1">
            <a:off x="1495425" y="32035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4593" name="Arc 16"/>
          <p:cNvSpPr>
            <a:spLocks/>
          </p:cNvSpPr>
          <p:nvPr/>
        </p:nvSpPr>
        <p:spPr bwMode="auto">
          <a:xfrm>
            <a:off x="27432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24594" name="Text Box 17"/>
          <p:cNvSpPr txBox="1">
            <a:spLocks noChangeArrowheads="1"/>
          </p:cNvSpPr>
          <p:nvPr/>
        </p:nvSpPr>
        <p:spPr bwMode="auto">
          <a:xfrm>
            <a:off x="812800" y="1828800"/>
            <a:ext cx="10566400" cy="369332"/>
          </a:xfrm>
          <a:prstGeom prst="rect">
            <a:avLst/>
          </a:prstGeom>
          <a:noFill/>
          <a:ln w="9525">
            <a:noFill/>
            <a:miter lim="800000"/>
            <a:headEnd/>
            <a:tailEnd/>
          </a:ln>
          <a:effectLst/>
        </p:spPr>
        <p:txBody>
          <a:bodyPr>
            <a:spAutoFit/>
          </a:bodyPr>
          <a:lstStyle/>
          <a:p>
            <a:pPr>
              <a:spcBef>
                <a:spcPct val="50000"/>
              </a:spcBef>
            </a:pPr>
            <a:r>
              <a:rPr lang="en-GB">
                <a:solidFill>
                  <a:schemeClr val="tx1"/>
                </a:solidFill>
                <a:latin typeface="Arial" pitchFamily="34" charset="0"/>
              </a:rPr>
              <a:t>A number of modules </a:t>
            </a:r>
            <a:r>
              <a:rPr lang="en-GB">
                <a:solidFill>
                  <a:schemeClr val="accent1"/>
                </a:solidFill>
                <a:latin typeface="Arial" pitchFamily="34" charset="0"/>
              </a:rPr>
              <a:t>make up</a:t>
            </a:r>
            <a:r>
              <a:rPr lang="en-GB">
                <a:solidFill>
                  <a:schemeClr val="tx1"/>
                </a:solidFill>
                <a:latin typeface="Arial" pitchFamily="34" charset="0"/>
              </a:rPr>
              <a:t> each courses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altLang="en-GB" dirty="0" smtClean="0"/>
              <a:t>3. logical design</a:t>
            </a:r>
          </a:p>
          <a:p>
            <a:r>
              <a:rPr lang="en-GB" altLang="en-GB" dirty="0" smtClean="0"/>
              <a:t>4. physical design</a:t>
            </a:r>
          </a:p>
          <a:p>
            <a:r>
              <a:rPr lang="en-GB" altLang="en-GB" dirty="0" smtClean="0"/>
              <a:t>5. implementation</a:t>
            </a:r>
          </a:p>
          <a:p>
            <a:endParaRPr lang="en-US" dirty="0" smtClean="0"/>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25603" name="Rectangle 2"/>
          <p:cNvSpPr>
            <a:spLocks noGrp="1" noChangeArrowheads="1"/>
          </p:cNvSpPr>
          <p:nvPr>
            <p:ph type="title"/>
          </p:nvPr>
        </p:nvSpPr>
        <p:spPr/>
        <p:txBody>
          <a:bodyPr/>
          <a:lstStyle/>
          <a:p>
            <a:r>
              <a:rPr lang="en-GB" smtClean="0"/>
              <a:t>Example - E/R Diagram</a:t>
            </a:r>
          </a:p>
        </p:txBody>
      </p:sp>
      <p:sp>
        <p:nvSpPr>
          <p:cNvPr id="25604" name="AutoShape 3"/>
          <p:cNvSpPr>
            <a:spLocks noChangeArrowheads="1"/>
          </p:cNvSpPr>
          <p:nvPr/>
        </p:nvSpPr>
        <p:spPr bwMode="auto">
          <a:xfrm>
            <a:off x="4876800" y="34290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Module</a:t>
            </a:r>
          </a:p>
        </p:txBody>
      </p:sp>
      <p:sp>
        <p:nvSpPr>
          <p:cNvPr id="25605" name="AutoShape 4"/>
          <p:cNvSpPr>
            <a:spLocks noChangeArrowheads="1"/>
          </p:cNvSpPr>
          <p:nvPr/>
        </p:nvSpPr>
        <p:spPr bwMode="auto">
          <a:xfrm>
            <a:off x="4064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5606" name="AutoShape 5"/>
          <p:cNvSpPr>
            <a:spLocks noChangeArrowheads="1"/>
          </p:cNvSpPr>
          <p:nvPr/>
        </p:nvSpPr>
        <p:spPr bwMode="auto">
          <a:xfrm>
            <a:off x="4775200" y="23622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Department</a:t>
            </a:r>
          </a:p>
        </p:txBody>
      </p:sp>
      <p:sp>
        <p:nvSpPr>
          <p:cNvPr id="25607" name="AutoShape 6"/>
          <p:cNvSpPr>
            <a:spLocks noChangeArrowheads="1"/>
          </p:cNvSpPr>
          <p:nvPr/>
        </p:nvSpPr>
        <p:spPr bwMode="auto">
          <a:xfrm>
            <a:off x="4876800" y="52578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25608" name="AutoShape 7"/>
          <p:cNvSpPr>
            <a:spLocks noChangeArrowheads="1"/>
          </p:cNvSpPr>
          <p:nvPr/>
        </p:nvSpPr>
        <p:spPr bwMode="auto">
          <a:xfrm>
            <a:off x="9347200" y="34290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Lecturer</a:t>
            </a:r>
          </a:p>
        </p:txBody>
      </p:sp>
      <p:sp>
        <p:nvSpPr>
          <p:cNvPr id="25609" name="AutoShape 8"/>
          <p:cNvSpPr>
            <a:spLocks noChangeArrowheads="1"/>
          </p:cNvSpPr>
          <p:nvPr/>
        </p:nvSpPr>
        <p:spPr bwMode="auto">
          <a:xfrm>
            <a:off x="3048000" y="33528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Includes</a:t>
            </a:r>
            <a:endParaRPr lang="en-GB" sz="2000">
              <a:solidFill>
                <a:schemeClr val="folHlink"/>
              </a:solidFill>
              <a:latin typeface="Arial" pitchFamily="34" charset="0"/>
            </a:endParaRPr>
          </a:p>
        </p:txBody>
      </p:sp>
      <p:sp>
        <p:nvSpPr>
          <p:cNvPr id="25610" name="AutoShape 9"/>
          <p:cNvSpPr>
            <a:spLocks noChangeArrowheads="1"/>
          </p:cNvSpPr>
          <p:nvPr/>
        </p:nvSpPr>
        <p:spPr bwMode="auto">
          <a:xfrm>
            <a:off x="812800" y="22860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Offers</a:t>
            </a:r>
            <a:endParaRPr lang="en-GB" sz="2000">
              <a:solidFill>
                <a:schemeClr val="folHlink"/>
              </a:solidFill>
              <a:latin typeface="Arial" pitchFamily="34" charset="0"/>
            </a:endParaRPr>
          </a:p>
        </p:txBody>
      </p:sp>
      <p:sp>
        <p:nvSpPr>
          <p:cNvPr id="25611" name="AutoShape 10"/>
          <p:cNvSpPr>
            <a:spLocks noChangeArrowheads="1"/>
          </p:cNvSpPr>
          <p:nvPr/>
        </p:nvSpPr>
        <p:spPr bwMode="auto">
          <a:xfrm>
            <a:off x="812800" y="51816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Enrols In</a:t>
            </a:r>
            <a:endParaRPr lang="en-GB" sz="2000">
              <a:solidFill>
                <a:schemeClr val="tx1"/>
              </a:solidFill>
              <a:latin typeface="Arial" pitchFamily="34" charset="0"/>
            </a:endParaRPr>
          </a:p>
        </p:txBody>
      </p:sp>
      <p:cxnSp>
        <p:nvCxnSpPr>
          <p:cNvPr id="25612" name="AutoShape 11"/>
          <p:cNvCxnSpPr>
            <a:cxnSpLocks noChangeShapeType="1"/>
            <a:stCxn id="25605" idx="3"/>
            <a:endCxn id="25609" idx="1"/>
          </p:cNvCxnSpPr>
          <p:nvPr/>
        </p:nvCxnSpPr>
        <p:spPr bwMode="auto">
          <a:xfrm>
            <a:off x="2755900" y="3695700"/>
            <a:ext cx="279400" cy="0"/>
          </a:xfrm>
          <a:prstGeom prst="straightConnector1">
            <a:avLst/>
          </a:prstGeom>
          <a:noFill/>
          <a:ln w="19050">
            <a:solidFill>
              <a:schemeClr val="folHlink"/>
            </a:solidFill>
            <a:round/>
            <a:headEnd/>
            <a:tailEnd/>
          </a:ln>
          <a:effectLst/>
        </p:spPr>
      </p:cxnSp>
      <p:cxnSp>
        <p:nvCxnSpPr>
          <p:cNvPr id="25613" name="AutoShape 12"/>
          <p:cNvCxnSpPr>
            <a:cxnSpLocks noChangeShapeType="1"/>
            <a:stCxn id="25609" idx="3"/>
            <a:endCxn id="25604" idx="1"/>
          </p:cNvCxnSpPr>
          <p:nvPr/>
        </p:nvCxnSpPr>
        <p:spPr bwMode="auto">
          <a:xfrm>
            <a:off x="4584700" y="3695700"/>
            <a:ext cx="279400" cy="0"/>
          </a:xfrm>
          <a:prstGeom prst="straightConnector1">
            <a:avLst/>
          </a:prstGeom>
          <a:noFill/>
          <a:ln w="19050">
            <a:solidFill>
              <a:schemeClr val="folHlink"/>
            </a:solidFill>
            <a:round/>
            <a:headEnd/>
            <a:tailEnd/>
          </a:ln>
          <a:effectLst/>
        </p:spPr>
      </p:cxnSp>
      <p:cxnSp>
        <p:nvCxnSpPr>
          <p:cNvPr id="25614" name="AutoShape 13"/>
          <p:cNvCxnSpPr>
            <a:cxnSpLocks noChangeShapeType="1"/>
            <a:stCxn id="25606" idx="1"/>
            <a:endCxn id="25610" idx="3"/>
          </p:cNvCxnSpPr>
          <p:nvPr/>
        </p:nvCxnSpPr>
        <p:spPr bwMode="auto">
          <a:xfrm flipH="1">
            <a:off x="2349500" y="2628900"/>
            <a:ext cx="2413000" cy="0"/>
          </a:xfrm>
          <a:prstGeom prst="straightConnector1">
            <a:avLst/>
          </a:prstGeom>
          <a:noFill/>
          <a:ln w="19050">
            <a:solidFill>
              <a:schemeClr val="folHlink"/>
            </a:solidFill>
            <a:round/>
            <a:headEnd/>
            <a:tailEnd/>
          </a:ln>
          <a:effectLst/>
        </p:spPr>
      </p:cxnSp>
      <p:cxnSp>
        <p:nvCxnSpPr>
          <p:cNvPr id="25615" name="AutoShape 14"/>
          <p:cNvCxnSpPr>
            <a:cxnSpLocks noChangeShapeType="1"/>
            <a:stCxn id="25610" idx="2"/>
            <a:endCxn id="25605" idx="0"/>
          </p:cNvCxnSpPr>
          <p:nvPr/>
        </p:nvCxnSpPr>
        <p:spPr bwMode="auto">
          <a:xfrm>
            <a:off x="1574800" y="2981325"/>
            <a:ext cx="0" cy="438150"/>
          </a:xfrm>
          <a:prstGeom prst="straightConnector1">
            <a:avLst/>
          </a:prstGeom>
          <a:noFill/>
          <a:ln w="19050">
            <a:solidFill>
              <a:schemeClr val="folHlink"/>
            </a:solidFill>
            <a:round/>
            <a:headEnd/>
            <a:tailEnd/>
          </a:ln>
          <a:effectLst/>
        </p:spPr>
      </p:cxnSp>
      <p:cxnSp>
        <p:nvCxnSpPr>
          <p:cNvPr id="25616" name="AutoShape 15"/>
          <p:cNvCxnSpPr>
            <a:cxnSpLocks noChangeShapeType="1"/>
            <a:stCxn id="25605" idx="2"/>
            <a:endCxn id="25611" idx="0"/>
          </p:cNvCxnSpPr>
          <p:nvPr/>
        </p:nvCxnSpPr>
        <p:spPr bwMode="auto">
          <a:xfrm>
            <a:off x="1574800" y="3971925"/>
            <a:ext cx="0" cy="1200150"/>
          </a:xfrm>
          <a:prstGeom prst="straightConnector1">
            <a:avLst/>
          </a:prstGeom>
          <a:noFill/>
          <a:ln w="19050">
            <a:solidFill>
              <a:schemeClr val="tx1"/>
            </a:solidFill>
            <a:round/>
            <a:headEnd/>
            <a:tailEnd/>
          </a:ln>
          <a:effectLst/>
        </p:spPr>
      </p:cxnSp>
      <p:cxnSp>
        <p:nvCxnSpPr>
          <p:cNvPr id="25617" name="AutoShape 16"/>
          <p:cNvCxnSpPr>
            <a:cxnSpLocks noChangeShapeType="1"/>
            <a:stCxn id="25611" idx="3"/>
            <a:endCxn id="25607" idx="1"/>
          </p:cNvCxnSpPr>
          <p:nvPr/>
        </p:nvCxnSpPr>
        <p:spPr bwMode="auto">
          <a:xfrm>
            <a:off x="2349500" y="5524500"/>
            <a:ext cx="2514600" cy="0"/>
          </a:xfrm>
          <a:prstGeom prst="straightConnector1">
            <a:avLst/>
          </a:prstGeom>
          <a:noFill/>
          <a:ln w="19050">
            <a:solidFill>
              <a:schemeClr val="tx1"/>
            </a:solidFill>
            <a:round/>
            <a:headEnd/>
            <a:tailEnd/>
          </a:ln>
          <a:effectLst/>
        </p:spPr>
      </p:cxnSp>
      <p:sp>
        <p:nvSpPr>
          <p:cNvPr id="25618" name="Arc 17"/>
          <p:cNvSpPr>
            <a:spLocks/>
          </p:cNvSpPr>
          <p:nvPr/>
        </p:nvSpPr>
        <p:spPr bwMode="auto">
          <a:xfrm flipH="1">
            <a:off x="4673600" y="54102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25619" name="Arc 18"/>
          <p:cNvSpPr>
            <a:spLocks/>
          </p:cNvSpPr>
          <p:nvPr/>
        </p:nvSpPr>
        <p:spPr bwMode="auto">
          <a:xfrm flipH="1">
            <a:off x="46736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5620" name="Arc 19"/>
          <p:cNvSpPr>
            <a:spLocks/>
          </p:cNvSpPr>
          <p:nvPr/>
        </p:nvSpPr>
        <p:spPr bwMode="auto">
          <a:xfrm rot="16200000" flipV="1">
            <a:off x="1495425" y="32035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5621" name="Arc 20"/>
          <p:cNvSpPr>
            <a:spLocks/>
          </p:cNvSpPr>
          <p:nvPr/>
        </p:nvSpPr>
        <p:spPr bwMode="auto">
          <a:xfrm>
            <a:off x="27432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5622" name="Text Box 21"/>
          <p:cNvSpPr txBox="1">
            <a:spLocks noChangeArrowheads="1"/>
          </p:cNvSpPr>
          <p:nvPr/>
        </p:nvSpPr>
        <p:spPr bwMode="auto">
          <a:xfrm>
            <a:off x="812800" y="1828800"/>
            <a:ext cx="10566400" cy="369332"/>
          </a:xfrm>
          <a:prstGeom prst="rect">
            <a:avLst/>
          </a:prstGeom>
          <a:noFill/>
          <a:ln w="9525">
            <a:noFill/>
            <a:miter lim="800000"/>
            <a:headEnd/>
            <a:tailEnd/>
          </a:ln>
          <a:effectLst/>
        </p:spPr>
        <p:txBody>
          <a:bodyPr>
            <a:spAutoFit/>
          </a:bodyPr>
          <a:lstStyle/>
          <a:p>
            <a:pPr>
              <a:spcBef>
                <a:spcPct val="50000"/>
              </a:spcBef>
            </a:pPr>
            <a:r>
              <a:rPr lang="en-GB">
                <a:solidFill>
                  <a:schemeClr val="tx1"/>
                </a:solidFill>
                <a:latin typeface="Arial" pitchFamily="34" charset="0"/>
              </a:rPr>
              <a:t>Students </a:t>
            </a:r>
            <a:r>
              <a:rPr lang="en-GB">
                <a:solidFill>
                  <a:schemeClr val="accent1"/>
                </a:solidFill>
                <a:latin typeface="Arial" pitchFamily="34" charset="0"/>
              </a:rPr>
              <a:t>enrol in</a:t>
            </a:r>
            <a:r>
              <a:rPr lang="en-GB">
                <a:solidFill>
                  <a:schemeClr val="tx1"/>
                </a:solidFill>
                <a:latin typeface="Arial" pitchFamily="34" charset="0"/>
              </a:rPr>
              <a:t> a particular course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26627" name="Rectangle 2"/>
          <p:cNvSpPr>
            <a:spLocks noGrp="1" noChangeArrowheads="1"/>
          </p:cNvSpPr>
          <p:nvPr>
            <p:ph type="title"/>
          </p:nvPr>
        </p:nvSpPr>
        <p:spPr/>
        <p:txBody>
          <a:bodyPr/>
          <a:lstStyle/>
          <a:p>
            <a:r>
              <a:rPr lang="en-GB" smtClean="0"/>
              <a:t>Example - E/R Diagram</a:t>
            </a:r>
          </a:p>
        </p:txBody>
      </p:sp>
      <p:sp>
        <p:nvSpPr>
          <p:cNvPr id="26628" name="AutoShape 3"/>
          <p:cNvSpPr>
            <a:spLocks noChangeArrowheads="1"/>
          </p:cNvSpPr>
          <p:nvPr/>
        </p:nvSpPr>
        <p:spPr bwMode="auto">
          <a:xfrm>
            <a:off x="48768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26629" name="AutoShape 4"/>
          <p:cNvSpPr>
            <a:spLocks noChangeArrowheads="1"/>
          </p:cNvSpPr>
          <p:nvPr/>
        </p:nvSpPr>
        <p:spPr bwMode="auto">
          <a:xfrm>
            <a:off x="406400" y="34290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Course</a:t>
            </a:r>
          </a:p>
        </p:txBody>
      </p:sp>
      <p:sp>
        <p:nvSpPr>
          <p:cNvPr id="26630" name="AutoShape 5"/>
          <p:cNvSpPr>
            <a:spLocks noChangeArrowheads="1"/>
          </p:cNvSpPr>
          <p:nvPr/>
        </p:nvSpPr>
        <p:spPr bwMode="auto">
          <a:xfrm>
            <a:off x="4775200" y="23622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Department</a:t>
            </a:r>
          </a:p>
        </p:txBody>
      </p:sp>
      <p:sp>
        <p:nvSpPr>
          <p:cNvPr id="26631" name="AutoShape 6"/>
          <p:cNvSpPr>
            <a:spLocks noChangeArrowheads="1"/>
          </p:cNvSpPr>
          <p:nvPr/>
        </p:nvSpPr>
        <p:spPr bwMode="auto">
          <a:xfrm>
            <a:off x="4876800" y="52578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26632" name="AutoShape 7"/>
          <p:cNvSpPr>
            <a:spLocks noChangeArrowheads="1"/>
          </p:cNvSpPr>
          <p:nvPr/>
        </p:nvSpPr>
        <p:spPr bwMode="auto">
          <a:xfrm>
            <a:off x="9347200" y="34290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Lecturer</a:t>
            </a:r>
          </a:p>
        </p:txBody>
      </p:sp>
      <p:sp>
        <p:nvSpPr>
          <p:cNvPr id="26633" name="AutoShape 8"/>
          <p:cNvSpPr>
            <a:spLocks noChangeArrowheads="1"/>
          </p:cNvSpPr>
          <p:nvPr/>
        </p:nvSpPr>
        <p:spPr bwMode="auto">
          <a:xfrm>
            <a:off x="3048000" y="33528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Includes</a:t>
            </a:r>
            <a:endParaRPr lang="en-GB" sz="2000">
              <a:solidFill>
                <a:schemeClr val="folHlink"/>
              </a:solidFill>
              <a:latin typeface="Arial" pitchFamily="34" charset="0"/>
            </a:endParaRPr>
          </a:p>
        </p:txBody>
      </p:sp>
      <p:sp>
        <p:nvSpPr>
          <p:cNvPr id="26634" name="AutoShape 9"/>
          <p:cNvSpPr>
            <a:spLocks noChangeArrowheads="1"/>
          </p:cNvSpPr>
          <p:nvPr/>
        </p:nvSpPr>
        <p:spPr bwMode="auto">
          <a:xfrm>
            <a:off x="812800" y="22860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Offers</a:t>
            </a:r>
            <a:endParaRPr lang="en-GB" sz="2000">
              <a:solidFill>
                <a:schemeClr val="folHlink"/>
              </a:solidFill>
              <a:latin typeface="Arial" pitchFamily="34" charset="0"/>
            </a:endParaRPr>
          </a:p>
        </p:txBody>
      </p:sp>
      <p:sp>
        <p:nvSpPr>
          <p:cNvPr id="26635" name="AutoShape 10"/>
          <p:cNvSpPr>
            <a:spLocks noChangeArrowheads="1"/>
          </p:cNvSpPr>
          <p:nvPr/>
        </p:nvSpPr>
        <p:spPr bwMode="auto">
          <a:xfrm>
            <a:off x="812800" y="51816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Enrols In</a:t>
            </a:r>
            <a:endParaRPr lang="en-GB" sz="2000">
              <a:solidFill>
                <a:schemeClr val="folHlink"/>
              </a:solidFill>
              <a:latin typeface="Arial" pitchFamily="34" charset="0"/>
            </a:endParaRPr>
          </a:p>
        </p:txBody>
      </p:sp>
      <p:sp>
        <p:nvSpPr>
          <p:cNvPr id="26636" name="AutoShape 11"/>
          <p:cNvSpPr>
            <a:spLocks noChangeArrowheads="1"/>
          </p:cNvSpPr>
          <p:nvPr/>
        </p:nvSpPr>
        <p:spPr bwMode="auto">
          <a:xfrm>
            <a:off x="5283200" y="42672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Takes</a:t>
            </a:r>
            <a:endParaRPr lang="en-GB" sz="2000">
              <a:solidFill>
                <a:schemeClr val="tx1"/>
              </a:solidFill>
              <a:latin typeface="Arial" pitchFamily="34" charset="0"/>
            </a:endParaRPr>
          </a:p>
        </p:txBody>
      </p:sp>
      <p:cxnSp>
        <p:nvCxnSpPr>
          <p:cNvPr id="26637" name="AutoShape 12"/>
          <p:cNvCxnSpPr>
            <a:cxnSpLocks noChangeShapeType="1"/>
            <a:stCxn id="26629" idx="3"/>
            <a:endCxn id="26633" idx="1"/>
          </p:cNvCxnSpPr>
          <p:nvPr/>
        </p:nvCxnSpPr>
        <p:spPr bwMode="auto">
          <a:xfrm>
            <a:off x="2755900" y="3695700"/>
            <a:ext cx="279400" cy="0"/>
          </a:xfrm>
          <a:prstGeom prst="straightConnector1">
            <a:avLst/>
          </a:prstGeom>
          <a:noFill/>
          <a:ln w="19050">
            <a:solidFill>
              <a:schemeClr val="folHlink"/>
            </a:solidFill>
            <a:round/>
            <a:headEnd/>
            <a:tailEnd/>
          </a:ln>
          <a:effectLst/>
        </p:spPr>
      </p:cxnSp>
      <p:cxnSp>
        <p:nvCxnSpPr>
          <p:cNvPr id="26638" name="AutoShape 13"/>
          <p:cNvCxnSpPr>
            <a:cxnSpLocks noChangeShapeType="1"/>
            <a:stCxn id="26633" idx="3"/>
            <a:endCxn id="26628" idx="1"/>
          </p:cNvCxnSpPr>
          <p:nvPr/>
        </p:nvCxnSpPr>
        <p:spPr bwMode="auto">
          <a:xfrm>
            <a:off x="4584700" y="3695700"/>
            <a:ext cx="279400" cy="0"/>
          </a:xfrm>
          <a:prstGeom prst="straightConnector1">
            <a:avLst/>
          </a:prstGeom>
          <a:noFill/>
          <a:ln w="19050">
            <a:solidFill>
              <a:schemeClr val="folHlink"/>
            </a:solidFill>
            <a:round/>
            <a:headEnd/>
            <a:tailEnd/>
          </a:ln>
          <a:effectLst/>
        </p:spPr>
      </p:cxnSp>
      <p:cxnSp>
        <p:nvCxnSpPr>
          <p:cNvPr id="26639" name="AutoShape 14"/>
          <p:cNvCxnSpPr>
            <a:cxnSpLocks noChangeShapeType="1"/>
            <a:stCxn id="26630" idx="1"/>
            <a:endCxn id="26634" idx="3"/>
          </p:cNvCxnSpPr>
          <p:nvPr/>
        </p:nvCxnSpPr>
        <p:spPr bwMode="auto">
          <a:xfrm flipH="1">
            <a:off x="2349500" y="2628900"/>
            <a:ext cx="2413000" cy="0"/>
          </a:xfrm>
          <a:prstGeom prst="straightConnector1">
            <a:avLst/>
          </a:prstGeom>
          <a:noFill/>
          <a:ln w="19050">
            <a:solidFill>
              <a:schemeClr val="folHlink"/>
            </a:solidFill>
            <a:round/>
            <a:headEnd/>
            <a:tailEnd/>
          </a:ln>
          <a:effectLst/>
        </p:spPr>
      </p:cxnSp>
      <p:cxnSp>
        <p:nvCxnSpPr>
          <p:cNvPr id="26640" name="AutoShape 15"/>
          <p:cNvCxnSpPr>
            <a:cxnSpLocks noChangeShapeType="1"/>
            <a:stCxn id="26634" idx="2"/>
            <a:endCxn id="26629" idx="0"/>
          </p:cNvCxnSpPr>
          <p:nvPr/>
        </p:nvCxnSpPr>
        <p:spPr bwMode="auto">
          <a:xfrm>
            <a:off x="1574800" y="2981325"/>
            <a:ext cx="0" cy="438150"/>
          </a:xfrm>
          <a:prstGeom prst="straightConnector1">
            <a:avLst/>
          </a:prstGeom>
          <a:noFill/>
          <a:ln w="19050">
            <a:solidFill>
              <a:schemeClr val="folHlink"/>
            </a:solidFill>
            <a:round/>
            <a:headEnd/>
            <a:tailEnd/>
          </a:ln>
          <a:effectLst/>
        </p:spPr>
      </p:cxnSp>
      <p:cxnSp>
        <p:nvCxnSpPr>
          <p:cNvPr id="26641" name="AutoShape 16"/>
          <p:cNvCxnSpPr>
            <a:cxnSpLocks noChangeShapeType="1"/>
            <a:stCxn id="26629" idx="2"/>
            <a:endCxn id="26635" idx="0"/>
          </p:cNvCxnSpPr>
          <p:nvPr/>
        </p:nvCxnSpPr>
        <p:spPr bwMode="auto">
          <a:xfrm>
            <a:off x="1574800" y="3971925"/>
            <a:ext cx="0" cy="1200150"/>
          </a:xfrm>
          <a:prstGeom prst="straightConnector1">
            <a:avLst/>
          </a:prstGeom>
          <a:noFill/>
          <a:ln w="19050">
            <a:solidFill>
              <a:schemeClr val="folHlink"/>
            </a:solidFill>
            <a:round/>
            <a:headEnd/>
            <a:tailEnd/>
          </a:ln>
          <a:effectLst/>
        </p:spPr>
      </p:cxnSp>
      <p:cxnSp>
        <p:nvCxnSpPr>
          <p:cNvPr id="26642" name="AutoShape 17"/>
          <p:cNvCxnSpPr>
            <a:cxnSpLocks noChangeShapeType="1"/>
            <a:stCxn id="26635" idx="3"/>
            <a:endCxn id="26631" idx="1"/>
          </p:cNvCxnSpPr>
          <p:nvPr/>
        </p:nvCxnSpPr>
        <p:spPr bwMode="auto">
          <a:xfrm>
            <a:off x="2349500" y="5524500"/>
            <a:ext cx="2514600" cy="0"/>
          </a:xfrm>
          <a:prstGeom prst="straightConnector1">
            <a:avLst/>
          </a:prstGeom>
          <a:noFill/>
          <a:ln w="19050">
            <a:solidFill>
              <a:schemeClr val="folHlink"/>
            </a:solidFill>
            <a:round/>
            <a:headEnd/>
            <a:tailEnd/>
          </a:ln>
          <a:effectLst/>
        </p:spPr>
      </p:cxnSp>
      <p:cxnSp>
        <p:nvCxnSpPr>
          <p:cNvPr id="26643" name="AutoShape 18"/>
          <p:cNvCxnSpPr>
            <a:cxnSpLocks noChangeShapeType="1"/>
            <a:stCxn id="26631" idx="0"/>
            <a:endCxn id="26636" idx="2"/>
          </p:cNvCxnSpPr>
          <p:nvPr/>
        </p:nvCxnSpPr>
        <p:spPr bwMode="auto">
          <a:xfrm flipV="1">
            <a:off x="6045200" y="4962525"/>
            <a:ext cx="0" cy="285750"/>
          </a:xfrm>
          <a:prstGeom prst="straightConnector1">
            <a:avLst/>
          </a:prstGeom>
          <a:noFill/>
          <a:ln w="19050">
            <a:solidFill>
              <a:schemeClr val="tx1"/>
            </a:solidFill>
            <a:round/>
            <a:headEnd/>
            <a:tailEnd/>
          </a:ln>
          <a:effectLst/>
        </p:spPr>
      </p:cxnSp>
      <p:cxnSp>
        <p:nvCxnSpPr>
          <p:cNvPr id="26644" name="AutoShape 19"/>
          <p:cNvCxnSpPr>
            <a:cxnSpLocks noChangeShapeType="1"/>
            <a:stCxn id="26636" idx="0"/>
            <a:endCxn id="26628" idx="2"/>
          </p:cNvCxnSpPr>
          <p:nvPr/>
        </p:nvCxnSpPr>
        <p:spPr bwMode="auto">
          <a:xfrm flipV="1">
            <a:off x="6045200" y="3971925"/>
            <a:ext cx="0" cy="285750"/>
          </a:xfrm>
          <a:prstGeom prst="straightConnector1">
            <a:avLst/>
          </a:prstGeom>
          <a:noFill/>
          <a:ln w="19050">
            <a:solidFill>
              <a:schemeClr val="tx1"/>
            </a:solidFill>
            <a:round/>
            <a:headEnd/>
            <a:tailEnd/>
          </a:ln>
          <a:effectLst/>
        </p:spPr>
      </p:cxnSp>
      <p:sp>
        <p:nvSpPr>
          <p:cNvPr id="26645" name="Arc 20"/>
          <p:cNvSpPr>
            <a:spLocks/>
          </p:cNvSpPr>
          <p:nvPr/>
        </p:nvSpPr>
        <p:spPr bwMode="auto">
          <a:xfrm flipH="1">
            <a:off x="4673600" y="54102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6646" name="Arc 21"/>
          <p:cNvSpPr>
            <a:spLocks/>
          </p:cNvSpPr>
          <p:nvPr/>
        </p:nvSpPr>
        <p:spPr bwMode="auto">
          <a:xfrm rot="5400000">
            <a:off x="5965825" y="38893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26647" name="Arc 22"/>
          <p:cNvSpPr>
            <a:spLocks/>
          </p:cNvSpPr>
          <p:nvPr/>
        </p:nvSpPr>
        <p:spPr bwMode="auto">
          <a:xfrm rot="16200000" flipV="1">
            <a:off x="5965825" y="50323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26648" name="Arc 23"/>
          <p:cNvSpPr>
            <a:spLocks/>
          </p:cNvSpPr>
          <p:nvPr/>
        </p:nvSpPr>
        <p:spPr bwMode="auto">
          <a:xfrm flipH="1">
            <a:off x="46736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6649" name="Arc 24"/>
          <p:cNvSpPr>
            <a:spLocks/>
          </p:cNvSpPr>
          <p:nvPr/>
        </p:nvSpPr>
        <p:spPr bwMode="auto">
          <a:xfrm rot="16200000" flipV="1">
            <a:off x="1495425" y="32035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6650" name="Arc 25"/>
          <p:cNvSpPr>
            <a:spLocks/>
          </p:cNvSpPr>
          <p:nvPr/>
        </p:nvSpPr>
        <p:spPr bwMode="auto">
          <a:xfrm>
            <a:off x="27432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6651" name="Text Box 26"/>
          <p:cNvSpPr txBox="1">
            <a:spLocks noChangeArrowheads="1"/>
          </p:cNvSpPr>
          <p:nvPr/>
        </p:nvSpPr>
        <p:spPr bwMode="auto">
          <a:xfrm>
            <a:off x="812800" y="1828800"/>
            <a:ext cx="10566400" cy="369332"/>
          </a:xfrm>
          <a:prstGeom prst="rect">
            <a:avLst/>
          </a:prstGeom>
          <a:noFill/>
          <a:ln w="9525">
            <a:noFill/>
            <a:miter lim="800000"/>
            <a:headEnd/>
            <a:tailEnd/>
          </a:ln>
          <a:effectLst/>
        </p:spPr>
        <p:txBody>
          <a:bodyPr>
            <a:spAutoFit/>
          </a:bodyPr>
          <a:lstStyle/>
          <a:p>
            <a:pPr>
              <a:spcBef>
                <a:spcPct val="50000"/>
              </a:spcBef>
            </a:pPr>
            <a:r>
              <a:rPr lang="en-GB">
                <a:solidFill>
                  <a:schemeClr val="tx1"/>
                </a:solidFill>
                <a:latin typeface="Arial" pitchFamily="34" charset="0"/>
              </a:rPr>
              <a:t>Students … </a:t>
            </a:r>
            <a:r>
              <a:rPr lang="en-GB">
                <a:solidFill>
                  <a:schemeClr val="accent1"/>
                </a:solidFill>
                <a:latin typeface="Arial" pitchFamily="34" charset="0"/>
              </a:rPr>
              <a:t>take</a:t>
            </a:r>
            <a:r>
              <a:rPr lang="en-GB">
                <a:solidFill>
                  <a:schemeClr val="tx1"/>
                </a:solidFill>
                <a:latin typeface="Arial" pitchFamily="34" charset="0"/>
              </a:rPr>
              <a:t> modules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27651" name="Rectangle 2"/>
          <p:cNvSpPr>
            <a:spLocks noGrp="1" noChangeArrowheads="1"/>
          </p:cNvSpPr>
          <p:nvPr>
            <p:ph type="title"/>
          </p:nvPr>
        </p:nvSpPr>
        <p:spPr/>
        <p:txBody>
          <a:bodyPr/>
          <a:lstStyle/>
          <a:p>
            <a:r>
              <a:rPr lang="en-GB" smtClean="0"/>
              <a:t>Example - E/R Diagram</a:t>
            </a:r>
          </a:p>
        </p:txBody>
      </p:sp>
      <p:sp>
        <p:nvSpPr>
          <p:cNvPr id="27652" name="AutoShape 3"/>
          <p:cNvSpPr>
            <a:spLocks noChangeArrowheads="1"/>
          </p:cNvSpPr>
          <p:nvPr/>
        </p:nvSpPr>
        <p:spPr bwMode="auto">
          <a:xfrm>
            <a:off x="48768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27653" name="AutoShape 4"/>
          <p:cNvSpPr>
            <a:spLocks noChangeArrowheads="1"/>
          </p:cNvSpPr>
          <p:nvPr/>
        </p:nvSpPr>
        <p:spPr bwMode="auto">
          <a:xfrm>
            <a:off x="406400" y="34290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Course</a:t>
            </a:r>
          </a:p>
        </p:txBody>
      </p:sp>
      <p:sp>
        <p:nvSpPr>
          <p:cNvPr id="27654" name="AutoShape 5"/>
          <p:cNvSpPr>
            <a:spLocks noChangeArrowheads="1"/>
          </p:cNvSpPr>
          <p:nvPr/>
        </p:nvSpPr>
        <p:spPr bwMode="auto">
          <a:xfrm>
            <a:off x="4775200" y="23622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Department</a:t>
            </a:r>
          </a:p>
        </p:txBody>
      </p:sp>
      <p:sp>
        <p:nvSpPr>
          <p:cNvPr id="27655" name="AutoShape 6"/>
          <p:cNvSpPr>
            <a:spLocks noChangeArrowheads="1"/>
          </p:cNvSpPr>
          <p:nvPr/>
        </p:nvSpPr>
        <p:spPr bwMode="auto">
          <a:xfrm>
            <a:off x="4876800" y="52578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Student</a:t>
            </a:r>
          </a:p>
        </p:txBody>
      </p:sp>
      <p:sp>
        <p:nvSpPr>
          <p:cNvPr id="27656" name="AutoShape 7"/>
          <p:cNvSpPr>
            <a:spLocks noChangeArrowheads="1"/>
          </p:cNvSpPr>
          <p:nvPr/>
        </p:nvSpPr>
        <p:spPr bwMode="auto">
          <a:xfrm>
            <a:off x="93472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Lecturer</a:t>
            </a:r>
          </a:p>
        </p:txBody>
      </p:sp>
      <p:sp>
        <p:nvSpPr>
          <p:cNvPr id="27657" name="AutoShape 8"/>
          <p:cNvSpPr>
            <a:spLocks noChangeArrowheads="1"/>
          </p:cNvSpPr>
          <p:nvPr/>
        </p:nvSpPr>
        <p:spPr bwMode="auto">
          <a:xfrm>
            <a:off x="3048000" y="33528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Includes</a:t>
            </a:r>
            <a:endParaRPr lang="en-GB" sz="2000">
              <a:solidFill>
                <a:schemeClr val="folHlink"/>
              </a:solidFill>
              <a:latin typeface="Arial" pitchFamily="34" charset="0"/>
            </a:endParaRPr>
          </a:p>
        </p:txBody>
      </p:sp>
      <p:sp>
        <p:nvSpPr>
          <p:cNvPr id="27658" name="AutoShape 9"/>
          <p:cNvSpPr>
            <a:spLocks noChangeArrowheads="1"/>
          </p:cNvSpPr>
          <p:nvPr/>
        </p:nvSpPr>
        <p:spPr bwMode="auto">
          <a:xfrm>
            <a:off x="812800" y="22860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Offers</a:t>
            </a:r>
            <a:endParaRPr lang="en-GB" sz="2000">
              <a:solidFill>
                <a:schemeClr val="folHlink"/>
              </a:solidFill>
              <a:latin typeface="Arial" pitchFamily="34" charset="0"/>
            </a:endParaRPr>
          </a:p>
        </p:txBody>
      </p:sp>
      <p:sp>
        <p:nvSpPr>
          <p:cNvPr id="27659" name="AutoShape 10"/>
          <p:cNvSpPr>
            <a:spLocks noChangeArrowheads="1"/>
          </p:cNvSpPr>
          <p:nvPr/>
        </p:nvSpPr>
        <p:spPr bwMode="auto">
          <a:xfrm>
            <a:off x="812800" y="51816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Enrols In</a:t>
            </a:r>
            <a:endParaRPr lang="en-GB" sz="2000">
              <a:solidFill>
                <a:schemeClr val="folHlink"/>
              </a:solidFill>
              <a:latin typeface="Arial" pitchFamily="34" charset="0"/>
            </a:endParaRPr>
          </a:p>
        </p:txBody>
      </p:sp>
      <p:sp>
        <p:nvSpPr>
          <p:cNvPr id="27660" name="AutoShape 11"/>
          <p:cNvSpPr>
            <a:spLocks noChangeArrowheads="1"/>
          </p:cNvSpPr>
          <p:nvPr/>
        </p:nvSpPr>
        <p:spPr bwMode="auto">
          <a:xfrm>
            <a:off x="5283200" y="42672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Takes</a:t>
            </a:r>
            <a:endParaRPr lang="en-GB" sz="2000">
              <a:solidFill>
                <a:schemeClr val="folHlink"/>
              </a:solidFill>
              <a:latin typeface="Arial" pitchFamily="34" charset="0"/>
            </a:endParaRPr>
          </a:p>
        </p:txBody>
      </p:sp>
      <p:sp>
        <p:nvSpPr>
          <p:cNvPr id="27661" name="AutoShape 12"/>
          <p:cNvSpPr>
            <a:spLocks noChangeArrowheads="1"/>
          </p:cNvSpPr>
          <p:nvPr/>
        </p:nvSpPr>
        <p:spPr bwMode="auto">
          <a:xfrm>
            <a:off x="7518400" y="33528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Teaches</a:t>
            </a:r>
            <a:endParaRPr lang="en-GB" sz="2000">
              <a:solidFill>
                <a:schemeClr val="tx1"/>
              </a:solidFill>
              <a:latin typeface="Arial" pitchFamily="34" charset="0"/>
            </a:endParaRPr>
          </a:p>
        </p:txBody>
      </p:sp>
      <p:cxnSp>
        <p:nvCxnSpPr>
          <p:cNvPr id="27662" name="AutoShape 13"/>
          <p:cNvCxnSpPr>
            <a:cxnSpLocks noChangeShapeType="1"/>
            <a:stCxn id="27653" idx="3"/>
            <a:endCxn id="27657" idx="1"/>
          </p:cNvCxnSpPr>
          <p:nvPr/>
        </p:nvCxnSpPr>
        <p:spPr bwMode="auto">
          <a:xfrm>
            <a:off x="2755900" y="3695700"/>
            <a:ext cx="279400" cy="0"/>
          </a:xfrm>
          <a:prstGeom prst="straightConnector1">
            <a:avLst/>
          </a:prstGeom>
          <a:noFill/>
          <a:ln w="19050">
            <a:solidFill>
              <a:schemeClr val="folHlink"/>
            </a:solidFill>
            <a:round/>
            <a:headEnd/>
            <a:tailEnd/>
          </a:ln>
          <a:effectLst/>
        </p:spPr>
      </p:cxnSp>
      <p:cxnSp>
        <p:nvCxnSpPr>
          <p:cNvPr id="27663" name="AutoShape 14"/>
          <p:cNvCxnSpPr>
            <a:cxnSpLocks noChangeShapeType="1"/>
            <a:stCxn id="27657" idx="3"/>
            <a:endCxn id="27652" idx="1"/>
          </p:cNvCxnSpPr>
          <p:nvPr/>
        </p:nvCxnSpPr>
        <p:spPr bwMode="auto">
          <a:xfrm>
            <a:off x="4584700" y="3695700"/>
            <a:ext cx="279400" cy="0"/>
          </a:xfrm>
          <a:prstGeom prst="straightConnector1">
            <a:avLst/>
          </a:prstGeom>
          <a:noFill/>
          <a:ln w="19050">
            <a:solidFill>
              <a:schemeClr val="folHlink"/>
            </a:solidFill>
            <a:round/>
            <a:headEnd/>
            <a:tailEnd/>
          </a:ln>
          <a:effectLst/>
        </p:spPr>
      </p:cxnSp>
      <p:cxnSp>
        <p:nvCxnSpPr>
          <p:cNvPr id="27664" name="AutoShape 15"/>
          <p:cNvCxnSpPr>
            <a:cxnSpLocks noChangeShapeType="1"/>
            <a:stCxn id="27652" idx="3"/>
            <a:endCxn id="27661" idx="1"/>
          </p:cNvCxnSpPr>
          <p:nvPr/>
        </p:nvCxnSpPr>
        <p:spPr bwMode="auto">
          <a:xfrm>
            <a:off x="7226300" y="3695700"/>
            <a:ext cx="279400" cy="0"/>
          </a:xfrm>
          <a:prstGeom prst="straightConnector1">
            <a:avLst/>
          </a:prstGeom>
          <a:noFill/>
          <a:ln w="19050">
            <a:solidFill>
              <a:schemeClr val="tx1"/>
            </a:solidFill>
            <a:round/>
            <a:headEnd/>
            <a:tailEnd/>
          </a:ln>
          <a:effectLst/>
        </p:spPr>
      </p:cxnSp>
      <p:cxnSp>
        <p:nvCxnSpPr>
          <p:cNvPr id="27665" name="AutoShape 16"/>
          <p:cNvCxnSpPr>
            <a:cxnSpLocks noChangeShapeType="1"/>
            <a:stCxn id="27661" idx="3"/>
            <a:endCxn id="27656" idx="1"/>
          </p:cNvCxnSpPr>
          <p:nvPr/>
        </p:nvCxnSpPr>
        <p:spPr bwMode="auto">
          <a:xfrm>
            <a:off x="9055100" y="3695700"/>
            <a:ext cx="279400" cy="0"/>
          </a:xfrm>
          <a:prstGeom prst="straightConnector1">
            <a:avLst/>
          </a:prstGeom>
          <a:noFill/>
          <a:ln w="19050">
            <a:solidFill>
              <a:schemeClr val="tx1"/>
            </a:solidFill>
            <a:round/>
            <a:headEnd/>
            <a:tailEnd/>
          </a:ln>
          <a:effectLst/>
        </p:spPr>
      </p:cxnSp>
      <p:cxnSp>
        <p:nvCxnSpPr>
          <p:cNvPr id="27666" name="AutoShape 17"/>
          <p:cNvCxnSpPr>
            <a:cxnSpLocks noChangeShapeType="1"/>
            <a:stCxn id="27654" idx="1"/>
            <a:endCxn id="27658" idx="3"/>
          </p:cNvCxnSpPr>
          <p:nvPr/>
        </p:nvCxnSpPr>
        <p:spPr bwMode="auto">
          <a:xfrm flipH="1">
            <a:off x="2349500" y="2628900"/>
            <a:ext cx="2413000" cy="0"/>
          </a:xfrm>
          <a:prstGeom prst="straightConnector1">
            <a:avLst/>
          </a:prstGeom>
          <a:noFill/>
          <a:ln w="19050">
            <a:solidFill>
              <a:schemeClr val="folHlink"/>
            </a:solidFill>
            <a:round/>
            <a:headEnd/>
            <a:tailEnd/>
          </a:ln>
          <a:effectLst/>
        </p:spPr>
      </p:cxnSp>
      <p:cxnSp>
        <p:nvCxnSpPr>
          <p:cNvPr id="27667" name="AutoShape 18"/>
          <p:cNvCxnSpPr>
            <a:cxnSpLocks noChangeShapeType="1"/>
            <a:stCxn id="27658" idx="2"/>
            <a:endCxn id="27653" idx="0"/>
          </p:cNvCxnSpPr>
          <p:nvPr/>
        </p:nvCxnSpPr>
        <p:spPr bwMode="auto">
          <a:xfrm>
            <a:off x="1574800" y="2981325"/>
            <a:ext cx="0" cy="438150"/>
          </a:xfrm>
          <a:prstGeom prst="straightConnector1">
            <a:avLst/>
          </a:prstGeom>
          <a:noFill/>
          <a:ln w="19050">
            <a:solidFill>
              <a:schemeClr val="folHlink"/>
            </a:solidFill>
            <a:round/>
            <a:headEnd/>
            <a:tailEnd/>
          </a:ln>
          <a:effectLst/>
        </p:spPr>
      </p:cxnSp>
      <p:cxnSp>
        <p:nvCxnSpPr>
          <p:cNvPr id="27668" name="AutoShape 19"/>
          <p:cNvCxnSpPr>
            <a:cxnSpLocks noChangeShapeType="1"/>
            <a:stCxn id="27653" idx="2"/>
            <a:endCxn id="27659" idx="0"/>
          </p:cNvCxnSpPr>
          <p:nvPr/>
        </p:nvCxnSpPr>
        <p:spPr bwMode="auto">
          <a:xfrm>
            <a:off x="1574800" y="3971925"/>
            <a:ext cx="0" cy="1200150"/>
          </a:xfrm>
          <a:prstGeom prst="straightConnector1">
            <a:avLst/>
          </a:prstGeom>
          <a:noFill/>
          <a:ln w="19050">
            <a:solidFill>
              <a:schemeClr val="folHlink"/>
            </a:solidFill>
            <a:round/>
            <a:headEnd/>
            <a:tailEnd/>
          </a:ln>
          <a:effectLst/>
        </p:spPr>
      </p:cxnSp>
      <p:cxnSp>
        <p:nvCxnSpPr>
          <p:cNvPr id="27669" name="AutoShape 20"/>
          <p:cNvCxnSpPr>
            <a:cxnSpLocks noChangeShapeType="1"/>
            <a:stCxn id="27659" idx="3"/>
            <a:endCxn id="27655" idx="1"/>
          </p:cNvCxnSpPr>
          <p:nvPr/>
        </p:nvCxnSpPr>
        <p:spPr bwMode="auto">
          <a:xfrm>
            <a:off x="2349500" y="5524500"/>
            <a:ext cx="2514600" cy="0"/>
          </a:xfrm>
          <a:prstGeom prst="straightConnector1">
            <a:avLst/>
          </a:prstGeom>
          <a:noFill/>
          <a:ln w="19050">
            <a:solidFill>
              <a:schemeClr val="folHlink"/>
            </a:solidFill>
            <a:round/>
            <a:headEnd/>
            <a:tailEnd/>
          </a:ln>
          <a:effectLst/>
        </p:spPr>
      </p:cxnSp>
      <p:cxnSp>
        <p:nvCxnSpPr>
          <p:cNvPr id="27670" name="AutoShape 21"/>
          <p:cNvCxnSpPr>
            <a:cxnSpLocks noChangeShapeType="1"/>
            <a:stCxn id="27655" idx="0"/>
            <a:endCxn id="27660" idx="2"/>
          </p:cNvCxnSpPr>
          <p:nvPr/>
        </p:nvCxnSpPr>
        <p:spPr bwMode="auto">
          <a:xfrm flipV="1">
            <a:off x="6045200" y="4962525"/>
            <a:ext cx="0" cy="285750"/>
          </a:xfrm>
          <a:prstGeom prst="straightConnector1">
            <a:avLst/>
          </a:prstGeom>
          <a:noFill/>
          <a:ln w="19050">
            <a:solidFill>
              <a:schemeClr val="folHlink"/>
            </a:solidFill>
            <a:round/>
            <a:headEnd/>
            <a:tailEnd/>
          </a:ln>
          <a:effectLst/>
        </p:spPr>
      </p:cxnSp>
      <p:cxnSp>
        <p:nvCxnSpPr>
          <p:cNvPr id="27671" name="AutoShape 22"/>
          <p:cNvCxnSpPr>
            <a:cxnSpLocks noChangeShapeType="1"/>
            <a:stCxn id="27660" idx="0"/>
            <a:endCxn id="27652" idx="2"/>
          </p:cNvCxnSpPr>
          <p:nvPr/>
        </p:nvCxnSpPr>
        <p:spPr bwMode="auto">
          <a:xfrm flipV="1">
            <a:off x="6045200" y="3971925"/>
            <a:ext cx="0" cy="285750"/>
          </a:xfrm>
          <a:prstGeom prst="straightConnector1">
            <a:avLst/>
          </a:prstGeom>
          <a:noFill/>
          <a:ln w="19050">
            <a:solidFill>
              <a:schemeClr val="folHlink"/>
            </a:solidFill>
            <a:round/>
            <a:headEnd/>
            <a:tailEnd/>
          </a:ln>
          <a:effectLst/>
        </p:spPr>
      </p:cxnSp>
      <p:sp>
        <p:nvSpPr>
          <p:cNvPr id="27672" name="Arc 23"/>
          <p:cNvSpPr>
            <a:spLocks/>
          </p:cNvSpPr>
          <p:nvPr/>
        </p:nvSpPr>
        <p:spPr bwMode="auto">
          <a:xfrm flipH="1">
            <a:off x="4673600" y="54102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7673" name="Arc 24"/>
          <p:cNvSpPr>
            <a:spLocks/>
          </p:cNvSpPr>
          <p:nvPr/>
        </p:nvSpPr>
        <p:spPr bwMode="auto">
          <a:xfrm rot="5400000">
            <a:off x="5965825" y="38893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7674" name="Arc 25"/>
          <p:cNvSpPr>
            <a:spLocks/>
          </p:cNvSpPr>
          <p:nvPr/>
        </p:nvSpPr>
        <p:spPr bwMode="auto">
          <a:xfrm rot="16200000" flipV="1">
            <a:off x="5965825" y="50323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7675" name="Arc 26"/>
          <p:cNvSpPr>
            <a:spLocks/>
          </p:cNvSpPr>
          <p:nvPr/>
        </p:nvSpPr>
        <p:spPr bwMode="auto">
          <a:xfrm flipH="1">
            <a:off x="46736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7676" name="Arc 27"/>
          <p:cNvSpPr>
            <a:spLocks/>
          </p:cNvSpPr>
          <p:nvPr/>
        </p:nvSpPr>
        <p:spPr bwMode="auto">
          <a:xfrm rot="16200000" flipV="1">
            <a:off x="1495425" y="32035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7677" name="Arc 28"/>
          <p:cNvSpPr>
            <a:spLocks/>
          </p:cNvSpPr>
          <p:nvPr/>
        </p:nvSpPr>
        <p:spPr bwMode="auto">
          <a:xfrm>
            <a:off x="72136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27678" name="Arc 29"/>
          <p:cNvSpPr>
            <a:spLocks/>
          </p:cNvSpPr>
          <p:nvPr/>
        </p:nvSpPr>
        <p:spPr bwMode="auto">
          <a:xfrm>
            <a:off x="27432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7679" name="Text Box 30"/>
          <p:cNvSpPr txBox="1">
            <a:spLocks noChangeArrowheads="1"/>
          </p:cNvSpPr>
          <p:nvPr/>
        </p:nvSpPr>
        <p:spPr bwMode="auto">
          <a:xfrm>
            <a:off x="812800" y="1828800"/>
            <a:ext cx="10566400" cy="369332"/>
          </a:xfrm>
          <a:prstGeom prst="rect">
            <a:avLst/>
          </a:prstGeom>
          <a:noFill/>
          <a:ln w="9525">
            <a:noFill/>
            <a:miter lim="800000"/>
            <a:headEnd/>
            <a:tailEnd/>
          </a:ln>
          <a:effectLst/>
        </p:spPr>
        <p:txBody>
          <a:bodyPr>
            <a:spAutoFit/>
          </a:bodyPr>
          <a:lstStyle/>
          <a:p>
            <a:pPr>
              <a:spcBef>
                <a:spcPct val="50000"/>
              </a:spcBef>
            </a:pPr>
            <a:r>
              <a:rPr lang="en-GB">
                <a:solidFill>
                  <a:schemeClr val="tx1"/>
                </a:solidFill>
                <a:latin typeface="Arial" pitchFamily="34" charset="0"/>
              </a:rPr>
              <a:t>Each module is </a:t>
            </a:r>
            <a:r>
              <a:rPr lang="en-GB">
                <a:solidFill>
                  <a:schemeClr val="accent1"/>
                </a:solidFill>
                <a:latin typeface="Arial" pitchFamily="34" charset="0"/>
              </a:rPr>
              <a:t>taught by</a:t>
            </a:r>
            <a:r>
              <a:rPr lang="en-GB">
                <a:solidFill>
                  <a:schemeClr val="tx1"/>
                </a:solidFill>
                <a:latin typeface="Arial" pitchFamily="34" charset="0"/>
              </a:rPr>
              <a:t> a lecturer</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28675" name="Rectangle 2"/>
          <p:cNvSpPr>
            <a:spLocks noGrp="1" noChangeArrowheads="1"/>
          </p:cNvSpPr>
          <p:nvPr>
            <p:ph type="title"/>
          </p:nvPr>
        </p:nvSpPr>
        <p:spPr/>
        <p:txBody>
          <a:bodyPr/>
          <a:lstStyle/>
          <a:p>
            <a:r>
              <a:rPr lang="en-GB" smtClean="0"/>
              <a:t>Example - E/R Diagram</a:t>
            </a:r>
          </a:p>
        </p:txBody>
      </p:sp>
      <p:sp>
        <p:nvSpPr>
          <p:cNvPr id="28676" name="AutoShape 3"/>
          <p:cNvSpPr>
            <a:spLocks noChangeArrowheads="1"/>
          </p:cNvSpPr>
          <p:nvPr/>
        </p:nvSpPr>
        <p:spPr bwMode="auto">
          <a:xfrm>
            <a:off x="4876800" y="34290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Module</a:t>
            </a:r>
          </a:p>
        </p:txBody>
      </p:sp>
      <p:sp>
        <p:nvSpPr>
          <p:cNvPr id="28677" name="AutoShape 4"/>
          <p:cNvSpPr>
            <a:spLocks noChangeArrowheads="1"/>
          </p:cNvSpPr>
          <p:nvPr/>
        </p:nvSpPr>
        <p:spPr bwMode="auto">
          <a:xfrm>
            <a:off x="406400" y="34290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Course</a:t>
            </a:r>
          </a:p>
        </p:txBody>
      </p:sp>
      <p:sp>
        <p:nvSpPr>
          <p:cNvPr id="28678" name="AutoShape 5"/>
          <p:cNvSpPr>
            <a:spLocks noChangeArrowheads="1"/>
          </p:cNvSpPr>
          <p:nvPr/>
        </p:nvSpPr>
        <p:spPr bwMode="auto">
          <a:xfrm>
            <a:off x="4775200" y="23622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28679" name="AutoShape 6"/>
          <p:cNvSpPr>
            <a:spLocks noChangeArrowheads="1"/>
          </p:cNvSpPr>
          <p:nvPr/>
        </p:nvSpPr>
        <p:spPr bwMode="auto">
          <a:xfrm>
            <a:off x="4876800" y="52578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Student</a:t>
            </a:r>
          </a:p>
        </p:txBody>
      </p:sp>
      <p:sp>
        <p:nvSpPr>
          <p:cNvPr id="28680" name="AutoShape 7"/>
          <p:cNvSpPr>
            <a:spLocks noChangeArrowheads="1"/>
          </p:cNvSpPr>
          <p:nvPr/>
        </p:nvSpPr>
        <p:spPr bwMode="auto">
          <a:xfrm>
            <a:off x="93472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Lecturer</a:t>
            </a:r>
          </a:p>
        </p:txBody>
      </p:sp>
      <p:sp>
        <p:nvSpPr>
          <p:cNvPr id="28681" name="AutoShape 8"/>
          <p:cNvSpPr>
            <a:spLocks noChangeArrowheads="1"/>
          </p:cNvSpPr>
          <p:nvPr/>
        </p:nvSpPr>
        <p:spPr bwMode="auto">
          <a:xfrm>
            <a:off x="3048000" y="33528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Includes</a:t>
            </a:r>
            <a:endParaRPr lang="en-GB" sz="2000">
              <a:solidFill>
                <a:schemeClr val="folHlink"/>
              </a:solidFill>
              <a:latin typeface="Arial" pitchFamily="34" charset="0"/>
            </a:endParaRPr>
          </a:p>
        </p:txBody>
      </p:sp>
      <p:sp>
        <p:nvSpPr>
          <p:cNvPr id="28682" name="AutoShape 9"/>
          <p:cNvSpPr>
            <a:spLocks noChangeArrowheads="1"/>
          </p:cNvSpPr>
          <p:nvPr/>
        </p:nvSpPr>
        <p:spPr bwMode="auto">
          <a:xfrm>
            <a:off x="812800" y="22860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Offers</a:t>
            </a:r>
            <a:endParaRPr lang="en-GB" sz="2000">
              <a:solidFill>
                <a:schemeClr val="folHlink"/>
              </a:solidFill>
              <a:latin typeface="Arial" pitchFamily="34" charset="0"/>
            </a:endParaRPr>
          </a:p>
        </p:txBody>
      </p:sp>
      <p:sp>
        <p:nvSpPr>
          <p:cNvPr id="28683" name="AutoShape 10"/>
          <p:cNvSpPr>
            <a:spLocks noChangeArrowheads="1"/>
          </p:cNvSpPr>
          <p:nvPr/>
        </p:nvSpPr>
        <p:spPr bwMode="auto">
          <a:xfrm>
            <a:off x="812800" y="51816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Enrols In</a:t>
            </a:r>
            <a:endParaRPr lang="en-GB" sz="2000">
              <a:solidFill>
                <a:schemeClr val="folHlink"/>
              </a:solidFill>
              <a:latin typeface="Arial" pitchFamily="34" charset="0"/>
            </a:endParaRPr>
          </a:p>
        </p:txBody>
      </p:sp>
      <p:sp>
        <p:nvSpPr>
          <p:cNvPr id="28684" name="AutoShape 11"/>
          <p:cNvSpPr>
            <a:spLocks noChangeArrowheads="1"/>
          </p:cNvSpPr>
          <p:nvPr/>
        </p:nvSpPr>
        <p:spPr bwMode="auto">
          <a:xfrm>
            <a:off x="5283200" y="42672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Takes</a:t>
            </a:r>
            <a:endParaRPr lang="en-GB" sz="2000">
              <a:solidFill>
                <a:schemeClr val="folHlink"/>
              </a:solidFill>
              <a:latin typeface="Arial" pitchFamily="34" charset="0"/>
            </a:endParaRPr>
          </a:p>
        </p:txBody>
      </p:sp>
      <p:sp>
        <p:nvSpPr>
          <p:cNvPr id="28685" name="AutoShape 12"/>
          <p:cNvSpPr>
            <a:spLocks noChangeArrowheads="1"/>
          </p:cNvSpPr>
          <p:nvPr/>
        </p:nvSpPr>
        <p:spPr bwMode="auto">
          <a:xfrm>
            <a:off x="9753600" y="22860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Employs</a:t>
            </a:r>
            <a:endParaRPr lang="en-GB" sz="2000">
              <a:solidFill>
                <a:schemeClr val="tx1"/>
              </a:solidFill>
              <a:latin typeface="Arial" pitchFamily="34" charset="0"/>
            </a:endParaRPr>
          </a:p>
        </p:txBody>
      </p:sp>
      <p:sp>
        <p:nvSpPr>
          <p:cNvPr id="28686" name="AutoShape 13"/>
          <p:cNvSpPr>
            <a:spLocks noChangeArrowheads="1"/>
          </p:cNvSpPr>
          <p:nvPr/>
        </p:nvSpPr>
        <p:spPr bwMode="auto">
          <a:xfrm>
            <a:off x="7518400" y="33528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Teaches</a:t>
            </a:r>
            <a:endParaRPr lang="en-GB" sz="2000">
              <a:solidFill>
                <a:schemeClr val="folHlink"/>
              </a:solidFill>
              <a:latin typeface="Arial" pitchFamily="34" charset="0"/>
            </a:endParaRPr>
          </a:p>
        </p:txBody>
      </p:sp>
      <p:cxnSp>
        <p:nvCxnSpPr>
          <p:cNvPr id="28687" name="AutoShape 14"/>
          <p:cNvCxnSpPr>
            <a:cxnSpLocks noChangeShapeType="1"/>
            <a:stCxn id="28677" idx="3"/>
            <a:endCxn id="28681" idx="1"/>
          </p:cNvCxnSpPr>
          <p:nvPr/>
        </p:nvCxnSpPr>
        <p:spPr bwMode="auto">
          <a:xfrm>
            <a:off x="2755900" y="3695700"/>
            <a:ext cx="279400" cy="0"/>
          </a:xfrm>
          <a:prstGeom prst="straightConnector1">
            <a:avLst/>
          </a:prstGeom>
          <a:noFill/>
          <a:ln w="19050">
            <a:solidFill>
              <a:schemeClr val="folHlink"/>
            </a:solidFill>
            <a:round/>
            <a:headEnd/>
            <a:tailEnd/>
          </a:ln>
          <a:effectLst/>
        </p:spPr>
      </p:cxnSp>
      <p:cxnSp>
        <p:nvCxnSpPr>
          <p:cNvPr id="28688" name="AutoShape 15"/>
          <p:cNvCxnSpPr>
            <a:cxnSpLocks noChangeShapeType="1"/>
            <a:stCxn id="28681" idx="3"/>
            <a:endCxn id="28676" idx="1"/>
          </p:cNvCxnSpPr>
          <p:nvPr/>
        </p:nvCxnSpPr>
        <p:spPr bwMode="auto">
          <a:xfrm>
            <a:off x="4584700" y="3695700"/>
            <a:ext cx="279400" cy="0"/>
          </a:xfrm>
          <a:prstGeom prst="straightConnector1">
            <a:avLst/>
          </a:prstGeom>
          <a:noFill/>
          <a:ln w="19050">
            <a:solidFill>
              <a:schemeClr val="folHlink"/>
            </a:solidFill>
            <a:round/>
            <a:headEnd/>
            <a:tailEnd/>
          </a:ln>
          <a:effectLst/>
        </p:spPr>
      </p:cxnSp>
      <p:cxnSp>
        <p:nvCxnSpPr>
          <p:cNvPr id="28689" name="AutoShape 16"/>
          <p:cNvCxnSpPr>
            <a:cxnSpLocks noChangeShapeType="1"/>
            <a:stCxn id="28676" idx="3"/>
            <a:endCxn id="28686" idx="1"/>
          </p:cNvCxnSpPr>
          <p:nvPr/>
        </p:nvCxnSpPr>
        <p:spPr bwMode="auto">
          <a:xfrm>
            <a:off x="7226300" y="3695700"/>
            <a:ext cx="279400" cy="0"/>
          </a:xfrm>
          <a:prstGeom prst="straightConnector1">
            <a:avLst/>
          </a:prstGeom>
          <a:noFill/>
          <a:ln w="19050">
            <a:solidFill>
              <a:schemeClr val="folHlink"/>
            </a:solidFill>
            <a:round/>
            <a:headEnd/>
            <a:tailEnd/>
          </a:ln>
          <a:effectLst/>
        </p:spPr>
      </p:cxnSp>
      <p:cxnSp>
        <p:nvCxnSpPr>
          <p:cNvPr id="28690" name="AutoShape 17"/>
          <p:cNvCxnSpPr>
            <a:cxnSpLocks noChangeShapeType="1"/>
            <a:stCxn id="28686" idx="3"/>
            <a:endCxn id="28680" idx="1"/>
          </p:cNvCxnSpPr>
          <p:nvPr/>
        </p:nvCxnSpPr>
        <p:spPr bwMode="auto">
          <a:xfrm>
            <a:off x="9055100" y="3695700"/>
            <a:ext cx="279400" cy="0"/>
          </a:xfrm>
          <a:prstGeom prst="straightConnector1">
            <a:avLst/>
          </a:prstGeom>
          <a:noFill/>
          <a:ln w="19050">
            <a:solidFill>
              <a:schemeClr val="folHlink"/>
            </a:solidFill>
            <a:round/>
            <a:headEnd/>
            <a:tailEnd/>
          </a:ln>
          <a:effectLst/>
        </p:spPr>
      </p:cxnSp>
      <p:cxnSp>
        <p:nvCxnSpPr>
          <p:cNvPr id="28691" name="AutoShape 18"/>
          <p:cNvCxnSpPr>
            <a:cxnSpLocks noChangeShapeType="1"/>
            <a:stCxn id="28680" idx="0"/>
            <a:endCxn id="28685" idx="2"/>
          </p:cNvCxnSpPr>
          <p:nvPr/>
        </p:nvCxnSpPr>
        <p:spPr bwMode="auto">
          <a:xfrm flipV="1">
            <a:off x="10515600" y="2981325"/>
            <a:ext cx="0" cy="438150"/>
          </a:xfrm>
          <a:prstGeom prst="straightConnector1">
            <a:avLst/>
          </a:prstGeom>
          <a:noFill/>
          <a:ln w="19050">
            <a:solidFill>
              <a:schemeClr val="tx1"/>
            </a:solidFill>
            <a:round/>
            <a:headEnd/>
            <a:tailEnd/>
          </a:ln>
          <a:effectLst/>
        </p:spPr>
      </p:cxnSp>
      <p:cxnSp>
        <p:nvCxnSpPr>
          <p:cNvPr id="28692" name="AutoShape 19"/>
          <p:cNvCxnSpPr>
            <a:cxnSpLocks noChangeShapeType="1"/>
            <a:stCxn id="28685" idx="1"/>
            <a:endCxn id="28678" idx="3"/>
          </p:cNvCxnSpPr>
          <p:nvPr/>
        </p:nvCxnSpPr>
        <p:spPr bwMode="auto">
          <a:xfrm flipH="1">
            <a:off x="7124700" y="2628900"/>
            <a:ext cx="2616200" cy="0"/>
          </a:xfrm>
          <a:prstGeom prst="straightConnector1">
            <a:avLst/>
          </a:prstGeom>
          <a:noFill/>
          <a:ln w="19050">
            <a:solidFill>
              <a:schemeClr val="tx1"/>
            </a:solidFill>
            <a:round/>
            <a:headEnd/>
            <a:tailEnd/>
          </a:ln>
          <a:effectLst/>
        </p:spPr>
      </p:cxnSp>
      <p:cxnSp>
        <p:nvCxnSpPr>
          <p:cNvPr id="28693" name="AutoShape 20"/>
          <p:cNvCxnSpPr>
            <a:cxnSpLocks noChangeShapeType="1"/>
            <a:stCxn id="28678" idx="1"/>
            <a:endCxn id="28682" idx="3"/>
          </p:cNvCxnSpPr>
          <p:nvPr/>
        </p:nvCxnSpPr>
        <p:spPr bwMode="auto">
          <a:xfrm flipH="1">
            <a:off x="2349500" y="2628900"/>
            <a:ext cx="2413000" cy="0"/>
          </a:xfrm>
          <a:prstGeom prst="straightConnector1">
            <a:avLst/>
          </a:prstGeom>
          <a:noFill/>
          <a:ln w="19050">
            <a:solidFill>
              <a:schemeClr val="folHlink"/>
            </a:solidFill>
            <a:round/>
            <a:headEnd/>
            <a:tailEnd/>
          </a:ln>
          <a:effectLst/>
        </p:spPr>
      </p:cxnSp>
      <p:cxnSp>
        <p:nvCxnSpPr>
          <p:cNvPr id="28694" name="AutoShape 21"/>
          <p:cNvCxnSpPr>
            <a:cxnSpLocks noChangeShapeType="1"/>
            <a:stCxn id="28682" idx="2"/>
            <a:endCxn id="28677" idx="0"/>
          </p:cNvCxnSpPr>
          <p:nvPr/>
        </p:nvCxnSpPr>
        <p:spPr bwMode="auto">
          <a:xfrm>
            <a:off x="1574800" y="2981325"/>
            <a:ext cx="0" cy="438150"/>
          </a:xfrm>
          <a:prstGeom prst="straightConnector1">
            <a:avLst/>
          </a:prstGeom>
          <a:noFill/>
          <a:ln w="19050">
            <a:solidFill>
              <a:schemeClr val="folHlink"/>
            </a:solidFill>
            <a:round/>
            <a:headEnd/>
            <a:tailEnd/>
          </a:ln>
          <a:effectLst/>
        </p:spPr>
      </p:cxnSp>
      <p:cxnSp>
        <p:nvCxnSpPr>
          <p:cNvPr id="28695" name="AutoShape 22"/>
          <p:cNvCxnSpPr>
            <a:cxnSpLocks noChangeShapeType="1"/>
            <a:stCxn id="28677" idx="2"/>
            <a:endCxn id="28683" idx="0"/>
          </p:cNvCxnSpPr>
          <p:nvPr/>
        </p:nvCxnSpPr>
        <p:spPr bwMode="auto">
          <a:xfrm>
            <a:off x="1574800" y="3971925"/>
            <a:ext cx="0" cy="1200150"/>
          </a:xfrm>
          <a:prstGeom prst="straightConnector1">
            <a:avLst/>
          </a:prstGeom>
          <a:noFill/>
          <a:ln w="19050">
            <a:solidFill>
              <a:schemeClr val="folHlink"/>
            </a:solidFill>
            <a:round/>
            <a:headEnd/>
            <a:tailEnd/>
          </a:ln>
          <a:effectLst/>
        </p:spPr>
      </p:cxnSp>
      <p:cxnSp>
        <p:nvCxnSpPr>
          <p:cNvPr id="28696" name="AutoShape 23"/>
          <p:cNvCxnSpPr>
            <a:cxnSpLocks noChangeShapeType="1"/>
            <a:stCxn id="28683" idx="3"/>
            <a:endCxn id="28679" idx="1"/>
          </p:cNvCxnSpPr>
          <p:nvPr/>
        </p:nvCxnSpPr>
        <p:spPr bwMode="auto">
          <a:xfrm>
            <a:off x="2349500" y="5524500"/>
            <a:ext cx="2514600" cy="0"/>
          </a:xfrm>
          <a:prstGeom prst="straightConnector1">
            <a:avLst/>
          </a:prstGeom>
          <a:noFill/>
          <a:ln w="19050">
            <a:solidFill>
              <a:schemeClr val="folHlink"/>
            </a:solidFill>
            <a:round/>
            <a:headEnd/>
            <a:tailEnd/>
          </a:ln>
          <a:effectLst/>
        </p:spPr>
      </p:cxnSp>
      <p:cxnSp>
        <p:nvCxnSpPr>
          <p:cNvPr id="28697" name="AutoShape 24"/>
          <p:cNvCxnSpPr>
            <a:cxnSpLocks noChangeShapeType="1"/>
            <a:stCxn id="28679" idx="0"/>
            <a:endCxn id="28684" idx="2"/>
          </p:cNvCxnSpPr>
          <p:nvPr/>
        </p:nvCxnSpPr>
        <p:spPr bwMode="auto">
          <a:xfrm flipV="1">
            <a:off x="6045200" y="4962525"/>
            <a:ext cx="0" cy="285750"/>
          </a:xfrm>
          <a:prstGeom prst="straightConnector1">
            <a:avLst/>
          </a:prstGeom>
          <a:noFill/>
          <a:ln w="19050">
            <a:solidFill>
              <a:schemeClr val="folHlink"/>
            </a:solidFill>
            <a:round/>
            <a:headEnd/>
            <a:tailEnd/>
          </a:ln>
          <a:effectLst/>
        </p:spPr>
      </p:cxnSp>
      <p:cxnSp>
        <p:nvCxnSpPr>
          <p:cNvPr id="28698" name="AutoShape 25"/>
          <p:cNvCxnSpPr>
            <a:cxnSpLocks noChangeShapeType="1"/>
            <a:stCxn id="28684" idx="0"/>
            <a:endCxn id="28676" idx="2"/>
          </p:cNvCxnSpPr>
          <p:nvPr/>
        </p:nvCxnSpPr>
        <p:spPr bwMode="auto">
          <a:xfrm flipV="1">
            <a:off x="6045200" y="3971925"/>
            <a:ext cx="0" cy="285750"/>
          </a:xfrm>
          <a:prstGeom prst="straightConnector1">
            <a:avLst/>
          </a:prstGeom>
          <a:noFill/>
          <a:ln w="19050">
            <a:solidFill>
              <a:schemeClr val="folHlink"/>
            </a:solidFill>
            <a:round/>
            <a:headEnd/>
            <a:tailEnd/>
          </a:ln>
          <a:effectLst/>
        </p:spPr>
      </p:cxnSp>
      <p:sp>
        <p:nvSpPr>
          <p:cNvPr id="28699" name="Arc 26"/>
          <p:cNvSpPr>
            <a:spLocks/>
          </p:cNvSpPr>
          <p:nvPr/>
        </p:nvSpPr>
        <p:spPr bwMode="auto">
          <a:xfrm flipH="1">
            <a:off x="4673600" y="54102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8700" name="Arc 27"/>
          <p:cNvSpPr>
            <a:spLocks/>
          </p:cNvSpPr>
          <p:nvPr/>
        </p:nvSpPr>
        <p:spPr bwMode="auto">
          <a:xfrm rot="5400000">
            <a:off x="5965825" y="38893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8701" name="Arc 28"/>
          <p:cNvSpPr>
            <a:spLocks/>
          </p:cNvSpPr>
          <p:nvPr/>
        </p:nvSpPr>
        <p:spPr bwMode="auto">
          <a:xfrm rot="16200000" flipV="1">
            <a:off x="5965825" y="50323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8702" name="Arc 29"/>
          <p:cNvSpPr>
            <a:spLocks/>
          </p:cNvSpPr>
          <p:nvPr/>
        </p:nvSpPr>
        <p:spPr bwMode="auto">
          <a:xfrm flipH="1">
            <a:off x="46736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8703" name="Arc 30"/>
          <p:cNvSpPr>
            <a:spLocks/>
          </p:cNvSpPr>
          <p:nvPr/>
        </p:nvSpPr>
        <p:spPr bwMode="auto">
          <a:xfrm rot="16200000" flipV="1">
            <a:off x="10436225" y="32035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28704" name="Arc 31"/>
          <p:cNvSpPr>
            <a:spLocks/>
          </p:cNvSpPr>
          <p:nvPr/>
        </p:nvSpPr>
        <p:spPr bwMode="auto">
          <a:xfrm rot="16200000" flipV="1">
            <a:off x="1495425" y="32035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8705" name="Arc 32"/>
          <p:cNvSpPr>
            <a:spLocks/>
          </p:cNvSpPr>
          <p:nvPr/>
        </p:nvSpPr>
        <p:spPr bwMode="auto">
          <a:xfrm>
            <a:off x="72136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8706" name="Arc 33"/>
          <p:cNvSpPr>
            <a:spLocks/>
          </p:cNvSpPr>
          <p:nvPr/>
        </p:nvSpPr>
        <p:spPr bwMode="auto">
          <a:xfrm>
            <a:off x="27432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8707" name="Text Box 34"/>
          <p:cNvSpPr txBox="1">
            <a:spLocks noChangeArrowheads="1"/>
          </p:cNvSpPr>
          <p:nvPr/>
        </p:nvSpPr>
        <p:spPr bwMode="auto">
          <a:xfrm>
            <a:off x="812800" y="1828800"/>
            <a:ext cx="10566400" cy="369332"/>
          </a:xfrm>
          <a:prstGeom prst="rect">
            <a:avLst/>
          </a:prstGeom>
          <a:noFill/>
          <a:ln w="9525">
            <a:noFill/>
            <a:miter lim="800000"/>
            <a:headEnd/>
            <a:tailEnd/>
          </a:ln>
          <a:effectLst/>
        </p:spPr>
        <p:txBody>
          <a:bodyPr>
            <a:spAutoFit/>
          </a:bodyPr>
          <a:lstStyle/>
          <a:p>
            <a:pPr>
              <a:spcBef>
                <a:spcPct val="50000"/>
              </a:spcBef>
            </a:pPr>
            <a:r>
              <a:rPr lang="en-GB">
                <a:solidFill>
                  <a:schemeClr val="tx1"/>
                </a:solidFill>
                <a:latin typeface="Arial" pitchFamily="34" charset="0"/>
              </a:rPr>
              <a:t>a lecturer </a:t>
            </a:r>
            <a:r>
              <a:rPr lang="en-GB">
                <a:solidFill>
                  <a:schemeClr val="accent1"/>
                </a:solidFill>
                <a:latin typeface="Arial" pitchFamily="34" charset="0"/>
              </a:rPr>
              <a:t>from the</a:t>
            </a:r>
            <a:r>
              <a:rPr lang="en-GB">
                <a:solidFill>
                  <a:schemeClr val="tx1"/>
                </a:solidFill>
                <a:latin typeface="Arial" pitchFamily="34" charset="0"/>
              </a:rPr>
              <a:t> appropriate department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29699" name="Rectangle 2"/>
          <p:cNvSpPr>
            <a:spLocks noGrp="1" noChangeArrowheads="1"/>
          </p:cNvSpPr>
          <p:nvPr>
            <p:ph type="title"/>
          </p:nvPr>
        </p:nvSpPr>
        <p:spPr/>
        <p:txBody>
          <a:bodyPr/>
          <a:lstStyle/>
          <a:p>
            <a:r>
              <a:rPr lang="en-GB" smtClean="0"/>
              <a:t>Example - E/R Diagram</a:t>
            </a:r>
          </a:p>
        </p:txBody>
      </p:sp>
      <p:sp>
        <p:nvSpPr>
          <p:cNvPr id="29700" name="AutoShape 3"/>
          <p:cNvSpPr>
            <a:spLocks noChangeArrowheads="1"/>
          </p:cNvSpPr>
          <p:nvPr/>
        </p:nvSpPr>
        <p:spPr bwMode="auto">
          <a:xfrm>
            <a:off x="4876800" y="34290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Module</a:t>
            </a:r>
          </a:p>
        </p:txBody>
      </p:sp>
      <p:sp>
        <p:nvSpPr>
          <p:cNvPr id="29701" name="AutoShape 4"/>
          <p:cNvSpPr>
            <a:spLocks noChangeArrowheads="1"/>
          </p:cNvSpPr>
          <p:nvPr/>
        </p:nvSpPr>
        <p:spPr bwMode="auto">
          <a:xfrm>
            <a:off x="406400" y="34290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Course</a:t>
            </a:r>
          </a:p>
        </p:txBody>
      </p:sp>
      <p:sp>
        <p:nvSpPr>
          <p:cNvPr id="29702" name="AutoShape 5"/>
          <p:cNvSpPr>
            <a:spLocks noChangeArrowheads="1"/>
          </p:cNvSpPr>
          <p:nvPr/>
        </p:nvSpPr>
        <p:spPr bwMode="auto">
          <a:xfrm>
            <a:off x="4775200" y="2362200"/>
            <a:ext cx="23368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Department</a:t>
            </a:r>
          </a:p>
        </p:txBody>
      </p:sp>
      <p:sp>
        <p:nvSpPr>
          <p:cNvPr id="29703" name="AutoShape 6"/>
          <p:cNvSpPr>
            <a:spLocks noChangeArrowheads="1"/>
          </p:cNvSpPr>
          <p:nvPr/>
        </p:nvSpPr>
        <p:spPr bwMode="auto">
          <a:xfrm>
            <a:off x="4876800" y="52578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29704" name="AutoShape 7"/>
          <p:cNvSpPr>
            <a:spLocks noChangeArrowheads="1"/>
          </p:cNvSpPr>
          <p:nvPr/>
        </p:nvSpPr>
        <p:spPr bwMode="auto">
          <a:xfrm>
            <a:off x="93472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Lecturer</a:t>
            </a:r>
          </a:p>
        </p:txBody>
      </p:sp>
      <p:sp>
        <p:nvSpPr>
          <p:cNvPr id="29705" name="AutoShape 8"/>
          <p:cNvSpPr>
            <a:spLocks noChangeArrowheads="1"/>
          </p:cNvSpPr>
          <p:nvPr/>
        </p:nvSpPr>
        <p:spPr bwMode="auto">
          <a:xfrm>
            <a:off x="3048000" y="33528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Includes</a:t>
            </a:r>
            <a:endParaRPr lang="en-GB" sz="2000">
              <a:solidFill>
                <a:schemeClr val="folHlink"/>
              </a:solidFill>
              <a:latin typeface="Arial" pitchFamily="34" charset="0"/>
            </a:endParaRPr>
          </a:p>
        </p:txBody>
      </p:sp>
      <p:sp>
        <p:nvSpPr>
          <p:cNvPr id="29706" name="AutoShape 9"/>
          <p:cNvSpPr>
            <a:spLocks noChangeArrowheads="1"/>
          </p:cNvSpPr>
          <p:nvPr/>
        </p:nvSpPr>
        <p:spPr bwMode="auto">
          <a:xfrm>
            <a:off x="812800" y="22860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Offers</a:t>
            </a:r>
            <a:endParaRPr lang="en-GB" sz="2000">
              <a:solidFill>
                <a:schemeClr val="folHlink"/>
              </a:solidFill>
              <a:latin typeface="Arial" pitchFamily="34" charset="0"/>
            </a:endParaRPr>
          </a:p>
        </p:txBody>
      </p:sp>
      <p:sp>
        <p:nvSpPr>
          <p:cNvPr id="29707" name="AutoShape 10"/>
          <p:cNvSpPr>
            <a:spLocks noChangeArrowheads="1"/>
          </p:cNvSpPr>
          <p:nvPr/>
        </p:nvSpPr>
        <p:spPr bwMode="auto">
          <a:xfrm>
            <a:off x="9753600" y="51816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Tutors</a:t>
            </a:r>
            <a:endParaRPr lang="en-GB" sz="2000">
              <a:solidFill>
                <a:schemeClr val="tx1"/>
              </a:solidFill>
              <a:latin typeface="Arial" pitchFamily="34" charset="0"/>
            </a:endParaRPr>
          </a:p>
        </p:txBody>
      </p:sp>
      <p:sp>
        <p:nvSpPr>
          <p:cNvPr id="29708" name="AutoShape 11"/>
          <p:cNvSpPr>
            <a:spLocks noChangeArrowheads="1"/>
          </p:cNvSpPr>
          <p:nvPr/>
        </p:nvSpPr>
        <p:spPr bwMode="auto">
          <a:xfrm>
            <a:off x="812800" y="51816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Enrols In</a:t>
            </a:r>
            <a:endParaRPr lang="en-GB" sz="2000">
              <a:solidFill>
                <a:schemeClr val="folHlink"/>
              </a:solidFill>
              <a:latin typeface="Arial" pitchFamily="34" charset="0"/>
            </a:endParaRPr>
          </a:p>
        </p:txBody>
      </p:sp>
      <p:sp>
        <p:nvSpPr>
          <p:cNvPr id="29709" name="AutoShape 12"/>
          <p:cNvSpPr>
            <a:spLocks noChangeArrowheads="1"/>
          </p:cNvSpPr>
          <p:nvPr/>
        </p:nvSpPr>
        <p:spPr bwMode="auto">
          <a:xfrm>
            <a:off x="5283200" y="42672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Takes</a:t>
            </a:r>
            <a:endParaRPr lang="en-GB" sz="2000">
              <a:solidFill>
                <a:schemeClr val="folHlink"/>
              </a:solidFill>
              <a:latin typeface="Arial" pitchFamily="34" charset="0"/>
            </a:endParaRPr>
          </a:p>
        </p:txBody>
      </p:sp>
      <p:sp>
        <p:nvSpPr>
          <p:cNvPr id="29710" name="AutoShape 13"/>
          <p:cNvSpPr>
            <a:spLocks noChangeArrowheads="1"/>
          </p:cNvSpPr>
          <p:nvPr/>
        </p:nvSpPr>
        <p:spPr bwMode="auto">
          <a:xfrm>
            <a:off x="9753600" y="22860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Employs</a:t>
            </a:r>
            <a:endParaRPr lang="en-GB" sz="2000">
              <a:solidFill>
                <a:schemeClr val="folHlink"/>
              </a:solidFill>
              <a:latin typeface="Arial" pitchFamily="34" charset="0"/>
            </a:endParaRPr>
          </a:p>
        </p:txBody>
      </p:sp>
      <p:sp>
        <p:nvSpPr>
          <p:cNvPr id="29711" name="AutoShape 14"/>
          <p:cNvSpPr>
            <a:spLocks noChangeArrowheads="1"/>
          </p:cNvSpPr>
          <p:nvPr/>
        </p:nvSpPr>
        <p:spPr bwMode="auto">
          <a:xfrm>
            <a:off x="7518400" y="3352800"/>
            <a:ext cx="1524000" cy="685800"/>
          </a:xfrm>
          <a:prstGeom prst="diamond">
            <a:avLst/>
          </a:prstGeom>
          <a:noFill/>
          <a:ln w="19050">
            <a:solidFill>
              <a:schemeClr val="folHlink"/>
            </a:solidFill>
            <a:miter lim="800000"/>
            <a:headEnd/>
            <a:tailEnd/>
          </a:ln>
          <a:effectLst/>
        </p:spPr>
        <p:txBody>
          <a:bodyPr wrap="none" anchor="ctr"/>
          <a:lstStyle/>
          <a:p>
            <a:pPr algn="ctr"/>
            <a:r>
              <a:rPr lang="en-GB" sz="1600">
                <a:solidFill>
                  <a:schemeClr val="folHlink"/>
                </a:solidFill>
                <a:latin typeface="Arial" pitchFamily="34" charset="0"/>
              </a:rPr>
              <a:t>Teaches</a:t>
            </a:r>
            <a:endParaRPr lang="en-GB" sz="2000">
              <a:solidFill>
                <a:schemeClr val="folHlink"/>
              </a:solidFill>
              <a:latin typeface="Arial" pitchFamily="34" charset="0"/>
            </a:endParaRPr>
          </a:p>
        </p:txBody>
      </p:sp>
      <p:cxnSp>
        <p:nvCxnSpPr>
          <p:cNvPr id="29712" name="AutoShape 15"/>
          <p:cNvCxnSpPr>
            <a:cxnSpLocks noChangeShapeType="1"/>
            <a:stCxn id="29701" idx="3"/>
            <a:endCxn id="29705" idx="1"/>
          </p:cNvCxnSpPr>
          <p:nvPr/>
        </p:nvCxnSpPr>
        <p:spPr bwMode="auto">
          <a:xfrm>
            <a:off x="2755900" y="3695700"/>
            <a:ext cx="279400" cy="0"/>
          </a:xfrm>
          <a:prstGeom prst="straightConnector1">
            <a:avLst/>
          </a:prstGeom>
          <a:noFill/>
          <a:ln w="19050">
            <a:solidFill>
              <a:schemeClr val="folHlink"/>
            </a:solidFill>
            <a:round/>
            <a:headEnd/>
            <a:tailEnd/>
          </a:ln>
          <a:effectLst/>
        </p:spPr>
      </p:cxnSp>
      <p:cxnSp>
        <p:nvCxnSpPr>
          <p:cNvPr id="29713" name="AutoShape 16"/>
          <p:cNvCxnSpPr>
            <a:cxnSpLocks noChangeShapeType="1"/>
            <a:stCxn id="29705" idx="3"/>
            <a:endCxn id="29700" idx="1"/>
          </p:cNvCxnSpPr>
          <p:nvPr/>
        </p:nvCxnSpPr>
        <p:spPr bwMode="auto">
          <a:xfrm>
            <a:off x="4584700" y="3695700"/>
            <a:ext cx="279400" cy="0"/>
          </a:xfrm>
          <a:prstGeom prst="straightConnector1">
            <a:avLst/>
          </a:prstGeom>
          <a:noFill/>
          <a:ln w="19050">
            <a:solidFill>
              <a:schemeClr val="folHlink"/>
            </a:solidFill>
            <a:round/>
            <a:headEnd/>
            <a:tailEnd/>
          </a:ln>
          <a:effectLst/>
        </p:spPr>
      </p:cxnSp>
      <p:cxnSp>
        <p:nvCxnSpPr>
          <p:cNvPr id="29714" name="AutoShape 17"/>
          <p:cNvCxnSpPr>
            <a:cxnSpLocks noChangeShapeType="1"/>
            <a:stCxn id="29700" idx="3"/>
            <a:endCxn id="29711" idx="1"/>
          </p:cNvCxnSpPr>
          <p:nvPr/>
        </p:nvCxnSpPr>
        <p:spPr bwMode="auto">
          <a:xfrm>
            <a:off x="7226300" y="3695700"/>
            <a:ext cx="279400" cy="0"/>
          </a:xfrm>
          <a:prstGeom prst="straightConnector1">
            <a:avLst/>
          </a:prstGeom>
          <a:noFill/>
          <a:ln w="19050">
            <a:solidFill>
              <a:schemeClr val="folHlink"/>
            </a:solidFill>
            <a:round/>
            <a:headEnd/>
            <a:tailEnd/>
          </a:ln>
          <a:effectLst/>
        </p:spPr>
      </p:cxnSp>
      <p:cxnSp>
        <p:nvCxnSpPr>
          <p:cNvPr id="29715" name="AutoShape 18"/>
          <p:cNvCxnSpPr>
            <a:cxnSpLocks noChangeShapeType="1"/>
            <a:stCxn id="29711" idx="3"/>
            <a:endCxn id="29704" idx="1"/>
          </p:cNvCxnSpPr>
          <p:nvPr/>
        </p:nvCxnSpPr>
        <p:spPr bwMode="auto">
          <a:xfrm>
            <a:off x="9055100" y="3695700"/>
            <a:ext cx="279400" cy="0"/>
          </a:xfrm>
          <a:prstGeom prst="straightConnector1">
            <a:avLst/>
          </a:prstGeom>
          <a:noFill/>
          <a:ln w="19050">
            <a:solidFill>
              <a:schemeClr val="folHlink"/>
            </a:solidFill>
            <a:round/>
            <a:headEnd/>
            <a:tailEnd/>
          </a:ln>
          <a:effectLst/>
        </p:spPr>
      </p:cxnSp>
      <p:cxnSp>
        <p:nvCxnSpPr>
          <p:cNvPr id="29716" name="AutoShape 19"/>
          <p:cNvCxnSpPr>
            <a:cxnSpLocks noChangeShapeType="1"/>
            <a:stCxn id="29704" idx="0"/>
            <a:endCxn id="29710" idx="2"/>
          </p:cNvCxnSpPr>
          <p:nvPr/>
        </p:nvCxnSpPr>
        <p:spPr bwMode="auto">
          <a:xfrm flipV="1">
            <a:off x="10515600" y="2981325"/>
            <a:ext cx="0" cy="438150"/>
          </a:xfrm>
          <a:prstGeom prst="straightConnector1">
            <a:avLst/>
          </a:prstGeom>
          <a:noFill/>
          <a:ln w="19050">
            <a:solidFill>
              <a:schemeClr val="folHlink"/>
            </a:solidFill>
            <a:round/>
            <a:headEnd/>
            <a:tailEnd/>
          </a:ln>
          <a:effectLst/>
        </p:spPr>
      </p:cxnSp>
      <p:cxnSp>
        <p:nvCxnSpPr>
          <p:cNvPr id="29717" name="AutoShape 20"/>
          <p:cNvCxnSpPr>
            <a:cxnSpLocks noChangeShapeType="1"/>
            <a:stCxn id="29710" idx="1"/>
            <a:endCxn id="29702" idx="3"/>
          </p:cNvCxnSpPr>
          <p:nvPr/>
        </p:nvCxnSpPr>
        <p:spPr bwMode="auto">
          <a:xfrm flipH="1">
            <a:off x="7124700" y="2628900"/>
            <a:ext cx="2616200" cy="0"/>
          </a:xfrm>
          <a:prstGeom prst="straightConnector1">
            <a:avLst/>
          </a:prstGeom>
          <a:noFill/>
          <a:ln w="19050">
            <a:solidFill>
              <a:schemeClr val="folHlink"/>
            </a:solidFill>
            <a:round/>
            <a:headEnd/>
            <a:tailEnd/>
          </a:ln>
          <a:effectLst/>
        </p:spPr>
      </p:cxnSp>
      <p:cxnSp>
        <p:nvCxnSpPr>
          <p:cNvPr id="29718" name="AutoShape 21"/>
          <p:cNvCxnSpPr>
            <a:cxnSpLocks noChangeShapeType="1"/>
            <a:stCxn id="29702" idx="1"/>
            <a:endCxn id="29706" idx="3"/>
          </p:cNvCxnSpPr>
          <p:nvPr/>
        </p:nvCxnSpPr>
        <p:spPr bwMode="auto">
          <a:xfrm flipH="1">
            <a:off x="2349500" y="2628900"/>
            <a:ext cx="2413000" cy="0"/>
          </a:xfrm>
          <a:prstGeom prst="straightConnector1">
            <a:avLst/>
          </a:prstGeom>
          <a:noFill/>
          <a:ln w="19050">
            <a:solidFill>
              <a:schemeClr val="folHlink"/>
            </a:solidFill>
            <a:round/>
            <a:headEnd/>
            <a:tailEnd/>
          </a:ln>
          <a:effectLst/>
        </p:spPr>
      </p:cxnSp>
      <p:cxnSp>
        <p:nvCxnSpPr>
          <p:cNvPr id="29719" name="AutoShape 22"/>
          <p:cNvCxnSpPr>
            <a:cxnSpLocks noChangeShapeType="1"/>
            <a:stCxn id="29706" idx="2"/>
            <a:endCxn id="29701" idx="0"/>
          </p:cNvCxnSpPr>
          <p:nvPr/>
        </p:nvCxnSpPr>
        <p:spPr bwMode="auto">
          <a:xfrm>
            <a:off x="1574800" y="2981325"/>
            <a:ext cx="0" cy="438150"/>
          </a:xfrm>
          <a:prstGeom prst="straightConnector1">
            <a:avLst/>
          </a:prstGeom>
          <a:noFill/>
          <a:ln w="19050">
            <a:solidFill>
              <a:schemeClr val="folHlink"/>
            </a:solidFill>
            <a:round/>
            <a:headEnd/>
            <a:tailEnd/>
          </a:ln>
          <a:effectLst/>
        </p:spPr>
      </p:cxnSp>
      <p:cxnSp>
        <p:nvCxnSpPr>
          <p:cNvPr id="29720" name="AutoShape 23"/>
          <p:cNvCxnSpPr>
            <a:cxnSpLocks noChangeShapeType="1"/>
            <a:stCxn id="29701" idx="2"/>
            <a:endCxn id="29708" idx="0"/>
          </p:cNvCxnSpPr>
          <p:nvPr/>
        </p:nvCxnSpPr>
        <p:spPr bwMode="auto">
          <a:xfrm>
            <a:off x="1574800" y="3971925"/>
            <a:ext cx="0" cy="1200150"/>
          </a:xfrm>
          <a:prstGeom prst="straightConnector1">
            <a:avLst/>
          </a:prstGeom>
          <a:noFill/>
          <a:ln w="19050">
            <a:solidFill>
              <a:schemeClr val="folHlink"/>
            </a:solidFill>
            <a:round/>
            <a:headEnd/>
            <a:tailEnd/>
          </a:ln>
          <a:effectLst/>
        </p:spPr>
      </p:cxnSp>
      <p:cxnSp>
        <p:nvCxnSpPr>
          <p:cNvPr id="29721" name="AutoShape 24"/>
          <p:cNvCxnSpPr>
            <a:cxnSpLocks noChangeShapeType="1"/>
            <a:stCxn id="29708" idx="3"/>
            <a:endCxn id="29703" idx="1"/>
          </p:cNvCxnSpPr>
          <p:nvPr/>
        </p:nvCxnSpPr>
        <p:spPr bwMode="auto">
          <a:xfrm>
            <a:off x="2349500" y="5524500"/>
            <a:ext cx="2514600" cy="0"/>
          </a:xfrm>
          <a:prstGeom prst="straightConnector1">
            <a:avLst/>
          </a:prstGeom>
          <a:noFill/>
          <a:ln w="19050">
            <a:solidFill>
              <a:schemeClr val="folHlink"/>
            </a:solidFill>
            <a:round/>
            <a:headEnd/>
            <a:tailEnd/>
          </a:ln>
          <a:effectLst/>
        </p:spPr>
      </p:cxnSp>
      <p:cxnSp>
        <p:nvCxnSpPr>
          <p:cNvPr id="29722" name="AutoShape 25"/>
          <p:cNvCxnSpPr>
            <a:cxnSpLocks noChangeShapeType="1"/>
            <a:stCxn id="29703" idx="0"/>
            <a:endCxn id="29709" idx="2"/>
          </p:cNvCxnSpPr>
          <p:nvPr/>
        </p:nvCxnSpPr>
        <p:spPr bwMode="auto">
          <a:xfrm flipV="1">
            <a:off x="6045200" y="4962525"/>
            <a:ext cx="0" cy="285750"/>
          </a:xfrm>
          <a:prstGeom prst="straightConnector1">
            <a:avLst/>
          </a:prstGeom>
          <a:noFill/>
          <a:ln w="19050">
            <a:solidFill>
              <a:schemeClr val="folHlink"/>
            </a:solidFill>
            <a:round/>
            <a:headEnd/>
            <a:tailEnd/>
          </a:ln>
          <a:effectLst/>
        </p:spPr>
      </p:cxnSp>
      <p:cxnSp>
        <p:nvCxnSpPr>
          <p:cNvPr id="29723" name="AutoShape 26"/>
          <p:cNvCxnSpPr>
            <a:cxnSpLocks noChangeShapeType="1"/>
            <a:stCxn id="29709" idx="0"/>
            <a:endCxn id="29700" idx="2"/>
          </p:cNvCxnSpPr>
          <p:nvPr/>
        </p:nvCxnSpPr>
        <p:spPr bwMode="auto">
          <a:xfrm flipV="1">
            <a:off x="6045200" y="3971925"/>
            <a:ext cx="0" cy="285750"/>
          </a:xfrm>
          <a:prstGeom prst="straightConnector1">
            <a:avLst/>
          </a:prstGeom>
          <a:noFill/>
          <a:ln w="19050">
            <a:solidFill>
              <a:schemeClr val="folHlink"/>
            </a:solidFill>
            <a:round/>
            <a:headEnd/>
            <a:tailEnd/>
          </a:ln>
          <a:effectLst/>
        </p:spPr>
      </p:cxnSp>
      <p:cxnSp>
        <p:nvCxnSpPr>
          <p:cNvPr id="29724" name="AutoShape 27"/>
          <p:cNvCxnSpPr>
            <a:cxnSpLocks noChangeShapeType="1"/>
            <a:stCxn id="29703" idx="3"/>
            <a:endCxn id="29707" idx="1"/>
          </p:cNvCxnSpPr>
          <p:nvPr/>
        </p:nvCxnSpPr>
        <p:spPr bwMode="auto">
          <a:xfrm>
            <a:off x="7226300" y="5524500"/>
            <a:ext cx="2514600" cy="0"/>
          </a:xfrm>
          <a:prstGeom prst="straightConnector1">
            <a:avLst/>
          </a:prstGeom>
          <a:noFill/>
          <a:ln w="19050">
            <a:solidFill>
              <a:schemeClr val="tx1"/>
            </a:solidFill>
            <a:round/>
            <a:headEnd/>
            <a:tailEnd/>
          </a:ln>
          <a:effectLst/>
        </p:spPr>
      </p:cxnSp>
      <p:cxnSp>
        <p:nvCxnSpPr>
          <p:cNvPr id="29725" name="AutoShape 28"/>
          <p:cNvCxnSpPr>
            <a:cxnSpLocks noChangeShapeType="1"/>
            <a:stCxn id="29707" idx="0"/>
            <a:endCxn id="29704" idx="2"/>
          </p:cNvCxnSpPr>
          <p:nvPr/>
        </p:nvCxnSpPr>
        <p:spPr bwMode="auto">
          <a:xfrm flipV="1">
            <a:off x="10515600" y="3971925"/>
            <a:ext cx="0" cy="1200150"/>
          </a:xfrm>
          <a:prstGeom prst="straightConnector1">
            <a:avLst/>
          </a:prstGeom>
          <a:noFill/>
          <a:ln w="19050">
            <a:solidFill>
              <a:schemeClr val="tx1"/>
            </a:solidFill>
            <a:round/>
            <a:headEnd/>
            <a:tailEnd/>
          </a:ln>
          <a:effectLst/>
        </p:spPr>
      </p:cxnSp>
      <p:sp>
        <p:nvSpPr>
          <p:cNvPr id="29726" name="Arc 29"/>
          <p:cNvSpPr>
            <a:spLocks/>
          </p:cNvSpPr>
          <p:nvPr/>
        </p:nvSpPr>
        <p:spPr bwMode="auto">
          <a:xfrm>
            <a:off x="7213600" y="54102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29727" name="Arc 30"/>
          <p:cNvSpPr>
            <a:spLocks/>
          </p:cNvSpPr>
          <p:nvPr/>
        </p:nvSpPr>
        <p:spPr bwMode="auto">
          <a:xfrm flipH="1">
            <a:off x="4673600" y="54102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9728" name="Arc 31"/>
          <p:cNvSpPr>
            <a:spLocks/>
          </p:cNvSpPr>
          <p:nvPr/>
        </p:nvSpPr>
        <p:spPr bwMode="auto">
          <a:xfrm rot="5400000">
            <a:off x="5965825" y="38893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9729" name="Arc 32"/>
          <p:cNvSpPr>
            <a:spLocks/>
          </p:cNvSpPr>
          <p:nvPr/>
        </p:nvSpPr>
        <p:spPr bwMode="auto">
          <a:xfrm rot="16200000" flipV="1">
            <a:off x="5965825" y="50323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9730" name="Arc 33"/>
          <p:cNvSpPr>
            <a:spLocks/>
          </p:cNvSpPr>
          <p:nvPr/>
        </p:nvSpPr>
        <p:spPr bwMode="auto">
          <a:xfrm flipH="1">
            <a:off x="46736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9731" name="Arc 34"/>
          <p:cNvSpPr>
            <a:spLocks/>
          </p:cNvSpPr>
          <p:nvPr/>
        </p:nvSpPr>
        <p:spPr bwMode="auto">
          <a:xfrm rot="16200000" flipV="1">
            <a:off x="10436225" y="32035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9732" name="Arc 35"/>
          <p:cNvSpPr>
            <a:spLocks/>
          </p:cNvSpPr>
          <p:nvPr/>
        </p:nvSpPr>
        <p:spPr bwMode="auto">
          <a:xfrm rot="16200000" flipV="1">
            <a:off x="1495425" y="32035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9733" name="Arc 36"/>
          <p:cNvSpPr>
            <a:spLocks/>
          </p:cNvSpPr>
          <p:nvPr/>
        </p:nvSpPr>
        <p:spPr bwMode="auto">
          <a:xfrm>
            <a:off x="72136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9734" name="Arc 37"/>
          <p:cNvSpPr>
            <a:spLocks/>
          </p:cNvSpPr>
          <p:nvPr/>
        </p:nvSpPr>
        <p:spPr bwMode="auto">
          <a:xfrm>
            <a:off x="27432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p:spPr>
        <p:txBody>
          <a:bodyPr wrap="none" anchor="ctr"/>
          <a:lstStyle/>
          <a:p>
            <a:endParaRPr lang="en-US"/>
          </a:p>
        </p:txBody>
      </p:sp>
      <p:sp>
        <p:nvSpPr>
          <p:cNvPr id="29735" name="Text Box 38"/>
          <p:cNvSpPr txBox="1">
            <a:spLocks noChangeArrowheads="1"/>
          </p:cNvSpPr>
          <p:nvPr/>
        </p:nvSpPr>
        <p:spPr bwMode="auto">
          <a:xfrm>
            <a:off x="812800" y="1828800"/>
            <a:ext cx="10566400" cy="369332"/>
          </a:xfrm>
          <a:prstGeom prst="rect">
            <a:avLst/>
          </a:prstGeom>
          <a:noFill/>
          <a:ln w="9525">
            <a:noFill/>
            <a:miter lim="800000"/>
            <a:headEnd/>
            <a:tailEnd/>
          </a:ln>
          <a:effectLst/>
        </p:spPr>
        <p:txBody>
          <a:bodyPr>
            <a:spAutoFit/>
          </a:bodyPr>
          <a:lstStyle/>
          <a:p>
            <a:pPr>
              <a:spcBef>
                <a:spcPct val="50000"/>
              </a:spcBef>
            </a:pPr>
            <a:r>
              <a:rPr lang="en-GB">
                <a:solidFill>
                  <a:schemeClr val="tx1"/>
                </a:solidFill>
                <a:latin typeface="Arial" pitchFamily="34" charset="0"/>
              </a:rPr>
              <a:t>each lecturer </a:t>
            </a:r>
            <a:r>
              <a:rPr lang="en-GB">
                <a:solidFill>
                  <a:schemeClr val="accent1"/>
                </a:solidFill>
                <a:latin typeface="Arial" pitchFamily="34" charset="0"/>
              </a:rPr>
              <a:t>tutors</a:t>
            </a:r>
            <a:r>
              <a:rPr lang="en-GB">
                <a:solidFill>
                  <a:schemeClr val="tx1"/>
                </a:solidFill>
                <a:latin typeface="Arial" pitchFamily="34" charset="0"/>
              </a:rPr>
              <a:t> a group of students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30723" name="Rectangle 2"/>
          <p:cNvSpPr>
            <a:spLocks noGrp="1" noChangeArrowheads="1"/>
          </p:cNvSpPr>
          <p:nvPr>
            <p:ph type="title"/>
          </p:nvPr>
        </p:nvSpPr>
        <p:spPr/>
        <p:txBody>
          <a:bodyPr/>
          <a:lstStyle/>
          <a:p>
            <a:r>
              <a:rPr lang="en-GB" smtClean="0"/>
              <a:t>Example - E/R Diagram</a:t>
            </a:r>
          </a:p>
        </p:txBody>
      </p:sp>
      <p:sp>
        <p:nvSpPr>
          <p:cNvPr id="30724" name="AutoShape 3"/>
          <p:cNvSpPr>
            <a:spLocks noChangeArrowheads="1"/>
          </p:cNvSpPr>
          <p:nvPr/>
        </p:nvSpPr>
        <p:spPr bwMode="auto">
          <a:xfrm>
            <a:off x="48768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30725" name="AutoShape 4"/>
          <p:cNvSpPr>
            <a:spLocks noChangeArrowheads="1"/>
          </p:cNvSpPr>
          <p:nvPr/>
        </p:nvSpPr>
        <p:spPr bwMode="auto">
          <a:xfrm>
            <a:off x="4064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30726" name="AutoShape 5"/>
          <p:cNvSpPr>
            <a:spLocks noChangeArrowheads="1"/>
          </p:cNvSpPr>
          <p:nvPr/>
        </p:nvSpPr>
        <p:spPr bwMode="auto">
          <a:xfrm>
            <a:off x="4775200" y="23622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30727" name="AutoShape 6"/>
          <p:cNvSpPr>
            <a:spLocks noChangeArrowheads="1"/>
          </p:cNvSpPr>
          <p:nvPr/>
        </p:nvSpPr>
        <p:spPr bwMode="auto">
          <a:xfrm>
            <a:off x="4876800" y="52578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30728" name="AutoShape 7"/>
          <p:cNvSpPr>
            <a:spLocks noChangeArrowheads="1"/>
          </p:cNvSpPr>
          <p:nvPr/>
        </p:nvSpPr>
        <p:spPr bwMode="auto">
          <a:xfrm>
            <a:off x="9347200" y="3429000"/>
            <a:ext cx="2336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Lecturer</a:t>
            </a:r>
          </a:p>
        </p:txBody>
      </p:sp>
      <p:sp>
        <p:nvSpPr>
          <p:cNvPr id="30729" name="AutoShape 8"/>
          <p:cNvSpPr>
            <a:spLocks noChangeArrowheads="1"/>
          </p:cNvSpPr>
          <p:nvPr/>
        </p:nvSpPr>
        <p:spPr bwMode="auto">
          <a:xfrm>
            <a:off x="3048000" y="33528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Includes</a:t>
            </a:r>
            <a:endParaRPr lang="en-GB" sz="2000">
              <a:solidFill>
                <a:schemeClr val="tx1"/>
              </a:solidFill>
              <a:latin typeface="Arial" pitchFamily="34" charset="0"/>
            </a:endParaRPr>
          </a:p>
        </p:txBody>
      </p:sp>
      <p:sp>
        <p:nvSpPr>
          <p:cNvPr id="30730" name="AutoShape 9"/>
          <p:cNvSpPr>
            <a:spLocks noChangeArrowheads="1"/>
          </p:cNvSpPr>
          <p:nvPr/>
        </p:nvSpPr>
        <p:spPr bwMode="auto">
          <a:xfrm>
            <a:off x="812800" y="22860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Offers</a:t>
            </a:r>
            <a:endParaRPr lang="en-GB" sz="2000">
              <a:solidFill>
                <a:schemeClr val="tx1"/>
              </a:solidFill>
              <a:latin typeface="Arial" pitchFamily="34" charset="0"/>
            </a:endParaRPr>
          </a:p>
        </p:txBody>
      </p:sp>
      <p:sp>
        <p:nvSpPr>
          <p:cNvPr id="30731" name="AutoShape 10"/>
          <p:cNvSpPr>
            <a:spLocks noChangeArrowheads="1"/>
          </p:cNvSpPr>
          <p:nvPr/>
        </p:nvSpPr>
        <p:spPr bwMode="auto">
          <a:xfrm>
            <a:off x="9753600" y="51816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Tutors</a:t>
            </a:r>
            <a:endParaRPr lang="en-GB" sz="2000">
              <a:solidFill>
                <a:schemeClr val="tx1"/>
              </a:solidFill>
              <a:latin typeface="Arial" pitchFamily="34" charset="0"/>
            </a:endParaRPr>
          </a:p>
        </p:txBody>
      </p:sp>
      <p:sp>
        <p:nvSpPr>
          <p:cNvPr id="30732" name="AutoShape 11"/>
          <p:cNvSpPr>
            <a:spLocks noChangeArrowheads="1"/>
          </p:cNvSpPr>
          <p:nvPr/>
        </p:nvSpPr>
        <p:spPr bwMode="auto">
          <a:xfrm>
            <a:off x="812800" y="51816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Enrols In</a:t>
            </a:r>
            <a:endParaRPr lang="en-GB" sz="2000">
              <a:solidFill>
                <a:schemeClr val="tx1"/>
              </a:solidFill>
              <a:latin typeface="Arial" pitchFamily="34" charset="0"/>
            </a:endParaRPr>
          </a:p>
        </p:txBody>
      </p:sp>
      <p:sp>
        <p:nvSpPr>
          <p:cNvPr id="30733" name="AutoShape 12"/>
          <p:cNvSpPr>
            <a:spLocks noChangeArrowheads="1"/>
          </p:cNvSpPr>
          <p:nvPr/>
        </p:nvSpPr>
        <p:spPr bwMode="auto">
          <a:xfrm>
            <a:off x="5283200" y="42672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Takes</a:t>
            </a:r>
            <a:endParaRPr lang="en-GB" sz="2000">
              <a:solidFill>
                <a:schemeClr val="tx1"/>
              </a:solidFill>
              <a:latin typeface="Arial" pitchFamily="34" charset="0"/>
            </a:endParaRPr>
          </a:p>
        </p:txBody>
      </p:sp>
      <p:sp>
        <p:nvSpPr>
          <p:cNvPr id="30734" name="AutoShape 13"/>
          <p:cNvSpPr>
            <a:spLocks noChangeArrowheads="1"/>
          </p:cNvSpPr>
          <p:nvPr/>
        </p:nvSpPr>
        <p:spPr bwMode="auto">
          <a:xfrm>
            <a:off x="9753600" y="22860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Employs</a:t>
            </a:r>
            <a:endParaRPr lang="en-GB" sz="2000">
              <a:solidFill>
                <a:schemeClr val="tx1"/>
              </a:solidFill>
              <a:latin typeface="Arial" pitchFamily="34" charset="0"/>
            </a:endParaRPr>
          </a:p>
        </p:txBody>
      </p:sp>
      <p:sp>
        <p:nvSpPr>
          <p:cNvPr id="30735" name="AutoShape 14"/>
          <p:cNvSpPr>
            <a:spLocks noChangeArrowheads="1"/>
          </p:cNvSpPr>
          <p:nvPr/>
        </p:nvSpPr>
        <p:spPr bwMode="auto">
          <a:xfrm>
            <a:off x="7518400" y="3352800"/>
            <a:ext cx="1524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Teaches</a:t>
            </a:r>
            <a:endParaRPr lang="en-GB" sz="2000">
              <a:solidFill>
                <a:schemeClr val="tx1"/>
              </a:solidFill>
              <a:latin typeface="Arial" pitchFamily="34" charset="0"/>
            </a:endParaRPr>
          </a:p>
        </p:txBody>
      </p:sp>
      <p:cxnSp>
        <p:nvCxnSpPr>
          <p:cNvPr id="30736" name="AutoShape 15"/>
          <p:cNvCxnSpPr>
            <a:cxnSpLocks noChangeShapeType="1"/>
            <a:stCxn id="30725" idx="3"/>
            <a:endCxn id="30729" idx="1"/>
          </p:cNvCxnSpPr>
          <p:nvPr/>
        </p:nvCxnSpPr>
        <p:spPr bwMode="auto">
          <a:xfrm>
            <a:off x="2755900" y="3695700"/>
            <a:ext cx="279400" cy="0"/>
          </a:xfrm>
          <a:prstGeom prst="straightConnector1">
            <a:avLst/>
          </a:prstGeom>
          <a:noFill/>
          <a:ln w="19050">
            <a:solidFill>
              <a:schemeClr val="tx1"/>
            </a:solidFill>
            <a:round/>
            <a:headEnd/>
            <a:tailEnd/>
          </a:ln>
          <a:effectLst/>
        </p:spPr>
      </p:cxnSp>
      <p:cxnSp>
        <p:nvCxnSpPr>
          <p:cNvPr id="30737" name="AutoShape 16"/>
          <p:cNvCxnSpPr>
            <a:cxnSpLocks noChangeShapeType="1"/>
            <a:stCxn id="30729" idx="3"/>
            <a:endCxn id="30724" idx="1"/>
          </p:cNvCxnSpPr>
          <p:nvPr/>
        </p:nvCxnSpPr>
        <p:spPr bwMode="auto">
          <a:xfrm>
            <a:off x="4584700" y="3695700"/>
            <a:ext cx="279400" cy="0"/>
          </a:xfrm>
          <a:prstGeom prst="straightConnector1">
            <a:avLst/>
          </a:prstGeom>
          <a:noFill/>
          <a:ln w="19050">
            <a:solidFill>
              <a:schemeClr val="tx1"/>
            </a:solidFill>
            <a:round/>
            <a:headEnd/>
            <a:tailEnd/>
          </a:ln>
          <a:effectLst/>
        </p:spPr>
      </p:cxnSp>
      <p:cxnSp>
        <p:nvCxnSpPr>
          <p:cNvPr id="30738" name="AutoShape 17"/>
          <p:cNvCxnSpPr>
            <a:cxnSpLocks noChangeShapeType="1"/>
            <a:stCxn id="30724" idx="3"/>
            <a:endCxn id="30735" idx="1"/>
          </p:cNvCxnSpPr>
          <p:nvPr/>
        </p:nvCxnSpPr>
        <p:spPr bwMode="auto">
          <a:xfrm>
            <a:off x="7226300" y="3695700"/>
            <a:ext cx="279400" cy="0"/>
          </a:xfrm>
          <a:prstGeom prst="straightConnector1">
            <a:avLst/>
          </a:prstGeom>
          <a:noFill/>
          <a:ln w="19050">
            <a:solidFill>
              <a:schemeClr val="tx1"/>
            </a:solidFill>
            <a:round/>
            <a:headEnd/>
            <a:tailEnd/>
          </a:ln>
          <a:effectLst/>
        </p:spPr>
      </p:cxnSp>
      <p:cxnSp>
        <p:nvCxnSpPr>
          <p:cNvPr id="30739" name="AutoShape 18"/>
          <p:cNvCxnSpPr>
            <a:cxnSpLocks noChangeShapeType="1"/>
            <a:stCxn id="30735" idx="3"/>
            <a:endCxn id="30728" idx="1"/>
          </p:cNvCxnSpPr>
          <p:nvPr/>
        </p:nvCxnSpPr>
        <p:spPr bwMode="auto">
          <a:xfrm>
            <a:off x="9055100" y="3695700"/>
            <a:ext cx="279400" cy="0"/>
          </a:xfrm>
          <a:prstGeom prst="straightConnector1">
            <a:avLst/>
          </a:prstGeom>
          <a:noFill/>
          <a:ln w="19050">
            <a:solidFill>
              <a:schemeClr val="tx1"/>
            </a:solidFill>
            <a:round/>
            <a:headEnd/>
            <a:tailEnd/>
          </a:ln>
          <a:effectLst/>
        </p:spPr>
      </p:cxnSp>
      <p:cxnSp>
        <p:nvCxnSpPr>
          <p:cNvPr id="30740" name="AutoShape 19"/>
          <p:cNvCxnSpPr>
            <a:cxnSpLocks noChangeShapeType="1"/>
            <a:stCxn id="30728" idx="0"/>
            <a:endCxn id="30734" idx="2"/>
          </p:cNvCxnSpPr>
          <p:nvPr/>
        </p:nvCxnSpPr>
        <p:spPr bwMode="auto">
          <a:xfrm flipV="1">
            <a:off x="10515600" y="2981325"/>
            <a:ext cx="0" cy="438150"/>
          </a:xfrm>
          <a:prstGeom prst="straightConnector1">
            <a:avLst/>
          </a:prstGeom>
          <a:noFill/>
          <a:ln w="19050">
            <a:solidFill>
              <a:schemeClr val="tx1"/>
            </a:solidFill>
            <a:round/>
            <a:headEnd/>
            <a:tailEnd/>
          </a:ln>
          <a:effectLst/>
        </p:spPr>
      </p:cxnSp>
      <p:cxnSp>
        <p:nvCxnSpPr>
          <p:cNvPr id="30741" name="AutoShape 20"/>
          <p:cNvCxnSpPr>
            <a:cxnSpLocks noChangeShapeType="1"/>
            <a:stCxn id="30734" idx="1"/>
            <a:endCxn id="30726" idx="3"/>
          </p:cNvCxnSpPr>
          <p:nvPr/>
        </p:nvCxnSpPr>
        <p:spPr bwMode="auto">
          <a:xfrm flipH="1">
            <a:off x="7124700" y="2628900"/>
            <a:ext cx="2616200" cy="0"/>
          </a:xfrm>
          <a:prstGeom prst="straightConnector1">
            <a:avLst/>
          </a:prstGeom>
          <a:noFill/>
          <a:ln w="19050">
            <a:solidFill>
              <a:schemeClr val="tx1"/>
            </a:solidFill>
            <a:round/>
            <a:headEnd/>
            <a:tailEnd/>
          </a:ln>
          <a:effectLst/>
        </p:spPr>
      </p:cxnSp>
      <p:cxnSp>
        <p:nvCxnSpPr>
          <p:cNvPr id="30742" name="AutoShape 21"/>
          <p:cNvCxnSpPr>
            <a:cxnSpLocks noChangeShapeType="1"/>
            <a:stCxn id="30726" idx="1"/>
            <a:endCxn id="30730" idx="3"/>
          </p:cNvCxnSpPr>
          <p:nvPr/>
        </p:nvCxnSpPr>
        <p:spPr bwMode="auto">
          <a:xfrm flipH="1">
            <a:off x="2349500" y="2628900"/>
            <a:ext cx="2413000" cy="0"/>
          </a:xfrm>
          <a:prstGeom prst="straightConnector1">
            <a:avLst/>
          </a:prstGeom>
          <a:noFill/>
          <a:ln w="19050">
            <a:solidFill>
              <a:schemeClr val="tx1"/>
            </a:solidFill>
            <a:round/>
            <a:headEnd/>
            <a:tailEnd/>
          </a:ln>
          <a:effectLst/>
        </p:spPr>
      </p:cxnSp>
      <p:cxnSp>
        <p:nvCxnSpPr>
          <p:cNvPr id="30743" name="AutoShape 22"/>
          <p:cNvCxnSpPr>
            <a:cxnSpLocks noChangeShapeType="1"/>
            <a:stCxn id="30730" idx="2"/>
            <a:endCxn id="30725" idx="0"/>
          </p:cNvCxnSpPr>
          <p:nvPr/>
        </p:nvCxnSpPr>
        <p:spPr bwMode="auto">
          <a:xfrm>
            <a:off x="1574800" y="2981325"/>
            <a:ext cx="0" cy="438150"/>
          </a:xfrm>
          <a:prstGeom prst="straightConnector1">
            <a:avLst/>
          </a:prstGeom>
          <a:noFill/>
          <a:ln w="19050">
            <a:solidFill>
              <a:schemeClr val="tx1"/>
            </a:solidFill>
            <a:round/>
            <a:headEnd/>
            <a:tailEnd/>
          </a:ln>
          <a:effectLst/>
        </p:spPr>
      </p:cxnSp>
      <p:cxnSp>
        <p:nvCxnSpPr>
          <p:cNvPr id="30744" name="AutoShape 23"/>
          <p:cNvCxnSpPr>
            <a:cxnSpLocks noChangeShapeType="1"/>
            <a:stCxn id="30725" idx="2"/>
            <a:endCxn id="30732" idx="0"/>
          </p:cNvCxnSpPr>
          <p:nvPr/>
        </p:nvCxnSpPr>
        <p:spPr bwMode="auto">
          <a:xfrm>
            <a:off x="1574800" y="3971925"/>
            <a:ext cx="0" cy="1200150"/>
          </a:xfrm>
          <a:prstGeom prst="straightConnector1">
            <a:avLst/>
          </a:prstGeom>
          <a:noFill/>
          <a:ln w="19050">
            <a:solidFill>
              <a:schemeClr val="tx1"/>
            </a:solidFill>
            <a:round/>
            <a:headEnd/>
            <a:tailEnd/>
          </a:ln>
          <a:effectLst/>
        </p:spPr>
      </p:cxnSp>
      <p:cxnSp>
        <p:nvCxnSpPr>
          <p:cNvPr id="30745" name="AutoShape 24"/>
          <p:cNvCxnSpPr>
            <a:cxnSpLocks noChangeShapeType="1"/>
            <a:stCxn id="30732" idx="3"/>
            <a:endCxn id="30727" idx="1"/>
          </p:cNvCxnSpPr>
          <p:nvPr/>
        </p:nvCxnSpPr>
        <p:spPr bwMode="auto">
          <a:xfrm>
            <a:off x="2349500" y="5524500"/>
            <a:ext cx="2514600" cy="0"/>
          </a:xfrm>
          <a:prstGeom prst="straightConnector1">
            <a:avLst/>
          </a:prstGeom>
          <a:noFill/>
          <a:ln w="19050">
            <a:solidFill>
              <a:schemeClr val="tx1"/>
            </a:solidFill>
            <a:round/>
            <a:headEnd/>
            <a:tailEnd/>
          </a:ln>
          <a:effectLst/>
        </p:spPr>
      </p:cxnSp>
      <p:cxnSp>
        <p:nvCxnSpPr>
          <p:cNvPr id="30746" name="AutoShape 25"/>
          <p:cNvCxnSpPr>
            <a:cxnSpLocks noChangeShapeType="1"/>
            <a:stCxn id="30727" idx="0"/>
            <a:endCxn id="30733" idx="2"/>
          </p:cNvCxnSpPr>
          <p:nvPr/>
        </p:nvCxnSpPr>
        <p:spPr bwMode="auto">
          <a:xfrm flipV="1">
            <a:off x="6045200" y="4962525"/>
            <a:ext cx="0" cy="285750"/>
          </a:xfrm>
          <a:prstGeom prst="straightConnector1">
            <a:avLst/>
          </a:prstGeom>
          <a:noFill/>
          <a:ln w="19050">
            <a:solidFill>
              <a:schemeClr val="tx1"/>
            </a:solidFill>
            <a:round/>
            <a:headEnd/>
            <a:tailEnd/>
          </a:ln>
          <a:effectLst/>
        </p:spPr>
      </p:cxnSp>
      <p:cxnSp>
        <p:nvCxnSpPr>
          <p:cNvPr id="30747" name="AutoShape 26"/>
          <p:cNvCxnSpPr>
            <a:cxnSpLocks noChangeShapeType="1"/>
            <a:stCxn id="30733" idx="0"/>
            <a:endCxn id="30724" idx="2"/>
          </p:cNvCxnSpPr>
          <p:nvPr/>
        </p:nvCxnSpPr>
        <p:spPr bwMode="auto">
          <a:xfrm flipV="1">
            <a:off x="6045200" y="3971925"/>
            <a:ext cx="0" cy="285750"/>
          </a:xfrm>
          <a:prstGeom prst="straightConnector1">
            <a:avLst/>
          </a:prstGeom>
          <a:noFill/>
          <a:ln w="19050">
            <a:solidFill>
              <a:schemeClr val="tx1"/>
            </a:solidFill>
            <a:round/>
            <a:headEnd/>
            <a:tailEnd/>
          </a:ln>
          <a:effectLst/>
        </p:spPr>
      </p:cxnSp>
      <p:cxnSp>
        <p:nvCxnSpPr>
          <p:cNvPr id="30748" name="AutoShape 27"/>
          <p:cNvCxnSpPr>
            <a:cxnSpLocks noChangeShapeType="1"/>
            <a:stCxn id="30727" idx="3"/>
            <a:endCxn id="30731" idx="1"/>
          </p:cNvCxnSpPr>
          <p:nvPr/>
        </p:nvCxnSpPr>
        <p:spPr bwMode="auto">
          <a:xfrm>
            <a:off x="7226300" y="5524500"/>
            <a:ext cx="2514600" cy="0"/>
          </a:xfrm>
          <a:prstGeom prst="straightConnector1">
            <a:avLst/>
          </a:prstGeom>
          <a:noFill/>
          <a:ln w="19050">
            <a:solidFill>
              <a:schemeClr val="tx1"/>
            </a:solidFill>
            <a:round/>
            <a:headEnd/>
            <a:tailEnd/>
          </a:ln>
          <a:effectLst/>
        </p:spPr>
      </p:cxnSp>
      <p:cxnSp>
        <p:nvCxnSpPr>
          <p:cNvPr id="30749" name="AutoShape 28"/>
          <p:cNvCxnSpPr>
            <a:cxnSpLocks noChangeShapeType="1"/>
            <a:stCxn id="30731" idx="0"/>
            <a:endCxn id="30728" idx="2"/>
          </p:cNvCxnSpPr>
          <p:nvPr/>
        </p:nvCxnSpPr>
        <p:spPr bwMode="auto">
          <a:xfrm flipV="1">
            <a:off x="10515600" y="3971925"/>
            <a:ext cx="0" cy="1200150"/>
          </a:xfrm>
          <a:prstGeom prst="straightConnector1">
            <a:avLst/>
          </a:prstGeom>
          <a:noFill/>
          <a:ln w="19050">
            <a:solidFill>
              <a:schemeClr val="tx1"/>
            </a:solidFill>
            <a:round/>
            <a:headEnd/>
            <a:tailEnd/>
          </a:ln>
          <a:effectLst/>
        </p:spPr>
      </p:cxnSp>
      <p:sp>
        <p:nvSpPr>
          <p:cNvPr id="30750" name="Arc 29"/>
          <p:cNvSpPr>
            <a:spLocks/>
          </p:cNvSpPr>
          <p:nvPr/>
        </p:nvSpPr>
        <p:spPr bwMode="auto">
          <a:xfrm>
            <a:off x="7213600" y="54102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30751" name="Arc 30"/>
          <p:cNvSpPr>
            <a:spLocks/>
          </p:cNvSpPr>
          <p:nvPr/>
        </p:nvSpPr>
        <p:spPr bwMode="auto">
          <a:xfrm flipH="1">
            <a:off x="4673600" y="54102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30752" name="Arc 31"/>
          <p:cNvSpPr>
            <a:spLocks/>
          </p:cNvSpPr>
          <p:nvPr/>
        </p:nvSpPr>
        <p:spPr bwMode="auto">
          <a:xfrm rot="5400000">
            <a:off x="5965825" y="38893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30753" name="Arc 32"/>
          <p:cNvSpPr>
            <a:spLocks/>
          </p:cNvSpPr>
          <p:nvPr/>
        </p:nvSpPr>
        <p:spPr bwMode="auto">
          <a:xfrm rot="16200000" flipV="1">
            <a:off x="5965825" y="50323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30754" name="Arc 33"/>
          <p:cNvSpPr>
            <a:spLocks/>
          </p:cNvSpPr>
          <p:nvPr/>
        </p:nvSpPr>
        <p:spPr bwMode="auto">
          <a:xfrm flipH="1">
            <a:off x="46736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30755" name="Arc 34"/>
          <p:cNvSpPr>
            <a:spLocks/>
          </p:cNvSpPr>
          <p:nvPr/>
        </p:nvSpPr>
        <p:spPr bwMode="auto">
          <a:xfrm rot="16200000" flipV="1">
            <a:off x="10436225" y="32035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30756" name="Arc 35"/>
          <p:cNvSpPr>
            <a:spLocks/>
          </p:cNvSpPr>
          <p:nvPr/>
        </p:nvSpPr>
        <p:spPr bwMode="auto">
          <a:xfrm rot="16200000" flipV="1">
            <a:off x="1495425" y="3203575"/>
            <a:ext cx="152400" cy="298451"/>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30757" name="Arc 36"/>
          <p:cNvSpPr>
            <a:spLocks/>
          </p:cNvSpPr>
          <p:nvPr/>
        </p:nvSpPr>
        <p:spPr bwMode="auto">
          <a:xfrm>
            <a:off x="72136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
        <p:nvSpPr>
          <p:cNvPr id="30758" name="Arc 37"/>
          <p:cNvSpPr>
            <a:spLocks/>
          </p:cNvSpPr>
          <p:nvPr/>
        </p:nvSpPr>
        <p:spPr bwMode="auto">
          <a:xfrm>
            <a:off x="2743200" y="3581400"/>
            <a:ext cx="203200" cy="223838"/>
          </a:xfrm>
          <a:custGeom>
            <a:avLst/>
            <a:gdLst>
              <a:gd name="T0" fmla="*/ 0 w 21600"/>
              <a:gd name="T1" fmla="*/ 0 h 43200"/>
              <a:gd name="T2" fmla="*/ 1348 w 21600"/>
              <a:gd name="T3" fmla="*/ 1159802 h 43200"/>
              <a:gd name="T4" fmla="*/ 0 w 21600"/>
              <a:gd name="T5" fmla="*/ 579901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p:spPr>
        <p:txBody>
          <a:bodyPr wrap="none" anchor="ct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31747" name="Rectangle 2"/>
          <p:cNvSpPr>
            <a:spLocks noGrp="1" noChangeArrowheads="1"/>
          </p:cNvSpPr>
          <p:nvPr>
            <p:ph type="title"/>
          </p:nvPr>
        </p:nvSpPr>
        <p:spPr/>
        <p:txBody>
          <a:bodyPr/>
          <a:lstStyle/>
          <a:p>
            <a:r>
              <a:rPr lang="en-GB" smtClean="0"/>
              <a:t>Entities and Attributes</a:t>
            </a:r>
          </a:p>
        </p:txBody>
      </p:sp>
      <p:sp>
        <p:nvSpPr>
          <p:cNvPr id="31748" name="Rectangle 3"/>
          <p:cNvSpPr>
            <a:spLocks noGrp="1" noChangeArrowheads="1"/>
          </p:cNvSpPr>
          <p:nvPr>
            <p:ph type="body" sz="half" idx="1"/>
          </p:nvPr>
        </p:nvSpPr>
        <p:spPr/>
        <p:txBody>
          <a:bodyPr/>
          <a:lstStyle/>
          <a:p>
            <a:r>
              <a:rPr lang="en-GB" sz="2400" smtClean="0"/>
              <a:t>Sometimes it is hard to tell if something should be an entity or an attribute</a:t>
            </a:r>
          </a:p>
          <a:p>
            <a:pPr lvl="1"/>
            <a:r>
              <a:rPr lang="en-GB" sz="2000" smtClean="0"/>
              <a:t>They both represent objects or facts about the world</a:t>
            </a:r>
          </a:p>
          <a:p>
            <a:pPr lvl="1"/>
            <a:r>
              <a:rPr lang="en-GB" sz="2000" smtClean="0"/>
              <a:t>They are both often represented by nouns in descriptions</a:t>
            </a:r>
          </a:p>
        </p:txBody>
      </p:sp>
      <p:sp>
        <p:nvSpPr>
          <p:cNvPr id="31749" name="Rectangle 4"/>
          <p:cNvSpPr>
            <a:spLocks noGrp="1" noChangeArrowheads="1"/>
          </p:cNvSpPr>
          <p:nvPr>
            <p:ph type="body" sz="half" idx="2"/>
          </p:nvPr>
        </p:nvSpPr>
        <p:spPr/>
        <p:txBody>
          <a:bodyPr/>
          <a:lstStyle/>
          <a:p>
            <a:r>
              <a:rPr lang="en-GB" sz="2400" smtClean="0"/>
              <a:t>General guidelines</a:t>
            </a:r>
          </a:p>
          <a:p>
            <a:pPr lvl="1"/>
            <a:r>
              <a:rPr lang="en-GB" sz="2000" smtClean="0"/>
              <a:t>Entities can have attributes but attributes have no smaller parts</a:t>
            </a:r>
          </a:p>
          <a:p>
            <a:pPr lvl="1"/>
            <a:r>
              <a:rPr lang="en-GB" sz="2000" smtClean="0"/>
              <a:t>Entities can have relationships between them, but an attribute belongs to a single entity</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32771" name="Rectangle 2"/>
          <p:cNvSpPr>
            <a:spLocks noGrp="1" noChangeArrowheads="1"/>
          </p:cNvSpPr>
          <p:nvPr>
            <p:ph type="title"/>
          </p:nvPr>
        </p:nvSpPr>
        <p:spPr/>
        <p:txBody>
          <a:bodyPr/>
          <a:lstStyle/>
          <a:p>
            <a:r>
              <a:rPr lang="en-GB" smtClean="0"/>
              <a:t>Example</a:t>
            </a:r>
          </a:p>
        </p:txBody>
      </p:sp>
      <p:sp>
        <p:nvSpPr>
          <p:cNvPr id="32772" name="Rectangle 3"/>
          <p:cNvSpPr>
            <a:spLocks noGrp="1" noChangeArrowheads="1"/>
          </p:cNvSpPr>
          <p:nvPr>
            <p:ph type="body" idx="1"/>
          </p:nvPr>
        </p:nvSpPr>
        <p:spPr/>
        <p:txBody>
          <a:bodyPr/>
          <a:lstStyle/>
          <a:p>
            <a:pPr>
              <a:buFontTx/>
              <a:buNone/>
            </a:pPr>
            <a:r>
              <a:rPr lang="en-GB" smtClean="0"/>
              <a:t>	We want to represent information about products in a database. Each product has a description, a price and a supplier. Suppliers have addresses, phone numbers, and names. Each address is made up of a street address, a city, and a postcode.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33795" name="Rectangle 2"/>
          <p:cNvSpPr>
            <a:spLocks noGrp="1" noChangeArrowheads="1"/>
          </p:cNvSpPr>
          <p:nvPr>
            <p:ph type="title"/>
          </p:nvPr>
        </p:nvSpPr>
        <p:spPr/>
        <p:txBody>
          <a:bodyPr/>
          <a:lstStyle/>
          <a:p>
            <a:r>
              <a:rPr lang="en-GB" smtClean="0"/>
              <a:t>Example - Entities/Attributes</a:t>
            </a:r>
          </a:p>
        </p:txBody>
      </p:sp>
      <p:sp>
        <p:nvSpPr>
          <p:cNvPr id="33796" name="Rectangle 3"/>
          <p:cNvSpPr>
            <a:spLocks noGrp="1" noChangeArrowheads="1"/>
          </p:cNvSpPr>
          <p:nvPr>
            <p:ph type="body" sz="half" idx="1"/>
          </p:nvPr>
        </p:nvSpPr>
        <p:spPr/>
        <p:txBody>
          <a:bodyPr/>
          <a:lstStyle/>
          <a:p>
            <a:pPr>
              <a:lnSpc>
                <a:spcPct val="90000"/>
              </a:lnSpc>
            </a:pPr>
            <a:r>
              <a:rPr lang="en-GB" sz="2400" smtClean="0"/>
              <a:t>Entities or attributes:</a:t>
            </a:r>
          </a:p>
          <a:p>
            <a:pPr lvl="2">
              <a:lnSpc>
                <a:spcPct val="90000"/>
              </a:lnSpc>
            </a:pPr>
            <a:r>
              <a:rPr lang="en-GB" sz="1800" smtClean="0"/>
              <a:t>product</a:t>
            </a:r>
          </a:p>
          <a:p>
            <a:pPr lvl="2">
              <a:lnSpc>
                <a:spcPct val="90000"/>
              </a:lnSpc>
            </a:pPr>
            <a:r>
              <a:rPr lang="en-GB" sz="1800" smtClean="0"/>
              <a:t>description</a:t>
            </a:r>
          </a:p>
          <a:p>
            <a:pPr lvl="2">
              <a:lnSpc>
                <a:spcPct val="90000"/>
              </a:lnSpc>
            </a:pPr>
            <a:r>
              <a:rPr lang="en-GB" sz="1800" smtClean="0"/>
              <a:t>price</a:t>
            </a:r>
          </a:p>
          <a:p>
            <a:pPr lvl="2">
              <a:lnSpc>
                <a:spcPct val="90000"/>
              </a:lnSpc>
            </a:pPr>
            <a:r>
              <a:rPr lang="en-GB" sz="1800" smtClean="0"/>
              <a:t>supplier</a:t>
            </a:r>
          </a:p>
          <a:p>
            <a:pPr lvl="2">
              <a:lnSpc>
                <a:spcPct val="90000"/>
              </a:lnSpc>
            </a:pPr>
            <a:r>
              <a:rPr lang="en-GB" sz="1800" smtClean="0"/>
              <a:t>address</a:t>
            </a:r>
          </a:p>
          <a:p>
            <a:pPr lvl="2">
              <a:lnSpc>
                <a:spcPct val="90000"/>
              </a:lnSpc>
            </a:pPr>
            <a:r>
              <a:rPr lang="en-GB" sz="1800" smtClean="0"/>
              <a:t>phone number</a:t>
            </a:r>
          </a:p>
          <a:p>
            <a:pPr lvl="2">
              <a:lnSpc>
                <a:spcPct val="90000"/>
              </a:lnSpc>
            </a:pPr>
            <a:r>
              <a:rPr lang="en-GB" sz="1800" smtClean="0"/>
              <a:t>name</a:t>
            </a:r>
          </a:p>
          <a:p>
            <a:pPr lvl="2">
              <a:lnSpc>
                <a:spcPct val="90000"/>
              </a:lnSpc>
            </a:pPr>
            <a:r>
              <a:rPr lang="en-GB" sz="1800" smtClean="0"/>
              <a:t>street address</a:t>
            </a:r>
          </a:p>
          <a:p>
            <a:pPr lvl="2">
              <a:lnSpc>
                <a:spcPct val="90000"/>
              </a:lnSpc>
            </a:pPr>
            <a:r>
              <a:rPr lang="en-GB" sz="1800" smtClean="0"/>
              <a:t>city </a:t>
            </a:r>
          </a:p>
          <a:p>
            <a:pPr lvl="2">
              <a:lnSpc>
                <a:spcPct val="90000"/>
              </a:lnSpc>
            </a:pPr>
            <a:r>
              <a:rPr lang="en-GB" sz="1800" smtClean="0"/>
              <a:t>postcode</a:t>
            </a:r>
          </a:p>
        </p:txBody>
      </p:sp>
      <p:sp>
        <p:nvSpPr>
          <p:cNvPr id="33797" name="Rectangle 4"/>
          <p:cNvSpPr>
            <a:spLocks noGrp="1" noChangeArrowheads="1"/>
          </p:cNvSpPr>
          <p:nvPr>
            <p:ph type="body" sz="half" idx="2"/>
          </p:nvPr>
        </p:nvSpPr>
        <p:spPr/>
        <p:txBody>
          <a:bodyPr/>
          <a:lstStyle/>
          <a:p>
            <a:r>
              <a:rPr lang="en-GB" sz="2400" smtClean="0"/>
              <a:t>Products, suppliers, and addresses all have smaller parts so we can make them entities</a:t>
            </a:r>
          </a:p>
          <a:p>
            <a:r>
              <a:rPr lang="en-GB" sz="2400" smtClean="0"/>
              <a:t>The others have no smaller parts and belong to a single entity</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2"/>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t>Entity Relationship Modelling</a:t>
            </a:r>
          </a:p>
        </p:txBody>
      </p:sp>
      <p:sp>
        <p:nvSpPr>
          <p:cNvPr id="34819" name="Rectangle 2"/>
          <p:cNvSpPr>
            <a:spLocks noGrp="1" noChangeArrowheads="1"/>
          </p:cNvSpPr>
          <p:nvPr>
            <p:ph type="title"/>
          </p:nvPr>
        </p:nvSpPr>
        <p:spPr/>
        <p:txBody>
          <a:bodyPr/>
          <a:lstStyle/>
          <a:p>
            <a:r>
              <a:rPr lang="en-GB" smtClean="0"/>
              <a:t>Example - E/R Diagram</a:t>
            </a:r>
          </a:p>
        </p:txBody>
      </p:sp>
      <p:sp>
        <p:nvSpPr>
          <p:cNvPr id="34820" name="AutoShape 3"/>
          <p:cNvSpPr>
            <a:spLocks noChangeArrowheads="1"/>
          </p:cNvSpPr>
          <p:nvPr/>
        </p:nvSpPr>
        <p:spPr bwMode="auto">
          <a:xfrm>
            <a:off x="3657600" y="2590800"/>
            <a:ext cx="1828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Product</a:t>
            </a:r>
          </a:p>
        </p:txBody>
      </p:sp>
      <p:sp>
        <p:nvSpPr>
          <p:cNvPr id="34821" name="AutoShape 4"/>
          <p:cNvSpPr>
            <a:spLocks noChangeArrowheads="1"/>
          </p:cNvSpPr>
          <p:nvPr/>
        </p:nvSpPr>
        <p:spPr bwMode="auto">
          <a:xfrm>
            <a:off x="3657600" y="4419600"/>
            <a:ext cx="1828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Supplier</a:t>
            </a:r>
          </a:p>
        </p:txBody>
      </p:sp>
      <p:sp>
        <p:nvSpPr>
          <p:cNvPr id="34822" name="AutoShape 5"/>
          <p:cNvSpPr>
            <a:spLocks noChangeArrowheads="1"/>
          </p:cNvSpPr>
          <p:nvPr/>
        </p:nvSpPr>
        <p:spPr bwMode="auto">
          <a:xfrm>
            <a:off x="7518400" y="4419600"/>
            <a:ext cx="18288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Address</a:t>
            </a:r>
          </a:p>
        </p:txBody>
      </p:sp>
      <p:sp>
        <p:nvSpPr>
          <p:cNvPr id="34823" name="Oval 6"/>
          <p:cNvSpPr>
            <a:spLocks noChangeArrowheads="1"/>
          </p:cNvSpPr>
          <p:nvPr/>
        </p:nvSpPr>
        <p:spPr bwMode="auto">
          <a:xfrm>
            <a:off x="7315200" y="35814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Street address</a:t>
            </a:r>
          </a:p>
        </p:txBody>
      </p:sp>
      <p:sp>
        <p:nvSpPr>
          <p:cNvPr id="34824" name="Oval 7"/>
          <p:cNvSpPr>
            <a:spLocks noChangeArrowheads="1"/>
          </p:cNvSpPr>
          <p:nvPr/>
        </p:nvSpPr>
        <p:spPr bwMode="auto">
          <a:xfrm>
            <a:off x="9753600" y="44196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City</a:t>
            </a:r>
          </a:p>
        </p:txBody>
      </p:sp>
      <p:sp>
        <p:nvSpPr>
          <p:cNvPr id="34825" name="Oval 8"/>
          <p:cNvSpPr>
            <a:spLocks noChangeArrowheads="1"/>
          </p:cNvSpPr>
          <p:nvPr/>
        </p:nvSpPr>
        <p:spPr bwMode="auto">
          <a:xfrm>
            <a:off x="7315200" y="52578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Postcode</a:t>
            </a:r>
          </a:p>
        </p:txBody>
      </p:sp>
      <p:sp>
        <p:nvSpPr>
          <p:cNvPr id="34826" name="Oval 9"/>
          <p:cNvSpPr>
            <a:spLocks noChangeArrowheads="1"/>
          </p:cNvSpPr>
          <p:nvPr/>
        </p:nvSpPr>
        <p:spPr bwMode="auto">
          <a:xfrm>
            <a:off x="914400" y="44196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Name</a:t>
            </a:r>
          </a:p>
        </p:txBody>
      </p:sp>
      <p:sp>
        <p:nvSpPr>
          <p:cNvPr id="34827" name="Oval 10"/>
          <p:cNvSpPr>
            <a:spLocks noChangeArrowheads="1"/>
          </p:cNvSpPr>
          <p:nvPr/>
        </p:nvSpPr>
        <p:spPr bwMode="auto">
          <a:xfrm>
            <a:off x="3454400" y="52578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Phone number</a:t>
            </a:r>
          </a:p>
        </p:txBody>
      </p:sp>
      <p:sp>
        <p:nvSpPr>
          <p:cNvPr id="34828" name="Oval 11"/>
          <p:cNvSpPr>
            <a:spLocks noChangeArrowheads="1"/>
          </p:cNvSpPr>
          <p:nvPr/>
        </p:nvSpPr>
        <p:spPr bwMode="auto">
          <a:xfrm>
            <a:off x="3454400" y="17526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Price</a:t>
            </a:r>
          </a:p>
        </p:txBody>
      </p:sp>
      <p:sp>
        <p:nvSpPr>
          <p:cNvPr id="34829" name="Oval 12"/>
          <p:cNvSpPr>
            <a:spLocks noChangeArrowheads="1"/>
          </p:cNvSpPr>
          <p:nvPr/>
        </p:nvSpPr>
        <p:spPr bwMode="auto">
          <a:xfrm>
            <a:off x="914400" y="2590800"/>
            <a:ext cx="2235200" cy="533400"/>
          </a:xfrm>
          <a:prstGeom prst="ellipse">
            <a:avLst/>
          </a:prstGeom>
          <a:noFill/>
          <a:ln w="19050">
            <a:solidFill>
              <a:schemeClr val="tx1"/>
            </a:solidFill>
            <a:round/>
            <a:headEnd/>
            <a:tailEnd/>
          </a:ln>
          <a:effectLst/>
        </p:spPr>
        <p:txBody>
          <a:bodyPr wrap="none" anchor="ctr"/>
          <a:lstStyle/>
          <a:p>
            <a:pPr algn="ctr"/>
            <a:r>
              <a:rPr lang="en-GB" sz="1600">
                <a:solidFill>
                  <a:schemeClr val="tx1"/>
                </a:solidFill>
                <a:latin typeface="Arial" pitchFamily="34" charset="0"/>
              </a:rPr>
              <a:t>Description</a:t>
            </a:r>
          </a:p>
        </p:txBody>
      </p:sp>
      <p:cxnSp>
        <p:nvCxnSpPr>
          <p:cNvPr id="34830" name="AutoShape 13"/>
          <p:cNvCxnSpPr>
            <a:cxnSpLocks noChangeShapeType="1"/>
            <a:stCxn id="34820" idx="0"/>
            <a:endCxn id="34828" idx="4"/>
          </p:cNvCxnSpPr>
          <p:nvPr/>
        </p:nvCxnSpPr>
        <p:spPr bwMode="auto">
          <a:xfrm flipV="1">
            <a:off x="4572000" y="2295525"/>
            <a:ext cx="0" cy="285750"/>
          </a:xfrm>
          <a:prstGeom prst="straightConnector1">
            <a:avLst/>
          </a:prstGeom>
          <a:noFill/>
          <a:ln w="19050">
            <a:solidFill>
              <a:schemeClr val="tx1"/>
            </a:solidFill>
            <a:round/>
            <a:headEnd/>
            <a:tailEnd/>
          </a:ln>
          <a:effectLst/>
        </p:spPr>
      </p:cxnSp>
      <p:cxnSp>
        <p:nvCxnSpPr>
          <p:cNvPr id="34831" name="AutoShape 14"/>
          <p:cNvCxnSpPr>
            <a:cxnSpLocks noChangeShapeType="1"/>
            <a:stCxn id="34820" idx="1"/>
            <a:endCxn id="34829" idx="6"/>
          </p:cNvCxnSpPr>
          <p:nvPr/>
        </p:nvCxnSpPr>
        <p:spPr bwMode="auto">
          <a:xfrm flipH="1">
            <a:off x="3162300" y="2857500"/>
            <a:ext cx="482600" cy="0"/>
          </a:xfrm>
          <a:prstGeom prst="straightConnector1">
            <a:avLst/>
          </a:prstGeom>
          <a:noFill/>
          <a:ln w="19050">
            <a:solidFill>
              <a:schemeClr val="tx1"/>
            </a:solidFill>
            <a:round/>
            <a:headEnd/>
            <a:tailEnd/>
          </a:ln>
          <a:effectLst/>
        </p:spPr>
      </p:cxnSp>
      <p:cxnSp>
        <p:nvCxnSpPr>
          <p:cNvPr id="34832" name="AutoShape 15"/>
          <p:cNvCxnSpPr>
            <a:cxnSpLocks noChangeShapeType="1"/>
            <a:stCxn id="34821" idx="1"/>
            <a:endCxn id="34826" idx="6"/>
          </p:cNvCxnSpPr>
          <p:nvPr/>
        </p:nvCxnSpPr>
        <p:spPr bwMode="auto">
          <a:xfrm flipH="1">
            <a:off x="3162300" y="4686300"/>
            <a:ext cx="482600" cy="0"/>
          </a:xfrm>
          <a:prstGeom prst="straightConnector1">
            <a:avLst/>
          </a:prstGeom>
          <a:noFill/>
          <a:ln w="19050">
            <a:solidFill>
              <a:schemeClr val="tx1"/>
            </a:solidFill>
            <a:round/>
            <a:headEnd/>
            <a:tailEnd/>
          </a:ln>
          <a:effectLst/>
        </p:spPr>
      </p:cxnSp>
      <p:cxnSp>
        <p:nvCxnSpPr>
          <p:cNvPr id="34833" name="AutoShape 16"/>
          <p:cNvCxnSpPr>
            <a:cxnSpLocks noChangeShapeType="1"/>
            <a:stCxn id="34821" idx="2"/>
            <a:endCxn id="34827" idx="0"/>
          </p:cNvCxnSpPr>
          <p:nvPr/>
        </p:nvCxnSpPr>
        <p:spPr bwMode="auto">
          <a:xfrm>
            <a:off x="4572000" y="4962525"/>
            <a:ext cx="0" cy="285750"/>
          </a:xfrm>
          <a:prstGeom prst="straightConnector1">
            <a:avLst/>
          </a:prstGeom>
          <a:noFill/>
          <a:ln w="19050">
            <a:solidFill>
              <a:schemeClr val="tx1"/>
            </a:solidFill>
            <a:round/>
            <a:headEnd/>
            <a:tailEnd/>
          </a:ln>
          <a:effectLst/>
        </p:spPr>
      </p:cxnSp>
      <p:cxnSp>
        <p:nvCxnSpPr>
          <p:cNvPr id="34834" name="AutoShape 17"/>
          <p:cNvCxnSpPr>
            <a:cxnSpLocks noChangeShapeType="1"/>
            <a:stCxn id="34822" idx="2"/>
            <a:endCxn id="34825" idx="0"/>
          </p:cNvCxnSpPr>
          <p:nvPr/>
        </p:nvCxnSpPr>
        <p:spPr bwMode="auto">
          <a:xfrm>
            <a:off x="8432800" y="4962525"/>
            <a:ext cx="0" cy="285750"/>
          </a:xfrm>
          <a:prstGeom prst="straightConnector1">
            <a:avLst/>
          </a:prstGeom>
          <a:noFill/>
          <a:ln w="19050">
            <a:solidFill>
              <a:schemeClr val="tx1"/>
            </a:solidFill>
            <a:round/>
            <a:headEnd/>
            <a:tailEnd/>
          </a:ln>
          <a:effectLst/>
        </p:spPr>
      </p:cxnSp>
      <p:cxnSp>
        <p:nvCxnSpPr>
          <p:cNvPr id="34835" name="AutoShape 18"/>
          <p:cNvCxnSpPr>
            <a:cxnSpLocks noChangeShapeType="1"/>
            <a:stCxn id="34822" idx="3"/>
            <a:endCxn id="34824" idx="2"/>
          </p:cNvCxnSpPr>
          <p:nvPr/>
        </p:nvCxnSpPr>
        <p:spPr bwMode="auto">
          <a:xfrm>
            <a:off x="9359900" y="4686300"/>
            <a:ext cx="381000" cy="0"/>
          </a:xfrm>
          <a:prstGeom prst="straightConnector1">
            <a:avLst/>
          </a:prstGeom>
          <a:noFill/>
          <a:ln w="19050">
            <a:solidFill>
              <a:schemeClr val="tx1"/>
            </a:solidFill>
            <a:round/>
            <a:headEnd/>
            <a:tailEnd/>
          </a:ln>
          <a:effectLst/>
        </p:spPr>
      </p:cxnSp>
      <p:cxnSp>
        <p:nvCxnSpPr>
          <p:cNvPr id="34836" name="AutoShape 19"/>
          <p:cNvCxnSpPr>
            <a:cxnSpLocks noChangeShapeType="1"/>
            <a:stCxn id="34822" idx="0"/>
            <a:endCxn id="34823" idx="4"/>
          </p:cNvCxnSpPr>
          <p:nvPr/>
        </p:nvCxnSpPr>
        <p:spPr bwMode="auto">
          <a:xfrm flipV="1">
            <a:off x="8432800" y="4124325"/>
            <a:ext cx="0" cy="285750"/>
          </a:xfrm>
          <a:prstGeom prst="straightConnector1">
            <a:avLst/>
          </a:prstGeom>
          <a:noFill/>
          <a:ln w="19050">
            <a:solidFill>
              <a:schemeClr val="tx1"/>
            </a:solidFill>
            <a:round/>
            <a:headEnd/>
            <a:tailEnd/>
          </a:ln>
          <a:effectLst/>
        </p:spPr>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154</TotalTime>
  <Words>3913</Words>
  <Application>Microsoft Office PowerPoint</Application>
  <PresentationFormat>Custom</PresentationFormat>
  <Paragraphs>791</Paragraphs>
  <Slides>101</Slides>
  <Notes>100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Solstice</vt:lpstr>
      <vt:lpstr>SS 2 ENOTE </vt:lpstr>
      <vt:lpstr>FIRST TERM SCHEME OF WORK FOR SS TWO  </vt:lpstr>
      <vt:lpstr>DATA MODELS</vt:lpstr>
      <vt:lpstr>Definition</vt:lpstr>
      <vt:lpstr>Concept of Data Modeling</vt:lpstr>
      <vt:lpstr>Add text</vt:lpstr>
      <vt:lpstr>Slide 7</vt:lpstr>
      <vt:lpstr>Data Modeling In the Context of Database Design </vt:lpstr>
      <vt:lpstr>Slide 9</vt:lpstr>
      <vt:lpstr>Components of A Data Model </vt:lpstr>
      <vt:lpstr>TYPES OF DATA MODEL</vt:lpstr>
      <vt:lpstr>Conceptual Data Model </vt:lpstr>
      <vt:lpstr>Common characteristics of a conceptual data model: </vt:lpstr>
      <vt:lpstr>Logical Data Model </vt:lpstr>
      <vt:lpstr>Common characteristics of a logical data model: </vt:lpstr>
      <vt:lpstr>Note :</vt:lpstr>
      <vt:lpstr>Physical Data Model </vt:lpstr>
      <vt:lpstr>Common characteristics of a physical data model: </vt:lpstr>
      <vt:lpstr>Slide 19</vt:lpstr>
      <vt:lpstr>CREATING TABLES,REPORTS,QUERIES,AND FORMS </vt:lpstr>
      <vt:lpstr>How to Add a table </vt:lpstr>
      <vt:lpstr>Rename a table in a desktop database </vt:lpstr>
      <vt:lpstr>Add a table to a desktop database </vt:lpstr>
      <vt:lpstr>Save a table </vt:lpstr>
      <vt:lpstr>Add a field by entering data </vt:lpstr>
      <vt:lpstr>Slide 26</vt:lpstr>
      <vt:lpstr>Change the data type of a field </vt:lpstr>
      <vt:lpstr>To change the data type:  </vt:lpstr>
      <vt:lpstr>Add a field for a specific data type </vt:lpstr>
      <vt:lpstr>Slide 30</vt:lpstr>
      <vt:lpstr>What are queries? </vt:lpstr>
      <vt:lpstr>Slide 32</vt:lpstr>
      <vt:lpstr>Create a form</vt:lpstr>
      <vt:lpstr>Use the Form tool to create a new form </vt:lpstr>
      <vt:lpstr>Introduction to reports </vt:lpstr>
      <vt:lpstr>DATA MODEL</vt:lpstr>
      <vt:lpstr>Slide 37</vt:lpstr>
      <vt:lpstr>Slide 38</vt:lpstr>
      <vt:lpstr>Slide 39</vt:lpstr>
      <vt:lpstr>Slide 40</vt:lpstr>
      <vt:lpstr>Slide 41</vt:lpstr>
      <vt:lpstr>Slide 42</vt:lpstr>
      <vt:lpstr>Data model</vt:lpstr>
      <vt:lpstr>Slide 44</vt:lpstr>
      <vt:lpstr> </vt:lpstr>
      <vt:lpstr>Slide 46</vt:lpstr>
      <vt:lpstr> </vt:lpstr>
      <vt:lpstr>Slide 48</vt:lpstr>
      <vt:lpstr>Slide 49</vt:lpstr>
      <vt:lpstr> </vt:lpstr>
      <vt:lpstr> </vt:lpstr>
      <vt:lpstr>1st, 2nd, and 3rd  Normal Forms</vt:lpstr>
      <vt:lpstr>Overview</vt:lpstr>
      <vt:lpstr>Database Normalization</vt:lpstr>
      <vt:lpstr>Data Anomalies</vt:lpstr>
      <vt:lpstr>Brief History/Overview</vt:lpstr>
      <vt:lpstr>1st Normal Form The Requirements</vt:lpstr>
      <vt:lpstr>1st Normal Form Example</vt:lpstr>
      <vt:lpstr>2nd Normal Form The Requirements</vt:lpstr>
      <vt:lpstr>2nd Normal Form  Example</vt:lpstr>
      <vt:lpstr>3rd Normal Form The Requirements</vt:lpstr>
      <vt:lpstr>3rd Normal Form  Example</vt:lpstr>
      <vt:lpstr>3rd Normal Form  Example Cont.</vt:lpstr>
      <vt:lpstr>Conclusion</vt:lpstr>
      <vt:lpstr>Normalization</vt:lpstr>
      <vt:lpstr>Keys</vt:lpstr>
      <vt:lpstr>Primary Key (C)</vt:lpstr>
      <vt:lpstr>Good Primary Keys</vt:lpstr>
      <vt:lpstr>Foreign Keys</vt:lpstr>
      <vt:lpstr>Entity/Relationship Modelling</vt:lpstr>
      <vt:lpstr>In This Lecture</vt:lpstr>
      <vt:lpstr>Database Design</vt:lpstr>
      <vt:lpstr>Entity/Relationship Modelling</vt:lpstr>
      <vt:lpstr>Entity/Relationship Diagrams</vt:lpstr>
      <vt:lpstr>Entities</vt:lpstr>
      <vt:lpstr>Diagramming Entities</vt:lpstr>
      <vt:lpstr>Attributes</vt:lpstr>
      <vt:lpstr>Diagramming Attributes</vt:lpstr>
      <vt:lpstr>Relationships</vt:lpstr>
      <vt:lpstr>Cardinality Ratios</vt:lpstr>
      <vt:lpstr>Diagramming Relationships</vt:lpstr>
      <vt:lpstr>Removing M:M Relationships</vt:lpstr>
      <vt:lpstr>Making E/R Models</vt:lpstr>
      <vt:lpstr>Example</vt:lpstr>
      <vt:lpstr>Example - Entities</vt:lpstr>
      <vt:lpstr>Example - Relationships</vt:lpstr>
      <vt:lpstr>Example - E/R Diagram</vt:lpstr>
      <vt:lpstr>Example - E/R Diagram</vt:lpstr>
      <vt:lpstr>Example - E/R Diagram</vt:lpstr>
      <vt:lpstr>Example - E/R Diagram</vt:lpstr>
      <vt:lpstr>Example - E/R Diagram</vt:lpstr>
      <vt:lpstr>Example - E/R Diagram</vt:lpstr>
      <vt:lpstr>Example - E/R Diagram</vt:lpstr>
      <vt:lpstr>Example - E/R Diagram</vt:lpstr>
      <vt:lpstr>Example - E/R Diagram</vt:lpstr>
      <vt:lpstr>Entities and Attributes</vt:lpstr>
      <vt:lpstr>Example</vt:lpstr>
      <vt:lpstr>Example - Entities/Attributes</vt:lpstr>
      <vt:lpstr>Example - E/R Diagram</vt:lpstr>
      <vt:lpstr>Example - Relationships</vt:lpstr>
      <vt:lpstr>Example - E/R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dell</cp:lastModifiedBy>
  <cp:revision>23</cp:revision>
  <dcterms:created xsi:type="dcterms:W3CDTF">2015-11-09T07:59:11Z</dcterms:created>
  <dcterms:modified xsi:type="dcterms:W3CDTF">2016-07-25T16:09:55Z</dcterms:modified>
</cp:coreProperties>
</file>