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71" r:id="rId3"/>
  </p:sldMasterIdLst>
  <p:notesMasterIdLst>
    <p:notesMasterId r:id="rId25"/>
  </p:notesMasterIdLst>
  <p:sldIdLst>
    <p:sldId id="288" r:id="rId4"/>
    <p:sldId id="336" r:id="rId5"/>
    <p:sldId id="289" r:id="rId6"/>
    <p:sldId id="290" r:id="rId7"/>
    <p:sldId id="340" r:id="rId8"/>
    <p:sldId id="342" r:id="rId9"/>
    <p:sldId id="380" r:id="rId10"/>
    <p:sldId id="337" r:id="rId11"/>
    <p:sldId id="348" r:id="rId12"/>
    <p:sldId id="349" r:id="rId13"/>
    <p:sldId id="346" r:id="rId14"/>
    <p:sldId id="350" r:id="rId15"/>
    <p:sldId id="338" r:id="rId16"/>
    <p:sldId id="381" r:id="rId17"/>
    <p:sldId id="382" r:id="rId18"/>
    <p:sldId id="339" r:id="rId19"/>
    <p:sldId id="295" r:id="rId20"/>
    <p:sldId id="343" r:id="rId21"/>
    <p:sldId id="344" r:id="rId22"/>
    <p:sldId id="394" r:id="rId23"/>
    <p:sldId id="345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岳 巍" initials="岳" lastIdx="3" clrIdx="0">
    <p:extLst>
      <p:ext uri="{19B8F6BF-5375-455C-9EA6-DF929625EA0E}">
        <p15:presenceInfo xmlns:p15="http://schemas.microsoft.com/office/powerpoint/2012/main" userId="dcfffae258952a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580"/>
    <a:srgbClr val="43536A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62" autoAdjust="0"/>
  </p:normalViewPr>
  <p:slideViewPr>
    <p:cSldViewPr snapToGrid="0">
      <p:cViewPr varScale="1">
        <p:scale>
          <a:sx n="106" d="100"/>
          <a:sy n="106" d="100"/>
        </p:scale>
        <p:origin x="62" y="91"/>
      </p:cViewPr>
      <p:guideLst>
        <p:guide orient="horz" pos="16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6:26:13.475" idx="3">
    <p:pos x="5235" y="645"/>
    <p:text>换张更能装逼的图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6:23:44.301" idx="1">
    <p:pos x="5580" y="1715"/>
    <p:text>增加一个功能说明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6:24:45.416" idx="2">
    <p:pos x="5728" y="2304"/>
    <p:text>不是特别合适，修改为下面这段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423856" y="381673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flipH="1">
            <a:off x="8215086" y="4151086"/>
            <a:ext cx="928914" cy="992414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角三角形 3"/>
          <p:cNvSpPr/>
          <p:nvPr userDrawn="1"/>
        </p:nvSpPr>
        <p:spPr>
          <a:xfrm rot="13500000" flipV="1">
            <a:off x="684938" y="-374604"/>
            <a:ext cx="749210" cy="749210"/>
          </a:xfrm>
          <a:prstGeom prst="rtTriangl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 userDrawn="1"/>
        </p:nvSpPr>
        <p:spPr>
          <a:xfrm rot="13500000" flipV="1">
            <a:off x="155167" y="-374605"/>
            <a:ext cx="749210" cy="74921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458686" y="716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单击此处添加文字标题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22888" y="337066"/>
            <a:ext cx="23065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here to add text captions</a:t>
            </a:r>
            <a:endParaRPr lang="zh-CN" altLang="en-US" dirty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161-93F9-4489-93D3-932E9A39D71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CE3-2B8F-46D4-A789-6E7D43AA82F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Group 23"/>
          <p:cNvGrpSpPr/>
          <p:nvPr userDrawn="1"/>
        </p:nvGrpSpPr>
        <p:grpSpPr>
          <a:xfrm>
            <a:off x="0" y="85725"/>
            <a:ext cx="4007644" cy="475059"/>
            <a:chOff x="0" y="209550"/>
            <a:chExt cx="5343525" cy="538162"/>
          </a:xfrm>
        </p:grpSpPr>
        <p:grpSp>
          <p:nvGrpSpPr>
            <p:cNvPr id="6" name="Group 14"/>
            <p:cNvGrpSpPr/>
            <p:nvPr userDrawn="1"/>
          </p:nvGrpSpPr>
          <p:grpSpPr>
            <a:xfrm>
              <a:off x="0" y="209550"/>
              <a:ext cx="1685924" cy="538162"/>
              <a:chOff x="0" y="323850"/>
              <a:chExt cx="658032" cy="423862"/>
            </a:xfrm>
          </p:grpSpPr>
          <p:sp>
            <p:nvSpPr>
              <p:cNvPr id="8" name="Rectangle 3"/>
              <p:cNvSpPr/>
              <p:nvPr userDrawn="1"/>
            </p:nvSpPr>
            <p:spPr>
              <a:xfrm>
                <a:off x="0" y="323850"/>
                <a:ext cx="171450" cy="4238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 baseline="-25000" dirty="0"/>
              </a:p>
            </p:txBody>
          </p:sp>
          <p:sp>
            <p:nvSpPr>
              <p:cNvPr id="9" name="Rectangle 9"/>
              <p:cNvSpPr/>
              <p:nvPr userDrawn="1"/>
            </p:nvSpPr>
            <p:spPr>
              <a:xfrm>
                <a:off x="171450" y="323850"/>
                <a:ext cx="149225" cy="42386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0" name="Rectangle 10"/>
              <p:cNvSpPr/>
              <p:nvPr userDrawn="1"/>
            </p:nvSpPr>
            <p:spPr>
              <a:xfrm>
                <a:off x="320676" y="323850"/>
                <a:ext cx="114300" cy="4238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1" name="Rectangle 11"/>
              <p:cNvSpPr/>
              <p:nvPr userDrawn="1"/>
            </p:nvSpPr>
            <p:spPr>
              <a:xfrm>
                <a:off x="434975" y="323850"/>
                <a:ext cx="95250" cy="4238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2" name="Rectangle 12"/>
              <p:cNvSpPr/>
              <p:nvPr userDrawn="1"/>
            </p:nvSpPr>
            <p:spPr>
              <a:xfrm>
                <a:off x="530225" y="323850"/>
                <a:ext cx="72042" cy="4238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3" name="Rectangle 13"/>
              <p:cNvSpPr/>
              <p:nvPr userDrawn="1"/>
            </p:nvSpPr>
            <p:spPr>
              <a:xfrm>
                <a:off x="602267" y="323850"/>
                <a:ext cx="55765" cy="4238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</p:grpSp>
        <p:sp>
          <p:nvSpPr>
            <p:cNvPr id="7" name="Rectangle 17"/>
            <p:cNvSpPr/>
            <p:nvPr userDrawn="1"/>
          </p:nvSpPr>
          <p:spPr>
            <a:xfrm>
              <a:off x="1685925" y="719931"/>
              <a:ext cx="365760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06228" y="80963"/>
            <a:ext cx="3332472" cy="2325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165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25278" y="339577"/>
            <a:ext cx="1950244" cy="1505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05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med" advClick="0" advTm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jpe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>
            <p:custDataLst>
              <p:tags r:id="rId1"/>
            </p:custDataLst>
          </p:nvPr>
        </p:nvSpPr>
        <p:spPr>
          <a:xfrm>
            <a:off x="0" y="0"/>
            <a:ext cx="5160364" cy="5160364"/>
          </a:xfrm>
          <a:prstGeom prst="rtTriangle">
            <a:avLst/>
          </a:prstGeom>
          <a:blipFill dpi="0" rotWithShape="1">
            <a:blip r:embed="rId1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rot="5400000" flipV="1">
            <a:off x="506538" y="-11829"/>
            <a:ext cx="3432670" cy="3432670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426609" y="1593407"/>
            <a:ext cx="467296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3200" b="1" dirty="0">
                <a:solidFill>
                  <a:srgbClr val="526580"/>
                </a:solidFill>
                <a:cs typeface="+mn-ea"/>
                <a:sym typeface="+mn-lt"/>
              </a:rPr>
              <a:t>基于人工智能的视觉识别技术项目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155478" y="4036296"/>
            <a:ext cx="42783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窝窝头一块钱四个小组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 rot="2648766">
            <a:off x="692696" y="1380915"/>
            <a:ext cx="37450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43536A"/>
                </a:solidFill>
                <a:latin typeface="Agency FB" panose="020B0503020202020204" pitchFamily="34" charset="0"/>
                <a:cs typeface="+mn-ea"/>
                <a:sym typeface="+mn-lt"/>
              </a:rPr>
              <a:t>Secure Project</a:t>
            </a:r>
            <a:endParaRPr kumimoji="1" lang="en-US" altLang="zh-CN" sz="1100" dirty="0">
              <a:solidFill>
                <a:srgbClr val="43536A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445747" y="727335"/>
            <a:ext cx="2772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2019</a:t>
            </a:r>
            <a:endParaRPr kumimoji="1" lang="zh-CN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>
            <p:custDataLst>
              <p:tags r:id="rId7"/>
            </p:custDataLst>
          </p:nvPr>
        </p:nvSpPr>
        <p:spPr>
          <a:xfrm flipH="1">
            <a:off x="7240867" y="3420841"/>
            <a:ext cx="1903133" cy="1695879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>
            <p:custDataLst>
              <p:tags r:id="rId8"/>
            </p:custDataLst>
          </p:nvPr>
        </p:nvSpPr>
        <p:spPr>
          <a:xfrm rot="13500000" flipV="1">
            <a:off x="1973885" y="-903682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595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8" grpId="0"/>
      <p:bldP spid="9" grpId="0"/>
      <p:bldP spid="10" grpId="0"/>
      <p:bldP spid="12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2"/>
          <p:cNvGrpSpPr/>
          <p:nvPr/>
        </p:nvGrpSpPr>
        <p:grpSpPr>
          <a:xfrm>
            <a:off x="1286510" y="1053465"/>
            <a:ext cx="2171700" cy="995680"/>
            <a:chOff x="1200463" y="2853821"/>
            <a:chExt cx="2349197" cy="1038360"/>
          </a:xfrm>
        </p:grpSpPr>
        <p:sp>
          <p:nvSpPr>
            <p:cNvPr id="47" name="文本框 88"/>
            <p:cNvSpPr txBox="1"/>
            <p:nvPr/>
          </p:nvSpPr>
          <p:spPr>
            <a:xfrm>
              <a:off x="1267341" y="2853821"/>
              <a:ext cx="2024965" cy="35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：政治因素</a:t>
              </a:r>
              <a:r>
                <a:rPr lang="zh-CN" altLang="en-US" sz="12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1200463" y="3177640"/>
              <a:ext cx="2349197" cy="7145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国务院在《安全生产标准“十三五”发展规划》规章中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明确提出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55"/>
          <p:cNvGrpSpPr/>
          <p:nvPr/>
        </p:nvGrpSpPr>
        <p:grpSpPr>
          <a:xfrm>
            <a:off x="2821305" y="3533775"/>
            <a:ext cx="1854835" cy="735330"/>
            <a:chOff x="2491972" y="4459362"/>
            <a:chExt cx="2378054" cy="980800"/>
          </a:xfrm>
        </p:grpSpPr>
        <p:sp>
          <p:nvSpPr>
            <p:cNvPr id="57" name="文本框 111"/>
            <p:cNvSpPr txBox="1"/>
            <p:nvPr/>
          </p:nvSpPr>
          <p:spPr>
            <a:xfrm>
              <a:off x="2637700" y="4459362"/>
              <a:ext cx="1890394" cy="44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：经济因素</a:t>
              </a:r>
            </a:p>
          </p:txBody>
        </p:sp>
        <p:sp>
          <p:nvSpPr>
            <p:cNvPr id="69" name="文本框 113"/>
            <p:cNvSpPr txBox="1"/>
            <p:nvPr/>
          </p:nvSpPr>
          <p:spPr>
            <a:xfrm>
              <a:off x="2491972" y="4793467"/>
              <a:ext cx="2378054" cy="6466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工作效率极高，即省时又省力</a:t>
              </a:r>
            </a:p>
          </p:txBody>
        </p:sp>
      </p:grpSp>
      <p:grpSp>
        <p:nvGrpSpPr>
          <p:cNvPr id="6" name="组合 57"/>
          <p:cNvGrpSpPr/>
          <p:nvPr/>
        </p:nvGrpSpPr>
        <p:grpSpPr>
          <a:xfrm>
            <a:off x="4323080" y="1053465"/>
            <a:ext cx="1880235" cy="829329"/>
            <a:chOff x="6959302" y="1867105"/>
            <a:chExt cx="2247621" cy="1106054"/>
          </a:xfrm>
        </p:grpSpPr>
        <p:sp>
          <p:nvSpPr>
            <p:cNvPr id="61" name="文本框 115"/>
            <p:cNvSpPr txBox="1"/>
            <p:nvPr/>
          </p:nvSpPr>
          <p:spPr>
            <a:xfrm>
              <a:off x="7057503" y="1867105"/>
              <a:ext cx="2037661" cy="449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3"/>
                  </a:solidFill>
                  <a:cs typeface="+mn-ea"/>
                  <a:sym typeface="+mn-lt"/>
                </a:rPr>
                <a:t>03</a:t>
              </a:r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：社会因素</a:t>
              </a:r>
            </a:p>
          </p:txBody>
        </p:sp>
        <p:sp>
          <p:nvSpPr>
            <p:cNvPr id="70" name="文本框 113"/>
            <p:cNvSpPr txBox="1"/>
            <p:nvPr/>
          </p:nvSpPr>
          <p:spPr>
            <a:xfrm>
              <a:off x="6959302" y="2211812"/>
              <a:ext cx="2247621" cy="76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施工现场安全管理的一项基础性且重要性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的工作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59"/>
          <p:cNvGrpSpPr/>
          <p:nvPr/>
        </p:nvGrpSpPr>
        <p:grpSpPr>
          <a:xfrm>
            <a:off x="6153486" y="3519524"/>
            <a:ext cx="1686571" cy="1089140"/>
            <a:chOff x="8527258" y="3378998"/>
            <a:chExt cx="2248468" cy="1452521"/>
          </a:xfrm>
        </p:grpSpPr>
        <p:sp>
          <p:nvSpPr>
            <p:cNvPr id="65" name="文本框 119"/>
            <p:cNvSpPr txBox="1"/>
            <p:nvPr/>
          </p:nvSpPr>
          <p:spPr>
            <a:xfrm>
              <a:off x="8527258" y="3378998"/>
              <a:ext cx="1964857" cy="449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4"/>
                  </a:solidFill>
                  <a:cs typeface="+mn-ea"/>
                  <a:sym typeface="+mn-lt"/>
                </a:rPr>
                <a:t>04</a:t>
              </a:r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：技术因素</a:t>
              </a: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528105" y="3750924"/>
              <a:ext cx="2247621" cy="108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tensorflow和YOLOv3进行图片识别和图片处理</a:t>
              </a:r>
            </a:p>
          </p:txBody>
        </p:sp>
      </p:grpSp>
      <p:grpSp>
        <p:nvGrpSpPr>
          <p:cNvPr id="8" name="组合 2"/>
          <p:cNvGrpSpPr/>
          <p:nvPr/>
        </p:nvGrpSpPr>
        <p:grpSpPr>
          <a:xfrm>
            <a:off x="1835727" y="684068"/>
            <a:ext cx="5353271" cy="3680114"/>
            <a:chOff x="2560549" y="1004356"/>
            <a:chExt cx="7128072" cy="5229005"/>
          </a:xfrm>
        </p:grpSpPr>
        <p:sp>
          <p:nvSpPr>
            <p:cNvPr id="2" name="任意多边形 1"/>
            <p:cNvSpPr/>
            <p:nvPr/>
          </p:nvSpPr>
          <p:spPr>
            <a:xfrm rot="19188192" flipH="1">
              <a:off x="3148573" y="1004356"/>
              <a:ext cx="5857185" cy="5229005"/>
            </a:xfrm>
            <a:custGeom>
              <a:avLst/>
              <a:gdLst>
                <a:gd name="connsiteX0" fmla="*/ 7803102 w 9728199"/>
                <a:gd name="connsiteY0" fmla="*/ 0 h 8508998"/>
                <a:gd name="connsiteX1" fmla="*/ 9526046 w 9728199"/>
                <a:gd name="connsiteY1" fmla="*/ 0 h 8508998"/>
                <a:gd name="connsiteX2" fmla="*/ 9728199 w 9728199"/>
                <a:gd name="connsiteY2" fmla="*/ 202153 h 8508998"/>
                <a:gd name="connsiteX3" fmla="*/ 9728199 w 9728199"/>
                <a:gd name="connsiteY3" fmla="*/ 1925097 h 8508998"/>
                <a:gd name="connsiteX4" fmla="*/ 9526046 w 9728199"/>
                <a:gd name="connsiteY4" fmla="*/ 2127250 h 8508998"/>
                <a:gd name="connsiteX5" fmla="*/ 8825335 w 9728199"/>
                <a:gd name="connsiteY5" fmla="*/ 2127250 h 8508998"/>
                <a:gd name="connsiteX6" fmla="*/ 8825310 w 9728199"/>
                <a:gd name="connsiteY6" fmla="*/ 2127249 h 8508998"/>
                <a:gd name="connsiteX7" fmla="*/ 8066282 w 9728199"/>
                <a:gd name="connsiteY7" fmla="*/ 2127249 h 8508998"/>
                <a:gd name="connsiteX8" fmla="*/ 7188793 w 9728199"/>
                <a:gd name="connsiteY8" fmla="*/ 3004738 h 8508998"/>
                <a:gd name="connsiteX9" fmla="*/ 7188793 w 9728199"/>
                <a:gd name="connsiteY9" fmla="*/ 3763766 h 8508998"/>
                <a:gd name="connsiteX10" fmla="*/ 7193323 w 9728199"/>
                <a:gd name="connsiteY10" fmla="*/ 3853484 h 8508998"/>
                <a:gd name="connsiteX11" fmla="*/ 7194549 w 9728199"/>
                <a:gd name="connsiteY11" fmla="*/ 3861515 h 8508998"/>
                <a:gd name="connsiteX12" fmla="*/ 7194549 w 9728199"/>
                <a:gd name="connsiteY12" fmla="*/ 4052346 h 8508998"/>
                <a:gd name="connsiteX13" fmla="*/ 6992396 w 9728199"/>
                <a:gd name="connsiteY13" fmla="*/ 4254499 h 8508998"/>
                <a:gd name="connsiteX14" fmla="*/ 6288052 w 9728199"/>
                <a:gd name="connsiteY14" fmla="*/ 4254499 h 8508998"/>
                <a:gd name="connsiteX15" fmla="*/ 5698372 w 9728199"/>
                <a:gd name="connsiteY15" fmla="*/ 4254499 h 8508998"/>
                <a:gd name="connsiteX16" fmla="*/ 5529024 w 9728199"/>
                <a:gd name="connsiteY16" fmla="*/ 4254499 h 8508998"/>
                <a:gd name="connsiteX17" fmla="*/ 4651535 w 9728199"/>
                <a:gd name="connsiteY17" fmla="*/ 5131987 h 8508998"/>
                <a:gd name="connsiteX18" fmla="*/ 4651535 w 9728199"/>
                <a:gd name="connsiteY18" fmla="*/ 5891015 h 8508998"/>
                <a:gd name="connsiteX19" fmla="*/ 4656066 w 9728199"/>
                <a:gd name="connsiteY19" fmla="*/ 5980733 h 8508998"/>
                <a:gd name="connsiteX20" fmla="*/ 4660899 w 9728199"/>
                <a:gd name="connsiteY20" fmla="*/ 6012404 h 8508998"/>
                <a:gd name="connsiteX21" fmla="*/ 4660899 w 9728199"/>
                <a:gd name="connsiteY21" fmla="*/ 6179595 h 8508998"/>
                <a:gd name="connsiteX22" fmla="*/ 4458746 w 9728199"/>
                <a:gd name="connsiteY22" fmla="*/ 6381748 h 8508998"/>
                <a:gd name="connsiteX23" fmla="*/ 3763766 w 9728199"/>
                <a:gd name="connsiteY23" fmla="*/ 6381748 h 8508998"/>
                <a:gd name="connsiteX24" fmla="*/ 3067965 w 9728199"/>
                <a:gd name="connsiteY24" fmla="*/ 6381748 h 8508998"/>
                <a:gd name="connsiteX25" fmla="*/ 3004738 w 9728199"/>
                <a:gd name="connsiteY25" fmla="*/ 6381748 h 8508998"/>
                <a:gd name="connsiteX26" fmla="*/ 2127250 w 9728199"/>
                <a:gd name="connsiteY26" fmla="*/ 7259237 h 8508998"/>
                <a:gd name="connsiteX27" fmla="*/ 2127250 w 9728199"/>
                <a:gd name="connsiteY27" fmla="*/ 7322464 h 8508998"/>
                <a:gd name="connsiteX28" fmla="*/ 2127250 w 9728199"/>
                <a:gd name="connsiteY28" fmla="*/ 8018265 h 8508998"/>
                <a:gd name="connsiteX29" fmla="*/ 2127250 w 9728199"/>
                <a:gd name="connsiteY29" fmla="*/ 8306845 h 8508998"/>
                <a:gd name="connsiteX30" fmla="*/ 1925097 w 9728199"/>
                <a:gd name="connsiteY30" fmla="*/ 8508998 h 8508998"/>
                <a:gd name="connsiteX31" fmla="*/ 202153 w 9728199"/>
                <a:gd name="connsiteY31" fmla="*/ 8508998 h 8508998"/>
                <a:gd name="connsiteX32" fmla="*/ 0 w 9728199"/>
                <a:gd name="connsiteY32" fmla="*/ 8306845 h 8508998"/>
                <a:gd name="connsiteX33" fmla="*/ 0 w 9728199"/>
                <a:gd name="connsiteY33" fmla="*/ 6583901 h 8508998"/>
                <a:gd name="connsiteX34" fmla="*/ 202153 w 9728199"/>
                <a:gd name="connsiteY34" fmla="*/ 6381748 h 8508998"/>
                <a:gd name="connsiteX35" fmla="*/ 897132 w 9728199"/>
                <a:gd name="connsiteY35" fmla="*/ 6381748 h 8508998"/>
                <a:gd name="connsiteX36" fmla="*/ 1360196 w 9728199"/>
                <a:gd name="connsiteY36" fmla="*/ 6381748 h 8508998"/>
                <a:gd name="connsiteX37" fmla="*/ 1656160 w 9728199"/>
                <a:gd name="connsiteY37" fmla="*/ 6381748 h 8508998"/>
                <a:gd name="connsiteX38" fmla="*/ 2533649 w 9728199"/>
                <a:gd name="connsiteY38" fmla="*/ 5504259 h 8508998"/>
                <a:gd name="connsiteX39" fmla="*/ 2533649 w 9728199"/>
                <a:gd name="connsiteY39" fmla="*/ 5208293 h 8508998"/>
                <a:gd name="connsiteX40" fmla="*/ 2533649 w 9728199"/>
                <a:gd name="connsiteY40" fmla="*/ 4745231 h 8508998"/>
                <a:gd name="connsiteX41" fmla="*/ 2533649 w 9728199"/>
                <a:gd name="connsiteY41" fmla="*/ 4456651 h 8508998"/>
                <a:gd name="connsiteX42" fmla="*/ 2735802 w 9728199"/>
                <a:gd name="connsiteY42" fmla="*/ 4254499 h 8508998"/>
                <a:gd name="connsiteX43" fmla="*/ 3276315 w 9728199"/>
                <a:gd name="connsiteY43" fmla="*/ 4254499 h 8508998"/>
                <a:gd name="connsiteX44" fmla="*/ 3336812 w 9728199"/>
                <a:gd name="connsiteY44" fmla="*/ 4263732 h 8508998"/>
                <a:gd name="connsiteX45" fmla="*/ 3426530 w 9728199"/>
                <a:gd name="connsiteY45" fmla="*/ 4268262 h 8508998"/>
                <a:gd name="connsiteX46" fmla="*/ 4185558 w 9728199"/>
                <a:gd name="connsiteY46" fmla="*/ 4268262 h 8508998"/>
                <a:gd name="connsiteX47" fmla="*/ 5063047 w 9728199"/>
                <a:gd name="connsiteY47" fmla="*/ 3390773 h 8508998"/>
                <a:gd name="connsiteX48" fmla="*/ 5063047 w 9728199"/>
                <a:gd name="connsiteY48" fmla="*/ 3182054 h 8508998"/>
                <a:gd name="connsiteX49" fmla="*/ 5067299 w 9728199"/>
                <a:gd name="connsiteY49" fmla="*/ 3177802 h 8508998"/>
                <a:gd name="connsiteX50" fmla="*/ 5067299 w 9728199"/>
                <a:gd name="connsiteY50" fmla="*/ 2329402 h 8508998"/>
                <a:gd name="connsiteX51" fmla="*/ 5269452 w 9728199"/>
                <a:gd name="connsiteY51" fmla="*/ 2127250 h 8508998"/>
                <a:gd name="connsiteX52" fmla="*/ 6365590 w 9728199"/>
                <a:gd name="connsiteY52" fmla="*/ 2127250 h 8508998"/>
                <a:gd name="connsiteX53" fmla="*/ 6365592 w 9728199"/>
                <a:gd name="connsiteY53" fmla="*/ 2127249 h 8508998"/>
                <a:gd name="connsiteX54" fmla="*/ 6723587 w 9728199"/>
                <a:gd name="connsiteY54" fmla="*/ 2127249 h 8508998"/>
                <a:gd name="connsiteX55" fmla="*/ 7601076 w 9728199"/>
                <a:gd name="connsiteY55" fmla="*/ 1249760 h 8508998"/>
                <a:gd name="connsiteX56" fmla="*/ 7601076 w 9728199"/>
                <a:gd name="connsiteY56" fmla="*/ 490731 h 8508998"/>
                <a:gd name="connsiteX57" fmla="*/ 7600949 w 9728199"/>
                <a:gd name="connsiteY57" fmla="*/ 488217 h 8508998"/>
                <a:gd name="connsiteX58" fmla="*/ 7600949 w 9728199"/>
                <a:gd name="connsiteY58" fmla="*/ 202153 h 8508998"/>
                <a:gd name="connsiteX59" fmla="*/ 7803102 w 9728199"/>
                <a:gd name="connsiteY59" fmla="*/ 0 h 85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728199" h="8508998">
                  <a:moveTo>
                    <a:pt x="7803102" y="0"/>
                  </a:moveTo>
                  <a:lnTo>
                    <a:pt x="9526046" y="0"/>
                  </a:lnTo>
                  <a:cubicBezTo>
                    <a:pt x="9637692" y="0"/>
                    <a:pt x="9728199" y="90507"/>
                    <a:pt x="9728199" y="202153"/>
                  </a:cubicBezTo>
                  <a:lnTo>
                    <a:pt x="9728199" y="1925097"/>
                  </a:lnTo>
                  <a:cubicBezTo>
                    <a:pt x="9728199" y="2036743"/>
                    <a:pt x="9637692" y="2127250"/>
                    <a:pt x="9526046" y="2127250"/>
                  </a:cubicBezTo>
                  <a:lnTo>
                    <a:pt x="8825335" y="2127250"/>
                  </a:lnTo>
                  <a:lnTo>
                    <a:pt x="8825310" y="2127249"/>
                  </a:lnTo>
                  <a:lnTo>
                    <a:pt x="8066282" y="2127249"/>
                  </a:lnTo>
                  <a:cubicBezTo>
                    <a:pt x="7581658" y="2127249"/>
                    <a:pt x="7188793" y="2520114"/>
                    <a:pt x="7188793" y="3004738"/>
                  </a:cubicBezTo>
                  <a:lnTo>
                    <a:pt x="7188793" y="3763766"/>
                  </a:lnTo>
                  <a:cubicBezTo>
                    <a:pt x="7188793" y="3794055"/>
                    <a:pt x="7190328" y="3823985"/>
                    <a:pt x="7193323" y="3853484"/>
                  </a:cubicBezTo>
                  <a:lnTo>
                    <a:pt x="7194549" y="3861515"/>
                  </a:lnTo>
                  <a:lnTo>
                    <a:pt x="7194549" y="4052346"/>
                  </a:lnTo>
                  <a:cubicBezTo>
                    <a:pt x="7194549" y="4163992"/>
                    <a:pt x="7104042" y="4254499"/>
                    <a:pt x="6992396" y="4254499"/>
                  </a:cubicBezTo>
                  <a:lnTo>
                    <a:pt x="6288052" y="4254499"/>
                  </a:lnTo>
                  <a:lnTo>
                    <a:pt x="5698372" y="4254499"/>
                  </a:lnTo>
                  <a:lnTo>
                    <a:pt x="5529024" y="4254499"/>
                  </a:lnTo>
                  <a:cubicBezTo>
                    <a:pt x="5044400" y="4254499"/>
                    <a:pt x="4651535" y="4647363"/>
                    <a:pt x="4651535" y="5131987"/>
                  </a:cubicBezTo>
                  <a:lnTo>
                    <a:pt x="4651535" y="5891015"/>
                  </a:lnTo>
                  <a:cubicBezTo>
                    <a:pt x="4651535" y="5921304"/>
                    <a:pt x="4653070" y="5951235"/>
                    <a:pt x="4656066" y="5980733"/>
                  </a:cubicBezTo>
                  <a:lnTo>
                    <a:pt x="4660899" y="6012404"/>
                  </a:lnTo>
                  <a:lnTo>
                    <a:pt x="4660899" y="6179595"/>
                  </a:lnTo>
                  <a:cubicBezTo>
                    <a:pt x="4660899" y="6291241"/>
                    <a:pt x="4570392" y="6381748"/>
                    <a:pt x="4458746" y="6381748"/>
                  </a:cubicBezTo>
                  <a:lnTo>
                    <a:pt x="3763766" y="6381748"/>
                  </a:lnTo>
                  <a:lnTo>
                    <a:pt x="3067965" y="6381748"/>
                  </a:lnTo>
                  <a:lnTo>
                    <a:pt x="3004738" y="6381748"/>
                  </a:lnTo>
                  <a:cubicBezTo>
                    <a:pt x="2520114" y="6381748"/>
                    <a:pt x="2127250" y="6774613"/>
                    <a:pt x="2127250" y="7259237"/>
                  </a:cubicBezTo>
                  <a:lnTo>
                    <a:pt x="2127250" y="7322464"/>
                  </a:lnTo>
                  <a:lnTo>
                    <a:pt x="2127250" y="8018265"/>
                  </a:lnTo>
                  <a:lnTo>
                    <a:pt x="2127250" y="8306845"/>
                  </a:lnTo>
                  <a:cubicBezTo>
                    <a:pt x="2127250" y="8418491"/>
                    <a:pt x="2036743" y="8508998"/>
                    <a:pt x="1925097" y="8508998"/>
                  </a:cubicBezTo>
                  <a:lnTo>
                    <a:pt x="202153" y="8508998"/>
                  </a:lnTo>
                  <a:cubicBezTo>
                    <a:pt x="90507" y="8508998"/>
                    <a:pt x="0" y="8418491"/>
                    <a:pt x="0" y="8306845"/>
                  </a:cubicBezTo>
                  <a:lnTo>
                    <a:pt x="0" y="6583901"/>
                  </a:lnTo>
                  <a:cubicBezTo>
                    <a:pt x="0" y="6472255"/>
                    <a:pt x="90507" y="6381748"/>
                    <a:pt x="202153" y="6381748"/>
                  </a:cubicBezTo>
                  <a:lnTo>
                    <a:pt x="897132" y="6381748"/>
                  </a:lnTo>
                  <a:lnTo>
                    <a:pt x="1360196" y="6381748"/>
                  </a:lnTo>
                  <a:lnTo>
                    <a:pt x="1656160" y="6381748"/>
                  </a:lnTo>
                  <a:cubicBezTo>
                    <a:pt x="2140784" y="6381748"/>
                    <a:pt x="2533649" y="5988883"/>
                    <a:pt x="2533649" y="5504259"/>
                  </a:cubicBezTo>
                  <a:lnTo>
                    <a:pt x="2533649" y="5208293"/>
                  </a:lnTo>
                  <a:lnTo>
                    <a:pt x="2533649" y="4745231"/>
                  </a:lnTo>
                  <a:lnTo>
                    <a:pt x="2533649" y="4456651"/>
                  </a:lnTo>
                  <a:cubicBezTo>
                    <a:pt x="2533649" y="4345005"/>
                    <a:pt x="2624156" y="4254499"/>
                    <a:pt x="2735802" y="4254499"/>
                  </a:cubicBezTo>
                  <a:lnTo>
                    <a:pt x="3276315" y="4254499"/>
                  </a:lnTo>
                  <a:lnTo>
                    <a:pt x="3336812" y="4263732"/>
                  </a:lnTo>
                  <a:cubicBezTo>
                    <a:pt x="3366311" y="4266727"/>
                    <a:pt x="3396241" y="4268262"/>
                    <a:pt x="3426530" y="4268262"/>
                  </a:cubicBezTo>
                  <a:lnTo>
                    <a:pt x="4185558" y="4268262"/>
                  </a:lnTo>
                  <a:cubicBezTo>
                    <a:pt x="4670182" y="4268262"/>
                    <a:pt x="5063047" y="3875397"/>
                    <a:pt x="5063047" y="3390773"/>
                  </a:cubicBezTo>
                  <a:lnTo>
                    <a:pt x="5063047" y="3182054"/>
                  </a:lnTo>
                  <a:lnTo>
                    <a:pt x="5067299" y="3177802"/>
                  </a:lnTo>
                  <a:lnTo>
                    <a:pt x="5067299" y="2329402"/>
                  </a:lnTo>
                  <a:cubicBezTo>
                    <a:pt x="5067299" y="2217756"/>
                    <a:pt x="5157806" y="2127250"/>
                    <a:pt x="5269452" y="2127250"/>
                  </a:cubicBezTo>
                  <a:lnTo>
                    <a:pt x="6365590" y="2127250"/>
                  </a:lnTo>
                  <a:lnTo>
                    <a:pt x="6365592" y="2127249"/>
                  </a:lnTo>
                  <a:lnTo>
                    <a:pt x="6723587" y="2127249"/>
                  </a:lnTo>
                  <a:cubicBezTo>
                    <a:pt x="7208211" y="2127249"/>
                    <a:pt x="7601076" y="1734383"/>
                    <a:pt x="7601076" y="1249760"/>
                  </a:cubicBezTo>
                  <a:lnTo>
                    <a:pt x="7601076" y="490731"/>
                  </a:lnTo>
                  <a:lnTo>
                    <a:pt x="7600949" y="488217"/>
                  </a:lnTo>
                  <a:lnTo>
                    <a:pt x="7600949" y="202153"/>
                  </a:lnTo>
                  <a:cubicBezTo>
                    <a:pt x="7600949" y="90507"/>
                    <a:pt x="7691456" y="0"/>
                    <a:pt x="78031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0" scaled="0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 rot="19178164">
              <a:off x="2560549" y="3090326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1"/>
            </a:solidFill>
            <a:ln w="2222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 rot="19178164">
              <a:off x="4560798" y="3080801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2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 rot="19178164">
              <a:off x="6580099" y="3067464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3"/>
            </a:solidFill>
            <a:ln w="222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 rot="19178164">
              <a:off x="8580349" y="3067463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4"/>
            </a:solidFill>
            <a:ln w="22225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78"/>
            <p:cNvGrpSpPr/>
            <p:nvPr/>
          </p:nvGrpSpPr>
          <p:grpSpPr>
            <a:xfrm>
              <a:off x="2836934" y="3337829"/>
              <a:ext cx="555501" cy="599725"/>
              <a:chOff x="79836" y="1653714"/>
              <a:chExt cx="555501" cy="599725"/>
            </a:xfrm>
            <a:solidFill>
              <a:schemeClr val="bg1"/>
            </a:solidFill>
          </p:grpSpPr>
          <p:sp>
            <p:nvSpPr>
              <p:cNvPr id="80" name="Freeform 46"/>
              <p:cNvSpPr/>
              <p:nvPr/>
            </p:nvSpPr>
            <p:spPr bwMode="auto">
              <a:xfrm>
                <a:off x="199123" y="1924935"/>
                <a:ext cx="129812" cy="146132"/>
              </a:xfrm>
              <a:custGeom>
                <a:avLst/>
                <a:gdLst>
                  <a:gd name="T0" fmla="*/ 42 w 47"/>
                  <a:gd name="T1" fmla="*/ 19 h 53"/>
                  <a:gd name="T2" fmla="*/ 33 w 47"/>
                  <a:gd name="T3" fmla="*/ 49 h 53"/>
                  <a:gd name="T4" fmla="*/ 5 w 47"/>
                  <a:gd name="T5" fmla="*/ 34 h 53"/>
                  <a:gd name="T6" fmla="*/ 14 w 47"/>
                  <a:gd name="T7" fmla="*/ 4 h 53"/>
                  <a:gd name="T8" fmla="*/ 42 w 47"/>
                  <a:gd name="T9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3">
                    <a:moveTo>
                      <a:pt x="42" y="19"/>
                    </a:moveTo>
                    <a:cubicBezTo>
                      <a:pt x="47" y="32"/>
                      <a:pt x="43" y="45"/>
                      <a:pt x="33" y="49"/>
                    </a:cubicBezTo>
                    <a:cubicBezTo>
                      <a:pt x="23" y="53"/>
                      <a:pt x="11" y="47"/>
                      <a:pt x="5" y="34"/>
                    </a:cubicBezTo>
                    <a:cubicBezTo>
                      <a:pt x="0" y="22"/>
                      <a:pt x="4" y="8"/>
                      <a:pt x="14" y="4"/>
                    </a:cubicBezTo>
                    <a:cubicBezTo>
                      <a:pt x="24" y="0"/>
                      <a:pt x="37" y="7"/>
                      <a:pt x="42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47"/>
              <p:cNvSpPr/>
              <p:nvPr/>
            </p:nvSpPr>
            <p:spPr bwMode="auto">
              <a:xfrm>
                <a:off x="79836" y="1996247"/>
                <a:ext cx="320437" cy="257191"/>
              </a:xfrm>
              <a:custGeom>
                <a:avLst/>
                <a:gdLst>
                  <a:gd name="T0" fmla="*/ 110 w 116"/>
                  <a:gd name="T1" fmla="*/ 79 h 93"/>
                  <a:gd name="T2" fmla="*/ 101 w 116"/>
                  <a:gd name="T3" fmla="*/ 38 h 93"/>
                  <a:gd name="T4" fmla="*/ 89 w 116"/>
                  <a:gd name="T5" fmla="*/ 29 h 93"/>
                  <a:gd name="T6" fmla="*/ 84 w 116"/>
                  <a:gd name="T7" fmla="*/ 28 h 93"/>
                  <a:gd name="T8" fmla="*/ 89 w 116"/>
                  <a:gd name="T9" fmla="*/ 35 h 93"/>
                  <a:gd name="T10" fmla="*/ 83 w 116"/>
                  <a:gd name="T11" fmla="*/ 40 h 93"/>
                  <a:gd name="T12" fmla="*/ 87 w 116"/>
                  <a:gd name="T13" fmla="*/ 48 h 93"/>
                  <a:gd name="T14" fmla="*/ 79 w 116"/>
                  <a:gd name="T15" fmla="*/ 93 h 93"/>
                  <a:gd name="T16" fmla="*/ 79 w 116"/>
                  <a:gd name="T17" fmla="*/ 93 h 93"/>
                  <a:gd name="T18" fmla="*/ 79 w 116"/>
                  <a:gd name="T19" fmla="*/ 93 h 93"/>
                  <a:gd name="T20" fmla="*/ 79 w 116"/>
                  <a:gd name="T21" fmla="*/ 93 h 93"/>
                  <a:gd name="T22" fmla="*/ 79 w 116"/>
                  <a:gd name="T23" fmla="*/ 93 h 93"/>
                  <a:gd name="T24" fmla="*/ 64 w 116"/>
                  <a:gd name="T25" fmla="*/ 50 h 93"/>
                  <a:gd name="T26" fmla="*/ 66 w 116"/>
                  <a:gd name="T27" fmla="*/ 42 h 93"/>
                  <a:gd name="T28" fmla="*/ 60 w 116"/>
                  <a:gd name="T29" fmla="*/ 37 h 93"/>
                  <a:gd name="T30" fmla="*/ 63 w 116"/>
                  <a:gd name="T31" fmla="*/ 29 h 93"/>
                  <a:gd name="T32" fmla="*/ 34 w 116"/>
                  <a:gd name="T33" fmla="*/ 34 h 93"/>
                  <a:gd name="T34" fmla="*/ 44 w 116"/>
                  <a:gd name="T35" fmla="*/ 9 h 93"/>
                  <a:gd name="T36" fmla="*/ 17 w 116"/>
                  <a:gd name="T37" fmla="*/ 0 h 93"/>
                  <a:gd name="T38" fmla="*/ 5 w 116"/>
                  <a:gd name="T39" fmla="*/ 43 h 93"/>
                  <a:gd name="T40" fmla="*/ 4 w 116"/>
                  <a:gd name="T41" fmla="*/ 46 h 93"/>
                  <a:gd name="T42" fmla="*/ 3 w 116"/>
                  <a:gd name="T43" fmla="*/ 47 h 93"/>
                  <a:gd name="T44" fmla="*/ 3 w 116"/>
                  <a:gd name="T45" fmla="*/ 48 h 93"/>
                  <a:gd name="T46" fmla="*/ 3 w 116"/>
                  <a:gd name="T47" fmla="*/ 48 h 93"/>
                  <a:gd name="T48" fmla="*/ 3 w 116"/>
                  <a:gd name="T49" fmla="*/ 48 h 93"/>
                  <a:gd name="T50" fmla="*/ 3 w 116"/>
                  <a:gd name="T51" fmla="*/ 48 h 93"/>
                  <a:gd name="T52" fmla="*/ 18 w 116"/>
                  <a:gd name="T53" fmla="*/ 64 h 93"/>
                  <a:gd name="T54" fmla="*/ 18 w 116"/>
                  <a:gd name="T55" fmla="*/ 64 h 93"/>
                  <a:gd name="T56" fmla="*/ 18 w 116"/>
                  <a:gd name="T57" fmla="*/ 64 h 93"/>
                  <a:gd name="T58" fmla="*/ 23 w 116"/>
                  <a:gd name="T59" fmla="*/ 62 h 93"/>
                  <a:gd name="T60" fmla="*/ 34 w 116"/>
                  <a:gd name="T61" fmla="*/ 59 h 93"/>
                  <a:gd name="T62" fmla="*/ 41 w 116"/>
                  <a:gd name="T63" fmla="*/ 57 h 93"/>
                  <a:gd name="T64" fmla="*/ 43 w 116"/>
                  <a:gd name="T65" fmla="*/ 93 h 93"/>
                  <a:gd name="T66" fmla="*/ 89 w 116"/>
                  <a:gd name="T67" fmla="*/ 93 h 93"/>
                  <a:gd name="T68" fmla="*/ 99 w 116"/>
                  <a:gd name="T69" fmla="*/ 93 h 93"/>
                  <a:gd name="T70" fmla="*/ 116 w 116"/>
                  <a:gd name="T71" fmla="*/ 93 h 93"/>
                  <a:gd name="T72" fmla="*/ 110 w 116"/>
                  <a:gd name="T73" fmla="*/ 7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93">
                    <a:moveTo>
                      <a:pt x="110" y="79"/>
                    </a:moveTo>
                    <a:cubicBezTo>
                      <a:pt x="106" y="69"/>
                      <a:pt x="104" y="51"/>
                      <a:pt x="101" y="38"/>
                    </a:cubicBezTo>
                    <a:cubicBezTo>
                      <a:pt x="100" y="32"/>
                      <a:pt x="96" y="29"/>
                      <a:pt x="89" y="29"/>
                    </a:cubicBezTo>
                    <a:cubicBezTo>
                      <a:pt x="88" y="29"/>
                      <a:pt x="85" y="28"/>
                      <a:pt x="84" y="2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6" y="29"/>
                      <a:pt x="34" y="34"/>
                      <a:pt x="34" y="3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35" y="5"/>
                      <a:pt x="26" y="2"/>
                      <a:pt x="17" y="0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45"/>
                      <a:pt x="31" y="78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69"/>
                      <a:pt x="42" y="81"/>
                      <a:pt x="43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116" y="93"/>
                      <a:pt x="116" y="93"/>
                      <a:pt x="116" y="93"/>
                    </a:cubicBezTo>
                    <a:lnTo>
                      <a:pt x="110" y="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48"/>
              <p:cNvSpPr/>
              <p:nvPr/>
            </p:nvSpPr>
            <p:spPr bwMode="auto">
              <a:xfrm>
                <a:off x="298528" y="2251101"/>
                <a:ext cx="0" cy="2338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49"/>
              <p:cNvSpPr/>
              <p:nvPr/>
            </p:nvSpPr>
            <p:spPr bwMode="auto">
              <a:xfrm>
                <a:off x="276308" y="2074573"/>
                <a:ext cx="19882" cy="40917"/>
              </a:xfrm>
              <a:custGeom>
                <a:avLst/>
                <a:gdLst>
                  <a:gd name="T0" fmla="*/ 12 w 17"/>
                  <a:gd name="T1" fmla="*/ 0 h 35"/>
                  <a:gd name="T2" fmla="*/ 17 w 17"/>
                  <a:gd name="T3" fmla="*/ 21 h 35"/>
                  <a:gd name="T4" fmla="*/ 9 w 17"/>
                  <a:gd name="T5" fmla="*/ 35 h 35"/>
                  <a:gd name="T6" fmla="*/ 0 w 17"/>
                  <a:gd name="T7" fmla="*/ 21 h 35"/>
                  <a:gd name="T8" fmla="*/ 2 w 17"/>
                  <a:gd name="T9" fmla="*/ 0 h 35"/>
                  <a:gd name="T10" fmla="*/ 12 w 17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5">
                    <a:moveTo>
                      <a:pt x="12" y="0"/>
                    </a:moveTo>
                    <a:lnTo>
                      <a:pt x="17" y="21"/>
                    </a:lnTo>
                    <a:lnTo>
                      <a:pt x="9" y="35"/>
                    </a:lnTo>
                    <a:lnTo>
                      <a:pt x="0" y="21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50"/>
              <p:cNvSpPr/>
              <p:nvPr/>
            </p:nvSpPr>
            <p:spPr bwMode="auto">
              <a:xfrm>
                <a:off x="278647" y="2101462"/>
                <a:ext cx="30406" cy="151977"/>
              </a:xfrm>
              <a:custGeom>
                <a:avLst/>
                <a:gdLst>
                  <a:gd name="T0" fmla="*/ 12 w 26"/>
                  <a:gd name="T1" fmla="*/ 0 h 130"/>
                  <a:gd name="T2" fmla="*/ 26 w 26"/>
                  <a:gd name="T3" fmla="*/ 128 h 130"/>
                  <a:gd name="T4" fmla="*/ 17 w 26"/>
                  <a:gd name="T5" fmla="*/ 130 h 130"/>
                  <a:gd name="T6" fmla="*/ 7 w 26"/>
                  <a:gd name="T7" fmla="*/ 130 h 130"/>
                  <a:gd name="T8" fmla="*/ 0 w 26"/>
                  <a:gd name="T9" fmla="*/ 0 h 130"/>
                  <a:gd name="T10" fmla="*/ 12 w 26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30">
                    <a:moveTo>
                      <a:pt x="12" y="0"/>
                    </a:moveTo>
                    <a:lnTo>
                      <a:pt x="26" y="128"/>
                    </a:lnTo>
                    <a:lnTo>
                      <a:pt x="17" y="130"/>
                    </a:lnTo>
                    <a:lnTo>
                      <a:pt x="7" y="13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51"/>
              <p:cNvSpPr/>
              <p:nvPr/>
            </p:nvSpPr>
            <p:spPr bwMode="auto">
              <a:xfrm>
                <a:off x="378052" y="1809198"/>
                <a:ext cx="97067" cy="192894"/>
              </a:xfrm>
              <a:custGeom>
                <a:avLst/>
                <a:gdLst>
                  <a:gd name="T0" fmla="*/ 10 w 35"/>
                  <a:gd name="T1" fmla="*/ 45 h 70"/>
                  <a:gd name="T2" fmla="*/ 18 w 35"/>
                  <a:gd name="T3" fmla="*/ 53 h 70"/>
                  <a:gd name="T4" fmla="*/ 25 w 35"/>
                  <a:gd name="T5" fmla="*/ 46 h 70"/>
                  <a:gd name="T6" fmla="*/ 17 w 35"/>
                  <a:gd name="T7" fmla="*/ 38 h 70"/>
                  <a:gd name="T8" fmla="*/ 6 w 35"/>
                  <a:gd name="T9" fmla="*/ 34 h 70"/>
                  <a:gd name="T10" fmla="*/ 0 w 35"/>
                  <a:gd name="T11" fmla="*/ 22 h 70"/>
                  <a:gd name="T12" fmla="*/ 13 w 35"/>
                  <a:gd name="T13" fmla="*/ 7 h 70"/>
                  <a:gd name="T14" fmla="*/ 13 w 35"/>
                  <a:gd name="T15" fmla="*/ 0 h 70"/>
                  <a:gd name="T16" fmla="*/ 21 w 35"/>
                  <a:gd name="T17" fmla="*/ 0 h 70"/>
                  <a:gd name="T18" fmla="*/ 21 w 35"/>
                  <a:gd name="T19" fmla="*/ 8 h 70"/>
                  <a:gd name="T20" fmla="*/ 26 w 35"/>
                  <a:gd name="T21" fmla="*/ 11 h 70"/>
                  <a:gd name="T22" fmla="*/ 26 w 35"/>
                  <a:gd name="T23" fmla="*/ 8 h 70"/>
                  <a:gd name="T24" fmla="*/ 32 w 35"/>
                  <a:gd name="T25" fmla="*/ 8 h 70"/>
                  <a:gd name="T26" fmla="*/ 32 w 35"/>
                  <a:gd name="T27" fmla="*/ 22 h 70"/>
                  <a:gd name="T28" fmla="*/ 24 w 35"/>
                  <a:gd name="T29" fmla="*/ 22 h 70"/>
                  <a:gd name="T30" fmla="*/ 17 w 35"/>
                  <a:gd name="T31" fmla="*/ 16 h 70"/>
                  <a:gd name="T32" fmla="*/ 10 w 35"/>
                  <a:gd name="T33" fmla="*/ 22 h 70"/>
                  <a:gd name="T34" fmla="*/ 18 w 35"/>
                  <a:gd name="T35" fmla="*/ 29 h 70"/>
                  <a:gd name="T36" fmla="*/ 29 w 35"/>
                  <a:gd name="T37" fmla="*/ 33 h 70"/>
                  <a:gd name="T38" fmla="*/ 35 w 35"/>
                  <a:gd name="T39" fmla="*/ 46 h 70"/>
                  <a:gd name="T40" fmla="*/ 21 w 35"/>
                  <a:gd name="T41" fmla="*/ 62 h 70"/>
                  <a:gd name="T42" fmla="*/ 21 w 35"/>
                  <a:gd name="T43" fmla="*/ 70 h 70"/>
                  <a:gd name="T44" fmla="*/ 13 w 35"/>
                  <a:gd name="T45" fmla="*/ 70 h 70"/>
                  <a:gd name="T46" fmla="*/ 13 w 35"/>
                  <a:gd name="T47" fmla="*/ 61 h 70"/>
                  <a:gd name="T48" fmla="*/ 13 w 35"/>
                  <a:gd name="T49" fmla="*/ 61 h 70"/>
                  <a:gd name="T50" fmla="*/ 8 w 35"/>
                  <a:gd name="T51" fmla="*/ 58 h 70"/>
                  <a:gd name="T52" fmla="*/ 8 w 35"/>
                  <a:gd name="T53" fmla="*/ 61 h 70"/>
                  <a:gd name="T54" fmla="*/ 1 w 35"/>
                  <a:gd name="T55" fmla="*/ 61 h 70"/>
                  <a:gd name="T56" fmla="*/ 1 w 35"/>
                  <a:gd name="T57" fmla="*/ 45 h 70"/>
                  <a:gd name="T58" fmla="*/ 10 w 35"/>
                  <a:gd name="T5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5" h="70">
                    <a:moveTo>
                      <a:pt x="10" y="45"/>
                    </a:moveTo>
                    <a:cubicBezTo>
                      <a:pt x="10" y="50"/>
                      <a:pt x="13" y="53"/>
                      <a:pt x="18" y="53"/>
                    </a:cubicBezTo>
                    <a:cubicBezTo>
                      <a:pt x="22" y="53"/>
                      <a:pt x="25" y="51"/>
                      <a:pt x="25" y="46"/>
                    </a:cubicBezTo>
                    <a:cubicBezTo>
                      <a:pt x="25" y="41"/>
                      <a:pt x="21" y="40"/>
                      <a:pt x="17" y="38"/>
                    </a:cubicBezTo>
                    <a:cubicBezTo>
                      <a:pt x="14" y="37"/>
                      <a:pt x="9" y="36"/>
                      <a:pt x="6" y="34"/>
                    </a:cubicBezTo>
                    <a:cubicBezTo>
                      <a:pt x="2" y="31"/>
                      <a:pt x="0" y="27"/>
                      <a:pt x="0" y="22"/>
                    </a:cubicBezTo>
                    <a:cubicBezTo>
                      <a:pt x="0" y="15"/>
                      <a:pt x="6" y="8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3" y="8"/>
                      <a:pt x="24" y="9"/>
                      <a:pt x="26" y="11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18"/>
                      <a:pt x="21" y="16"/>
                      <a:pt x="17" y="16"/>
                    </a:cubicBezTo>
                    <a:cubicBezTo>
                      <a:pt x="13" y="16"/>
                      <a:pt x="10" y="18"/>
                      <a:pt x="10" y="22"/>
                    </a:cubicBezTo>
                    <a:cubicBezTo>
                      <a:pt x="10" y="26"/>
                      <a:pt x="14" y="28"/>
                      <a:pt x="18" y="29"/>
                    </a:cubicBezTo>
                    <a:cubicBezTo>
                      <a:pt x="21" y="30"/>
                      <a:pt x="26" y="31"/>
                      <a:pt x="29" y="33"/>
                    </a:cubicBezTo>
                    <a:cubicBezTo>
                      <a:pt x="33" y="36"/>
                      <a:pt x="35" y="41"/>
                      <a:pt x="35" y="46"/>
                    </a:cubicBezTo>
                    <a:cubicBezTo>
                      <a:pt x="35" y="54"/>
                      <a:pt x="29" y="61"/>
                      <a:pt x="21" y="62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1" y="60"/>
                      <a:pt x="10" y="59"/>
                      <a:pt x="8" y="5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45"/>
                      <a:pt x="1" y="45"/>
                      <a:pt x="1" y="45"/>
                    </a:cubicBezTo>
                    <a:lnTo>
                      <a:pt x="10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367527" y="2046516"/>
                <a:ext cx="111100" cy="362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53"/>
              <p:cNvSpPr>
                <a:spLocks noEditPoints="1"/>
              </p:cNvSpPr>
              <p:nvPr/>
            </p:nvSpPr>
            <p:spPr bwMode="auto">
              <a:xfrm>
                <a:off x="309053" y="1756592"/>
                <a:ext cx="230387" cy="275897"/>
              </a:xfrm>
              <a:custGeom>
                <a:avLst/>
                <a:gdLst>
                  <a:gd name="T0" fmla="*/ 83 w 83"/>
                  <a:gd name="T1" fmla="*/ 41 h 100"/>
                  <a:gd name="T2" fmla="*/ 41 w 83"/>
                  <a:gd name="T3" fmla="*/ 0 h 100"/>
                  <a:gd name="T4" fmla="*/ 0 w 83"/>
                  <a:gd name="T5" fmla="*/ 41 h 100"/>
                  <a:gd name="T6" fmla="*/ 0 w 83"/>
                  <a:gd name="T7" fmla="*/ 45 h 100"/>
                  <a:gd name="T8" fmla="*/ 16 w 83"/>
                  <a:gd name="T9" fmla="*/ 82 h 100"/>
                  <a:gd name="T10" fmla="*/ 19 w 83"/>
                  <a:gd name="T11" fmla="*/ 100 h 100"/>
                  <a:gd name="T12" fmla="*/ 38 w 83"/>
                  <a:gd name="T13" fmla="*/ 100 h 100"/>
                  <a:gd name="T14" fmla="*/ 44 w 83"/>
                  <a:gd name="T15" fmla="*/ 100 h 100"/>
                  <a:gd name="T16" fmla="*/ 63 w 83"/>
                  <a:gd name="T17" fmla="*/ 100 h 100"/>
                  <a:gd name="T18" fmla="*/ 66 w 83"/>
                  <a:gd name="T19" fmla="*/ 82 h 100"/>
                  <a:gd name="T20" fmla="*/ 82 w 83"/>
                  <a:gd name="T21" fmla="*/ 45 h 100"/>
                  <a:gd name="T22" fmla="*/ 83 w 83"/>
                  <a:gd name="T23" fmla="*/ 41 h 100"/>
                  <a:gd name="T24" fmla="*/ 75 w 83"/>
                  <a:gd name="T25" fmla="*/ 43 h 100"/>
                  <a:gd name="T26" fmla="*/ 75 w 83"/>
                  <a:gd name="T27" fmla="*/ 48 h 100"/>
                  <a:gd name="T28" fmla="*/ 75 w 83"/>
                  <a:gd name="T29" fmla="*/ 48 h 100"/>
                  <a:gd name="T30" fmla="*/ 60 w 83"/>
                  <a:gd name="T31" fmla="*/ 77 h 100"/>
                  <a:gd name="T32" fmla="*/ 56 w 83"/>
                  <a:gd name="T33" fmla="*/ 93 h 100"/>
                  <a:gd name="T34" fmla="*/ 27 w 83"/>
                  <a:gd name="T35" fmla="*/ 93 h 100"/>
                  <a:gd name="T36" fmla="*/ 22 w 83"/>
                  <a:gd name="T37" fmla="*/ 78 h 100"/>
                  <a:gd name="T38" fmla="*/ 7 w 83"/>
                  <a:gd name="T39" fmla="*/ 48 h 100"/>
                  <a:gd name="T40" fmla="*/ 8 w 83"/>
                  <a:gd name="T41" fmla="*/ 48 h 100"/>
                  <a:gd name="T42" fmla="*/ 7 w 83"/>
                  <a:gd name="T43" fmla="*/ 43 h 100"/>
                  <a:gd name="T44" fmla="*/ 7 w 83"/>
                  <a:gd name="T45" fmla="*/ 41 h 100"/>
                  <a:gd name="T46" fmla="*/ 41 w 83"/>
                  <a:gd name="T47" fmla="*/ 7 h 100"/>
                  <a:gd name="T48" fmla="*/ 75 w 83"/>
                  <a:gd name="T49" fmla="*/ 41 h 100"/>
                  <a:gd name="T50" fmla="*/ 75 w 83"/>
                  <a:gd name="T51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3" h="100">
                    <a:moveTo>
                      <a:pt x="83" y="41"/>
                    </a:moveTo>
                    <a:cubicBezTo>
                      <a:pt x="83" y="18"/>
                      <a:pt x="64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6"/>
                      <a:pt x="1" y="62"/>
                      <a:pt x="16" y="82"/>
                    </a:cubicBezTo>
                    <a:cubicBezTo>
                      <a:pt x="21" y="88"/>
                      <a:pt x="19" y="100"/>
                      <a:pt x="19" y="100"/>
                    </a:cubicBezTo>
                    <a:cubicBezTo>
                      <a:pt x="25" y="100"/>
                      <a:pt x="32" y="100"/>
                      <a:pt x="38" y="100"/>
                    </a:cubicBezTo>
                    <a:cubicBezTo>
                      <a:pt x="40" y="100"/>
                      <a:pt x="42" y="100"/>
                      <a:pt x="44" y="100"/>
                    </a:cubicBezTo>
                    <a:cubicBezTo>
                      <a:pt x="51" y="100"/>
                      <a:pt x="57" y="100"/>
                      <a:pt x="63" y="100"/>
                    </a:cubicBezTo>
                    <a:cubicBezTo>
                      <a:pt x="63" y="100"/>
                      <a:pt x="61" y="88"/>
                      <a:pt x="66" y="82"/>
                    </a:cubicBezTo>
                    <a:cubicBezTo>
                      <a:pt x="82" y="62"/>
                      <a:pt x="83" y="46"/>
                      <a:pt x="82" y="45"/>
                    </a:cubicBezTo>
                    <a:cubicBezTo>
                      <a:pt x="82" y="44"/>
                      <a:pt x="83" y="43"/>
                      <a:pt x="83" y="41"/>
                    </a:cubicBezTo>
                    <a:close/>
                    <a:moveTo>
                      <a:pt x="75" y="43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4" y="52"/>
                      <a:pt x="71" y="63"/>
                      <a:pt x="60" y="77"/>
                    </a:cubicBezTo>
                    <a:cubicBezTo>
                      <a:pt x="57" y="82"/>
                      <a:pt x="56" y="88"/>
                      <a:pt x="56" y="93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26" y="88"/>
                      <a:pt x="25" y="82"/>
                      <a:pt x="22" y="78"/>
                    </a:cubicBezTo>
                    <a:cubicBezTo>
                      <a:pt x="11" y="63"/>
                      <a:pt x="8" y="52"/>
                      <a:pt x="7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1"/>
                    </a:cubicBezTo>
                    <a:cubicBezTo>
                      <a:pt x="7" y="22"/>
                      <a:pt x="22" y="7"/>
                      <a:pt x="41" y="7"/>
                    </a:cubicBezTo>
                    <a:cubicBezTo>
                      <a:pt x="60" y="7"/>
                      <a:pt x="75" y="22"/>
                      <a:pt x="75" y="41"/>
                    </a:cubicBezTo>
                    <a:cubicBezTo>
                      <a:pt x="75" y="42"/>
                      <a:pt x="75" y="42"/>
                      <a:pt x="7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54"/>
              <p:cNvSpPr/>
              <p:nvPr/>
            </p:nvSpPr>
            <p:spPr bwMode="auto">
              <a:xfrm>
                <a:off x="387409" y="2087434"/>
                <a:ext cx="71338" cy="22212"/>
              </a:xfrm>
              <a:custGeom>
                <a:avLst/>
                <a:gdLst>
                  <a:gd name="T0" fmla="*/ 0 w 26"/>
                  <a:gd name="T1" fmla="*/ 0 h 8"/>
                  <a:gd name="T2" fmla="*/ 0 w 26"/>
                  <a:gd name="T3" fmla="*/ 2 h 8"/>
                  <a:gd name="T4" fmla="*/ 6 w 26"/>
                  <a:gd name="T5" fmla="*/ 8 h 8"/>
                  <a:gd name="T6" fmla="*/ 20 w 26"/>
                  <a:gd name="T7" fmla="*/ 8 h 8"/>
                  <a:gd name="T8" fmla="*/ 26 w 26"/>
                  <a:gd name="T9" fmla="*/ 2 h 8"/>
                  <a:gd name="T10" fmla="*/ 26 w 26"/>
                  <a:gd name="T11" fmla="*/ 0 h 8"/>
                  <a:gd name="T12" fmla="*/ 0 w 2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8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3" y="8"/>
                      <a:pt x="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6" y="6"/>
                      <a:pt x="26" y="2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Rectangle 55"/>
              <p:cNvSpPr>
                <a:spLocks noChangeArrowheads="1"/>
              </p:cNvSpPr>
              <p:nvPr/>
            </p:nvSpPr>
            <p:spPr bwMode="auto">
              <a:xfrm>
                <a:off x="361680" y="2044179"/>
                <a:ext cx="121626" cy="818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Rectangle 56"/>
              <p:cNvSpPr>
                <a:spLocks noChangeArrowheads="1"/>
              </p:cNvSpPr>
              <p:nvPr/>
            </p:nvSpPr>
            <p:spPr bwMode="auto">
              <a:xfrm>
                <a:off x="361680" y="2060544"/>
                <a:ext cx="121626" cy="105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57"/>
              <p:cNvSpPr/>
              <p:nvPr/>
            </p:nvSpPr>
            <p:spPr bwMode="auto">
              <a:xfrm>
                <a:off x="361680" y="2079250"/>
                <a:ext cx="121626" cy="22212"/>
              </a:xfrm>
              <a:custGeom>
                <a:avLst/>
                <a:gdLst>
                  <a:gd name="T0" fmla="*/ 0 w 44"/>
                  <a:gd name="T1" fmla="*/ 0 h 8"/>
                  <a:gd name="T2" fmla="*/ 11 w 44"/>
                  <a:gd name="T3" fmla="*/ 8 h 8"/>
                  <a:gd name="T4" fmla="*/ 34 w 44"/>
                  <a:gd name="T5" fmla="*/ 8 h 8"/>
                  <a:gd name="T6" fmla="*/ 44 w 44"/>
                  <a:gd name="T7" fmla="*/ 0 h 8"/>
                  <a:gd name="T8" fmla="*/ 0 w 4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">
                    <a:moveTo>
                      <a:pt x="0" y="0"/>
                    </a:moveTo>
                    <a:cubicBezTo>
                      <a:pt x="1" y="4"/>
                      <a:pt x="5" y="8"/>
                      <a:pt x="11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9" y="8"/>
                      <a:pt x="44" y="4"/>
                      <a:pt x="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58"/>
              <p:cNvSpPr/>
              <p:nvPr/>
            </p:nvSpPr>
            <p:spPr bwMode="auto">
              <a:xfrm>
                <a:off x="417814" y="1653714"/>
                <a:ext cx="24559" cy="63129"/>
              </a:xfrm>
              <a:custGeom>
                <a:avLst/>
                <a:gdLst>
                  <a:gd name="T0" fmla="*/ 4 w 9"/>
                  <a:gd name="T1" fmla="*/ 23 h 23"/>
                  <a:gd name="T2" fmla="*/ 0 w 9"/>
                  <a:gd name="T3" fmla="*/ 19 h 23"/>
                  <a:gd name="T4" fmla="*/ 0 w 9"/>
                  <a:gd name="T5" fmla="*/ 5 h 23"/>
                  <a:gd name="T6" fmla="*/ 4 w 9"/>
                  <a:gd name="T7" fmla="*/ 0 h 23"/>
                  <a:gd name="T8" fmla="*/ 9 w 9"/>
                  <a:gd name="T9" fmla="*/ 5 h 23"/>
                  <a:gd name="T10" fmla="*/ 9 w 9"/>
                  <a:gd name="T11" fmla="*/ 19 h 23"/>
                  <a:gd name="T12" fmla="*/ 4 w 9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3">
                    <a:moveTo>
                      <a:pt x="4" y="23"/>
                    </a:moveTo>
                    <a:cubicBezTo>
                      <a:pt x="2" y="23"/>
                      <a:pt x="0" y="21"/>
                      <a:pt x="0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1"/>
                      <a:pt x="7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59"/>
              <p:cNvSpPr/>
              <p:nvPr/>
            </p:nvSpPr>
            <p:spPr bwMode="auto">
              <a:xfrm>
                <a:off x="314901" y="1675926"/>
                <a:ext cx="46779" cy="60791"/>
              </a:xfrm>
              <a:custGeom>
                <a:avLst/>
                <a:gdLst>
                  <a:gd name="T0" fmla="*/ 12 w 17"/>
                  <a:gd name="T1" fmla="*/ 22 h 22"/>
                  <a:gd name="T2" fmla="*/ 8 w 17"/>
                  <a:gd name="T3" fmla="*/ 20 h 22"/>
                  <a:gd name="T4" fmla="*/ 1 w 17"/>
                  <a:gd name="T5" fmla="*/ 7 h 22"/>
                  <a:gd name="T6" fmla="*/ 3 w 17"/>
                  <a:gd name="T7" fmla="*/ 1 h 22"/>
                  <a:gd name="T8" fmla="*/ 9 w 17"/>
                  <a:gd name="T9" fmla="*/ 3 h 22"/>
                  <a:gd name="T10" fmla="*/ 16 w 17"/>
                  <a:gd name="T11" fmla="*/ 15 h 22"/>
                  <a:gd name="T12" fmla="*/ 14 w 17"/>
                  <a:gd name="T13" fmla="*/ 21 h 22"/>
                  <a:gd name="T14" fmla="*/ 12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2" y="22"/>
                    </a:moveTo>
                    <a:cubicBezTo>
                      <a:pt x="11" y="22"/>
                      <a:pt x="9" y="21"/>
                      <a:pt x="8" y="2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5" y="0"/>
                      <a:pt x="8" y="1"/>
                      <a:pt x="9" y="3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7"/>
                      <a:pt x="16" y="20"/>
                      <a:pt x="14" y="21"/>
                    </a:cubicBezTo>
                    <a:cubicBezTo>
                      <a:pt x="14" y="22"/>
                      <a:pt x="13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60"/>
              <p:cNvSpPr/>
              <p:nvPr/>
            </p:nvSpPr>
            <p:spPr bwMode="auto">
              <a:xfrm>
                <a:off x="240054" y="1748408"/>
                <a:ext cx="60813" cy="43255"/>
              </a:xfrm>
              <a:custGeom>
                <a:avLst/>
                <a:gdLst>
                  <a:gd name="T0" fmla="*/ 17 w 22"/>
                  <a:gd name="T1" fmla="*/ 16 h 16"/>
                  <a:gd name="T2" fmla="*/ 15 w 22"/>
                  <a:gd name="T3" fmla="*/ 16 h 16"/>
                  <a:gd name="T4" fmla="*/ 3 w 22"/>
                  <a:gd name="T5" fmla="*/ 9 h 16"/>
                  <a:gd name="T6" fmla="*/ 1 w 22"/>
                  <a:gd name="T7" fmla="*/ 3 h 16"/>
                  <a:gd name="T8" fmla="*/ 7 w 22"/>
                  <a:gd name="T9" fmla="*/ 1 h 16"/>
                  <a:gd name="T10" fmla="*/ 19 w 22"/>
                  <a:gd name="T11" fmla="*/ 8 h 16"/>
                  <a:gd name="T12" fmla="*/ 21 w 22"/>
                  <a:gd name="T13" fmla="*/ 14 h 16"/>
                  <a:gd name="T14" fmla="*/ 17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17" y="16"/>
                    </a:moveTo>
                    <a:cubicBezTo>
                      <a:pt x="16" y="16"/>
                      <a:pt x="15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1" y="9"/>
                      <a:pt x="22" y="12"/>
                      <a:pt x="21" y="14"/>
                    </a:cubicBezTo>
                    <a:cubicBezTo>
                      <a:pt x="20" y="15"/>
                      <a:pt x="19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61"/>
              <p:cNvSpPr/>
              <p:nvPr/>
            </p:nvSpPr>
            <p:spPr bwMode="auto">
              <a:xfrm>
                <a:off x="213157" y="1847777"/>
                <a:ext cx="60813" cy="24550"/>
              </a:xfrm>
              <a:custGeom>
                <a:avLst/>
                <a:gdLst>
                  <a:gd name="T0" fmla="*/ 18 w 22"/>
                  <a:gd name="T1" fmla="*/ 9 h 9"/>
                  <a:gd name="T2" fmla="*/ 4 w 22"/>
                  <a:gd name="T3" fmla="*/ 9 h 9"/>
                  <a:gd name="T4" fmla="*/ 0 w 22"/>
                  <a:gd name="T5" fmla="*/ 5 h 9"/>
                  <a:gd name="T6" fmla="*/ 4 w 22"/>
                  <a:gd name="T7" fmla="*/ 0 h 9"/>
                  <a:gd name="T8" fmla="*/ 18 w 22"/>
                  <a:gd name="T9" fmla="*/ 0 h 9"/>
                  <a:gd name="T10" fmla="*/ 22 w 22"/>
                  <a:gd name="T11" fmla="*/ 5 h 9"/>
                  <a:gd name="T12" fmla="*/ 18 w 22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8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2"/>
                      <a:pt x="22" y="5"/>
                    </a:cubicBezTo>
                    <a:cubicBezTo>
                      <a:pt x="22" y="7"/>
                      <a:pt x="21" y="9"/>
                      <a:pt x="1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62"/>
              <p:cNvSpPr/>
              <p:nvPr/>
            </p:nvSpPr>
            <p:spPr bwMode="auto">
              <a:xfrm>
                <a:off x="544118" y="1938963"/>
                <a:ext cx="64321" cy="44424"/>
              </a:xfrm>
              <a:custGeom>
                <a:avLst/>
                <a:gdLst>
                  <a:gd name="T0" fmla="*/ 18 w 23"/>
                  <a:gd name="T1" fmla="*/ 16 h 16"/>
                  <a:gd name="T2" fmla="*/ 15 w 23"/>
                  <a:gd name="T3" fmla="*/ 16 h 16"/>
                  <a:gd name="T4" fmla="*/ 3 w 23"/>
                  <a:gd name="T5" fmla="*/ 9 h 16"/>
                  <a:gd name="T6" fmla="*/ 2 w 23"/>
                  <a:gd name="T7" fmla="*/ 3 h 16"/>
                  <a:gd name="T8" fmla="*/ 8 w 23"/>
                  <a:gd name="T9" fmla="*/ 1 h 16"/>
                  <a:gd name="T10" fmla="*/ 20 w 23"/>
                  <a:gd name="T11" fmla="*/ 8 h 16"/>
                  <a:gd name="T12" fmla="*/ 21 w 23"/>
                  <a:gd name="T13" fmla="*/ 14 h 16"/>
                  <a:gd name="T14" fmla="*/ 18 w 2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6">
                    <a:moveTo>
                      <a:pt x="18" y="16"/>
                    </a:moveTo>
                    <a:cubicBezTo>
                      <a:pt x="17" y="16"/>
                      <a:pt x="16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8" y="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9"/>
                      <a:pt x="23" y="12"/>
                      <a:pt x="21" y="14"/>
                    </a:cubicBezTo>
                    <a:cubicBezTo>
                      <a:pt x="21" y="15"/>
                      <a:pt x="19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63"/>
              <p:cNvSpPr/>
              <p:nvPr/>
            </p:nvSpPr>
            <p:spPr bwMode="auto">
              <a:xfrm>
                <a:off x="572185" y="1860637"/>
                <a:ext cx="63152" cy="22212"/>
              </a:xfrm>
              <a:custGeom>
                <a:avLst/>
                <a:gdLst>
                  <a:gd name="T0" fmla="*/ 18 w 23"/>
                  <a:gd name="T1" fmla="*/ 8 h 8"/>
                  <a:gd name="T2" fmla="*/ 4 w 23"/>
                  <a:gd name="T3" fmla="*/ 8 h 8"/>
                  <a:gd name="T4" fmla="*/ 0 w 23"/>
                  <a:gd name="T5" fmla="*/ 4 h 8"/>
                  <a:gd name="T6" fmla="*/ 4 w 23"/>
                  <a:gd name="T7" fmla="*/ 0 h 8"/>
                  <a:gd name="T8" fmla="*/ 18 w 23"/>
                  <a:gd name="T9" fmla="*/ 0 h 8"/>
                  <a:gd name="T10" fmla="*/ 23 w 23"/>
                  <a:gd name="T11" fmla="*/ 4 h 8"/>
                  <a:gd name="T12" fmla="*/ 18 w 2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">
                    <a:moveTo>
                      <a:pt x="1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7"/>
                      <a:pt x="21" y="8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64"/>
              <p:cNvSpPr/>
              <p:nvPr/>
            </p:nvSpPr>
            <p:spPr bwMode="auto">
              <a:xfrm>
                <a:off x="552305" y="1758928"/>
                <a:ext cx="60813" cy="44424"/>
              </a:xfrm>
              <a:custGeom>
                <a:avLst/>
                <a:gdLst>
                  <a:gd name="T0" fmla="*/ 5 w 22"/>
                  <a:gd name="T1" fmla="*/ 16 h 16"/>
                  <a:gd name="T2" fmla="*/ 1 w 22"/>
                  <a:gd name="T3" fmla="*/ 14 h 16"/>
                  <a:gd name="T4" fmla="*/ 2 w 22"/>
                  <a:gd name="T5" fmla="*/ 8 h 16"/>
                  <a:gd name="T6" fmla="*/ 15 w 22"/>
                  <a:gd name="T7" fmla="*/ 1 h 16"/>
                  <a:gd name="T8" fmla="*/ 21 w 22"/>
                  <a:gd name="T9" fmla="*/ 2 h 16"/>
                  <a:gd name="T10" fmla="*/ 19 w 22"/>
                  <a:gd name="T11" fmla="*/ 8 h 16"/>
                  <a:gd name="T12" fmla="*/ 7 w 22"/>
                  <a:gd name="T13" fmla="*/ 16 h 16"/>
                  <a:gd name="T14" fmla="*/ 5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5" y="16"/>
                    </a:moveTo>
                    <a:cubicBezTo>
                      <a:pt x="3" y="16"/>
                      <a:pt x="2" y="15"/>
                      <a:pt x="1" y="14"/>
                    </a:cubicBezTo>
                    <a:cubicBezTo>
                      <a:pt x="0" y="12"/>
                      <a:pt x="0" y="9"/>
                      <a:pt x="2" y="8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0"/>
                      <a:pt x="19" y="0"/>
                      <a:pt x="21" y="2"/>
                    </a:cubicBezTo>
                    <a:cubicBezTo>
                      <a:pt x="22" y="5"/>
                      <a:pt x="21" y="7"/>
                      <a:pt x="19" y="8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5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65"/>
              <p:cNvSpPr/>
              <p:nvPr/>
            </p:nvSpPr>
            <p:spPr bwMode="auto">
              <a:xfrm>
                <a:off x="495001" y="1681772"/>
                <a:ext cx="46779" cy="60791"/>
              </a:xfrm>
              <a:custGeom>
                <a:avLst/>
                <a:gdLst>
                  <a:gd name="T0" fmla="*/ 5 w 17"/>
                  <a:gd name="T1" fmla="*/ 22 h 22"/>
                  <a:gd name="T2" fmla="*/ 3 w 17"/>
                  <a:gd name="T3" fmla="*/ 21 h 22"/>
                  <a:gd name="T4" fmla="*/ 1 w 17"/>
                  <a:gd name="T5" fmla="*/ 15 h 22"/>
                  <a:gd name="T6" fmla="*/ 8 w 17"/>
                  <a:gd name="T7" fmla="*/ 3 h 22"/>
                  <a:gd name="T8" fmla="*/ 14 w 17"/>
                  <a:gd name="T9" fmla="*/ 2 h 22"/>
                  <a:gd name="T10" fmla="*/ 16 w 17"/>
                  <a:gd name="T11" fmla="*/ 8 h 22"/>
                  <a:gd name="T12" fmla="*/ 9 w 17"/>
                  <a:gd name="T13" fmla="*/ 20 h 22"/>
                  <a:gd name="T14" fmla="*/ 5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5" y="22"/>
                    </a:moveTo>
                    <a:cubicBezTo>
                      <a:pt x="4" y="22"/>
                      <a:pt x="4" y="22"/>
                      <a:pt x="3" y="21"/>
                    </a:cubicBezTo>
                    <a:cubicBezTo>
                      <a:pt x="1" y="20"/>
                      <a:pt x="0" y="18"/>
                      <a:pt x="1" y="1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1"/>
                      <a:pt x="12" y="0"/>
                      <a:pt x="14" y="2"/>
                    </a:cubicBezTo>
                    <a:cubicBezTo>
                      <a:pt x="17" y="3"/>
                      <a:pt x="17" y="5"/>
                      <a:pt x="16" y="8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7" y="22"/>
                      <a:pt x="5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9"/>
            <p:cNvGrpSpPr/>
            <p:nvPr/>
          </p:nvGrpSpPr>
          <p:grpSpPr>
            <a:xfrm>
              <a:off x="4867004" y="3416155"/>
              <a:ext cx="495859" cy="502693"/>
              <a:chOff x="112581" y="2716334"/>
              <a:chExt cx="495859" cy="502693"/>
            </a:xfrm>
            <a:solidFill>
              <a:schemeClr val="bg1"/>
            </a:solidFill>
          </p:grpSpPr>
          <p:sp>
            <p:nvSpPr>
              <p:cNvPr id="101" name="Freeform 83"/>
              <p:cNvSpPr>
                <a:spLocks noEditPoints="1"/>
              </p:cNvSpPr>
              <p:nvPr/>
            </p:nvSpPr>
            <p:spPr bwMode="auto">
              <a:xfrm>
                <a:off x="138310" y="2735039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Rectangle 84"/>
              <p:cNvSpPr>
                <a:spLocks noChangeArrowheads="1"/>
              </p:cNvSpPr>
              <p:nvPr/>
            </p:nvSpPr>
            <p:spPr bwMode="auto">
              <a:xfrm>
                <a:off x="112581" y="2716334"/>
                <a:ext cx="495859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85"/>
              <p:cNvSpPr>
                <a:spLocks noEditPoints="1"/>
              </p:cNvSpPr>
              <p:nvPr/>
            </p:nvSpPr>
            <p:spPr bwMode="auto">
              <a:xfrm>
                <a:off x="306715" y="2837916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Rectangle 86"/>
              <p:cNvSpPr>
                <a:spLocks noChangeArrowheads="1"/>
              </p:cNvSpPr>
              <p:nvPr/>
            </p:nvSpPr>
            <p:spPr bwMode="auto">
              <a:xfrm>
                <a:off x="464594" y="2973526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87"/>
              <p:cNvSpPr/>
              <p:nvPr/>
            </p:nvSpPr>
            <p:spPr bwMode="auto">
              <a:xfrm>
                <a:off x="452899" y="2876494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88"/>
              <p:cNvSpPr/>
              <p:nvPr/>
            </p:nvSpPr>
            <p:spPr bwMode="auto">
              <a:xfrm>
                <a:off x="452899" y="2890523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89"/>
              <p:cNvSpPr/>
              <p:nvPr/>
            </p:nvSpPr>
            <p:spPr bwMode="auto">
              <a:xfrm>
                <a:off x="430679" y="2789984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Oval 90"/>
              <p:cNvSpPr>
                <a:spLocks noChangeArrowheads="1"/>
              </p:cNvSpPr>
              <p:nvPr/>
            </p:nvSpPr>
            <p:spPr bwMode="auto">
              <a:xfrm>
                <a:off x="160530" y="3047176"/>
                <a:ext cx="5730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91"/>
              <p:cNvSpPr/>
              <p:nvPr/>
            </p:nvSpPr>
            <p:spPr bwMode="auto">
              <a:xfrm>
                <a:off x="124276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8 w 47"/>
                  <a:gd name="T3" fmla="*/ 2 h 34"/>
                  <a:gd name="T4" fmla="*/ 9 w 47"/>
                  <a:gd name="T5" fmla="*/ 2 h 34"/>
                  <a:gd name="T6" fmla="*/ 9 w 47"/>
                  <a:gd name="T7" fmla="*/ 2 h 34"/>
                  <a:gd name="T8" fmla="*/ 9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5 w 47"/>
                  <a:gd name="T17" fmla="*/ 8 h 34"/>
                  <a:gd name="T18" fmla="*/ 39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2" y="2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Oval 92"/>
              <p:cNvSpPr>
                <a:spLocks noChangeArrowheads="1"/>
              </p:cNvSpPr>
              <p:nvPr/>
            </p:nvSpPr>
            <p:spPr bwMode="auto">
              <a:xfrm>
                <a:off x="309053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93"/>
              <p:cNvSpPr/>
              <p:nvPr/>
            </p:nvSpPr>
            <p:spPr bwMode="auto">
              <a:xfrm>
                <a:off x="276308" y="3125503"/>
                <a:ext cx="127473" cy="93524"/>
              </a:xfrm>
              <a:custGeom>
                <a:avLst/>
                <a:gdLst>
                  <a:gd name="T0" fmla="*/ 38 w 46"/>
                  <a:gd name="T1" fmla="*/ 2 h 34"/>
                  <a:gd name="T2" fmla="*/ 37 w 46"/>
                  <a:gd name="T3" fmla="*/ 2 h 34"/>
                  <a:gd name="T4" fmla="*/ 9 w 46"/>
                  <a:gd name="T5" fmla="*/ 2 h 34"/>
                  <a:gd name="T6" fmla="*/ 8 w 46"/>
                  <a:gd name="T7" fmla="*/ 2 h 34"/>
                  <a:gd name="T8" fmla="*/ 8 w 46"/>
                  <a:gd name="T9" fmla="*/ 2 h 34"/>
                  <a:gd name="T10" fmla="*/ 2 w 46"/>
                  <a:gd name="T11" fmla="*/ 8 h 34"/>
                  <a:gd name="T12" fmla="*/ 0 w 46"/>
                  <a:gd name="T13" fmla="*/ 34 h 34"/>
                  <a:gd name="T14" fmla="*/ 46 w 46"/>
                  <a:gd name="T15" fmla="*/ 34 h 34"/>
                  <a:gd name="T16" fmla="*/ 44 w 46"/>
                  <a:gd name="T17" fmla="*/ 8 h 34"/>
                  <a:gd name="T18" fmla="*/ 38 w 46"/>
                  <a:gd name="T19" fmla="*/ 2 h 34"/>
                  <a:gd name="T20" fmla="*/ 38 w 46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38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27" y="0"/>
                      <a:pt x="18" y="0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Oval 94"/>
              <p:cNvSpPr>
                <a:spLocks noChangeArrowheads="1"/>
              </p:cNvSpPr>
              <p:nvPr/>
            </p:nvSpPr>
            <p:spPr bwMode="auto">
              <a:xfrm>
                <a:off x="461085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95"/>
              <p:cNvSpPr/>
              <p:nvPr/>
            </p:nvSpPr>
            <p:spPr bwMode="auto">
              <a:xfrm>
                <a:off x="426002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7 w 47"/>
                  <a:gd name="T3" fmla="*/ 2 h 34"/>
                  <a:gd name="T4" fmla="*/ 9 w 47"/>
                  <a:gd name="T5" fmla="*/ 2 h 34"/>
                  <a:gd name="T6" fmla="*/ 8 w 47"/>
                  <a:gd name="T7" fmla="*/ 2 h 34"/>
                  <a:gd name="T8" fmla="*/ 8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4 w 47"/>
                  <a:gd name="T17" fmla="*/ 8 h 34"/>
                  <a:gd name="T18" fmla="*/ 38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7" y="2"/>
                      <a:pt x="37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" name="Rectangle 96"/>
              <p:cNvSpPr>
                <a:spLocks noChangeArrowheads="1"/>
              </p:cNvSpPr>
              <p:nvPr/>
            </p:nvSpPr>
            <p:spPr bwMode="auto">
              <a:xfrm>
                <a:off x="221343" y="2868311"/>
                <a:ext cx="32745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" name="Rectangle 97"/>
              <p:cNvSpPr>
                <a:spLocks noChangeArrowheads="1"/>
              </p:cNvSpPr>
              <p:nvPr/>
            </p:nvSpPr>
            <p:spPr bwMode="auto">
              <a:xfrm>
                <a:off x="179241" y="2848438"/>
                <a:ext cx="30406" cy="748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Rectangle 98"/>
              <p:cNvSpPr>
                <a:spLocks noChangeArrowheads="1"/>
              </p:cNvSpPr>
              <p:nvPr/>
            </p:nvSpPr>
            <p:spPr bwMode="auto">
              <a:xfrm>
                <a:off x="265782" y="2812197"/>
                <a:ext cx="30406" cy="1110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16"/>
            <p:cNvGrpSpPr/>
            <p:nvPr/>
          </p:nvGrpSpPr>
          <p:grpSpPr>
            <a:xfrm>
              <a:off x="8899660" y="3284637"/>
              <a:ext cx="508721" cy="533088"/>
              <a:chOff x="140649" y="3641210"/>
              <a:chExt cx="508721" cy="533088"/>
            </a:xfrm>
            <a:solidFill>
              <a:schemeClr val="bg1"/>
            </a:solidFill>
          </p:grpSpPr>
          <p:sp>
            <p:nvSpPr>
              <p:cNvPr id="118" name="Freeform 272"/>
              <p:cNvSpPr>
                <a:spLocks noEditPoints="1"/>
              </p:cNvSpPr>
              <p:nvPr/>
            </p:nvSpPr>
            <p:spPr bwMode="auto">
              <a:xfrm>
                <a:off x="140649" y="3872682"/>
                <a:ext cx="406978" cy="246670"/>
              </a:xfrm>
              <a:custGeom>
                <a:avLst/>
                <a:gdLst>
                  <a:gd name="T0" fmla="*/ 130 w 147"/>
                  <a:gd name="T1" fmla="*/ 17 h 89"/>
                  <a:gd name="T2" fmla="*/ 130 w 147"/>
                  <a:gd name="T3" fmla="*/ 50 h 89"/>
                  <a:gd name="T4" fmla="*/ 107 w 147"/>
                  <a:gd name="T5" fmla="*/ 73 h 89"/>
                  <a:gd name="T6" fmla="*/ 39 w 147"/>
                  <a:gd name="T7" fmla="*/ 73 h 89"/>
                  <a:gd name="T8" fmla="*/ 16 w 147"/>
                  <a:gd name="T9" fmla="*/ 50 h 89"/>
                  <a:gd name="T10" fmla="*/ 16 w 147"/>
                  <a:gd name="T11" fmla="*/ 17 h 89"/>
                  <a:gd name="T12" fmla="*/ 130 w 147"/>
                  <a:gd name="T13" fmla="*/ 17 h 89"/>
                  <a:gd name="T14" fmla="*/ 147 w 147"/>
                  <a:gd name="T15" fmla="*/ 0 h 89"/>
                  <a:gd name="T16" fmla="*/ 0 w 147"/>
                  <a:gd name="T17" fmla="*/ 0 h 89"/>
                  <a:gd name="T18" fmla="*/ 0 w 147"/>
                  <a:gd name="T19" fmla="*/ 50 h 89"/>
                  <a:gd name="T20" fmla="*/ 39 w 147"/>
                  <a:gd name="T21" fmla="*/ 89 h 89"/>
                  <a:gd name="T22" fmla="*/ 107 w 147"/>
                  <a:gd name="T23" fmla="*/ 89 h 89"/>
                  <a:gd name="T24" fmla="*/ 147 w 147"/>
                  <a:gd name="T25" fmla="*/ 50 h 89"/>
                  <a:gd name="T26" fmla="*/ 147 w 147"/>
                  <a:gd name="T2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89">
                    <a:moveTo>
                      <a:pt x="130" y="17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30" y="62"/>
                      <a:pt x="120" y="73"/>
                      <a:pt x="107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26" y="73"/>
                      <a:pt x="16" y="62"/>
                      <a:pt x="16" y="50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0" y="17"/>
                      <a:pt x="130" y="17"/>
                      <a:pt x="130" y="17"/>
                    </a:cubicBezTo>
                    <a:close/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71"/>
                      <a:pt x="17" y="89"/>
                      <a:pt x="39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29" y="89"/>
                      <a:pt x="147" y="71"/>
                      <a:pt x="147" y="50"/>
                    </a:cubicBezTo>
                    <a:cubicBezTo>
                      <a:pt x="147" y="0"/>
                      <a:pt x="147" y="0"/>
                      <a:pt x="1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Freeform 273"/>
              <p:cNvSpPr/>
              <p:nvPr/>
            </p:nvSpPr>
            <p:spPr bwMode="auto">
              <a:xfrm>
                <a:off x="140649" y="4135719"/>
                <a:ext cx="406978" cy="38579"/>
              </a:xfrm>
              <a:custGeom>
                <a:avLst/>
                <a:gdLst>
                  <a:gd name="T0" fmla="*/ 0 w 147"/>
                  <a:gd name="T1" fmla="*/ 0 h 14"/>
                  <a:gd name="T2" fmla="*/ 0 w 147"/>
                  <a:gd name="T3" fmla="*/ 8 h 14"/>
                  <a:gd name="T4" fmla="*/ 39 w 147"/>
                  <a:gd name="T5" fmla="*/ 14 h 14"/>
                  <a:gd name="T6" fmla="*/ 107 w 147"/>
                  <a:gd name="T7" fmla="*/ 14 h 14"/>
                  <a:gd name="T8" fmla="*/ 147 w 147"/>
                  <a:gd name="T9" fmla="*/ 8 h 14"/>
                  <a:gd name="T10" fmla="*/ 147 w 147"/>
                  <a:gd name="T11" fmla="*/ 0 h 14"/>
                  <a:gd name="T12" fmla="*/ 0 w 147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14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17" y="14"/>
                      <a:pt x="39" y="14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29" y="14"/>
                      <a:pt x="147" y="11"/>
                      <a:pt x="147" y="8"/>
                    </a:cubicBezTo>
                    <a:cubicBezTo>
                      <a:pt x="147" y="0"/>
                      <a:pt x="147" y="0"/>
                      <a:pt x="14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Freeform 274"/>
              <p:cNvSpPr>
                <a:spLocks noEditPoints="1"/>
              </p:cNvSpPr>
              <p:nvPr/>
            </p:nvSpPr>
            <p:spPr bwMode="auto">
              <a:xfrm>
                <a:off x="500847" y="3903078"/>
                <a:ext cx="148523" cy="147301"/>
              </a:xfrm>
              <a:custGeom>
                <a:avLst/>
                <a:gdLst>
                  <a:gd name="T0" fmla="*/ 27 w 54"/>
                  <a:gd name="T1" fmla="*/ 53 h 53"/>
                  <a:gd name="T2" fmla="*/ 0 w 54"/>
                  <a:gd name="T3" fmla="*/ 27 h 53"/>
                  <a:gd name="T4" fmla="*/ 27 w 54"/>
                  <a:gd name="T5" fmla="*/ 0 h 53"/>
                  <a:gd name="T6" fmla="*/ 54 w 54"/>
                  <a:gd name="T7" fmla="*/ 27 h 53"/>
                  <a:gd name="T8" fmla="*/ 27 w 54"/>
                  <a:gd name="T9" fmla="*/ 53 h 53"/>
                  <a:gd name="T10" fmla="*/ 27 w 54"/>
                  <a:gd name="T11" fmla="*/ 12 h 53"/>
                  <a:gd name="T12" fmla="*/ 13 w 54"/>
                  <a:gd name="T13" fmla="*/ 27 h 53"/>
                  <a:gd name="T14" fmla="*/ 27 w 54"/>
                  <a:gd name="T15" fmla="*/ 41 h 53"/>
                  <a:gd name="T16" fmla="*/ 41 w 54"/>
                  <a:gd name="T17" fmla="*/ 27 h 53"/>
                  <a:gd name="T18" fmla="*/ 27 w 54"/>
                  <a:gd name="T19" fmla="*/ 1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3">
                    <a:moveTo>
                      <a:pt x="27" y="53"/>
                    </a:moveTo>
                    <a:cubicBezTo>
                      <a:pt x="12" y="53"/>
                      <a:pt x="0" y="41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ubicBezTo>
                      <a:pt x="54" y="41"/>
                      <a:pt x="42" y="53"/>
                      <a:pt x="27" y="53"/>
                    </a:cubicBezTo>
                    <a:close/>
                    <a:moveTo>
                      <a:pt x="27" y="12"/>
                    </a:moveTo>
                    <a:cubicBezTo>
                      <a:pt x="19" y="12"/>
                      <a:pt x="13" y="19"/>
                      <a:pt x="13" y="27"/>
                    </a:cubicBezTo>
                    <a:cubicBezTo>
                      <a:pt x="13" y="34"/>
                      <a:pt x="19" y="41"/>
                      <a:pt x="27" y="41"/>
                    </a:cubicBezTo>
                    <a:cubicBezTo>
                      <a:pt x="35" y="41"/>
                      <a:pt x="41" y="34"/>
                      <a:pt x="41" y="27"/>
                    </a:cubicBezTo>
                    <a:cubicBezTo>
                      <a:pt x="41" y="19"/>
                      <a:pt x="35" y="12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Freeform 275"/>
              <p:cNvSpPr/>
              <p:nvPr/>
            </p:nvSpPr>
            <p:spPr bwMode="auto">
              <a:xfrm>
                <a:off x="365189" y="3690311"/>
                <a:ext cx="2339" cy="233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Rectangle 276"/>
              <p:cNvSpPr>
                <a:spLocks noChangeArrowheads="1"/>
              </p:cNvSpPr>
              <p:nvPr/>
            </p:nvSpPr>
            <p:spPr bwMode="auto">
              <a:xfrm>
                <a:off x="367527" y="3692648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Freeform 277"/>
              <p:cNvSpPr/>
              <p:nvPr/>
            </p:nvSpPr>
            <p:spPr bwMode="auto">
              <a:xfrm>
                <a:off x="367527" y="3692648"/>
                <a:ext cx="2339" cy="350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278"/>
              <p:cNvSpPr/>
              <p:nvPr/>
            </p:nvSpPr>
            <p:spPr bwMode="auto">
              <a:xfrm>
                <a:off x="367527" y="369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279"/>
              <p:cNvSpPr/>
              <p:nvPr/>
            </p:nvSpPr>
            <p:spPr bwMode="auto">
              <a:xfrm>
                <a:off x="365188" y="3684465"/>
                <a:ext cx="24559" cy="19874"/>
              </a:xfrm>
              <a:custGeom>
                <a:avLst/>
                <a:gdLst>
                  <a:gd name="T0" fmla="*/ 7 w 9"/>
                  <a:gd name="T1" fmla="*/ 5 h 7"/>
                  <a:gd name="T2" fmla="*/ 9 w 9"/>
                  <a:gd name="T3" fmla="*/ 6 h 7"/>
                  <a:gd name="T4" fmla="*/ 5 w 9"/>
                  <a:gd name="T5" fmla="*/ 3 h 7"/>
                  <a:gd name="T6" fmla="*/ 1 w 9"/>
                  <a:gd name="T7" fmla="*/ 1 h 7"/>
                  <a:gd name="T8" fmla="*/ 0 w 9"/>
                  <a:gd name="T9" fmla="*/ 0 h 7"/>
                  <a:gd name="T10" fmla="*/ 1 w 9"/>
                  <a:gd name="T11" fmla="*/ 1 h 7"/>
                  <a:gd name="T12" fmla="*/ 4 w 9"/>
                  <a:gd name="T13" fmla="*/ 2 h 7"/>
                  <a:gd name="T14" fmla="*/ 4 w 9"/>
                  <a:gd name="T15" fmla="*/ 3 h 7"/>
                  <a:gd name="T16" fmla="*/ 6 w 9"/>
                  <a:gd name="T17" fmla="*/ 4 h 7"/>
                  <a:gd name="T18" fmla="*/ 7 w 9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7">
                    <a:moveTo>
                      <a:pt x="7" y="5"/>
                    </a:moveTo>
                    <a:cubicBezTo>
                      <a:pt x="7" y="5"/>
                      <a:pt x="9" y="7"/>
                      <a:pt x="9" y="6"/>
                    </a:cubicBezTo>
                    <a:cubicBezTo>
                      <a:pt x="7" y="4"/>
                      <a:pt x="7" y="4"/>
                      <a:pt x="5" y="3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6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Freeform 280"/>
              <p:cNvSpPr/>
              <p:nvPr/>
            </p:nvSpPr>
            <p:spPr bwMode="auto">
              <a:xfrm>
                <a:off x="345307" y="3679789"/>
                <a:ext cx="8186" cy="4676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1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Rectangle 281"/>
              <p:cNvSpPr>
                <a:spLocks noChangeArrowheads="1"/>
              </p:cNvSpPr>
              <p:nvPr/>
            </p:nvSpPr>
            <p:spPr bwMode="auto">
              <a:xfrm>
                <a:off x="345307" y="3679789"/>
                <a:ext cx="233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282"/>
              <p:cNvSpPr>
                <a:spLocks noEditPoints="1"/>
              </p:cNvSpPr>
              <p:nvPr/>
            </p:nvSpPr>
            <p:spPr bwMode="auto">
              <a:xfrm>
                <a:off x="292680" y="3698494"/>
                <a:ext cx="97067" cy="157822"/>
              </a:xfrm>
              <a:custGeom>
                <a:avLst/>
                <a:gdLst>
                  <a:gd name="T0" fmla="*/ 34 w 35"/>
                  <a:gd name="T1" fmla="*/ 11 h 57"/>
                  <a:gd name="T2" fmla="*/ 35 w 35"/>
                  <a:gd name="T3" fmla="*/ 9 h 57"/>
                  <a:gd name="T4" fmla="*/ 35 w 35"/>
                  <a:gd name="T5" fmla="*/ 8 h 57"/>
                  <a:gd name="T6" fmla="*/ 35 w 35"/>
                  <a:gd name="T7" fmla="*/ 6 h 57"/>
                  <a:gd name="T8" fmla="*/ 35 w 35"/>
                  <a:gd name="T9" fmla="*/ 5 h 57"/>
                  <a:gd name="T10" fmla="*/ 35 w 35"/>
                  <a:gd name="T11" fmla="*/ 4 h 57"/>
                  <a:gd name="T12" fmla="*/ 35 w 35"/>
                  <a:gd name="T13" fmla="*/ 3 h 57"/>
                  <a:gd name="T14" fmla="*/ 32 w 35"/>
                  <a:gd name="T15" fmla="*/ 0 h 57"/>
                  <a:gd name="T16" fmla="*/ 32 w 35"/>
                  <a:gd name="T17" fmla="*/ 0 h 57"/>
                  <a:gd name="T18" fmla="*/ 32 w 35"/>
                  <a:gd name="T19" fmla="*/ 2 h 57"/>
                  <a:gd name="T20" fmla="*/ 33 w 35"/>
                  <a:gd name="T21" fmla="*/ 2 h 57"/>
                  <a:gd name="T22" fmla="*/ 33 w 35"/>
                  <a:gd name="T23" fmla="*/ 2 h 57"/>
                  <a:gd name="T24" fmla="*/ 32 w 35"/>
                  <a:gd name="T25" fmla="*/ 1 h 57"/>
                  <a:gd name="T26" fmla="*/ 31 w 35"/>
                  <a:gd name="T27" fmla="*/ 0 h 57"/>
                  <a:gd name="T28" fmla="*/ 32 w 35"/>
                  <a:gd name="T29" fmla="*/ 0 h 57"/>
                  <a:gd name="T30" fmla="*/ 31 w 35"/>
                  <a:gd name="T31" fmla="*/ 0 h 57"/>
                  <a:gd name="T32" fmla="*/ 31 w 35"/>
                  <a:gd name="T33" fmla="*/ 1 h 57"/>
                  <a:gd name="T34" fmla="*/ 33 w 35"/>
                  <a:gd name="T35" fmla="*/ 6 h 57"/>
                  <a:gd name="T36" fmla="*/ 33 w 35"/>
                  <a:gd name="T37" fmla="*/ 6 h 57"/>
                  <a:gd name="T38" fmla="*/ 32 w 35"/>
                  <a:gd name="T39" fmla="*/ 7 h 57"/>
                  <a:gd name="T40" fmla="*/ 32 w 35"/>
                  <a:gd name="T41" fmla="*/ 7 h 57"/>
                  <a:gd name="T42" fmla="*/ 32 w 35"/>
                  <a:gd name="T43" fmla="*/ 7 h 57"/>
                  <a:gd name="T44" fmla="*/ 32 w 35"/>
                  <a:gd name="T45" fmla="*/ 7 h 57"/>
                  <a:gd name="T46" fmla="*/ 32 w 35"/>
                  <a:gd name="T47" fmla="*/ 8 h 57"/>
                  <a:gd name="T48" fmla="*/ 32 w 35"/>
                  <a:gd name="T49" fmla="*/ 8 h 57"/>
                  <a:gd name="T50" fmla="*/ 32 w 35"/>
                  <a:gd name="T51" fmla="*/ 8 h 57"/>
                  <a:gd name="T52" fmla="*/ 32 w 35"/>
                  <a:gd name="T53" fmla="*/ 8 h 57"/>
                  <a:gd name="T54" fmla="*/ 32 w 35"/>
                  <a:gd name="T55" fmla="*/ 8 h 57"/>
                  <a:gd name="T56" fmla="*/ 32 w 35"/>
                  <a:gd name="T57" fmla="*/ 7 h 57"/>
                  <a:gd name="T58" fmla="*/ 32 w 35"/>
                  <a:gd name="T59" fmla="*/ 7 h 57"/>
                  <a:gd name="T60" fmla="*/ 31 w 35"/>
                  <a:gd name="T61" fmla="*/ 9 h 57"/>
                  <a:gd name="T62" fmla="*/ 31 w 35"/>
                  <a:gd name="T63" fmla="*/ 9 h 57"/>
                  <a:gd name="T64" fmla="*/ 31 w 35"/>
                  <a:gd name="T65" fmla="*/ 10 h 57"/>
                  <a:gd name="T66" fmla="*/ 31 w 35"/>
                  <a:gd name="T67" fmla="*/ 10 h 57"/>
                  <a:gd name="T68" fmla="*/ 31 w 35"/>
                  <a:gd name="T69" fmla="*/ 10 h 57"/>
                  <a:gd name="T70" fmla="*/ 31 w 35"/>
                  <a:gd name="T71" fmla="*/ 10 h 57"/>
                  <a:gd name="T72" fmla="*/ 30 w 35"/>
                  <a:gd name="T73" fmla="*/ 11 h 57"/>
                  <a:gd name="T74" fmla="*/ 28 w 35"/>
                  <a:gd name="T75" fmla="*/ 13 h 57"/>
                  <a:gd name="T76" fmla="*/ 14 w 35"/>
                  <a:gd name="T77" fmla="*/ 26 h 57"/>
                  <a:gd name="T78" fmla="*/ 6 w 35"/>
                  <a:gd name="T79" fmla="*/ 32 h 57"/>
                  <a:gd name="T80" fmla="*/ 6 w 35"/>
                  <a:gd name="T81" fmla="*/ 51 h 57"/>
                  <a:gd name="T82" fmla="*/ 16 w 35"/>
                  <a:gd name="T83" fmla="*/ 57 h 57"/>
                  <a:gd name="T84" fmla="*/ 20 w 35"/>
                  <a:gd name="T85" fmla="*/ 54 h 57"/>
                  <a:gd name="T86" fmla="*/ 15 w 35"/>
                  <a:gd name="T87" fmla="*/ 49 h 57"/>
                  <a:gd name="T88" fmla="*/ 11 w 35"/>
                  <a:gd name="T89" fmla="*/ 46 h 57"/>
                  <a:gd name="T90" fmla="*/ 11 w 35"/>
                  <a:gd name="T91" fmla="*/ 37 h 57"/>
                  <a:gd name="T92" fmla="*/ 13 w 35"/>
                  <a:gd name="T93" fmla="*/ 35 h 57"/>
                  <a:gd name="T94" fmla="*/ 28 w 35"/>
                  <a:gd name="T95" fmla="*/ 20 h 57"/>
                  <a:gd name="T96" fmla="*/ 31 w 35"/>
                  <a:gd name="T97" fmla="*/ 16 h 57"/>
                  <a:gd name="T98" fmla="*/ 34 w 35"/>
                  <a:gd name="T99" fmla="*/ 13 h 57"/>
                  <a:gd name="T100" fmla="*/ 35 w 35"/>
                  <a:gd name="T101" fmla="*/ 9 h 57"/>
                  <a:gd name="T102" fmla="*/ 34 w 35"/>
                  <a:gd name="T103" fmla="*/ 13 h 57"/>
                  <a:gd name="T104" fmla="*/ 33 w 35"/>
                  <a:gd name="T105" fmla="*/ 11 h 57"/>
                  <a:gd name="T106" fmla="*/ 34 w 35"/>
                  <a:gd name="T107" fmla="*/ 11 h 57"/>
                  <a:gd name="T108" fmla="*/ 28 w 35"/>
                  <a:gd name="T109" fmla="*/ 14 h 57"/>
                  <a:gd name="T110" fmla="*/ 29 w 35"/>
                  <a:gd name="T111" fmla="*/ 13 h 57"/>
                  <a:gd name="T112" fmla="*/ 28 w 35"/>
                  <a:gd name="T113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" h="57">
                    <a:moveTo>
                      <a:pt x="34" y="11"/>
                    </a:moveTo>
                    <a:cubicBezTo>
                      <a:pt x="35" y="10"/>
                      <a:pt x="34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7"/>
                      <a:pt x="34" y="6"/>
                      <a:pt x="35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2"/>
                      <a:pt x="33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3" y="1"/>
                      <a:pt x="32" y="2"/>
                    </a:cubicBez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2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2" y="3"/>
                      <a:pt x="33" y="4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9" y="13"/>
                      <a:pt x="28" y="13"/>
                    </a:cubicBezTo>
                    <a:cubicBezTo>
                      <a:pt x="24" y="18"/>
                      <a:pt x="19" y="21"/>
                      <a:pt x="14" y="26"/>
                    </a:cubicBezTo>
                    <a:cubicBezTo>
                      <a:pt x="12" y="28"/>
                      <a:pt x="9" y="30"/>
                      <a:pt x="6" y="32"/>
                    </a:cubicBezTo>
                    <a:cubicBezTo>
                      <a:pt x="0" y="37"/>
                      <a:pt x="1" y="45"/>
                      <a:pt x="6" y="51"/>
                    </a:cubicBezTo>
                    <a:cubicBezTo>
                      <a:pt x="8" y="53"/>
                      <a:pt x="13" y="56"/>
                      <a:pt x="16" y="57"/>
                    </a:cubicBezTo>
                    <a:cubicBezTo>
                      <a:pt x="21" y="57"/>
                      <a:pt x="20" y="54"/>
                      <a:pt x="20" y="54"/>
                    </a:cubicBezTo>
                    <a:cubicBezTo>
                      <a:pt x="20" y="52"/>
                      <a:pt x="17" y="52"/>
                      <a:pt x="15" y="49"/>
                    </a:cubicBezTo>
                    <a:cubicBezTo>
                      <a:pt x="16" y="51"/>
                      <a:pt x="11" y="49"/>
                      <a:pt x="11" y="46"/>
                    </a:cubicBezTo>
                    <a:cubicBezTo>
                      <a:pt x="12" y="43"/>
                      <a:pt x="9" y="41"/>
                      <a:pt x="11" y="37"/>
                    </a:cubicBezTo>
                    <a:cubicBezTo>
                      <a:pt x="12" y="37"/>
                      <a:pt x="12" y="36"/>
                      <a:pt x="13" y="35"/>
                    </a:cubicBezTo>
                    <a:cubicBezTo>
                      <a:pt x="18" y="31"/>
                      <a:pt x="23" y="26"/>
                      <a:pt x="28" y="20"/>
                    </a:cubicBezTo>
                    <a:cubicBezTo>
                      <a:pt x="30" y="19"/>
                      <a:pt x="30" y="17"/>
                      <a:pt x="31" y="16"/>
                    </a:cubicBezTo>
                    <a:cubicBezTo>
                      <a:pt x="32" y="15"/>
                      <a:pt x="33" y="14"/>
                      <a:pt x="34" y="13"/>
                    </a:cubicBezTo>
                    <a:cubicBezTo>
                      <a:pt x="35" y="12"/>
                      <a:pt x="35" y="10"/>
                      <a:pt x="35" y="9"/>
                    </a:cubicBezTo>
                    <a:cubicBezTo>
                      <a:pt x="35" y="11"/>
                      <a:pt x="34" y="12"/>
                      <a:pt x="34" y="13"/>
                    </a:cubicBezTo>
                    <a:cubicBezTo>
                      <a:pt x="33" y="14"/>
                      <a:pt x="33" y="12"/>
                      <a:pt x="33" y="11"/>
                    </a:cubicBezTo>
                    <a:cubicBezTo>
                      <a:pt x="33" y="11"/>
                      <a:pt x="34" y="11"/>
                      <a:pt x="34" y="11"/>
                    </a:cubicBezTo>
                    <a:close/>
                    <a:moveTo>
                      <a:pt x="28" y="14"/>
                    </a:move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283"/>
              <p:cNvSpPr/>
              <p:nvPr/>
            </p:nvSpPr>
            <p:spPr bwMode="auto">
              <a:xfrm>
                <a:off x="306714" y="3649393"/>
                <a:ext cx="233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284"/>
              <p:cNvSpPr/>
              <p:nvPr/>
            </p:nvSpPr>
            <p:spPr bwMode="auto">
              <a:xfrm>
                <a:off x="312562" y="3649393"/>
                <a:ext cx="2339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285"/>
              <p:cNvSpPr/>
              <p:nvPr/>
            </p:nvSpPr>
            <p:spPr bwMode="auto">
              <a:xfrm>
                <a:off x="314901" y="36493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2" name="Freeform 286"/>
              <p:cNvSpPr/>
              <p:nvPr/>
            </p:nvSpPr>
            <p:spPr bwMode="auto">
              <a:xfrm>
                <a:off x="304375" y="3643548"/>
                <a:ext cx="38593" cy="5846"/>
              </a:xfrm>
              <a:custGeom>
                <a:avLst/>
                <a:gdLst>
                  <a:gd name="T0" fmla="*/ 5 w 14"/>
                  <a:gd name="T1" fmla="*/ 1 h 2"/>
                  <a:gd name="T2" fmla="*/ 6 w 14"/>
                  <a:gd name="T3" fmla="*/ 1 h 2"/>
                  <a:gd name="T4" fmla="*/ 9 w 14"/>
                  <a:gd name="T5" fmla="*/ 1 h 2"/>
                  <a:gd name="T6" fmla="*/ 10 w 14"/>
                  <a:gd name="T7" fmla="*/ 2 h 2"/>
                  <a:gd name="T8" fmla="*/ 12 w 14"/>
                  <a:gd name="T9" fmla="*/ 2 h 2"/>
                  <a:gd name="T10" fmla="*/ 6 w 14"/>
                  <a:gd name="T11" fmla="*/ 1 h 2"/>
                  <a:gd name="T12" fmla="*/ 1 w 14"/>
                  <a:gd name="T13" fmla="*/ 0 h 2"/>
                  <a:gd name="T14" fmla="*/ 0 w 14"/>
                  <a:gd name="T15" fmla="*/ 0 h 2"/>
                  <a:gd name="T16" fmla="*/ 2 w 14"/>
                  <a:gd name="T17" fmla="*/ 0 h 2"/>
                  <a:gd name="T18" fmla="*/ 5 w 1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5" y="1"/>
                    </a:moveTo>
                    <a:cubicBezTo>
                      <a:pt x="5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9" y="2"/>
                      <a:pt x="10" y="2"/>
                    </a:cubicBezTo>
                    <a:cubicBezTo>
                      <a:pt x="11" y="2"/>
                      <a:pt x="14" y="2"/>
                      <a:pt x="12" y="2"/>
                    </a:cubicBezTo>
                    <a:cubicBezTo>
                      <a:pt x="10" y="1"/>
                      <a:pt x="8" y="1"/>
                      <a:pt x="6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4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3" name="Freeform 287"/>
              <p:cNvSpPr/>
              <p:nvPr/>
            </p:nvSpPr>
            <p:spPr bwMode="auto">
              <a:xfrm>
                <a:off x="282156" y="3641210"/>
                <a:ext cx="10525" cy="2338"/>
              </a:xfrm>
              <a:custGeom>
                <a:avLst/>
                <a:gdLst>
                  <a:gd name="T0" fmla="*/ 3 w 4"/>
                  <a:gd name="T1" fmla="*/ 1 h 1"/>
                  <a:gd name="T2" fmla="*/ 0 w 4"/>
                  <a:gd name="T3" fmla="*/ 0 h 1"/>
                  <a:gd name="T4" fmla="*/ 0 w 4"/>
                  <a:gd name="T5" fmla="*/ 1 h 1"/>
                  <a:gd name="T6" fmla="*/ 1 w 4"/>
                  <a:gd name="T7" fmla="*/ 1 h 1"/>
                  <a:gd name="T8" fmla="*/ 4 w 4"/>
                  <a:gd name="T9" fmla="*/ 1 h 1"/>
                  <a:gd name="T10" fmla="*/ 3 w 4"/>
                  <a:gd name="T11" fmla="*/ 1 h 1"/>
                  <a:gd name="T12" fmla="*/ 3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3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4" name="Rectangle 288"/>
              <p:cNvSpPr>
                <a:spLocks noChangeArrowheads="1"/>
              </p:cNvSpPr>
              <p:nvPr/>
            </p:nvSpPr>
            <p:spPr bwMode="auto">
              <a:xfrm>
                <a:off x="278647" y="3641210"/>
                <a:ext cx="3508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289"/>
              <p:cNvSpPr>
                <a:spLocks noEditPoints="1"/>
              </p:cNvSpPr>
              <p:nvPr/>
            </p:nvSpPr>
            <p:spPr bwMode="auto">
              <a:xfrm>
                <a:off x="326596" y="3649393"/>
                <a:ext cx="140337" cy="168344"/>
              </a:xfrm>
              <a:custGeom>
                <a:avLst/>
                <a:gdLst>
                  <a:gd name="T0" fmla="*/ 33 w 51"/>
                  <a:gd name="T1" fmla="*/ 10 h 61"/>
                  <a:gd name="T2" fmla="*/ 26 w 51"/>
                  <a:gd name="T3" fmla="*/ 7 h 61"/>
                  <a:gd name="T4" fmla="*/ 21 w 51"/>
                  <a:gd name="T5" fmla="*/ 5 h 61"/>
                  <a:gd name="T6" fmla="*/ 16 w 51"/>
                  <a:gd name="T7" fmla="*/ 3 h 61"/>
                  <a:gd name="T8" fmla="*/ 21 w 51"/>
                  <a:gd name="T9" fmla="*/ 5 h 61"/>
                  <a:gd name="T10" fmla="*/ 19 w 51"/>
                  <a:gd name="T11" fmla="*/ 5 h 61"/>
                  <a:gd name="T12" fmla="*/ 18 w 51"/>
                  <a:gd name="T13" fmla="*/ 4 h 61"/>
                  <a:gd name="T14" fmla="*/ 15 w 51"/>
                  <a:gd name="T15" fmla="*/ 3 h 61"/>
                  <a:gd name="T16" fmla="*/ 14 w 51"/>
                  <a:gd name="T17" fmla="*/ 3 h 61"/>
                  <a:gd name="T18" fmla="*/ 11 w 51"/>
                  <a:gd name="T19" fmla="*/ 2 h 61"/>
                  <a:gd name="T20" fmla="*/ 9 w 51"/>
                  <a:gd name="T21" fmla="*/ 2 h 61"/>
                  <a:gd name="T22" fmla="*/ 8 w 51"/>
                  <a:gd name="T23" fmla="*/ 1 h 61"/>
                  <a:gd name="T24" fmla="*/ 7 w 51"/>
                  <a:gd name="T25" fmla="*/ 1 h 61"/>
                  <a:gd name="T26" fmla="*/ 1 w 51"/>
                  <a:gd name="T27" fmla="*/ 0 h 61"/>
                  <a:gd name="T28" fmla="*/ 1 w 51"/>
                  <a:gd name="T29" fmla="*/ 0 h 61"/>
                  <a:gd name="T30" fmla="*/ 4 w 51"/>
                  <a:gd name="T31" fmla="*/ 1 h 61"/>
                  <a:gd name="T32" fmla="*/ 5 w 51"/>
                  <a:gd name="T33" fmla="*/ 1 h 61"/>
                  <a:gd name="T34" fmla="*/ 5 w 51"/>
                  <a:gd name="T35" fmla="*/ 2 h 61"/>
                  <a:gd name="T36" fmla="*/ 2 w 51"/>
                  <a:gd name="T37" fmla="*/ 1 h 61"/>
                  <a:gd name="T38" fmla="*/ 1 w 51"/>
                  <a:gd name="T39" fmla="*/ 1 h 61"/>
                  <a:gd name="T40" fmla="*/ 1 w 51"/>
                  <a:gd name="T41" fmla="*/ 0 h 61"/>
                  <a:gd name="T42" fmla="*/ 0 w 51"/>
                  <a:gd name="T43" fmla="*/ 0 h 61"/>
                  <a:gd name="T44" fmla="*/ 2 w 51"/>
                  <a:gd name="T45" fmla="*/ 1 h 61"/>
                  <a:gd name="T46" fmla="*/ 10 w 51"/>
                  <a:gd name="T47" fmla="*/ 4 h 61"/>
                  <a:gd name="T48" fmla="*/ 11 w 51"/>
                  <a:gd name="T49" fmla="*/ 4 h 61"/>
                  <a:gd name="T50" fmla="*/ 11 w 51"/>
                  <a:gd name="T51" fmla="*/ 4 h 61"/>
                  <a:gd name="T52" fmla="*/ 12 w 51"/>
                  <a:gd name="T53" fmla="*/ 4 h 61"/>
                  <a:gd name="T54" fmla="*/ 13 w 51"/>
                  <a:gd name="T55" fmla="*/ 4 h 61"/>
                  <a:gd name="T56" fmla="*/ 12 w 51"/>
                  <a:gd name="T57" fmla="*/ 4 h 61"/>
                  <a:gd name="T58" fmla="*/ 15 w 51"/>
                  <a:gd name="T59" fmla="*/ 5 h 61"/>
                  <a:gd name="T60" fmla="*/ 15 w 51"/>
                  <a:gd name="T61" fmla="*/ 6 h 61"/>
                  <a:gd name="T62" fmla="*/ 17 w 51"/>
                  <a:gd name="T63" fmla="*/ 6 h 61"/>
                  <a:gd name="T64" fmla="*/ 17 w 51"/>
                  <a:gd name="T65" fmla="*/ 6 h 61"/>
                  <a:gd name="T66" fmla="*/ 17 w 51"/>
                  <a:gd name="T67" fmla="*/ 6 h 61"/>
                  <a:gd name="T68" fmla="*/ 17 w 51"/>
                  <a:gd name="T69" fmla="*/ 6 h 61"/>
                  <a:gd name="T70" fmla="*/ 19 w 51"/>
                  <a:gd name="T71" fmla="*/ 7 h 61"/>
                  <a:gd name="T72" fmla="*/ 22 w 51"/>
                  <a:gd name="T73" fmla="*/ 9 h 61"/>
                  <a:gd name="T74" fmla="*/ 40 w 51"/>
                  <a:gd name="T75" fmla="*/ 22 h 61"/>
                  <a:gd name="T76" fmla="*/ 41 w 51"/>
                  <a:gd name="T77" fmla="*/ 31 h 61"/>
                  <a:gd name="T78" fmla="*/ 26 w 51"/>
                  <a:gd name="T79" fmla="*/ 46 h 61"/>
                  <a:gd name="T80" fmla="*/ 26 w 51"/>
                  <a:gd name="T81" fmla="*/ 59 h 61"/>
                  <a:gd name="T82" fmla="*/ 31 w 51"/>
                  <a:gd name="T83" fmla="*/ 58 h 61"/>
                  <a:gd name="T84" fmla="*/ 31 w 51"/>
                  <a:gd name="T85" fmla="*/ 51 h 61"/>
                  <a:gd name="T86" fmla="*/ 33 w 51"/>
                  <a:gd name="T87" fmla="*/ 47 h 61"/>
                  <a:gd name="T88" fmla="*/ 46 w 51"/>
                  <a:gd name="T89" fmla="*/ 36 h 61"/>
                  <a:gd name="T90" fmla="*/ 48 w 51"/>
                  <a:gd name="T91" fmla="*/ 31 h 61"/>
                  <a:gd name="T92" fmla="*/ 33 w 51"/>
                  <a:gd name="T93" fmla="*/ 10 h 61"/>
                  <a:gd name="T94" fmla="*/ 13 w 51"/>
                  <a:gd name="T95" fmla="*/ 4 h 61"/>
                  <a:gd name="T96" fmla="*/ 13 w 51"/>
                  <a:gd name="T97" fmla="*/ 5 h 61"/>
                  <a:gd name="T98" fmla="*/ 13 w 51"/>
                  <a:gd name="T99" fmla="*/ 4 h 61"/>
                  <a:gd name="T100" fmla="*/ 13 w 51"/>
                  <a:gd name="T101" fmla="*/ 4 h 61"/>
                  <a:gd name="T102" fmla="*/ 21 w 51"/>
                  <a:gd name="T103" fmla="*/ 8 h 61"/>
                  <a:gd name="T104" fmla="*/ 23 w 51"/>
                  <a:gd name="T105" fmla="*/ 9 h 61"/>
                  <a:gd name="T106" fmla="*/ 21 w 51"/>
                  <a:gd name="T107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61">
                    <a:moveTo>
                      <a:pt x="33" y="10"/>
                    </a:moveTo>
                    <a:cubicBezTo>
                      <a:pt x="31" y="9"/>
                      <a:pt x="28" y="8"/>
                      <a:pt x="26" y="7"/>
                    </a:cubicBezTo>
                    <a:cubicBezTo>
                      <a:pt x="24" y="6"/>
                      <a:pt x="23" y="5"/>
                      <a:pt x="21" y="5"/>
                    </a:cubicBezTo>
                    <a:cubicBezTo>
                      <a:pt x="19" y="4"/>
                      <a:pt x="17" y="4"/>
                      <a:pt x="16" y="3"/>
                    </a:cubicBezTo>
                    <a:cubicBezTo>
                      <a:pt x="17" y="4"/>
                      <a:pt x="19" y="4"/>
                      <a:pt x="21" y="5"/>
                    </a:cubicBezTo>
                    <a:cubicBezTo>
                      <a:pt x="23" y="6"/>
                      <a:pt x="20" y="5"/>
                      <a:pt x="19" y="5"/>
                    </a:cubicBezTo>
                    <a:cubicBezTo>
                      <a:pt x="18" y="5"/>
                      <a:pt x="18" y="4"/>
                      <a:pt x="18" y="4"/>
                    </a:cubicBezTo>
                    <a:cubicBezTo>
                      <a:pt x="17" y="4"/>
                      <a:pt x="16" y="4"/>
                      <a:pt x="15" y="3"/>
                    </a:cubicBezTo>
                    <a:cubicBezTo>
                      <a:pt x="14" y="3"/>
                      <a:pt x="15" y="3"/>
                      <a:pt x="14" y="3"/>
                    </a:cubicBezTo>
                    <a:cubicBezTo>
                      <a:pt x="13" y="2"/>
                      <a:pt x="11" y="3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5" y="2"/>
                      <a:pt x="7" y="3"/>
                      <a:pt x="10" y="4"/>
                    </a:cubicBezTo>
                    <a:cubicBezTo>
                      <a:pt x="10" y="4"/>
                      <a:pt x="10" y="3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9" y="12"/>
                      <a:pt x="36" y="16"/>
                      <a:pt x="40" y="22"/>
                    </a:cubicBezTo>
                    <a:cubicBezTo>
                      <a:pt x="42" y="25"/>
                      <a:pt x="42" y="28"/>
                      <a:pt x="41" y="31"/>
                    </a:cubicBezTo>
                    <a:cubicBezTo>
                      <a:pt x="39" y="36"/>
                      <a:pt x="32" y="40"/>
                      <a:pt x="26" y="46"/>
                    </a:cubicBezTo>
                    <a:cubicBezTo>
                      <a:pt x="24" y="48"/>
                      <a:pt x="21" y="55"/>
                      <a:pt x="26" y="59"/>
                    </a:cubicBezTo>
                    <a:cubicBezTo>
                      <a:pt x="33" y="61"/>
                      <a:pt x="31" y="57"/>
                      <a:pt x="31" y="58"/>
                    </a:cubicBezTo>
                    <a:cubicBezTo>
                      <a:pt x="31" y="55"/>
                      <a:pt x="29" y="55"/>
                      <a:pt x="31" y="51"/>
                    </a:cubicBezTo>
                    <a:cubicBezTo>
                      <a:pt x="29" y="53"/>
                      <a:pt x="30" y="49"/>
                      <a:pt x="33" y="47"/>
                    </a:cubicBezTo>
                    <a:cubicBezTo>
                      <a:pt x="38" y="45"/>
                      <a:pt x="41" y="41"/>
                      <a:pt x="46" y="36"/>
                    </a:cubicBezTo>
                    <a:cubicBezTo>
                      <a:pt x="47" y="35"/>
                      <a:pt x="48" y="33"/>
                      <a:pt x="48" y="31"/>
                    </a:cubicBezTo>
                    <a:cubicBezTo>
                      <a:pt x="51" y="22"/>
                      <a:pt x="41" y="15"/>
                      <a:pt x="33" y="10"/>
                    </a:cubicBezTo>
                    <a:close/>
                    <a:moveTo>
                      <a:pt x="13" y="4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lose/>
                    <a:moveTo>
                      <a:pt x="21" y="8"/>
                    </a:moveTo>
                    <a:cubicBezTo>
                      <a:pt x="22" y="8"/>
                      <a:pt x="22" y="8"/>
                      <a:pt x="23" y="9"/>
                    </a:cubicBezTo>
                    <a:cubicBezTo>
                      <a:pt x="22" y="9"/>
                      <a:pt x="22" y="8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35"/>
            <p:cNvGrpSpPr/>
            <p:nvPr/>
          </p:nvGrpSpPr>
          <p:grpSpPr>
            <a:xfrm>
              <a:off x="6883967" y="3285206"/>
              <a:ext cx="500535" cy="616092"/>
              <a:chOff x="110242" y="4666624"/>
              <a:chExt cx="500535" cy="616092"/>
            </a:xfrm>
            <a:solidFill>
              <a:schemeClr val="bg1"/>
            </a:solidFill>
          </p:grpSpPr>
          <p:sp>
            <p:nvSpPr>
              <p:cNvPr id="137" name="Freeform 343"/>
              <p:cNvSpPr/>
              <p:nvPr/>
            </p:nvSpPr>
            <p:spPr bwMode="auto">
              <a:xfrm>
                <a:off x="265783" y="4815094"/>
                <a:ext cx="81864" cy="94693"/>
              </a:xfrm>
              <a:custGeom>
                <a:avLst/>
                <a:gdLst>
                  <a:gd name="T0" fmla="*/ 21 w 30"/>
                  <a:gd name="T1" fmla="*/ 31 h 34"/>
                  <a:gd name="T2" fmla="*/ 27 w 30"/>
                  <a:gd name="T3" fmla="*/ 12 h 34"/>
                  <a:gd name="T4" fmla="*/ 9 w 30"/>
                  <a:gd name="T5" fmla="*/ 3 h 34"/>
                  <a:gd name="T6" fmla="*/ 3 w 30"/>
                  <a:gd name="T7" fmla="*/ 22 h 34"/>
                  <a:gd name="T8" fmla="*/ 21 w 30"/>
                  <a:gd name="T9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1" y="31"/>
                    </a:moveTo>
                    <a:cubicBezTo>
                      <a:pt x="27" y="29"/>
                      <a:pt x="30" y="20"/>
                      <a:pt x="27" y="12"/>
                    </a:cubicBezTo>
                    <a:cubicBezTo>
                      <a:pt x="23" y="4"/>
                      <a:pt x="15" y="0"/>
                      <a:pt x="9" y="3"/>
                    </a:cubicBezTo>
                    <a:cubicBezTo>
                      <a:pt x="2" y="5"/>
                      <a:pt x="0" y="14"/>
                      <a:pt x="3" y="22"/>
                    </a:cubicBezTo>
                    <a:cubicBezTo>
                      <a:pt x="7" y="30"/>
                      <a:pt x="14" y="34"/>
                      <a:pt x="21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8" name="Freeform 344"/>
              <p:cNvSpPr/>
              <p:nvPr/>
            </p:nvSpPr>
            <p:spPr bwMode="auto">
              <a:xfrm>
                <a:off x="555812" y="4826784"/>
                <a:ext cx="54965" cy="26888"/>
              </a:xfrm>
              <a:custGeom>
                <a:avLst/>
                <a:gdLst>
                  <a:gd name="T0" fmla="*/ 17 w 20"/>
                  <a:gd name="T1" fmla="*/ 2 h 10"/>
                  <a:gd name="T2" fmla="*/ 4 w 20"/>
                  <a:gd name="T3" fmla="*/ 0 h 10"/>
                  <a:gd name="T4" fmla="*/ 0 w 20"/>
                  <a:gd name="T5" fmla="*/ 4 h 10"/>
                  <a:gd name="T6" fmla="*/ 3 w 20"/>
                  <a:gd name="T7" fmla="*/ 8 h 10"/>
                  <a:gd name="T8" fmla="*/ 16 w 20"/>
                  <a:gd name="T9" fmla="*/ 10 h 10"/>
                  <a:gd name="T10" fmla="*/ 16 w 20"/>
                  <a:gd name="T11" fmla="*/ 10 h 10"/>
                  <a:gd name="T12" fmla="*/ 20 w 20"/>
                  <a:gd name="T13" fmla="*/ 7 h 10"/>
                  <a:gd name="T14" fmla="*/ 17 w 20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0">
                    <a:moveTo>
                      <a:pt x="17" y="2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8" y="10"/>
                      <a:pt x="20" y="9"/>
                      <a:pt x="20" y="7"/>
                    </a:cubicBezTo>
                    <a:cubicBezTo>
                      <a:pt x="20" y="5"/>
                      <a:pt x="19" y="3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9" name="Freeform 345"/>
              <p:cNvSpPr/>
              <p:nvPr/>
            </p:nvSpPr>
            <p:spPr bwMode="auto">
              <a:xfrm>
                <a:off x="547627" y="4740274"/>
                <a:ext cx="57304" cy="36241"/>
              </a:xfrm>
              <a:custGeom>
                <a:avLst/>
                <a:gdLst>
                  <a:gd name="T0" fmla="*/ 6 w 21"/>
                  <a:gd name="T1" fmla="*/ 12 h 13"/>
                  <a:gd name="T2" fmla="*/ 18 w 21"/>
                  <a:gd name="T3" fmla="*/ 8 h 13"/>
                  <a:gd name="T4" fmla="*/ 20 w 21"/>
                  <a:gd name="T5" fmla="*/ 3 h 13"/>
                  <a:gd name="T6" fmla="*/ 15 w 21"/>
                  <a:gd name="T7" fmla="*/ 1 h 13"/>
                  <a:gd name="T8" fmla="*/ 3 w 21"/>
                  <a:gd name="T9" fmla="*/ 5 h 13"/>
                  <a:gd name="T10" fmla="*/ 1 w 21"/>
                  <a:gd name="T11" fmla="*/ 10 h 13"/>
                  <a:gd name="T12" fmla="*/ 5 w 21"/>
                  <a:gd name="T13" fmla="*/ 13 h 13"/>
                  <a:gd name="T14" fmla="*/ 6 w 21"/>
                  <a:gd name="T1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3">
                    <a:moveTo>
                      <a:pt x="6" y="12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20" y="7"/>
                      <a:pt x="21" y="5"/>
                      <a:pt x="20" y="3"/>
                    </a:cubicBezTo>
                    <a:cubicBezTo>
                      <a:pt x="19" y="1"/>
                      <a:pt x="17" y="0"/>
                      <a:pt x="15" y="1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2" y="12"/>
                      <a:pt x="3" y="13"/>
                      <a:pt x="5" y="13"/>
                    </a:cubicBezTo>
                    <a:cubicBezTo>
                      <a:pt x="5" y="13"/>
                      <a:pt x="6" y="13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0" name="Freeform 346"/>
              <p:cNvSpPr/>
              <p:nvPr/>
            </p:nvSpPr>
            <p:spPr bwMode="auto">
              <a:xfrm>
                <a:off x="509033" y="4666624"/>
                <a:ext cx="43271" cy="49101"/>
              </a:xfrm>
              <a:custGeom>
                <a:avLst/>
                <a:gdLst>
                  <a:gd name="T0" fmla="*/ 4 w 16"/>
                  <a:gd name="T1" fmla="*/ 18 h 18"/>
                  <a:gd name="T2" fmla="*/ 7 w 16"/>
                  <a:gd name="T3" fmla="*/ 16 h 18"/>
                  <a:gd name="T4" fmla="*/ 15 w 16"/>
                  <a:gd name="T5" fmla="*/ 6 h 18"/>
                  <a:gd name="T6" fmla="*/ 14 w 16"/>
                  <a:gd name="T7" fmla="*/ 1 h 18"/>
                  <a:gd name="T8" fmla="*/ 9 w 16"/>
                  <a:gd name="T9" fmla="*/ 1 h 18"/>
                  <a:gd name="T10" fmla="*/ 1 w 16"/>
                  <a:gd name="T11" fmla="*/ 11 h 18"/>
                  <a:gd name="T12" fmla="*/ 1 w 16"/>
                  <a:gd name="T13" fmla="*/ 17 h 18"/>
                  <a:gd name="T14" fmla="*/ 4 w 1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4" y="18"/>
                    </a:moveTo>
                    <a:cubicBezTo>
                      <a:pt x="5" y="18"/>
                      <a:pt x="6" y="17"/>
                      <a:pt x="7" y="1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5"/>
                      <a:pt x="16" y="2"/>
                      <a:pt x="14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2" y="17"/>
                      <a:pt x="3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347"/>
              <p:cNvSpPr>
                <a:spLocks noEditPoints="1"/>
              </p:cNvSpPr>
              <p:nvPr/>
            </p:nvSpPr>
            <p:spPr bwMode="auto">
              <a:xfrm>
                <a:off x="110242" y="4682992"/>
                <a:ext cx="442063" cy="599724"/>
              </a:xfrm>
              <a:custGeom>
                <a:avLst/>
                <a:gdLst>
                  <a:gd name="T0" fmla="*/ 87 w 160"/>
                  <a:gd name="T1" fmla="*/ 55 h 217"/>
                  <a:gd name="T2" fmla="*/ 92 w 160"/>
                  <a:gd name="T3" fmla="*/ 67 h 217"/>
                  <a:gd name="T4" fmla="*/ 105 w 160"/>
                  <a:gd name="T5" fmla="*/ 88 h 217"/>
                  <a:gd name="T6" fmla="*/ 89 w 160"/>
                  <a:gd name="T7" fmla="*/ 84 h 217"/>
                  <a:gd name="T8" fmla="*/ 82 w 160"/>
                  <a:gd name="T9" fmla="*/ 84 h 217"/>
                  <a:gd name="T10" fmla="*/ 82 w 160"/>
                  <a:gd name="T11" fmla="*/ 92 h 217"/>
                  <a:gd name="T12" fmla="*/ 79 w 160"/>
                  <a:gd name="T13" fmla="*/ 116 h 217"/>
                  <a:gd name="T14" fmla="*/ 76 w 160"/>
                  <a:gd name="T15" fmla="*/ 89 h 217"/>
                  <a:gd name="T16" fmla="*/ 69 w 160"/>
                  <a:gd name="T17" fmla="*/ 84 h 217"/>
                  <a:gd name="T18" fmla="*/ 69 w 160"/>
                  <a:gd name="T19" fmla="*/ 91 h 217"/>
                  <a:gd name="T20" fmla="*/ 61 w 160"/>
                  <a:gd name="T21" fmla="*/ 99 h 217"/>
                  <a:gd name="T22" fmla="*/ 56 w 160"/>
                  <a:gd name="T23" fmla="*/ 91 h 217"/>
                  <a:gd name="T24" fmla="*/ 61 w 160"/>
                  <a:gd name="T25" fmla="*/ 86 h 217"/>
                  <a:gd name="T26" fmla="*/ 42 w 160"/>
                  <a:gd name="T27" fmla="*/ 85 h 217"/>
                  <a:gd name="T28" fmla="*/ 34 w 160"/>
                  <a:gd name="T29" fmla="*/ 83 h 217"/>
                  <a:gd name="T30" fmla="*/ 0 w 160"/>
                  <a:gd name="T31" fmla="*/ 67 h 217"/>
                  <a:gd name="T32" fmla="*/ 23 w 160"/>
                  <a:gd name="T33" fmla="*/ 96 h 217"/>
                  <a:gd name="T34" fmla="*/ 24 w 160"/>
                  <a:gd name="T35" fmla="*/ 97 h 217"/>
                  <a:gd name="T36" fmla="*/ 31 w 160"/>
                  <a:gd name="T37" fmla="*/ 100 h 217"/>
                  <a:gd name="T38" fmla="*/ 31 w 160"/>
                  <a:gd name="T39" fmla="*/ 100 h 217"/>
                  <a:gd name="T40" fmla="*/ 31 w 160"/>
                  <a:gd name="T41" fmla="*/ 100 h 217"/>
                  <a:gd name="T42" fmla="*/ 41 w 160"/>
                  <a:gd name="T43" fmla="*/ 100 h 217"/>
                  <a:gd name="T44" fmla="*/ 56 w 160"/>
                  <a:gd name="T45" fmla="*/ 150 h 217"/>
                  <a:gd name="T46" fmla="*/ 60 w 160"/>
                  <a:gd name="T47" fmla="*/ 217 h 217"/>
                  <a:gd name="T48" fmla="*/ 79 w 160"/>
                  <a:gd name="T49" fmla="*/ 152 h 217"/>
                  <a:gd name="T50" fmla="*/ 93 w 160"/>
                  <a:gd name="T51" fmla="*/ 207 h 217"/>
                  <a:gd name="T52" fmla="*/ 105 w 160"/>
                  <a:gd name="T53" fmla="*/ 164 h 217"/>
                  <a:gd name="T54" fmla="*/ 99 w 160"/>
                  <a:gd name="T55" fmla="*/ 150 h 217"/>
                  <a:gd name="T56" fmla="*/ 101 w 160"/>
                  <a:gd name="T57" fmla="*/ 103 h 217"/>
                  <a:gd name="T58" fmla="*/ 111 w 160"/>
                  <a:gd name="T59" fmla="*/ 106 h 217"/>
                  <a:gd name="T60" fmla="*/ 111 w 160"/>
                  <a:gd name="T61" fmla="*/ 106 h 217"/>
                  <a:gd name="T62" fmla="*/ 121 w 160"/>
                  <a:gd name="T63" fmla="*/ 98 h 217"/>
                  <a:gd name="T64" fmla="*/ 121 w 160"/>
                  <a:gd name="T65" fmla="*/ 98 h 217"/>
                  <a:gd name="T66" fmla="*/ 121 w 160"/>
                  <a:gd name="T67" fmla="*/ 97 h 217"/>
                  <a:gd name="T68" fmla="*/ 121 w 160"/>
                  <a:gd name="T69" fmla="*/ 72 h 217"/>
                  <a:gd name="T70" fmla="*/ 151 w 160"/>
                  <a:gd name="T71" fmla="*/ 35 h 217"/>
                  <a:gd name="T72" fmla="*/ 134 w 160"/>
                  <a:gd name="T73" fmla="*/ 43 h 217"/>
                  <a:gd name="T74" fmla="*/ 145 w 160"/>
                  <a:gd name="T75" fmla="*/ 38 h 217"/>
                  <a:gd name="T76" fmla="*/ 134 w 160"/>
                  <a:gd name="T77" fmla="*/ 4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0" h="217">
                    <a:moveTo>
                      <a:pt x="125" y="0"/>
                    </a:moveTo>
                    <a:cubicBezTo>
                      <a:pt x="119" y="9"/>
                      <a:pt x="93" y="48"/>
                      <a:pt x="87" y="55"/>
                    </a:cubicBezTo>
                    <a:cubicBezTo>
                      <a:pt x="88" y="58"/>
                      <a:pt x="89" y="59"/>
                      <a:pt x="90" y="61"/>
                    </a:cubicBezTo>
                    <a:cubicBezTo>
                      <a:pt x="91" y="64"/>
                      <a:pt x="91" y="65"/>
                      <a:pt x="92" y="67"/>
                    </a:cubicBezTo>
                    <a:cubicBezTo>
                      <a:pt x="94" y="67"/>
                      <a:pt x="98" y="68"/>
                      <a:pt x="104" y="6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89" y="84"/>
                      <a:pt x="89" y="84"/>
                    </a:cubicBezTo>
                    <a:cubicBezTo>
                      <a:pt x="87" y="84"/>
                      <a:pt x="85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5" y="97"/>
                      <a:pt x="85" y="97"/>
                      <a:pt x="85" y="97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89"/>
                      <a:pt x="76" y="89"/>
                      <a:pt x="76" y="89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0" y="117"/>
                      <a:pt x="70" y="117"/>
                      <a:pt x="70" y="117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59" y="86"/>
                      <a:pt x="58" y="86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0" y="60"/>
                      <a:pt x="5" y="63"/>
                      <a:pt x="0" y="67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7" y="98"/>
                      <a:pt x="18" y="94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4" y="117"/>
                      <a:pt x="55" y="134"/>
                      <a:pt x="56" y="150"/>
                    </a:cubicBezTo>
                    <a:cubicBezTo>
                      <a:pt x="43" y="212"/>
                      <a:pt x="43" y="212"/>
                      <a:pt x="43" y="212"/>
                    </a:cubicBezTo>
                    <a:cubicBezTo>
                      <a:pt x="60" y="217"/>
                      <a:pt x="60" y="217"/>
                      <a:pt x="60" y="217"/>
                    </a:cubicBezTo>
                    <a:cubicBezTo>
                      <a:pt x="66" y="196"/>
                      <a:pt x="74" y="159"/>
                      <a:pt x="76" y="152"/>
                    </a:cubicBezTo>
                    <a:cubicBezTo>
                      <a:pt x="77" y="152"/>
                      <a:pt x="78" y="152"/>
                      <a:pt x="79" y="152"/>
                    </a:cubicBezTo>
                    <a:cubicBezTo>
                      <a:pt x="89" y="178"/>
                      <a:pt x="89" y="178"/>
                      <a:pt x="89" y="178"/>
                    </a:cubicBezTo>
                    <a:cubicBezTo>
                      <a:pt x="90" y="184"/>
                      <a:pt x="92" y="198"/>
                      <a:pt x="93" y="207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109" y="194"/>
                      <a:pt x="111" y="181"/>
                      <a:pt x="105" y="164"/>
                    </a:cubicBezTo>
                    <a:cubicBezTo>
                      <a:pt x="103" y="159"/>
                      <a:pt x="101" y="154"/>
                      <a:pt x="99" y="150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98" y="133"/>
                      <a:pt x="96" y="117"/>
                      <a:pt x="94" y="101"/>
                    </a:cubicBezTo>
                    <a:cubicBezTo>
                      <a:pt x="101" y="103"/>
                      <a:pt x="101" y="103"/>
                      <a:pt x="101" y="103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24" y="97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21" y="95"/>
                      <a:pt x="121" y="95"/>
                      <a:pt x="121" y="9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36" y="75"/>
                      <a:pt x="153" y="78"/>
                      <a:pt x="159" y="79"/>
                    </a:cubicBezTo>
                    <a:cubicBezTo>
                      <a:pt x="160" y="64"/>
                      <a:pt x="157" y="49"/>
                      <a:pt x="151" y="35"/>
                    </a:cubicBezTo>
                    <a:cubicBezTo>
                      <a:pt x="146" y="22"/>
                      <a:pt x="137" y="9"/>
                      <a:pt x="125" y="0"/>
                    </a:cubicBezTo>
                    <a:close/>
                    <a:moveTo>
                      <a:pt x="134" y="43"/>
                    </a:moveTo>
                    <a:cubicBezTo>
                      <a:pt x="130" y="32"/>
                      <a:pt x="127" y="20"/>
                      <a:pt x="126" y="8"/>
                    </a:cubicBezTo>
                    <a:cubicBezTo>
                      <a:pt x="134" y="17"/>
                      <a:pt x="141" y="27"/>
                      <a:pt x="145" y="38"/>
                    </a:cubicBezTo>
                    <a:cubicBezTo>
                      <a:pt x="150" y="49"/>
                      <a:pt x="153" y="61"/>
                      <a:pt x="153" y="72"/>
                    </a:cubicBezTo>
                    <a:cubicBezTo>
                      <a:pt x="145" y="64"/>
                      <a:pt x="139" y="54"/>
                      <a:pt x="13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 userDrawn="1"/>
        </p:nvSpPr>
        <p:spPr>
          <a:xfrm>
            <a:off x="1515341" y="121227"/>
            <a:ext cx="2433205" cy="50222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718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可行性分析</a:t>
            </a:r>
          </a:p>
        </p:txBody>
      </p:sp>
    </p:spTree>
  </p:cSld>
  <p:clrMapOvr>
    <a:masterClrMapping/>
  </p:clrMapOvr>
  <p:transition spd="med" advClick="0" advTm="708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71"/>
          <p:cNvSpPr>
            <a:spLocks noEditPoints="1"/>
          </p:cNvSpPr>
          <p:nvPr/>
        </p:nvSpPr>
        <p:spPr bwMode="auto">
          <a:xfrm>
            <a:off x="3912961" y="12390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1000174" y="1362177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大量数据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需要预处理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71"/>
          <p:cNvSpPr>
            <a:spLocks noEditPoints="1"/>
          </p:cNvSpPr>
          <p:nvPr/>
        </p:nvSpPr>
        <p:spPr bwMode="auto">
          <a:xfrm>
            <a:off x="3912961" y="24201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1000174" y="2552802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系统如何完成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实时监测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71"/>
          <p:cNvSpPr>
            <a:spLocks noEditPoints="1"/>
          </p:cNvSpPr>
          <p:nvPr/>
        </p:nvSpPr>
        <p:spPr bwMode="auto">
          <a:xfrm flipH="1">
            <a:off x="4674962" y="24201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5" name="Freeform 71"/>
          <p:cNvSpPr>
            <a:spLocks noEditPoints="1"/>
          </p:cNvSpPr>
          <p:nvPr/>
        </p:nvSpPr>
        <p:spPr bwMode="auto">
          <a:xfrm>
            <a:off x="3912961" y="36012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1000174" y="3725647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如何保准训练结果的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准确性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533525" y="76200"/>
            <a:ext cx="2409825" cy="5429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536700"/>
            <a:ext cx="2966720" cy="218948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604645" y="133350"/>
            <a:ext cx="249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问题分析</a:t>
            </a:r>
          </a:p>
        </p:txBody>
      </p:sp>
    </p:spTree>
  </p:cSld>
  <p:clrMapOvr>
    <a:masterClrMapping/>
  </p:clrMapOvr>
  <p:transition spd="med" advClick="0" advTm="905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/>
      <p:bldP spid="23" grpId="0" animBg="1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"/>
          <p:cNvGrpSpPr/>
          <p:nvPr/>
        </p:nvGrpSpPr>
        <p:grpSpPr>
          <a:xfrm>
            <a:off x="4938993" y="1726284"/>
            <a:ext cx="4206198" cy="1904490"/>
            <a:chOff x="6585324" y="2301712"/>
            <a:chExt cx="5608264" cy="2539320"/>
          </a:xfrm>
        </p:grpSpPr>
        <p:sp>
          <p:nvSpPr>
            <p:cNvPr id="6" name="任意多边形 5"/>
            <p:cNvSpPr/>
            <p:nvPr/>
          </p:nvSpPr>
          <p:spPr>
            <a:xfrm flipH="1">
              <a:off x="6585324" y="2301712"/>
              <a:ext cx="5608264" cy="2539320"/>
            </a:xfrm>
            <a:custGeom>
              <a:avLst/>
              <a:gdLst>
                <a:gd name="connsiteX0" fmla="*/ 4058363 w 5216493"/>
                <a:gd name="connsiteY0" fmla="*/ 0 h 2362788"/>
                <a:gd name="connsiteX1" fmla="*/ 850234 w 5216493"/>
                <a:gd name="connsiteY1" fmla="*/ 0 h 2362788"/>
                <a:gd name="connsiteX2" fmla="*/ 850234 w 5216493"/>
                <a:gd name="connsiteY2" fmla="*/ 2032 h 2362788"/>
                <a:gd name="connsiteX3" fmla="*/ 0 w 5216493"/>
                <a:gd name="connsiteY3" fmla="*/ 2032 h 2362788"/>
                <a:gd name="connsiteX4" fmla="*/ 0 w 5216493"/>
                <a:gd name="connsiteY4" fmla="*/ 531904 h 2362788"/>
                <a:gd name="connsiteX5" fmla="*/ 1 w 5216493"/>
                <a:gd name="connsiteY5" fmla="*/ 531904 h 2362788"/>
                <a:gd name="connsiteX6" fmla="*/ 1 w 5216493"/>
                <a:gd name="connsiteY6" fmla="*/ 364801 h 2362788"/>
                <a:gd name="connsiteX7" fmla="*/ 850234 w 5216493"/>
                <a:gd name="connsiteY7" fmla="*/ 364801 h 2362788"/>
                <a:gd name="connsiteX8" fmla="*/ 850234 w 5216493"/>
                <a:gd name="connsiteY8" fmla="*/ 2362788 h 2362788"/>
                <a:gd name="connsiteX9" fmla="*/ 850235 w 5216493"/>
                <a:gd name="connsiteY9" fmla="*/ 2362788 h 2362788"/>
                <a:gd name="connsiteX10" fmla="*/ 850235 w 5216493"/>
                <a:gd name="connsiteY10" fmla="*/ 364801 h 2362788"/>
                <a:gd name="connsiteX11" fmla="*/ 1653870 w 5216493"/>
                <a:gd name="connsiteY11" fmla="*/ 364801 h 2362788"/>
                <a:gd name="connsiteX12" fmla="*/ 1653870 w 5216493"/>
                <a:gd name="connsiteY12" fmla="*/ 362769 h 2362788"/>
                <a:gd name="connsiteX13" fmla="*/ 3815944 w 5216493"/>
                <a:gd name="connsiteY13" fmla="*/ 362769 h 2362788"/>
                <a:gd name="connsiteX14" fmla="*/ 4860260 w 5216493"/>
                <a:gd name="connsiteY14" fmla="*/ 1407085 h 2362788"/>
                <a:gd name="connsiteX15" fmla="*/ 4860260 w 5216493"/>
                <a:gd name="connsiteY15" fmla="*/ 2125118 h 2362788"/>
                <a:gd name="connsiteX16" fmla="*/ 5216493 w 5216493"/>
                <a:gd name="connsiteY16" fmla="*/ 2125118 h 2362788"/>
                <a:gd name="connsiteX17" fmla="*/ 5216493 w 5216493"/>
                <a:gd name="connsiteY17" fmla="*/ 1158130 h 2362788"/>
                <a:gd name="connsiteX18" fmla="*/ 4058363 w 5216493"/>
                <a:gd name="connsiteY18" fmla="*/ 0 h 23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16493" h="2362788">
                  <a:moveTo>
                    <a:pt x="4058363" y="0"/>
                  </a:moveTo>
                  <a:lnTo>
                    <a:pt x="850234" y="0"/>
                  </a:lnTo>
                  <a:lnTo>
                    <a:pt x="850234" y="2032"/>
                  </a:lnTo>
                  <a:lnTo>
                    <a:pt x="0" y="2032"/>
                  </a:lnTo>
                  <a:lnTo>
                    <a:pt x="0" y="531904"/>
                  </a:lnTo>
                  <a:lnTo>
                    <a:pt x="1" y="531904"/>
                  </a:lnTo>
                  <a:lnTo>
                    <a:pt x="1" y="364801"/>
                  </a:lnTo>
                  <a:lnTo>
                    <a:pt x="850234" y="364801"/>
                  </a:lnTo>
                  <a:lnTo>
                    <a:pt x="850234" y="2362788"/>
                  </a:lnTo>
                  <a:lnTo>
                    <a:pt x="850235" y="2362788"/>
                  </a:lnTo>
                  <a:lnTo>
                    <a:pt x="850235" y="364801"/>
                  </a:lnTo>
                  <a:lnTo>
                    <a:pt x="1653870" y="364801"/>
                  </a:lnTo>
                  <a:lnTo>
                    <a:pt x="1653870" y="362769"/>
                  </a:lnTo>
                  <a:lnTo>
                    <a:pt x="3815944" y="362769"/>
                  </a:lnTo>
                  <a:cubicBezTo>
                    <a:pt x="4392704" y="362769"/>
                    <a:pt x="4860260" y="830325"/>
                    <a:pt x="4860260" y="1407085"/>
                  </a:cubicBezTo>
                  <a:lnTo>
                    <a:pt x="4860260" y="2125118"/>
                  </a:lnTo>
                  <a:lnTo>
                    <a:pt x="5216493" y="2125118"/>
                  </a:lnTo>
                  <a:lnTo>
                    <a:pt x="5216493" y="1158130"/>
                  </a:lnTo>
                  <a:cubicBezTo>
                    <a:pt x="5216493" y="518512"/>
                    <a:pt x="4697981" y="0"/>
                    <a:pt x="40583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 flipH="1">
              <a:off x="6968312" y="2691585"/>
              <a:ext cx="5225273" cy="1894020"/>
            </a:xfrm>
            <a:custGeom>
              <a:avLst/>
              <a:gdLst>
                <a:gd name="connsiteX0" fmla="*/ 3815940 w 4860256"/>
                <a:gd name="connsiteY0" fmla="*/ 0 h 1762349"/>
                <a:gd name="connsiteX1" fmla="*/ 990598 w 4860256"/>
                <a:gd name="connsiteY1" fmla="*/ 0 h 1762349"/>
                <a:gd name="connsiteX2" fmla="*/ 850231 w 4860256"/>
                <a:gd name="connsiteY2" fmla="*/ 0 h 1762349"/>
                <a:gd name="connsiteX3" fmla="*/ 0 w 4860256"/>
                <a:gd name="connsiteY3" fmla="*/ 0 h 1762349"/>
                <a:gd name="connsiteX4" fmla="*/ 0 w 4860256"/>
                <a:gd name="connsiteY4" fmla="*/ 395925 h 1762349"/>
                <a:gd name="connsiteX5" fmla="*/ 990598 w 4860256"/>
                <a:gd name="connsiteY5" fmla="*/ 395925 h 1762349"/>
                <a:gd name="connsiteX6" fmla="*/ 990598 w 4860256"/>
                <a:gd name="connsiteY6" fmla="*/ 392340 h 1762349"/>
                <a:gd name="connsiteX7" fmla="*/ 3763050 w 4860256"/>
                <a:gd name="connsiteY7" fmla="*/ 392340 h 1762349"/>
                <a:gd name="connsiteX8" fmla="*/ 4461791 w 4860256"/>
                <a:gd name="connsiteY8" fmla="*/ 1091081 h 1762349"/>
                <a:gd name="connsiteX9" fmla="*/ 4461791 w 4860256"/>
                <a:gd name="connsiteY9" fmla="*/ 1762349 h 1762349"/>
                <a:gd name="connsiteX10" fmla="*/ 4860256 w 4860256"/>
                <a:gd name="connsiteY10" fmla="*/ 1762349 h 1762349"/>
                <a:gd name="connsiteX11" fmla="*/ 4860256 w 4860256"/>
                <a:gd name="connsiteY11" fmla="*/ 1044316 h 1762349"/>
                <a:gd name="connsiteX12" fmla="*/ 3815940 w 4860256"/>
                <a:gd name="connsiteY12" fmla="*/ 0 h 17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0256" h="1762349">
                  <a:moveTo>
                    <a:pt x="3815940" y="0"/>
                  </a:moveTo>
                  <a:lnTo>
                    <a:pt x="990598" y="0"/>
                  </a:lnTo>
                  <a:lnTo>
                    <a:pt x="850231" y="0"/>
                  </a:lnTo>
                  <a:lnTo>
                    <a:pt x="0" y="0"/>
                  </a:lnTo>
                  <a:lnTo>
                    <a:pt x="0" y="395925"/>
                  </a:lnTo>
                  <a:lnTo>
                    <a:pt x="990598" y="395925"/>
                  </a:lnTo>
                  <a:lnTo>
                    <a:pt x="990598" y="392340"/>
                  </a:lnTo>
                  <a:lnTo>
                    <a:pt x="3763050" y="392340"/>
                  </a:lnTo>
                  <a:cubicBezTo>
                    <a:pt x="4148954" y="392340"/>
                    <a:pt x="4461791" y="705177"/>
                    <a:pt x="4461791" y="1091081"/>
                  </a:cubicBezTo>
                  <a:lnTo>
                    <a:pt x="4461791" y="1762349"/>
                  </a:lnTo>
                  <a:lnTo>
                    <a:pt x="4860256" y="1762349"/>
                  </a:lnTo>
                  <a:lnTo>
                    <a:pt x="4860256" y="1044316"/>
                  </a:lnTo>
                  <a:cubicBezTo>
                    <a:pt x="4860256" y="467556"/>
                    <a:pt x="4392700" y="0"/>
                    <a:pt x="3815940" y="0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" name="任意多边形 1"/>
            <p:cNvSpPr/>
            <p:nvPr/>
          </p:nvSpPr>
          <p:spPr>
            <a:xfrm flipH="1">
              <a:off x="7396704" y="3098420"/>
              <a:ext cx="4796882" cy="1487184"/>
            </a:xfrm>
            <a:custGeom>
              <a:avLst/>
              <a:gdLst>
                <a:gd name="connsiteX0" fmla="*/ 1607999 w 4461791"/>
                <a:gd name="connsiteY0" fmla="*/ 0 h 1383796"/>
                <a:gd name="connsiteX1" fmla="*/ 0 w 4461791"/>
                <a:gd name="connsiteY1" fmla="*/ 0 h 1383796"/>
                <a:gd name="connsiteX2" fmla="*/ 0 w 4461791"/>
                <a:gd name="connsiteY2" fmla="*/ 566646 h 1383796"/>
                <a:gd name="connsiteX3" fmla="*/ 1 w 4461791"/>
                <a:gd name="connsiteY3" fmla="*/ 566646 h 1383796"/>
                <a:gd name="connsiteX4" fmla="*/ 1 w 4461791"/>
                <a:gd name="connsiteY4" fmla="*/ 387946 h 1383796"/>
                <a:gd name="connsiteX5" fmla="*/ 1603034 w 4461791"/>
                <a:gd name="connsiteY5" fmla="*/ 387946 h 1383796"/>
                <a:gd name="connsiteX6" fmla="*/ 1603034 w 4461791"/>
                <a:gd name="connsiteY6" fmla="*/ 384898 h 1383796"/>
                <a:gd name="connsiteX7" fmla="*/ 3653197 w 4461791"/>
                <a:gd name="connsiteY7" fmla="*/ 384898 h 1383796"/>
                <a:gd name="connsiteX8" fmla="*/ 4068091 w 4461791"/>
                <a:gd name="connsiteY8" fmla="*/ 799792 h 1383796"/>
                <a:gd name="connsiteX9" fmla="*/ 4068091 w 4461791"/>
                <a:gd name="connsiteY9" fmla="*/ 1383796 h 1383796"/>
                <a:gd name="connsiteX10" fmla="*/ 4461791 w 4461791"/>
                <a:gd name="connsiteY10" fmla="*/ 1383796 h 1383796"/>
                <a:gd name="connsiteX11" fmla="*/ 4461791 w 4461791"/>
                <a:gd name="connsiteY11" fmla="*/ 701914 h 1383796"/>
                <a:gd name="connsiteX12" fmla="*/ 3763050 w 4461791"/>
                <a:gd name="connsiteY12" fmla="*/ 3173 h 1383796"/>
                <a:gd name="connsiteX13" fmla="*/ 1607733 w 4461791"/>
                <a:gd name="connsiteY13" fmla="*/ 3173 h 138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1791" h="1383796">
                  <a:moveTo>
                    <a:pt x="1607999" y="0"/>
                  </a:moveTo>
                  <a:lnTo>
                    <a:pt x="0" y="0"/>
                  </a:lnTo>
                  <a:lnTo>
                    <a:pt x="0" y="566646"/>
                  </a:lnTo>
                  <a:lnTo>
                    <a:pt x="1" y="566646"/>
                  </a:lnTo>
                  <a:lnTo>
                    <a:pt x="1" y="387946"/>
                  </a:lnTo>
                  <a:lnTo>
                    <a:pt x="1603034" y="387946"/>
                  </a:lnTo>
                  <a:lnTo>
                    <a:pt x="1603034" y="384898"/>
                  </a:lnTo>
                  <a:lnTo>
                    <a:pt x="3653197" y="384898"/>
                  </a:lnTo>
                  <a:cubicBezTo>
                    <a:pt x="3882337" y="384898"/>
                    <a:pt x="4068091" y="570652"/>
                    <a:pt x="4068091" y="799792"/>
                  </a:cubicBezTo>
                  <a:lnTo>
                    <a:pt x="4068091" y="1383796"/>
                  </a:lnTo>
                  <a:lnTo>
                    <a:pt x="4461791" y="1383796"/>
                  </a:lnTo>
                  <a:lnTo>
                    <a:pt x="4461791" y="701914"/>
                  </a:lnTo>
                  <a:cubicBezTo>
                    <a:pt x="4461791" y="316010"/>
                    <a:pt x="4148954" y="3173"/>
                    <a:pt x="3763050" y="3173"/>
                  </a:cubicBezTo>
                  <a:lnTo>
                    <a:pt x="1607733" y="3173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2932322" y="1468984"/>
            <a:ext cx="2513740" cy="773434"/>
            <a:chOff x="3916871" y="1845618"/>
            <a:chExt cx="3351217" cy="1031484"/>
          </a:xfrm>
        </p:grpSpPr>
        <p:sp>
          <p:nvSpPr>
            <p:cNvPr id="11" name="任意多边形 10"/>
            <p:cNvSpPr/>
            <p:nvPr/>
          </p:nvSpPr>
          <p:spPr>
            <a:xfrm>
              <a:off x="3933246" y="1890670"/>
              <a:ext cx="3194573" cy="889256"/>
            </a:xfrm>
            <a:custGeom>
              <a:avLst/>
              <a:gdLst>
                <a:gd name="connsiteX0" fmla="*/ 2971800 w 2971800"/>
                <a:gd name="connsiteY0" fmla="*/ 508000 h 508000"/>
                <a:gd name="connsiteX1" fmla="*/ 622300 w 2971800"/>
                <a:gd name="connsiteY1" fmla="*/ 508000 h 508000"/>
                <a:gd name="connsiteX2" fmla="*/ 622300 w 2971800"/>
                <a:gd name="connsiteY2" fmla="*/ 0 h 508000"/>
                <a:gd name="connsiteX3" fmla="*/ 0 w 2971800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800" h="508000">
                  <a:moveTo>
                    <a:pt x="2971800" y="508000"/>
                  </a:moveTo>
                  <a:lnTo>
                    <a:pt x="622300" y="508000"/>
                  </a:lnTo>
                  <a:lnTo>
                    <a:pt x="62230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16871" y="1845618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071600" y="2680614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47"/>
          <p:cNvGrpSpPr/>
          <p:nvPr/>
        </p:nvGrpSpPr>
        <p:grpSpPr>
          <a:xfrm>
            <a:off x="2938036" y="2355776"/>
            <a:ext cx="2714225" cy="147332"/>
            <a:chOff x="3916871" y="3141762"/>
            <a:chExt cx="3618495" cy="196488"/>
          </a:xfrm>
        </p:grpSpPr>
        <p:sp>
          <p:nvSpPr>
            <p:cNvPr id="13" name="任意多边形 12"/>
            <p:cNvSpPr/>
            <p:nvPr/>
          </p:nvSpPr>
          <p:spPr>
            <a:xfrm>
              <a:off x="3925360" y="3243031"/>
              <a:ext cx="3467614" cy="0"/>
            </a:xfrm>
            <a:custGeom>
              <a:avLst/>
              <a:gdLst>
                <a:gd name="connsiteX0" fmla="*/ 3225800 w 3225800"/>
                <a:gd name="connsiteY0" fmla="*/ 0 h 0"/>
                <a:gd name="connsiteX1" fmla="*/ 0 w 3225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5800">
                  <a:moveTo>
                    <a:pt x="322580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338878" y="3141762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16871" y="3195675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48"/>
          <p:cNvGrpSpPr/>
          <p:nvPr/>
        </p:nvGrpSpPr>
        <p:grpSpPr>
          <a:xfrm>
            <a:off x="2938036" y="2758648"/>
            <a:ext cx="2880295" cy="730991"/>
            <a:chOff x="3916871" y="3679050"/>
            <a:chExt cx="3839893" cy="974880"/>
          </a:xfrm>
        </p:grpSpPr>
        <p:sp>
          <p:nvSpPr>
            <p:cNvPr id="12" name="任意多边形 11"/>
            <p:cNvSpPr/>
            <p:nvPr/>
          </p:nvSpPr>
          <p:spPr>
            <a:xfrm>
              <a:off x="3961922" y="3777589"/>
              <a:ext cx="3655582" cy="841377"/>
            </a:xfrm>
            <a:custGeom>
              <a:avLst/>
              <a:gdLst>
                <a:gd name="connsiteX0" fmla="*/ 3517900 w 3517900"/>
                <a:gd name="connsiteY0" fmla="*/ 0 h 584200"/>
                <a:gd name="connsiteX1" fmla="*/ 609600 w 3517900"/>
                <a:gd name="connsiteY1" fmla="*/ 0 h 584200"/>
                <a:gd name="connsiteX2" fmla="*/ 609600 w 3517900"/>
                <a:gd name="connsiteY2" fmla="*/ 584200 h 584200"/>
                <a:gd name="connsiteX3" fmla="*/ 0 w 3517900"/>
                <a:gd name="connsiteY3" fmla="*/ 58420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7900" h="584200">
                  <a:moveTo>
                    <a:pt x="3517900" y="0"/>
                  </a:moveTo>
                  <a:lnTo>
                    <a:pt x="609600" y="0"/>
                  </a:lnTo>
                  <a:lnTo>
                    <a:pt x="609600" y="584200"/>
                  </a:lnTo>
                  <a:lnTo>
                    <a:pt x="0" y="58420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560276" y="3679050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16871" y="4563827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11"/>
          <p:cNvSpPr txBox="1"/>
          <p:nvPr/>
        </p:nvSpPr>
        <p:spPr>
          <a:xfrm>
            <a:off x="1381125" y="1389380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数据清洗</a:t>
            </a:r>
          </a:p>
        </p:txBody>
      </p:sp>
      <p:sp>
        <p:nvSpPr>
          <p:cNvPr id="18" name="文本框 114"/>
          <p:cNvSpPr txBox="1"/>
          <p:nvPr/>
        </p:nvSpPr>
        <p:spPr>
          <a:xfrm>
            <a:off x="1381125" y="2298065"/>
            <a:ext cx="1557020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YOLOV3</a:t>
            </a:r>
            <a:r>
              <a:rPr lang="zh-CN" altLang="en-US" sz="1600" dirty="0">
                <a:cs typeface="+mn-ea"/>
                <a:sym typeface="+mn-lt"/>
              </a:rPr>
              <a:t>实现目标实时监控</a:t>
            </a:r>
          </a:p>
        </p:txBody>
      </p:sp>
      <p:sp>
        <p:nvSpPr>
          <p:cNvPr id="21" name="文本框 117"/>
          <p:cNvSpPr txBox="1"/>
          <p:nvPr/>
        </p:nvSpPr>
        <p:spPr>
          <a:xfrm>
            <a:off x="1390015" y="3333750"/>
            <a:ext cx="154876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寻找最佳模型</a:t>
            </a:r>
          </a:p>
        </p:txBody>
      </p:sp>
      <p:grpSp>
        <p:nvGrpSpPr>
          <p:cNvPr id="16" name="组合 3"/>
          <p:cNvGrpSpPr/>
          <p:nvPr/>
        </p:nvGrpSpPr>
        <p:grpSpPr>
          <a:xfrm>
            <a:off x="737075" y="1275907"/>
            <a:ext cx="484557" cy="484382"/>
            <a:chOff x="982766" y="1701208"/>
            <a:chExt cx="646076" cy="645843"/>
          </a:xfrm>
        </p:grpSpPr>
        <p:sp>
          <p:nvSpPr>
            <p:cNvPr id="29" name="椭圆 28"/>
            <p:cNvSpPr/>
            <p:nvPr/>
          </p:nvSpPr>
          <p:spPr>
            <a:xfrm>
              <a:off x="982766" y="1701208"/>
              <a:ext cx="646076" cy="645843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101"/>
            <p:cNvSpPr txBox="1"/>
            <p:nvPr/>
          </p:nvSpPr>
          <p:spPr>
            <a:xfrm>
              <a:off x="994230" y="1791512"/>
              <a:ext cx="5965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4"/>
          <p:cNvGrpSpPr/>
          <p:nvPr/>
        </p:nvGrpSpPr>
        <p:grpSpPr>
          <a:xfrm>
            <a:off x="737075" y="2302562"/>
            <a:ext cx="484557" cy="484382"/>
            <a:chOff x="982766" y="3070083"/>
            <a:chExt cx="646076" cy="645842"/>
          </a:xfrm>
        </p:grpSpPr>
        <p:sp>
          <p:nvSpPr>
            <p:cNvPr id="30" name="椭圆 29"/>
            <p:cNvSpPr/>
            <p:nvPr/>
          </p:nvSpPr>
          <p:spPr>
            <a:xfrm>
              <a:off x="982766" y="3070083"/>
              <a:ext cx="646076" cy="64584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102"/>
            <p:cNvSpPr txBox="1"/>
            <p:nvPr/>
          </p:nvSpPr>
          <p:spPr>
            <a:xfrm>
              <a:off x="994230" y="3178191"/>
              <a:ext cx="59651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6"/>
          <p:cNvGrpSpPr/>
          <p:nvPr/>
        </p:nvGrpSpPr>
        <p:grpSpPr>
          <a:xfrm>
            <a:off x="737075" y="3213649"/>
            <a:ext cx="484557" cy="484382"/>
            <a:chOff x="982766" y="4438958"/>
            <a:chExt cx="646076" cy="645843"/>
          </a:xfrm>
        </p:grpSpPr>
        <p:sp>
          <p:nvSpPr>
            <p:cNvPr id="31" name="椭圆 30"/>
            <p:cNvSpPr/>
            <p:nvPr/>
          </p:nvSpPr>
          <p:spPr>
            <a:xfrm>
              <a:off x="982766" y="4438958"/>
              <a:ext cx="646076" cy="645843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03"/>
            <p:cNvSpPr txBox="1"/>
            <p:nvPr/>
          </p:nvSpPr>
          <p:spPr>
            <a:xfrm>
              <a:off x="983962" y="4535227"/>
              <a:ext cx="5965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4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969" y="0"/>
            <a:ext cx="1012031" cy="10715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249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解决方案</a:t>
            </a:r>
          </a:p>
        </p:txBody>
      </p:sp>
    </p:spTree>
  </p:cSld>
  <p:clrMapOvr>
    <a:masterClrMapping/>
  </p:clrMapOvr>
  <p:transition spd="med" advClick="0" advTm="102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8" grpId="1"/>
      <p:bldP spid="21" grpId="0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21776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012036" y="701826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THREE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技术分析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27254" y="1981659"/>
            <a:ext cx="2582044" cy="2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endParaRPr lang="en-US" altLang="zh-CN" sz="1200" dirty="0">
              <a:solidFill>
                <a:srgbClr val="4353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718560" y="1981835"/>
            <a:ext cx="1593850" cy="3860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：技术路线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3718560" y="2454910"/>
            <a:ext cx="1931670" cy="3860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：技术实现方案</a:t>
            </a:r>
          </a:p>
        </p:txBody>
      </p:sp>
    </p:spTree>
  </p:cSld>
  <p:clrMapOvr>
    <a:masterClrMapping/>
  </p:clrMapOvr>
  <p:transition spd="med" advClick="0" advTm="67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0" grpId="0" animBg="1"/>
      <p:bldP spid="2" grpId="0"/>
      <p:bldP spid="2" grpId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26416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技术路线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375"/>
            <a:ext cx="2524125" cy="2524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156" y="1023938"/>
            <a:ext cx="6298406" cy="272653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B255D5A-3235-4896-97AE-0EA709172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405" y="1276600"/>
            <a:ext cx="6584732" cy="3733550"/>
          </a:xfrm>
          <a:prstGeom prst="rect">
            <a:avLst/>
          </a:prstGeom>
        </p:spPr>
      </p:pic>
    </p:spTree>
  </p:cSld>
  <p:clrMapOvr>
    <a:masterClrMapping/>
  </p:clrMapOvr>
  <p:transition spd="med" advClick="0" advTm="3962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技术实现方案</a:t>
            </a:r>
          </a:p>
        </p:txBody>
      </p:sp>
      <p:grpSp>
        <p:nvGrpSpPr>
          <p:cNvPr id="5" name="Group 83"/>
          <p:cNvGrpSpPr/>
          <p:nvPr/>
        </p:nvGrpSpPr>
        <p:grpSpPr>
          <a:xfrm>
            <a:off x="3095625" y="797719"/>
            <a:ext cx="3083719" cy="3583781"/>
            <a:chOff x="2965298" y="2181091"/>
            <a:chExt cx="3213404" cy="3213402"/>
          </a:xfrm>
          <a:solidFill>
            <a:schemeClr val="bg1">
              <a:lumMod val="65000"/>
            </a:schemeClr>
          </a:solidFill>
        </p:grpSpPr>
        <p:sp>
          <p:nvSpPr>
            <p:cNvPr id="6" name="Block Arc 8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774914"/>
                <a:gd name="adj2" fmla="val 16220732"/>
                <a:gd name="adj3" fmla="val 828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Block Arc 88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641"/>
                <a:gd name="adj3" fmla="val 799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3"/>
          <p:cNvGrpSpPr/>
          <p:nvPr/>
        </p:nvGrpSpPr>
        <p:grpSpPr>
          <a:xfrm>
            <a:off x="3107532" y="1423435"/>
            <a:ext cx="2819400" cy="2035175"/>
            <a:chOff x="3201988" y="1963738"/>
            <a:chExt cx="2819400" cy="2035175"/>
          </a:xfrm>
        </p:grpSpPr>
        <p:sp>
          <p:nvSpPr>
            <p:cNvPr id="2" name="Freeform 45"/>
            <p:cNvSpPr/>
            <p:nvPr/>
          </p:nvSpPr>
          <p:spPr bwMode="auto">
            <a:xfrm>
              <a:off x="3625850" y="3135313"/>
              <a:ext cx="635000" cy="641350"/>
            </a:xfrm>
            <a:custGeom>
              <a:avLst/>
              <a:gdLst/>
              <a:ahLst/>
              <a:cxnLst>
                <a:cxn ang="0">
                  <a:pos x="380" y="353"/>
                </a:cxn>
                <a:cxn ang="0">
                  <a:pos x="95" y="90"/>
                </a:cxn>
                <a:cxn ang="0">
                  <a:pos x="380" y="353"/>
                </a:cxn>
              </a:cxnLst>
              <a:rect l="0" t="0" r="r" b="b"/>
              <a:pathLst>
                <a:path w="467" h="472">
                  <a:moveTo>
                    <a:pt x="380" y="353"/>
                  </a:moveTo>
                  <a:cubicBezTo>
                    <a:pt x="467" y="241"/>
                    <a:pt x="165" y="0"/>
                    <a:pt x="95" y="90"/>
                  </a:cubicBezTo>
                  <a:cubicBezTo>
                    <a:pt x="0" y="212"/>
                    <a:pt x="286" y="472"/>
                    <a:pt x="380" y="3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" name="Freeform 46"/>
            <p:cNvSpPr/>
            <p:nvPr/>
          </p:nvSpPr>
          <p:spPr bwMode="auto">
            <a:xfrm>
              <a:off x="3697288" y="3090863"/>
              <a:ext cx="588963" cy="595313"/>
            </a:xfrm>
            <a:custGeom>
              <a:avLst/>
              <a:gdLst/>
              <a:ahLst/>
              <a:cxnLst>
                <a:cxn ang="0">
                  <a:pos x="353" y="327"/>
                </a:cxn>
                <a:cxn ang="0">
                  <a:pos x="88" y="83"/>
                </a:cxn>
                <a:cxn ang="0">
                  <a:pos x="353" y="327"/>
                </a:cxn>
              </a:cxnLst>
              <a:rect l="0" t="0" r="r" b="b"/>
              <a:pathLst>
                <a:path w="433" h="438">
                  <a:moveTo>
                    <a:pt x="353" y="327"/>
                  </a:moveTo>
                  <a:cubicBezTo>
                    <a:pt x="433" y="224"/>
                    <a:pt x="153" y="0"/>
                    <a:pt x="88" y="83"/>
                  </a:cubicBezTo>
                  <a:cubicBezTo>
                    <a:pt x="0" y="197"/>
                    <a:pt x="266" y="438"/>
                    <a:pt x="353" y="32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1" name="Freeform 47"/>
            <p:cNvSpPr/>
            <p:nvPr/>
          </p:nvSpPr>
          <p:spPr bwMode="auto">
            <a:xfrm>
              <a:off x="3567113" y="3100388"/>
              <a:ext cx="688975" cy="803275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304"/>
                </a:cxn>
                <a:cxn ang="0">
                  <a:pos x="23" y="506"/>
                </a:cxn>
                <a:cxn ang="0">
                  <a:pos x="194" y="488"/>
                </a:cxn>
                <a:cxn ang="0">
                  <a:pos x="434" y="180"/>
                </a:cxn>
                <a:cxn ang="0">
                  <a:pos x="238" y="0"/>
                </a:cxn>
              </a:cxnLst>
              <a:rect l="0" t="0" r="r" b="b"/>
              <a:pathLst>
                <a:path w="434" h="506">
                  <a:moveTo>
                    <a:pt x="238" y="0"/>
                  </a:moveTo>
                  <a:lnTo>
                    <a:pt x="0" y="304"/>
                  </a:lnTo>
                  <a:lnTo>
                    <a:pt x="23" y="506"/>
                  </a:lnTo>
                  <a:lnTo>
                    <a:pt x="194" y="488"/>
                  </a:lnTo>
                  <a:lnTo>
                    <a:pt x="434" y="18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2" name="Freeform 48"/>
            <p:cNvSpPr/>
            <p:nvPr/>
          </p:nvSpPr>
          <p:spPr bwMode="auto">
            <a:xfrm>
              <a:off x="3567113" y="3100388"/>
              <a:ext cx="696913" cy="565150"/>
            </a:xfrm>
            <a:custGeom>
              <a:avLst/>
              <a:gdLst/>
              <a:ahLst/>
              <a:cxnLst>
                <a:cxn ang="0">
                  <a:pos x="221" y="72"/>
                </a:cxn>
                <a:cxn ang="0">
                  <a:pos x="0" y="355"/>
                </a:cxn>
                <a:cxn ang="0">
                  <a:pos x="7" y="416"/>
                </a:cxn>
                <a:cxn ang="0">
                  <a:pos x="176" y="199"/>
                </a:cxn>
                <a:cxn ang="0">
                  <a:pos x="395" y="353"/>
                </a:cxn>
                <a:cxn ang="0">
                  <a:pos x="429" y="311"/>
                </a:cxn>
                <a:cxn ang="0">
                  <a:pos x="246" y="173"/>
                </a:cxn>
                <a:cxn ang="0">
                  <a:pos x="278" y="144"/>
                </a:cxn>
                <a:cxn ang="0">
                  <a:pos x="492" y="229"/>
                </a:cxn>
                <a:cxn ang="0">
                  <a:pos x="512" y="204"/>
                </a:cxn>
                <a:cxn ang="0">
                  <a:pos x="277" y="0"/>
                </a:cxn>
                <a:cxn ang="0">
                  <a:pos x="221" y="72"/>
                </a:cxn>
              </a:cxnLst>
              <a:rect l="0" t="0" r="r" b="b"/>
              <a:pathLst>
                <a:path w="512" h="416">
                  <a:moveTo>
                    <a:pt x="221" y="72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7" y="416"/>
                    <a:pt x="7" y="416"/>
                    <a:pt x="7" y="416"/>
                  </a:cubicBezTo>
                  <a:cubicBezTo>
                    <a:pt x="176" y="199"/>
                    <a:pt x="176" y="199"/>
                    <a:pt x="176" y="199"/>
                  </a:cubicBezTo>
                  <a:cubicBezTo>
                    <a:pt x="395" y="353"/>
                    <a:pt x="395" y="353"/>
                    <a:pt x="395" y="353"/>
                  </a:cubicBezTo>
                  <a:cubicBezTo>
                    <a:pt x="429" y="311"/>
                    <a:pt x="429" y="311"/>
                    <a:pt x="429" y="311"/>
                  </a:cubicBezTo>
                  <a:cubicBezTo>
                    <a:pt x="353" y="290"/>
                    <a:pt x="273" y="229"/>
                    <a:pt x="246" y="173"/>
                  </a:cubicBezTo>
                  <a:cubicBezTo>
                    <a:pt x="227" y="135"/>
                    <a:pt x="248" y="117"/>
                    <a:pt x="278" y="144"/>
                  </a:cubicBezTo>
                  <a:cubicBezTo>
                    <a:pt x="343" y="205"/>
                    <a:pt x="400" y="231"/>
                    <a:pt x="492" y="229"/>
                  </a:cubicBezTo>
                  <a:cubicBezTo>
                    <a:pt x="512" y="204"/>
                    <a:pt x="512" y="204"/>
                    <a:pt x="512" y="204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221" y="72"/>
                  </a:ln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3" name="Freeform 49"/>
            <p:cNvSpPr/>
            <p:nvPr/>
          </p:nvSpPr>
          <p:spPr bwMode="auto">
            <a:xfrm>
              <a:off x="3562350" y="3203575"/>
              <a:ext cx="614363" cy="700088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0" y="240"/>
                </a:cxn>
                <a:cxn ang="0">
                  <a:pos x="30" y="515"/>
                </a:cxn>
                <a:cxn ang="0">
                  <a:pos x="259" y="490"/>
                </a:cxn>
                <a:cxn ang="0">
                  <a:pos x="452" y="244"/>
                </a:cxn>
                <a:cxn ang="0">
                  <a:pos x="276" y="157"/>
                </a:cxn>
                <a:cxn ang="0">
                  <a:pos x="187" y="0"/>
                </a:cxn>
              </a:cxnLst>
              <a:rect l="0" t="0" r="r" b="b"/>
              <a:pathLst>
                <a:path w="452" h="515">
                  <a:moveTo>
                    <a:pt x="187" y="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30" y="515"/>
                    <a:pt x="30" y="515"/>
                    <a:pt x="30" y="515"/>
                  </a:cubicBezTo>
                  <a:cubicBezTo>
                    <a:pt x="259" y="490"/>
                    <a:pt x="259" y="490"/>
                    <a:pt x="259" y="490"/>
                  </a:cubicBezTo>
                  <a:cubicBezTo>
                    <a:pt x="452" y="244"/>
                    <a:pt x="452" y="244"/>
                    <a:pt x="452" y="244"/>
                  </a:cubicBezTo>
                  <a:cubicBezTo>
                    <a:pt x="378" y="228"/>
                    <a:pt x="320" y="199"/>
                    <a:pt x="276" y="157"/>
                  </a:cubicBezTo>
                  <a:cubicBezTo>
                    <a:pt x="233" y="117"/>
                    <a:pt x="204" y="64"/>
                    <a:pt x="1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" name="Freeform 50"/>
            <p:cNvSpPr/>
            <p:nvPr/>
          </p:nvSpPr>
          <p:spPr bwMode="auto">
            <a:xfrm>
              <a:off x="3873500" y="2695575"/>
              <a:ext cx="698500" cy="698500"/>
            </a:xfrm>
            <a:custGeom>
              <a:avLst/>
              <a:gdLst/>
              <a:ahLst/>
              <a:cxnLst>
                <a:cxn ang="0">
                  <a:pos x="231" y="15"/>
                </a:cxn>
                <a:cxn ang="0">
                  <a:pos x="15" y="284"/>
                </a:cxn>
                <a:cxn ang="0">
                  <a:pos x="284" y="500"/>
                </a:cxn>
                <a:cxn ang="0">
                  <a:pos x="500" y="231"/>
                </a:cxn>
                <a:cxn ang="0">
                  <a:pos x="231" y="15"/>
                </a:cxn>
              </a:cxnLst>
              <a:rect l="0" t="0" r="r" b="b"/>
              <a:pathLst>
                <a:path w="514" h="514">
                  <a:moveTo>
                    <a:pt x="231" y="15"/>
                  </a:moveTo>
                  <a:cubicBezTo>
                    <a:pt x="97" y="29"/>
                    <a:pt x="0" y="150"/>
                    <a:pt x="15" y="284"/>
                  </a:cubicBezTo>
                  <a:cubicBezTo>
                    <a:pt x="29" y="418"/>
                    <a:pt x="150" y="514"/>
                    <a:pt x="284" y="500"/>
                  </a:cubicBezTo>
                  <a:cubicBezTo>
                    <a:pt x="417" y="485"/>
                    <a:pt x="514" y="365"/>
                    <a:pt x="500" y="231"/>
                  </a:cubicBezTo>
                  <a:cubicBezTo>
                    <a:pt x="485" y="97"/>
                    <a:pt x="365" y="0"/>
                    <a:pt x="231" y="15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5" name="Freeform 51"/>
            <p:cNvSpPr/>
            <p:nvPr/>
          </p:nvSpPr>
          <p:spPr bwMode="auto">
            <a:xfrm>
              <a:off x="3951288" y="2890838"/>
              <a:ext cx="369888" cy="374650"/>
            </a:xfrm>
            <a:custGeom>
              <a:avLst/>
              <a:gdLst/>
              <a:ahLst/>
              <a:cxnLst>
                <a:cxn ang="0">
                  <a:pos x="74" y="26"/>
                </a:cxn>
                <a:cxn ang="0">
                  <a:pos x="34" y="184"/>
                </a:cxn>
                <a:cxn ang="0">
                  <a:pos x="198" y="250"/>
                </a:cxn>
                <a:cxn ang="0">
                  <a:pos x="238" y="92"/>
                </a:cxn>
                <a:cxn ang="0">
                  <a:pos x="74" y="26"/>
                </a:cxn>
              </a:cxnLst>
              <a:rect l="0" t="0" r="r" b="b"/>
              <a:pathLst>
                <a:path w="272" h="275">
                  <a:moveTo>
                    <a:pt x="74" y="26"/>
                  </a:moveTo>
                  <a:cubicBezTo>
                    <a:pt x="18" y="51"/>
                    <a:pt x="0" y="122"/>
                    <a:pt x="34" y="184"/>
                  </a:cubicBezTo>
                  <a:cubicBezTo>
                    <a:pt x="68" y="246"/>
                    <a:pt x="142" y="275"/>
                    <a:pt x="198" y="250"/>
                  </a:cubicBezTo>
                  <a:cubicBezTo>
                    <a:pt x="254" y="225"/>
                    <a:pt x="272" y="154"/>
                    <a:pt x="238" y="92"/>
                  </a:cubicBezTo>
                  <a:cubicBezTo>
                    <a:pt x="204" y="30"/>
                    <a:pt x="130" y="0"/>
                    <a:pt x="74" y="26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6" name="Freeform 52"/>
            <p:cNvSpPr/>
            <p:nvPr/>
          </p:nvSpPr>
          <p:spPr bwMode="auto">
            <a:xfrm>
              <a:off x="3921125" y="2559050"/>
              <a:ext cx="406400" cy="503238"/>
            </a:xfrm>
            <a:custGeom>
              <a:avLst/>
              <a:gdLst/>
              <a:ahLst/>
              <a:cxnLst>
                <a:cxn ang="0">
                  <a:pos x="254" y="14"/>
                </a:cxn>
                <a:cxn ang="0">
                  <a:pos x="198" y="20"/>
                </a:cxn>
                <a:cxn ang="0">
                  <a:pos x="34" y="230"/>
                </a:cxn>
                <a:cxn ang="0">
                  <a:pos x="30" y="347"/>
                </a:cxn>
                <a:cxn ang="0">
                  <a:pos x="30" y="347"/>
                </a:cxn>
                <a:cxn ang="0">
                  <a:pos x="126" y="335"/>
                </a:cxn>
                <a:cxn ang="0">
                  <a:pos x="261" y="163"/>
                </a:cxn>
                <a:cxn ang="0">
                  <a:pos x="254" y="14"/>
                </a:cxn>
              </a:cxnLst>
              <a:rect l="0" t="0" r="r" b="b"/>
              <a:pathLst>
                <a:path w="299" h="370">
                  <a:moveTo>
                    <a:pt x="254" y="14"/>
                  </a:moveTo>
                  <a:cubicBezTo>
                    <a:pt x="236" y="0"/>
                    <a:pt x="211" y="3"/>
                    <a:pt x="198" y="20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0" y="260"/>
                    <a:pt x="0" y="323"/>
                    <a:pt x="30" y="347"/>
                  </a:cubicBezTo>
                  <a:cubicBezTo>
                    <a:pt x="30" y="347"/>
                    <a:pt x="30" y="347"/>
                    <a:pt x="30" y="347"/>
                  </a:cubicBezTo>
                  <a:cubicBezTo>
                    <a:pt x="59" y="370"/>
                    <a:pt x="103" y="365"/>
                    <a:pt x="126" y="335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299" y="114"/>
                    <a:pt x="290" y="42"/>
                    <a:pt x="254" y="14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7" name="Freeform 53"/>
            <p:cNvSpPr/>
            <p:nvPr/>
          </p:nvSpPr>
          <p:spPr bwMode="auto">
            <a:xfrm>
              <a:off x="4237038" y="1963738"/>
              <a:ext cx="915988" cy="1306513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139" y="0"/>
                </a:cxn>
                <a:cxn ang="0">
                  <a:pos x="0" y="139"/>
                </a:cxn>
                <a:cxn ang="0">
                  <a:pos x="0" y="822"/>
                </a:cxn>
                <a:cxn ang="0">
                  <a:pos x="139" y="961"/>
                </a:cxn>
                <a:cxn ang="0">
                  <a:pos x="535" y="961"/>
                </a:cxn>
                <a:cxn ang="0">
                  <a:pos x="674" y="822"/>
                </a:cxn>
                <a:cxn ang="0">
                  <a:pos x="674" y="139"/>
                </a:cxn>
                <a:cxn ang="0">
                  <a:pos x="535" y="0"/>
                </a:cxn>
              </a:cxnLst>
              <a:rect l="0" t="0" r="r" b="b"/>
              <a:pathLst>
                <a:path w="674" h="961">
                  <a:moveTo>
                    <a:pt x="535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3" y="0"/>
                    <a:pt x="0" y="63"/>
                    <a:pt x="0" y="139"/>
                  </a:cubicBezTo>
                  <a:cubicBezTo>
                    <a:pt x="0" y="822"/>
                    <a:pt x="0" y="822"/>
                    <a:pt x="0" y="822"/>
                  </a:cubicBezTo>
                  <a:cubicBezTo>
                    <a:pt x="0" y="899"/>
                    <a:pt x="63" y="961"/>
                    <a:pt x="139" y="961"/>
                  </a:cubicBezTo>
                  <a:cubicBezTo>
                    <a:pt x="535" y="961"/>
                    <a:pt x="535" y="961"/>
                    <a:pt x="535" y="961"/>
                  </a:cubicBezTo>
                  <a:cubicBezTo>
                    <a:pt x="611" y="961"/>
                    <a:pt x="674" y="899"/>
                    <a:pt x="674" y="822"/>
                  </a:cubicBezTo>
                  <a:cubicBezTo>
                    <a:pt x="674" y="139"/>
                    <a:pt x="674" y="139"/>
                    <a:pt x="674" y="139"/>
                  </a:cubicBezTo>
                  <a:cubicBezTo>
                    <a:pt x="674" y="63"/>
                    <a:pt x="611" y="0"/>
                    <a:pt x="5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8" name="Freeform 54"/>
            <p:cNvSpPr/>
            <p:nvPr/>
          </p:nvSpPr>
          <p:spPr bwMode="auto">
            <a:xfrm>
              <a:off x="4237038" y="1963738"/>
              <a:ext cx="619125" cy="1116013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820"/>
                </a:cxn>
                <a:cxn ang="0">
                  <a:pos x="0" y="139"/>
                </a:cxn>
                <a:cxn ang="0">
                  <a:pos x="139" y="0"/>
                </a:cxn>
                <a:cxn ang="0">
                  <a:pos x="456" y="0"/>
                </a:cxn>
              </a:cxnLst>
              <a:rect l="0" t="0" r="r" b="b"/>
              <a:pathLst>
                <a:path w="456" h="820">
                  <a:moveTo>
                    <a:pt x="456" y="0"/>
                  </a:moveTo>
                  <a:cubicBezTo>
                    <a:pt x="0" y="820"/>
                    <a:pt x="0" y="820"/>
                    <a:pt x="0" y="82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3"/>
                    <a:pt x="63" y="0"/>
                    <a:pt x="139" y="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9" name="Freeform 55"/>
            <p:cNvSpPr/>
            <p:nvPr/>
          </p:nvSpPr>
          <p:spPr bwMode="auto">
            <a:xfrm>
              <a:off x="4302125" y="2073275"/>
              <a:ext cx="785813" cy="1077913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790"/>
                </a:cxn>
                <a:cxn ang="0">
                  <a:pos x="2" y="792"/>
                </a:cxn>
                <a:cxn ang="0">
                  <a:pos x="576" y="792"/>
                </a:cxn>
                <a:cxn ang="0">
                  <a:pos x="578" y="790"/>
                </a:cxn>
                <a:cxn ang="0">
                  <a:pos x="578" y="2"/>
                </a:cxn>
                <a:cxn ang="0">
                  <a:pos x="576" y="0"/>
                </a:cxn>
              </a:cxnLst>
              <a:rect l="0" t="0" r="r" b="b"/>
              <a:pathLst>
                <a:path w="578" h="792">
                  <a:moveTo>
                    <a:pt x="57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0"/>
                    <a:pt x="0" y="790"/>
                    <a:pt x="0" y="790"/>
                  </a:cubicBezTo>
                  <a:cubicBezTo>
                    <a:pt x="0" y="791"/>
                    <a:pt x="1" y="792"/>
                    <a:pt x="2" y="792"/>
                  </a:cubicBezTo>
                  <a:cubicBezTo>
                    <a:pt x="576" y="792"/>
                    <a:pt x="576" y="792"/>
                    <a:pt x="576" y="792"/>
                  </a:cubicBezTo>
                  <a:cubicBezTo>
                    <a:pt x="577" y="792"/>
                    <a:pt x="578" y="791"/>
                    <a:pt x="578" y="790"/>
                  </a:cubicBezTo>
                  <a:cubicBezTo>
                    <a:pt x="578" y="2"/>
                    <a:pt x="578" y="2"/>
                    <a:pt x="578" y="2"/>
                  </a:cubicBezTo>
                  <a:cubicBezTo>
                    <a:pt x="578" y="1"/>
                    <a:pt x="577" y="0"/>
                    <a:pt x="57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1" name="Freeform 56"/>
            <p:cNvSpPr>
              <a:spLocks noEditPoints="1"/>
            </p:cNvSpPr>
            <p:nvPr/>
          </p:nvSpPr>
          <p:spPr bwMode="auto">
            <a:xfrm>
              <a:off x="4749800" y="2873375"/>
              <a:ext cx="215900" cy="217488"/>
            </a:xfrm>
            <a:custGeom>
              <a:avLst/>
              <a:gdLst/>
              <a:ahLst/>
              <a:cxnLst>
                <a:cxn ang="0">
                  <a:pos x="80" y="159"/>
                </a:cxn>
                <a:cxn ang="0">
                  <a:pos x="92" y="159"/>
                </a:cxn>
                <a:cxn ang="0">
                  <a:pos x="92" y="147"/>
                </a:cxn>
                <a:cxn ang="0">
                  <a:pos x="119" y="136"/>
                </a:cxn>
                <a:cxn ang="0">
                  <a:pos x="127" y="145"/>
                </a:cxn>
                <a:cxn ang="0">
                  <a:pos x="145" y="127"/>
                </a:cxn>
                <a:cxn ang="0">
                  <a:pos x="136" y="118"/>
                </a:cxn>
                <a:cxn ang="0">
                  <a:pos x="147" y="92"/>
                </a:cxn>
                <a:cxn ang="0">
                  <a:pos x="159" y="92"/>
                </a:cxn>
                <a:cxn ang="0">
                  <a:pos x="159" y="67"/>
                </a:cxn>
                <a:cxn ang="0">
                  <a:pos x="147" y="67"/>
                </a:cxn>
                <a:cxn ang="0">
                  <a:pos x="136" y="40"/>
                </a:cxn>
                <a:cxn ang="0">
                  <a:pos x="145" y="32"/>
                </a:cxn>
                <a:cxn ang="0">
                  <a:pos x="127" y="14"/>
                </a:cxn>
                <a:cxn ang="0">
                  <a:pos x="119" y="23"/>
                </a:cxn>
                <a:cxn ang="0">
                  <a:pos x="92" y="12"/>
                </a:cxn>
                <a:cxn ang="0">
                  <a:pos x="92" y="0"/>
                </a:cxn>
                <a:cxn ang="0">
                  <a:pos x="80" y="0"/>
                </a:cxn>
                <a:cxn ang="0">
                  <a:pos x="80" y="29"/>
                </a:cxn>
                <a:cxn ang="0">
                  <a:pos x="131" y="79"/>
                </a:cxn>
                <a:cxn ang="0">
                  <a:pos x="80" y="130"/>
                </a:cxn>
                <a:cxn ang="0">
                  <a:pos x="80" y="159"/>
                </a:cxn>
                <a:cxn ang="0">
                  <a:pos x="23" y="118"/>
                </a:cxn>
                <a:cxn ang="0">
                  <a:pos x="14" y="127"/>
                </a:cxn>
                <a:cxn ang="0">
                  <a:pos x="32" y="145"/>
                </a:cxn>
                <a:cxn ang="0">
                  <a:pos x="41" y="136"/>
                </a:cxn>
                <a:cxn ang="0">
                  <a:pos x="67" y="147"/>
                </a:cxn>
                <a:cxn ang="0">
                  <a:pos x="67" y="159"/>
                </a:cxn>
                <a:cxn ang="0">
                  <a:pos x="80" y="159"/>
                </a:cxn>
                <a:cxn ang="0">
                  <a:pos x="80" y="130"/>
                </a:cxn>
                <a:cxn ang="0">
                  <a:pos x="80" y="130"/>
                </a:cxn>
                <a:cxn ang="0">
                  <a:pos x="29" y="79"/>
                </a:cxn>
                <a:cxn ang="0">
                  <a:pos x="80" y="29"/>
                </a:cxn>
                <a:cxn ang="0">
                  <a:pos x="80" y="29"/>
                </a:cxn>
                <a:cxn ang="0">
                  <a:pos x="80" y="29"/>
                </a:cxn>
                <a:cxn ang="0">
                  <a:pos x="80" y="0"/>
                </a:cxn>
                <a:cxn ang="0">
                  <a:pos x="67" y="0"/>
                </a:cxn>
                <a:cxn ang="0">
                  <a:pos x="67" y="12"/>
                </a:cxn>
                <a:cxn ang="0">
                  <a:pos x="41" y="23"/>
                </a:cxn>
                <a:cxn ang="0">
                  <a:pos x="32" y="14"/>
                </a:cxn>
                <a:cxn ang="0">
                  <a:pos x="14" y="32"/>
                </a:cxn>
                <a:cxn ang="0">
                  <a:pos x="23" y="40"/>
                </a:cxn>
                <a:cxn ang="0">
                  <a:pos x="12" y="67"/>
                </a:cxn>
                <a:cxn ang="0">
                  <a:pos x="0" y="67"/>
                </a:cxn>
                <a:cxn ang="0">
                  <a:pos x="0" y="92"/>
                </a:cxn>
                <a:cxn ang="0">
                  <a:pos x="12" y="92"/>
                </a:cxn>
                <a:cxn ang="0">
                  <a:pos x="23" y="118"/>
                </a:cxn>
              </a:cxnLst>
              <a:rect l="0" t="0" r="r" b="b"/>
              <a:pathLst>
                <a:path w="159" h="159">
                  <a:moveTo>
                    <a:pt x="80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102" y="145"/>
                    <a:pt x="111" y="142"/>
                    <a:pt x="119" y="13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42" y="111"/>
                    <a:pt x="146" y="102"/>
                    <a:pt x="147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6" y="57"/>
                    <a:pt x="142" y="48"/>
                    <a:pt x="136" y="40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1" y="17"/>
                    <a:pt x="102" y="13"/>
                    <a:pt x="92" y="1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108" y="29"/>
                    <a:pt x="131" y="51"/>
                    <a:pt x="131" y="79"/>
                  </a:cubicBezTo>
                  <a:cubicBezTo>
                    <a:pt x="131" y="107"/>
                    <a:pt x="108" y="130"/>
                    <a:pt x="80" y="130"/>
                  </a:cubicBezTo>
                  <a:lnTo>
                    <a:pt x="80" y="159"/>
                  </a:lnTo>
                  <a:close/>
                  <a:moveTo>
                    <a:pt x="23" y="118"/>
                  </a:moveTo>
                  <a:cubicBezTo>
                    <a:pt x="14" y="127"/>
                    <a:pt x="14" y="127"/>
                    <a:pt x="14" y="127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8" y="142"/>
                    <a:pt x="57" y="145"/>
                    <a:pt x="67" y="147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52" y="130"/>
                    <a:pt x="29" y="107"/>
                    <a:pt x="29" y="79"/>
                  </a:cubicBezTo>
                  <a:cubicBezTo>
                    <a:pt x="29" y="51"/>
                    <a:pt x="52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57" y="13"/>
                    <a:pt x="48" y="17"/>
                    <a:pt x="41" y="2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17" y="48"/>
                    <a:pt x="14" y="57"/>
                    <a:pt x="1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4" y="102"/>
                    <a:pt x="17" y="111"/>
                    <a:pt x="23" y="11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2" name="Freeform 57"/>
            <p:cNvSpPr>
              <a:spLocks noEditPoints="1"/>
            </p:cNvSpPr>
            <p:nvPr/>
          </p:nvSpPr>
          <p:spPr bwMode="auto">
            <a:xfrm>
              <a:off x="4629150" y="2271713"/>
              <a:ext cx="203200" cy="200025"/>
            </a:xfrm>
            <a:custGeom>
              <a:avLst/>
              <a:gdLst/>
              <a:ahLst/>
              <a:cxnLst>
                <a:cxn ang="0">
                  <a:pos x="105" y="106"/>
                </a:cxn>
                <a:cxn ang="0">
                  <a:pos x="113" y="139"/>
                </a:cxn>
                <a:cxn ang="0">
                  <a:pos x="129" y="110"/>
                </a:cxn>
                <a:cxn ang="0">
                  <a:pos x="148" y="93"/>
                </a:cxn>
                <a:cxn ang="0">
                  <a:pos x="138" y="61"/>
                </a:cxn>
                <a:cxn ang="0">
                  <a:pos x="140" y="35"/>
                </a:cxn>
                <a:cxn ang="0">
                  <a:pos x="111" y="20"/>
                </a:cxn>
                <a:cxn ang="0">
                  <a:pos x="105" y="5"/>
                </a:cxn>
                <a:cxn ang="0">
                  <a:pos x="105" y="50"/>
                </a:cxn>
                <a:cxn ang="0">
                  <a:pos x="113" y="70"/>
                </a:cxn>
                <a:cxn ang="0">
                  <a:pos x="105" y="106"/>
                </a:cxn>
                <a:cxn ang="0">
                  <a:pos x="88" y="80"/>
                </a:cxn>
                <a:cxn ang="0">
                  <a:pos x="105" y="50"/>
                </a:cxn>
                <a:cxn ang="0">
                  <a:pos x="81" y="60"/>
                </a:cxn>
                <a:cxn ang="0">
                  <a:pos x="95" y="27"/>
                </a:cxn>
                <a:cxn ang="0">
                  <a:pos x="105" y="5"/>
                </a:cxn>
                <a:cxn ang="0">
                  <a:pos x="89" y="11"/>
                </a:cxn>
                <a:cxn ang="0">
                  <a:pos x="58" y="0"/>
                </a:cxn>
                <a:cxn ang="0">
                  <a:pos x="44" y="42"/>
                </a:cxn>
                <a:cxn ang="0">
                  <a:pos x="61" y="68"/>
                </a:cxn>
                <a:cxn ang="0">
                  <a:pos x="44" y="98"/>
                </a:cxn>
                <a:cxn ang="0">
                  <a:pos x="69" y="88"/>
                </a:cxn>
                <a:cxn ang="0">
                  <a:pos x="54" y="121"/>
                </a:cxn>
                <a:cxn ang="0">
                  <a:pos x="44" y="143"/>
                </a:cxn>
                <a:cxn ang="0">
                  <a:pos x="60" y="137"/>
                </a:cxn>
                <a:cxn ang="0">
                  <a:pos x="91" y="148"/>
                </a:cxn>
                <a:cxn ang="0">
                  <a:pos x="105" y="106"/>
                </a:cxn>
                <a:cxn ang="0">
                  <a:pos x="44" y="42"/>
                </a:cxn>
                <a:cxn ang="0">
                  <a:pos x="37" y="78"/>
                </a:cxn>
                <a:cxn ang="0">
                  <a:pos x="44" y="98"/>
                </a:cxn>
                <a:cxn ang="0">
                  <a:pos x="44" y="143"/>
                </a:cxn>
                <a:cxn ang="0">
                  <a:pos x="39" y="128"/>
                </a:cxn>
                <a:cxn ang="0">
                  <a:pos x="9" y="113"/>
                </a:cxn>
                <a:cxn ang="0">
                  <a:pos x="11" y="87"/>
                </a:cxn>
                <a:cxn ang="0">
                  <a:pos x="1" y="55"/>
                </a:cxn>
                <a:cxn ang="0">
                  <a:pos x="21" y="38"/>
                </a:cxn>
                <a:cxn ang="0">
                  <a:pos x="36" y="9"/>
                </a:cxn>
              </a:cxnLst>
              <a:rect l="0" t="0" r="r" b="b"/>
              <a:pathLst>
                <a:path w="149" h="148">
                  <a:moveTo>
                    <a:pt x="122" y="94"/>
                  </a:moveTo>
                  <a:cubicBezTo>
                    <a:pt x="119" y="101"/>
                    <a:pt x="112" y="106"/>
                    <a:pt x="105" y="106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7" y="124"/>
                    <a:pt x="124" y="118"/>
                    <a:pt x="129" y="110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38" y="88"/>
                    <a:pt x="138" y="88"/>
                    <a:pt x="138" y="88"/>
                  </a:cubicBezTo>
                  <a:cubicBezTo>
                    <a:pt x="140" y="79"/>
                    <a:pt x="140" y="70"/>
                    <a:pt x="138" y="61"/>
                  </a:cubicBezTo>
                  <a:cubicBezTo>
                    <a:pt x="149" y="57"/>
                    <a:pt x="149" y="57"/>
                    <a:pt x="149" y="5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25" y="32"/>
                    <a:pt x="119" y="25"/>
                    <a:pt x="111" y="2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7" y="41"/>
                    <a:pt x="107" y="45"/>
                    <a:pt x="105" y="50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8" y="69"/>
                    <a:pt x="110" y="69"/>
                    <a:pt x="113" y="70"/>
                  </a:cubicBezTo>
                  <a:cubicBezTo>
                    <a:pt x="122" y="74"/>
                    <a:pt x="126" y="85"/>
                    <a:pt x="122" y="94"/>
                  </a:cubicBezTo>
                  <a:close/>
                  <a:moveTo>
                    <a:pt x="105" y="106"/>
                  </a:moveTo>
                  <a:cubicBezTo>
                    <a:pt x="103" y="106"/>
                    <a:pt x="100" y="105"/>
                    <a:pt x="98" y="104"/>
                  </a:cubicBezTo>
                  <a:cubicBezTo>
                    <a:pt x="89" y="100"/>
                    <a:pt x="84" y="89"/>
                    <a:pt x="88" y="80"/>
                  </a:cubicBezTo>
                  <a:cubicBezTo>
                    <a:pt x="91" y="73"/>
                    <a:pt x="98" y="69"/>
                    <a:pt x="105" y="6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1"/>
                  </a:cubicBezTo>
                  <a:cubicBezTo>
                    <a:pt x="101" y="60"/>
                    <a:pt x="90" y="64"/>
                    <a:pt x="81" y="60"/>
                  </a:cubicBezTo>
                  <a:cubicBezTo>
                    <a:pt x="71" y="56"/>
                    <a:pt x="67" y="46"/>
                    <a:pt x="71" y="36"/>
                  </a:cubicBezTo>
                  <a:cubicBezTo>
                    <a:pt x="75" y="27"/>
                    <a:pt x="86" y="22"/>
                    <a:pt x="95" y="27"/>
                  </a:cubicBezTo>
                  <a:cubicBezTo>
                    <a:pt x="100" y="29"/>
                    <a:pt x="104" y="33"/>
                    <a:pt x="105" y="37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0" y="9"/>
                    <a:pt x="71" y="9"/>
                    <a:pt x="62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2"/>
                    <a:pt x="49" y="43"/>
                    <a:pt x="51" y="44"/>
                  </a:cubicBezTo>
                  <a:cubicBezTo>
                    <a:pt x="61" y="48"/>
                    <a:pt x="65" y="59"/>
                    <a:pt x="61" y="68"/>
                  </a:cubicBezTo>
                  <a:cubicBezTo>
                    <a:pt x="58" y="75"/>
                    <a:pt x="51" y="79"/>
                    <a:pt x="44" y="7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8"/>
                    <a:pt x="44" y="98"/>
                    <a:pt x="45" y="97"/>
                  </a:cubicBezTo>
                  <a:cubicBezTo>
                    <a:pt x="49" y="88"/>
                    <a:pt x="59" y="84"/>
                    <a:pt x="69" y="88"/>
                  </a:cubicBezTo>
                  <a:cubicBezTo>
                    <a:pt x="78" y="92"/>
                    <a:pt x="82" y="103"/>
                    <a:pt x="78" y="112"/>
                  </a:cubicBezTo>
                  <a:cubicBezTo>
                    <a:pt x="74" y="121"/>
                    <a:pt x="64" y="126"/>
                    <a:pt x="54" y="121"/>
                  </a:cubicBezTo>
                  <a:cubicBezTo>
                    <a:pt x="49" y="119"/>
                    <a:pt x="46" y="115"/>
                    <a:pt x="44" y="11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9" y="139"/>
                    <a:pt x="79" y="140"/>
                    <a:pt x="87" y="13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105" y="143"/>
                    <a:pt x="105" y="143"/>
                    <a:pt x="105" y="143"/>
                  </a:cubicBezTo>
                  <a:lnTo>
                    <a:pt x="105" y="106"/>
                  </a:lnTo>
                  <a:close/>
                  <a:moveTo>
                    <a:pt x="44" y="5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37" y="42"/>
                    <a:pt x="30" y="47"/>
                    <a:pt x="27" y="54"/>
                  </a:cubicBezTo>
                  <a:cubicBezTo>
                    <a:pt x="23" y="63"/>
                    <a:pt x="27" y="74"/>
                    <a:pt x="37" y="78"/>
                  </a:cubicBezTo>
                  <a:cubicBezTo>
                    <a:pt x="39" y="79"/>
                    <a:pt x="42" y="79"/>
                    <a:pt x="44" y="7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103"/>
                    <a:pt x="43" y="107"/>
                    <a:pt x="44" y="11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1" y="123"/>
                    <a:pt x="24" y="116"/>
                    <a:pt x="20" y="109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9" y="78"/>
                    <a:pt x="9" y="69"/>
                    <a:pt x="11" y="60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6" y="30"/>
                    <a:pt x="32" y="24"/>
                    <a:pt x="40" y="19"/>
                  </a:cubicBezTo>
                  <a:cubicBezTo>
                    <a:pt x="36" y="9"/>
                    <a:pt x="36" y="9"/>
                    <a:pt x="36" y="9"/>
                  </a:cubicBezTo>
                  <a:lnTo>
                    <a:pt x="44" y="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3" name="Freeform 58"/>
            <p:cNvSpPr>
              <a:spLocks noEditPoints="1"/>
            </p:cNvSpPr>
            <p:nvPr/>
          </p:nvSpPr>
          <p:spPr bwMode="auto">
            <a:xfrm>
              <a:off x="4467225" y="2492375"/>
              <a:ext cx="428625" cy="428625"/>
            </a:xfrm>
            <a:custGeom>
              <a:avLst/>
              <a:gdLst/>
              <a:ahLst/>
              <a:cxnLst>
                <a:cxn ang="0">
                  <a:pos x="158" y="315"/>
                </a:cxn>
                <a:cxn ang="0">
                  <a:pos x="183" y="315"/>
                </a:cxn>
                <a:cxn ang="0">
                  <a:pos x="183" y="291"/>
                </a:cxn>
                <a:cxn ang="0">
                  <a:pos x="235" y="270"/>
                </a:cxn>
                <a:cxn ang="0">
                  <a:pos x="252" y="286"/>
                </a:cxn>
                <a:cxn ang="0">
                  <a:pos x="287" y="251"/>
                </a:cxn>
                <a:cxn ang="0">
                  <a:pos x="270" y="234"/>
                </a:cxn>
                <a:cxn ang="0">
                  <a:pos x="292" y="182"/>
                </a:cxn>
                <a:cxn ang="0">
                  <a:pos x="316" y="182"/>
                </a:cxn>
                <a:cxn ang="0">
                  <a:pos x="316" y="132"/>
                </a:cxn>
                <a:cxn ang="0">
                  <a:pos x="292" y="132"/>
                </a:cxn>
                <a:cxn ang="0">
                  <a:pos x="270" y="80"/>
                </a:cxn>
                <a:cxn ang="0">
                  <a:pos x="287" y="63"/>
                </a:cxn>
                <a:cxn ang="0">
                  <a:pos x="252" y="28"/>
                </a:cxn>
                <a:cxn ang="0">
                  <a:pos x="235" y="45"/>
                </a:cxn>
                <a:cxn ang="0">
                  <a:pos x="183" y="23"/>
                </a:cxn>
                <a:cxn ang="0">
                  <a:pos x="183" y="0"/>
                </a:cxn>
                <a:cxn ang="0">
                  <a:pos x="158" y="0"/>
                </a:cxn>
                <a:cxn ang="0">
                  <a:pos x="158" y="57"/>
                </a:cxn>
                <a:cxn ang="0">
                  <a:pos x="259" y="157"/>
                </a:cxn>
                <a:cxn ang="0">
                  <a:pos x="158" y="258"/>
                </a:cxn>
                <a:cxn ang="0">
                  <a:pos x="158" y="315"/>
                </a:cxn>
                <a:cxn ang="0">
                  <a:pos x="45" y="234"/>
                </a:cxn>
                <a:cxn ang="0">
                  <a:pos x="29" y="251"/>
                </a:cxn>
                <a:cxn ang="0">
                  <a:pos x="64" y="286"/>
                </a:cxn>
                <a:cxn ang="0">
                  <a:pos x="81" y="270"/>
                </a:cxn>
                <a:cxn ang="0">
                  <a:pos x="133" y="291"/>
                </a:cxn>
                <a:cxn ang="0">
                  <a:pos x="133" y="315"/>
                </a:cxn>
                <a:cxn ang="0">
                  <a:pos x="158" y="315"/>
                </a:cxn>
                <a:cxn ang="0">
                  <a:pos x="158" y="258"/>
                </a:cxn>
                <a:cxn ang="0">
                  <a:pos x="158" y="258"/>
                </a:cxn>
                <a:cxn ang="0">
                  <a:pos x="57" y="157"/>
                </a:cxn>
                <a:cxn ang="0">
                  <a:pos x="158" y="57"/>
                </a:cxn>
                <a:cxn ang="0">
                  <a:pos x="158" y="57"/>
                </a:cxn>
                <a:cxn ang="0">
                  <a:pos x="158" y="57"/>
                </a:cxn>
                <a:cxn ang="0">
                  <a:pos x="158" y="0"/>
                </a:cxn>
                <a:cxn ang="0">
                  <a:pos x="133" y="0"/>
                </a:cxn>
                <a:cxn ang="0">
                  <a:pos x="133" y="23"/>
                </a:cxn>
                <a:cxn ang="0">
                  <a:pos x="81" y="45"/>
                </a:cxn>
                <a:cxn ang="0">
                  <a:pos x="64" y="28"/>
                </a:cxn>
                <a:cxn ang="0">
                  <a:pos x="29" y="63"/>
                </a:cxn>
                <a:cxn ang="0">
                  <a:pos x="45" y="80"/>
                </a:cxn>
                <a:cxn ang="0">
                  <a:pos x="24" y="132"/>
                </a:cxn>
                <a:cxn ang="0">
                  <a:pos x="0" y="132"/>
                </a:cxn>
                <a:cxn ang="0">
                  <a:pos x="0" y="182"/>
                </a:cxn>
                <a:cxn ang="0">
                  <a:pos x="24" y="182"/>
                </a:cxn>
                <a:cxn ang="0">
                  <a:pos x="45" y="234"/>
                </a:cxn>
              </a:cxnLst>
              <a:rect l="0" t="0" r="r" b="b"/>
              <a:pathLst>
                <a:path w="316" h="315">
                  <a:moveTo>
                    <a:pt x="158" y="315"/>
                  </a:moveTo>
                  <a:cubicBezTo>
                    <a:pt x="183" y="315"/>
                    <a:pt x="183" y="315"/>
                    <a:pt x="183" y="315"/>
                  </a:cubicBezTo>
                  <a:cubicBezTo>
                    <a:pt x="183" y="291"/>
                    <a:pt x="183" y="291"/>
                    <a:pt x="183" y="291"/>
                  </a:cubicBezTo>
                  <a:cubicBezTo>
                    <a:pt x="202" y="288"/>
                    <a:pt x="220" y="280"/>
                    <a:pt x="235" y="270"/>
                  </a:cubicBezTo>
                  <a:cubicBezTo>
                    <a:pt x="252" y="286"/>
                    <a:pt x="252" y="286"/>
                    <a:pt x="252" y="286"/>
                  </a:cubicBezTo>
                  <a:cubicBezTo>
                    <a:pt x="287" y="251"/>
                    <a:pt x="287" y="251"/>
                    <a:pt x="287" y="251"/>
                  </a:cubicBezTo>
                  <a:cubicBezTo>
                    <a:pt x="270" y="234"/>
                    <a:pt x="270" y="234"/>
                    <a:pt x="270" y="234"/>
                  </a:cubicBezTo>
                  <a:cubicBezTo>
                    <a:pt x="281" y="219"/>
                    <a:pt x="288" y="201"/>
                    <a:pt x="292" y="182"/>
                  </a:cubicBezTo>
                  <a:cubicBezTo>
                    <a:pt x="316" y="182"/>
                    <a:pt x="316" y="182"/>
                    <a:pt x="316" y="182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113"/>
                    <a:pt x="281" y="96"/>
                    <a:pt x="270" y="80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20" y="34"/>
                    <a:pt x="202" y="27"/>
                    <a:pt x="183" y="2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213" y="57"/>
                    <a:pt x="259" y="102"/>
                    <a:pt x="259" y="157"/>
                  </a:cubicBezTo>
                  <a:cubicBezTo>
                    <a:pt x="259" y="213"/>
                    <a:pt x="213" y="258"/>
                    <a:pt x="158" y="258"/>
                  </a:cubicBezTo>
                  <a:lnTo>
                    <a:pt x="158" y="315"/>
                  </a:lnTo>
                  <a:close/>
                  <a:moveTo>
                    <a:pt x="45" y="234"/>
                  </a:moveTo>
                  <a:cubicBezTo>
                    <a:pt x="29" y="251"/>
                    <a:pt x="29" y="251"/>
                    <a:pt x="29" y="251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81" y="270"/>
                    <a:pt x="81" y="270"/>
                    <a:pt x="81" y="270"/>
                  </a:cubicBezTo>
                  <a:cubicBezTo>
                    <a:pt x="96" y="280"/>
                    <a:pt x="114" y="288"/>
                    <a:pt x="133" y="291"/>
                  </a:cubicBezTo>
                  <a:cubicBezTo>
                    <a:pt x="133" y="315"/>
                    <a:pt x="133" y="315"/>
                    <a:pt x="133" y="315"/>
                  </a:cubicBezTo>
                  <a:cubicBezTo>
                    <a:pt x="158" y="315"/>
                    <a:pt x="158" y="315"/>
                    <a:pt x="158" y="315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02" y="258"/>
                    <a:pt x="57" y="213"/>
                    <a:pt x="57" y="157"/>
                  </a:cubicBezTo>
                  <a:cubicBezTo>
                    <a:pt x="57" y="102"/>
                    <a:pt x="102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14" y="27"/>
                    <a:pt x="96" y="34"/>
                    <a:pt x="81" y="45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5" y="96"/>
                    <a:pt x="27" y="113"/>
                    <a:pt x="24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7" y="201"/>
                    <a:pt x="35" y="219"/>
                    <a:pt x="45" y="23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4" name="Oval 59"/>
            <p:cNvSpPr>
              <a:spLocks noChangeArrowheads="1"/>
            </p:cNvSpPr>
            <p:nvPr/>
          </p:nvSpPr>
          <p:spPr bwMode="auto">
            <a:xfrm>
              <a:off x="4614863" y="2641600"/>
              <a:ext cx="131763" cy="1317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5" name="Freeform 60"/>
            <p:cNvSpPr>
              <a:spLocks noEditPoints="1"/>
            </p:cNvSpPr>
            <p:nvPr/>
          </p:nvSpPr>
          <p:spPr bwMode="auto">
            <a:xfrm>
              <a:off x="4302125" y="2132013"/>
              <a:ext cx="315913" cy="412750"/>
            </a:xfrm>
            <a:custGeom>
              <a:avLst/>
              <a:gdLst/>
              <a:ahLst/>
              <a:cxnLst>
                <a:cxn ang="0">
                  <a:pos x="108" y="47"/>
                </a:cxn>
                <a:cxn ang="0">
                  <a:pos x="119" y="3"/>
                </a:cxn>
                <a:cxn ang="0">
                  <a:pos x="179" y="35"/>
                </a:cxn>
                <a:cxn ang="0">
                  <a:pos x="150" y="69"/>
                </a:cxn>
                <a:cxn ang="0">
                  <a:pos x="178" y="107"/>
                </a:cxn>
                <a:cxn ang="0">
                  <a:pos x="220" y="89"/>
                </a:cxn>
                <a:cxn ang="0">
                  <a:pos x="229" y="122"/>
                </a:cxn>
                <a:cxn ang="0">
                  <a:pos x="232" y="156"/>
                </a:cxn>
                <a:cxn ang="0">
                  <a:pos x="186" y="154"/>
                </a:cxn>
                <a:cxn ang="0">
                  <a:pos x="174" y="200"/>
                </a:cxn>
                <a:cxn ang="0">
                  <a:pos x="214" y="222"/>
                </a:cxn>
                <a:cxn ang="0">
                  <a:pos x="170" y="273"/>
                </a:cxn>
                <a:cxn ang="0">
                  <a:pos x="143" y="236"/>
                </a:cxn>
                <a:cxn ang="0">
                  <a:pos x="99" y="255"/>
                </a:cxn>
                <a:cxn ang="0">
                  <a:pos x="99" y="255"/>
                </a:cxn>
                <a:cxn ang="0">
                  <a:pos x="107" y="300"/>
                </a:cxn>
                <a:cxn ang="0">
                  <a:pos x="81" y="302"/>
                </a:cxn>
                <a:cxn ang="0">
                  <a:pos x="81" y="239"/>
                </a:cxn>
                <a:cxn ang="0">
                  <a:pos x="96" y="237"/>
                </a:cxn>
                <a:cxn ang="0">
                  <a:pos x="167" y="134"/>
                </a:cxn>
                <a:cxn ang="0">
                  <a:pos x="81" y="61"/>
                </a:cxn>
                <a:cxn ang="0">
                  <a:pos x="81" y="43"/>
                </a:cxn>
                <a:cxn ang="0">
                  <a:pos x="108" y="47"/>
                </a:cxn>
                <a:cxn ang="0">
                  <a:pos x="81" y="189"/>
                </a:cxn>
                <a:cxn ang="0">
                  <a:pos x="89" y="188"/>
                </a:cxn>
                <a:cxn ang="0">
                  <a:pos x="120" y="142"/>
                </a:cxn>
                <a:cxn ang="0">
                  <a:pos x="81" y="110"/>
                </a:cxn>
                <a:cxn ang="0">
                  <a:pos x="81" y="189"/>
                </a:cxn>
                <a:cxn ang="0">
                  <a:pos x="81" y="302"/>
                </a:cxn>
                <a:cxn ang="0">
                  <a:pos x="40" y="297"/>
                </a:cxn>
                <a:cxn ang="0">
                  <a:pos x="52" y="253"/>
                </a:cxn>
                <a:cxn ang="0">
                  <a:pos x="10" y="231"/>
                </a:cxn>
                <a:cxn ang="0">
                  <a:pos x="0" y="242"/>
                </a:cxn>
                <a:cxn ang="0">
                  <a:pos x="0" y="189"/>
                </a:cxn>
                <a:cxn ang="0">
                  <a:pos x="81" y="239"/>
                </a:cxn>
                <a:cxn ang="0">
                  <a:pos x="81" y="302"/>
                </a:cxn>
                <a:cxn ang="0">
                  <a:pos x="81" y="61"/>
                </a:cxn>
                <a:cxn ang="0">
                  <a:pos x="63" y="62"/>
                </a:cxn>
                <a:cxn ang="0">
                  <a:pos x="0" y="111"/>
                </a:cxn>
                <a:cxn ang="0">
                  <a:pos x="0" y="79"/>
                </a:cxn>
                <a:cxn ang="0">
                  <a:pos x="16" y="64"/>
                </a:cxn>
                <a:cxn ang="0">
                  <a:pos x="0" y="41"/>
                </a:cxn>
                <a:cxn ang="0">
                  <a:pos x="0" y="20"/>
                </a:cxn>
                <a:cxn ang="0">
                  <a:pos x="52" y="0"/>
                </a:cxn>
                <a:cxn ang="0">
                  <a:pos x="60" y="45"/>
                </a:cxn>
                <a:cxn ang="0">
                  <a:pos x="81" y="43"/>
                </a:cxn>
                <a:cxn ang="0">
                  <a:pos x="81" y="61"/>
                </a:cxn>
                <a:cxn ang="0">
                  <a:pos x="81" y="110"/>
                </a:cxn>
                <a:cxn ang="0">
                  <a:pos x="74" y="111"/>
                </a:cxn>
                <a:cxn ang="0">
                  <a:pos x="43" y="157"/>
                </a:cxn>
                <a:cxn ang="0">
                  <a:pos x="81" y="189"/>
                </a:cxn>
                <a:cxn ang="0">
                  <a:pos x="81" y="110"/>
                </a:cxn>
              </a:cxnLst>
              <a:rect l="0" t="0" r="r" b="b"/>
              <a:pathLst>
                <a:path w="232" h="303">
                  <a:moveTo>
                    <a:pt x="108" y="47"/>
                  </a:moveTo>
                  <a:cubicBezTo>
                    <a:pt x="119" y="3"/>
                    <a:pt x="119" y="3"/>
                    <a:pt x="119" y="3"/>
                  </a:cubicBezTo>
                  <a:cubicBezTo>
                    <a:pt x="142" y="9"/>
                    <a:pt x="162" y="20"/>
                    <a:pt x="179" y="35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61" y="79"/>
                    <a:pt x="171" y="92"/>
                    <a:pt x="178" y="107"/>
                  </a:cubicBezTo>
                  <a:cubicBezTo>
                    <a:pt x="220" y="89"/>
                    <a:pt x="220" y="89"/>
                    <a:pt x="220" y="89"/>
                  </a:cubicBezTo>
                  <a:cubicBezTo>
                    <a:pt x="224" y="100"/>
                    <a:pt x="227" y="110"/>
                    <a:pt x="229" y="122"/>
                  </a:cubicBezTo>
                  <a:cubicBezTo>
                    <a:pt x="232" y="133"/>
                    <a:pt x="232" y="145"/>
                    <a:pt x="232" y="156"/>
                  </a:cubicBezTo>
                  <a:cubicBezTo>
                    <a:pt x="186" y="154"/>
                    <a:pt x="186" y="154"/>
                    <a:pt x="186" y="154"/>
                  </a:cubicBezTo>
                  <a:cubicBezTo>
                    <a:pt x="186" y="170"/>
                    <a:pt x="181" y="186"/>
                    <a:pt x="174" y="200"/>
                  </a:cubicBezTo>
                  <a:cubicBezTo>
                    <a:pt x="214" y="222"/>
                    <a:pt x="214" y="222"/>
                    <a:pt x="214" y="222"/>
                  </a:cubicBezTo>
                  <a:cubicBezTo>
                    <a:pt x="203" y="242"/>
                    <a:pt x="188" y="259"/>
                    <a:pt x="170" y="273"/>
                  </a:cubicBezTo>
                  <a:cubicBezTo>
                    <a:pt x="143" y="236"/>
                    <a:pt x="143" y="236"/>
                    <a:pt x="143" y="236"/>
                  </a:cubicBezTo>
                  <a:cubicBezTo>
                    <a:pt x="130" y="245"/>
                    <a:pt x="115" y="252"/>
                    <a:pt x="99" y="255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107" y="300"/>
                    <a:pt x="107" y="300"/>
                    <a:pt x="107" y="300"/>
                  </a:cubicBezTo>
                  <a:cubicBezTo>
                    <a:pt x="99" y="301"/>
                    <a:pt x="90" y="302"/>
                    <a:pt x="81" y="302"/>
                  </a:cubicBezTo>
                  <a:cubicBezTo>
                    <a:pt x="81" y="239"/>
                    <a:pt x="81" y="239"/>
                    <a:pt x="81" y="239"/>
                  </a:cubicBezTo>
                  <a:cubicBezTo>
                    <a:pt x="86" y="239"/>
                    <a:pt x="91" y="238"/>
                    <a:pt x="96" y="237"/>
                  </a:cubicBezTo>
                  <a:cubicBezTo>
                    <a:pt x="144" y="228"/>
                    <a:pt x="176" y="182"/>
                    <a:pt x="167" y="134"/>
                  </a:cubicBezTo>
                  <a:cubicBezTo>
                    <a:pt x="159" y="91"/>
                    <a:pt x="123" y="62"/>
                    <a:pt x="81" y="6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90" y="43"/>
                    <a:pt x="99" y="44"/>
                    <a:pt x="108" y="47"/>
                  </a:cubicBezTo>
                  <a:close/>
                  <a:moveTo>
                    <a:pt x="81" y="189"/>
                  </a:moveTo>
                  <a:cubicBezTo>
                    <a:pt x="84" y="189"/>
                    <a:pt x="86" y="189"/>
                    <a:pt x="89" y="188"/>
                  </a:cubicBezTo>
                  <a:cubicBezTo>
                    <a:pt x="110" y="184"/>
                    <a:pt x="124" y="164"/>
                    <a:pt x="120" y="142"/>
                  </a:cubicBezTo>
                  <a:cubicBezTo>
                    <a:pt x="117" y="123"/>
                    <a:pt x="100" y="110"/>
                    <a:pt x="81" y="110"/>
                  </a:cubicBezTo>
                  <a:lnTo>
                    <a:pt x="81" y="189"/>
                  </a:lnTo>
                  <a:close/>
                  <a:moveTo>
                    <a:pt x="81" y="302"/>
                  </a:moveTo>
                  <a:cubicBezTo>
                    <a:pt x="67" y="303"/>
                    <a:pt x="53" y="301"/>
                    <a:pt x="40" y="297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36" y="249"/>
                    <a:pt x="22" y="241"/>
                    <a:pt x="10" y="23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5" y="220"/>
                    <a:pt x="47" y="239"/>
                    <a:pt x="81" y="239"/>
                  </a:cubicBezTo>
                  <a:cubicBezTo>
                    <a:pt x="81" y="302"/>
                    <a:pt x="81" y="302"/>
                    <a:pt x="81" y="302"/>
                  </a:cubicBezTo>
                  <a:close/>
                  <a:moveTo>
                    <a:pt x="81" y="61"/>
                  </a:moveTo>
                  <a:cubicBezTo>
                    <a:pt x="75" y="61"/>
                    <a:pt x="69" y="61"/>
                    <a:pt x="63" y="62"/>
                  </a:cubicBezTo>
                  <a:cubicBezTo>
                    <a:pt x="35" y="68"/>
                    <a:pt x="12" y="86"/>
                    <a:pt x="0" y="11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" y="73"/>
                    <a:pt x="10" y="68"/>
                    <a:pt x="16" y="6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10"/>
                    <a:pt x="33" y="3"/>
                    <a:pt x="52" y="0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7" y="43"/>
                    <a:pt x="74" y="43"/>
                    <a:pt x="81" y="43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110"/>
                  </a:moveTo>
                  <a:cubicBezTo>
                    <a:pt x="79" y="110"/>
                    <a:pt x="77" y="110"/>
                    <a:pt x="74" y="111"/>
                  </a:cubicBezTo>
                  <a:cubicBezTo>
                    <a:pt x="53" y="115"/>
                    <a:pt x="39" y="135"/>
                    <a:pt x="43" y="157"/>
                  </a:cubicBezTo>
                  <a:cubicBezTo>
                    <a:pt x="46" y="176"/>
                    <a:pt x="63" y="189"/>
                    <a:pt x="81" y="189"/>
                  </a:cubicBezTo>
                  <a:lnTo>
                    <a:pt x="81" y="1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4875213" y="2455863"/>
              <a:ext cx="212725" cy="2444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21" y="5"/>
                </a:cxn>
                <a:cxn ang="0">
                  <a:pos x="116" y="19"/>
                </a:cxn>
                <a:cxn ang="0">
                  <a:pos x="141" y="34"/>
                </a:cxn>
                <a:cxn ang="0">
                  <a:pos x="151" y="24"/>
                </a:cxn>
                <a:cxn ang="0">
                  <a:pos x="156" y="29"/>
                </a:cxn>
                <a:cxn ang="0">
                  <a:pos x="156" y="125"/>
                </a:cxn>
                <a:cxn ang="0">
                  <a:pos x="145" y="141"/>
                </a:cxn>
                <a:cxn ang="0">
                  <a:pos x="155" y="150"/>
                </a:cxn>
                <a:cxn ang="0">
                  <a:pos x="127" y="171"/>
                </a:cxn>
                <a:cxn ang="0">
                  <a:pos x="121" y="158"/>
                </a:cxn>
                <a:cxn ang="0">
                  <a:pos x="92" y="165"/>
                </a:cxn>
                <a:cxn ang="0">
                  <a:pos x="93" y="179"/>
                </a:cxn>
                <a:cxn ang="0">
                  <a:pos x="90" y="179"/>
                </a:cxn>
                <a:cxn ang="0">
                  <a:pos x="90" y="148"/>
                </a:cxn>
                <a:cxn ang="0">
                  <a:pos x="92" y="148"/>
                </a:cxn>
                <a:cxn ang="0">
                  <a:pos x="148" y="87"/>
                </a:cxn>
                <a:cxn ang="0">
                  <a:pos x="90" y="31"/>
                </a:cxn>
                <a:cxn ang="0">
                  <a:pos x="90" y="0"/>
                </a:cxn>
                <a:cxn ang="0">
                  <a:pos x="90" y="124"/>
                </a:cxn>
                <a:cxn ang="0">
                  <a:pos x="90" y="124"/>
                </a:cxn>
                <a:cxn ang="0">
                  <a:pos x="124" y="89"/>
                </a:cxn>
                <a:cxn ang="0">
                  <a:pos x="90" y="55"/>
                </a:cxn>
                <a:cxn ang="0">
                  <a:pos x="90" y="55"/>
                </a:cxn>
                <a:cxn ang="0">
                  <a:pos x="90" y="124"/>
                </a:cxn>
                <a:cxn ang="0">
                  <a:pos x="38" y="145"/>
                </a:cxn>
                <a:cxn ang="0">
                  <a:pos x="29" y="155"/>
                </a:cxn>
                <a:cxn ang="0">
                  <a:pos x="8" y="127"/>
                </a:cxn>
                <a:cxn ang="0">
                  <a:pos x="21" y="121"/>
                </a:cxn>
                <a:cxn ang="0">
                  <a:pos x="14" y="92"/>
                </a:cxn>
                <a:cxn ang="0">
                  <a:pos x="0" y="93"/>
                </a:cxn>
                <a:cxn ang="0">
                  <a:pos x="6" y="58"/>
                </a:cxn>
                <a:cxn ang="0">
                  <a:pos x="19" y="63"/>
                </a:cxn>
                <a:cxn ang="0">
                  <a:pos x="34" y="38"/>
                </a:cxn>
                <a:cxn ang="0">
                  <a:pos x="24" y="28"/>
                </a:cxn>
                <a:cxn ang="0">
                  <a:pos x="52" y="8"/>
                </a:cxn>
                <a:cxn ang="0">
                  <a:pos x="58" y="21"/>
                </a:cxn>
                <a:cxn ang="0">
                  <a:pos x="87" y="14"/>
                </a:cxn>
                <a:cxn ang="0">
                  <a:pos x="86" y="0"/>
                </a:cxn>
                <a:cxn ang="0">
                  <a:pos x="90" y="0"/>
                </a:cxn>
                <a:cxn ang="0">
                  <a:pos x="90" y="31"/>
                </a:cxn>
                <a:cxn ang="0">
                  <a:pos x="88" y="31"/>
                </a:cxn>
                <a:cxn ang="0">
                  <a:pos x="31" y="92"/>
                </a:cxn>
                <a:cxn ang="0">
                  <a:pos x="90" y="148"/>
                </a:cxn>
                <a:cxn ang="0">
                  <a:pos x="90" y="179"/>
                </a:cxn>
                <a:cxn ang="0">
                  <a:pos x="58" y="174"/>
                </a:cxn>
                <a:cxn ang="0">
                  <a:pos x="63" y="160"/>
                </a:cxn>
                <a:cxn ang="0">
                  <a:pos x="38" y="145"/>
                </a:cxn>
                <a:cxn ang="0">
                  <a:pos x="90" y="55"/>
                </a:cxn>
                <a:cxn ang="0">
                  <a:pos x="56" y="89"/>
                </a:cxn>
                <a:cxn ang="0">
                  <a:pos x="90" y="124"/>
                </a:cxn>
                <a:cxn ang="0">
                  <a:pos x="90" y="55"/>
                </a:cxn>
              </a:cxnLst>
              <a:rect l="0" t="0" r="r" b="b"/>
              <a:pathLst>
                <a:path w="156" h="179">
                  <a:moveTo>
                    <a:pt x="90" y="0"/>
                  </a:moveTo>
                  <a:cubicBezTo>
                    <a:pt x="101" y="0"/>
                    <a:pt x="111" y="2"/>
                    <a:pt x="121" y="5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5" y="22"/>
                    <a:pt x="134" y="27"/>
                    <a:pt x="141" y="34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3" y="25"/>
                    <a:pt x="154" y="27"/>
                    <a:pt x="156" y="29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3" y="131"/>
                    <a:pt x="149" y="136"/>
                    <a:pt x="145" y="141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47" y="159"/>
                    <a:pt x="138" y="166"/>
                    <a:pt x="127" y="171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12" y="162"/>
                    <a:pt x="103" y="164"/>
                    <a:pt x="92" y="165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2" y="179"/>
                    <a:pt x="91" y="179"/>
                    <a:pt x="90" y="179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0" y="148"/>
                    <a:pt x="91" y="148"/>
                    <a:pt x="92" y="148"/>
                  </a:cubicBezTo>
                  <a:cubicBezTo>
                    <a:pt x="124" y="147"/>
                    <a:pt x="150" y="120"/>
                    <a:pt x="148" y="87"/>
                  </a:cubicBezTo>
                  <a:cubicBezTo>
                    <a:pt x="147" y="56"/>
                    <a:pt x="121" y="31"/>
                    <a:pt x="90" y="31"/>
                  </a:cubicBezTo>
                  <a:cubicBezTo>
                    <a:pt x="90" y="0"/>
                    <a:pt x="90" y="0"/>
                    <a:pt x="90" y="0"/>
                  </a:cubicBezTo>
                  <a:close/>
                  <a:moveTo>
                    <a:pt x="90" y="124"/>
                  </a:moveTo>
                  <a:cubicBezTo>
                    <a:pt x="90" y="124"/>
                    <a:pt x="90" y="124"/>
                    <a:pt x="90" y="124"/>
                  </a:cubicBezTo>
                  <a:cubicBezTo>
                    <a:pt x="109" y="124"/>
                    <a:pt x="124" y="108"/>
                    <a:pt x="124" y="89"/>
                  </a:cubicBezTo>
                  <a:cubicBezTo>
                    <a:pt x="124" y="71"/>
                    <a:pt x="109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lnTo>
                    <a:pt x="90" y="124"/>
                  </a:lnTo>
                  <a:close/>
                  <a:moveTo>
                    <a:pt x="38" y="145"/>
                  </a:moveTo>
                  <a:cubicBezTo>
                    <a:pt x="29" y="155"/>
                    <a:pt x="29" y="155"/>
                    <a:pt x="29" y="155"/>
                  </a:cubicBezTo>
                  <a:cubicBezTo>
                    <a:pt x="20" y="147"/>
                    <a:pt x="13" y="138"/>
                    <a:pt x="8" y="127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17" y="112"/>
                    <a:pt x="15" y="102"/>
                    <a:pt x="14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1"/>
                    <a:pt x="2" y="69"/>
                    <a:pt x="6" y="58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2" y="54"/>
                    <a:pt x="28" y="45"/>
                    <a:pt x="34" y="3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32" y="20"/>
                    <a:pt x="42" y="13"/>
                    <a:pt x="52" y="8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67" y="17"/>
                    <a:pt x="77" y="14"/>
                    <a:pt x="87" y="1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9" y="0"/>
                    <a:pt x="90" y="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89" y="31"/>
                    <a:pt x="88" y="31"/>
                    <a:pt x="88" y="31"/>
                  </a:cubicBezTo>
                  <a:cubicBezTo>
                    <a:pt x="55" y="32"/>
                    <a:pt x="30" y="59"/>
                    <a:pt x="31" y="92"/>
                  </a:cubicBezTo>
                  <a:cubicBezTo>
                    <a:pt x="32" y="123"/>
                    <a:pt x="58" y="148"/>
                    <a:pt x="90" y="148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79" y="179"/>
                    <a:pt x="68" y="177"/>
                    <a:pt x="58" y="174"/>
                  </a:cubicBezTo>
                  <a:cubicBezTo>
                    <a:pt x="63" y="160"/>
                    <a:pt x="63" y="160"/>
                    <a:pt x="63" y="160"/>
                  </a:cubicBezTo>
                  <a:cubicBezTo>
                    <a:pt x="54" y="157"/>
                    <a:pt x="46" y="151"/>
                    <a:pt x="38" y="145"/>
                  </a:cubicBezTo>
                  <a:close/>
                  <a:moveTo>
                    <a:pt x="90" y="55"/>
                  </a:moveTo>
                  <a:cubicBezTo>
                    <a:pt x="71" y="55"/>
                    <a:pt x="56" y="71"/>
                    <a:pt x="56" y="89"/>
                  </a:cubicBezTo>
                  <a:cubicBezTo>
                    <a:pt x="56" y="108"/>
                    <a:pt x="71" y="124"/>
                    <a:pt x="90" y="124"/>
                  </a:cubicBezTo>
                  <a:lnTo>
                    <a:pt x="90" y="5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4327525" y="2574925"/>
              <a:ext cx="133350" cy="133350"/>
            </a:xfrm>
            <a:custGeom>
              <a:avLst/>
              <a:gdLst/>
              <a:ahLst/>
              <a:cxnLst>
                <a:cxn ang="0">
                  <a:pos x="49" y="8"/>
                </a:cxn>
                <a:cxn ang="0">
                  <a:pos x="62" y="10"/>
                </a:cxn>
                <a:cxn ang="0">
                  <a:pos x="65" y="2"/>
                </a:cxn>
                <a:cxn ang="0">
                  <a:pos x="81" y="12"/>
                </a:cxn>
                <a:cxn ang="0">
                  <a:pos x="76" y="18"/>
                </a:cxn>
                <a:cxn ang="0">
                  <a:pos x="86" y="31"/>
                </a:cxn>
                <a:cxn ang="0">
                  <a:pos x="93" y="27"/>
                </a:cxn>
                <a:cxn ang="0">
                  <a:pos x="98" y="46"/>
                </a:cxn>
                <a:cxn ang="0">
                  <a:pos x="90" y="46"/>
                </a:cxn>
                <a:cxn ang="0">
                  <a:pos x="88" y="62"/>
                </a:cxn>
                <a:cxn ang="0">
                  <a:pos x="96" y="65"/>
                </a:cxn>
                <a:cxn ang="0">
                  <a:pos x="86" y="82"/>
                </a:cxn>
                <a:cxn ang="0">
                  <a:pos x="80" y="76"/>
                </a:cxn>
                <a:cxn ang="0">
                  <a:pos x="68" y="86"/>
                </a:cxn>
                <a:cxn ang="0">
                  <a:pos x="71" y="93"/>
                </a:cxn>
                <a:cxn ang="0">
                  <a:pos x="52" y="98"/>
                </a:cxn>
                <a:cxn ang="0">
                  <a:pos x="52" y="91"/>
                </a:cxn>
                <a:cxn ang="0">
                  <a:pos x="49" y="91"/>
                </a:cxn>
                <a:cxn ang="0">
                  <a:pos x="49" y="69"/>
                </a:cxn>
                <a:cxn ang="0">
                  <a:pos x="68" y="55"/>
                </a:cxn>
                <a:cxn ang="0">
                  <a:pos x="55" y="30"/>
                </a:cxn>
                <a:cxn ang="0">
                  <a:pos x="49" y="29"/>
                </a:cxn>
                <a:cxn ang="0">
                  <a:pos x="49" y="8"/>
                </a:cxn>
                <a:cxn ang="0">
                  <a:pos x="12" y="68"/>
                </a:cxn>
                <a:cxn ang="0">
                  <a:pos x="5" y="71"/>
                </a:cxn>
                <a:cxn ang="0">
                  <a:pos x="0" y="53"/>
                </a:cxn>
                <a:cxn ang="0">
                  <a:pos x="8" y="52"/>
                </a:cxn>
                <a:cxn ang="0">
                  <a:pos x="10" y="36"/>
                </a:cxn>
                <a:cxn ang="0">
                  <a:pos x="2" y="33"/>
                </a:cxn>
                <a:cxn ang="0">
                  <a:pos x="12" y="17"/>
                </a:cxn>
                <a:cxn ang="0">
                  <a:pos x="18" y="22"/>
                </a:cxn>
                <a:cxn ang="0">
                  <a:pos x="30" y="12"/>
                </a:cxn>
                <a:cxn ang="0">
                  <a:pos x="27" y="5"/>
                </a:cxn>
                <a:cxn ang="0">
                  <a:pos x="46" y="0"/>
                </a:cxn>
                <a:cxn ang="0">
                  <a:pos x="46" y="8"/>
                </a:cxn>
                <a:cxn ang="0">
                  <a:pos x="49" y="8"/>
                </a:cxn>
                <a:cxn ang="0">
                  <a:pos x="49" y="29"/>
                </a:cxn>
                <a:cxn ang="0">
                  <a:pos x="30" y="43"/>
                </a:cxn>
                <a:cxn ang="0">
                  <a:pos x="43" y="68"/>
                </a:cxn>
                <a:cxn ang="0">
                  <a:pos x="49" y="69"/>
                </a:cxn>
                <a:cxn ang="0">
                  <a:pos x="49" y="91"/>
                </a:cxn>
                <a:cxn ang="0">
                  <a:pos x="36" y="89"/>
                </a:cxn>
                <a:cxn ang="0">
                  <a:pos x="33" y="96"/>
                </a:cxn>
                <a:cxn ang="0">
                  <a:pos x="17" y="86"/>
                </a:cxn>
                <a:cxn ang="0">
                  <a:pos x="22" y="81"/>
                </a:cxn>
                <a:cxn ang="0">
                  <a:pos x="12" y="68"/>
                </a:cxn>
              </a:cxnLst>
              <a:rect l="0" t="0" r="r" b="b"/>
              <a:pathLst>
                <a:path w="98" h="98">
                  <a:moveTo>
                    <a:pt x="49" y="8"/>
                  </a:moveTo>
                  <a:cubicBezTo>
                    <a:pt x="53" y="8"/>
                    <a:pt x="58" y="8"/>
                    <a:pt x="62" y="10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71" y="4"/>
                    <a:pt x="77" y="8"/>
                    <a:pt x="81" y="12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80" y="21"/>
                    <a:pt x="84" y="26"/>
                    <a:pt x="86" y="3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6" y="33"/>
                    <a:pt x="98" y="39"/>
                    <a:pt x="98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51"/>
                    <a:pt x="90" y="57"/>
                    <a:pt x="88" y="62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4" y="71"/>
                    <a:pt x="90" y="77"/>
                    <a:pt x="86" y="82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81"/>
                    <a:pt x="72" y="84"/>
                    <a:pt x="68" y="86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5" y="96"/>
                    <a:pt x="59" y="98"/>
                    <a:pt x="52" y="98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1" y="91"/>
                    <a:pt x="50" y="91"/>
                    <a:pt x="49" y="91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7" y="69"/>
                    <a:pt x="65" y="64"/>
                    <a:pt x="68" y="55"/>
                  </a:cubicBezTo>
                  <a:cubicBezTo>
                    <a:pt x="72" y="45"/>
                    <a:pt x="66" y="34"/>
                    <a:pt x="55" y="30"/>
                  </a:cubicBezTo>
                  <a:cubicBezTo>
                    <a:pt x="53" y="29"/>
                    <a:pt x="51" y="29"/>
                    <a:pt x="49" y="29"/>
                  </a:cubicBezTo>
                  <a:lnTo>
                    <a:pt x="49" y="8"/>
                  </a:lnTo>
                  <a:close/>
                  <a:moveTo>
                    <a:pt x="12" y="68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2" y="65"/>
                    <a:pt x="0" y="59"/>
                    <a:pt x="0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47"/>
                    <a:pt x="8" y="41"/>
                    <a:pt x="10" y="36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4" y="27"/>
                    <a:pt x="8" y="21"/>
                    <a:pt x="12" y="1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8"/>
                    <a:pt x="26" y="14"/>
                    <a:pt x="30" y="12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2"/>
                    <a:pt x="39" y="0"/>
                    <a:pt x="46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8"/>
                    <a:pt x="49" y="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1" y="29"/>
                    <a:pt x="33" y="34"/>
                    <a:pt x="30" y="43"/>
                  </a:cubicBezTo>
                  <a:cubicBezTo>
                    <a:pt x="26" y="53"/>
                    <a:pt x="32" y="65"/>
                    <a:pt x="43" y="68"/>
                  </a:cubicBezTo>
                  <a:cubicBezTo>
                    <a:pt x="45" y="69"/>
                    <a:pt x="47" y="69"/>
                    <a:pt x="49" y="6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5" y="91"/>
                    <a:pt x="40" y="90"/>
                    <a:pt x="36" y="89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7" y="94"/>
                    <a:pt x="21" y="91"/>
                    <a:pt x="17" y="86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18" y="77"/>
                    <a:pt x="14" y="73"/>
                    <a:pt x="12" y="6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8" name="Freeform 63"/>
            <p:cNvSpPr>
              <a:spLocks noEditPoints="1"/>
            </p:cNvSpPr>
            <p:nvPr/>
          </p:nvSpPr>
          <p:spPr bwMode="auto">
            <a:xfrm>
              <a:off x="4840288" y="2873375"/>
              <a:ext cx="125413" cy="196850"/>
            </a:xfrm>
            <a:custGeom>
              <a:avLst/>
              <a:gdLst/>
              <a:ahLst/>
              <a:cxnLst>
                <a:cxn ang="0">
                  <a:pos x="61" y="144"/>
                </a:cxn>
                <a:cxn ang="0">
                  <a:pos x="78" y="127"/>
                </a:cxn>
                <a:cxn ang="0">
                  <a:pos x="69" y="118"/>
                </a:cxn>
                <a:cxn ang="0">
                  <a:pos x="80" y="94"/>
                </a:cxn>
                <a:cxn ang="0">
                  <a:pos x="61" y="112"/>
                </a:cxn>
                <a:cxn ang="0">
                  <a:pos x="61" y="144"/>
                </a:cxn>
                <a:cxn ang="0">
                  <a:pos x="83" y="92"/>
                </a:cxn>
                <a:cxn ang="0">
                  <a:pos x="92" y="92"/>
                </a:cxn>
                <a:cxn ang="0">
                  <a:pos x="92" y="88"/>
                </a:cxn>
                <a:cxn ang="0">
                  <a:pos x="83" y="92"/>
                </a:cxn>
                <a:cxn ang="0">
                  <a:pos x="92" y="74"/>
                </a:cxn>
                <a:cxn ang="0">
                  <a:pos x="92" y="67"/>
                </a:cxn>
                <a:cxn ang="0">
                  <a:pos x="83" y="67"/>
                </a:cxn>
                <a:cxn ang="0">
                  <a:pos x="92" y="74"/>
                </a:cxn>
                <a:cxn ang="0">
                  <a:pos x="80" y="64"/>
                </a:cxn>
                <a:cxn ang="0">
                  <a:pos x="69" y="40"/>
                </a:cxn>
                <a:cxn ang="0">
                  <a:pos x="78" y="32"/>
                </a:cxn>
                <a:cxn ang="0">
                  <a:pos x="60" y="14"/>
                </a:cxn>
                <a:cxn ang="0">
                  <a:pos x="52" y="23"/>
                </a:cxn>
                <a:cxn ang="0">
                  <a:pos x="25" y="12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80" y="64"/>
                </a:cxn>
              </a:cxnLst>
              <a:rect l="0" t="0" r="r" b="b"/>
              <a:pathLst>
                <a:path w="92" h="144">
                  <a:moveTo>
                    <a:pt x="61" y="144"/>
                  </a:moveTo>
                  <a:cubicBezTo>
                    <a:pt x="78" y="127"/>
                    <a:pt x="78" y="127"/>
                    <a:pt x="78" y="127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4" y="111"/>
                    <a:pt x="78" y="103"/>
                    <a:pt x="80" y="94"/>
                  </a:cubicBezTo>
                  <a:cubicBezTo>
                    <a:pt x="72" y="98"/>
                    <a:pt x="66" y="104"/>
                    <a:pt x="61" y="112"/>
                  </a:cubicBezTo>
                  <a:cubicBezTo>
                    <a:pt x="55" y="122"/>
                    <a:pt x="55" y="135"/>
                    <a:pt x="61" y="144"/>
                  </a:cubicBezTo>
                  <a:close/>
                  <a:moveTo>
                    <a:pt x="83" y="92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9" y="89"/>
                    <a:pt x="86" y="90"/>
                    <a:pt x="83" y="92"/>
                  </a:cubicBezTo>
                  <a:close/>
                  <a:moveTo>
                    <a:pt x="92" y="74"/>
                  </a:moveTo>
                  <a:cubicBezTo>
                    <a:pt x="92" y="67"/>
                    <a:pt x="92" y="67"/>
                    <a:pt x="9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92" y="74"/>
                    <a:pt x="92" y="74"/>
                    <a:pt x="92" y="74"/>
                  </a:cubicBezTo>
                  <a:close/>
                  <a:moveTo>
                    <a:pt x="80" y="64"/>
                  </a:moveTo>
                  <a:cubicBezTo>
                    <a:pt x="78" y="55"/>
                    <a:pt x="74" y="47"/>
                    <a:pt x="69" y="40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4" y="17"/>
                    <a:pt x="35" y="13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80" y="64"/>
                  </a:lnTo>
                  <a:close/>
                </a:path>
              </a:pathLst>
            </a:custGeom>
            <a:solidFill>
              <a:srgbClr val="8BC1C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Freeform 64"/>
            <p:cNvSpPr/>
            <p:nvPr/>
          </p:nvSpPr>
          <p:spPr bwMode="auto">
            <a:xfrm>
              <a:off x="4584700" y="1995488"/>
              <a:ext cx="220663" cy="20638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15"/>
                </a:cxn>
                <a:cxn ang="0">
                  <a:pos x="155" y="1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55" y="0"/>
                </a:cxn>
              </a:cxnLst>
              <a:rect l="0" t="0" r="r" b="b"/>
              <a:pathLst>
                <a:path w="162" h="15">
                  <a:moveTo>
                    <a:pt x="15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9" y="15"/>
                    <a:pt x="162" y="11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2" y="3"/>
                    <a:pt x="159" y="0"/>
                    <a:pt x="15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0" name="Freeform 65"/>
            <p:cNvSpPr/>
            <p:nvPr/>
          </p:nvSpPr>
          <p:spPr bwMode="auto">
            <a:xfrm>
              <a:off x="4657725" y="3173413"/>
              <a:ext cx="74613" cy="73025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" y="32"/>
                </a:cxn>
                <a:cxn ang="0">
                  <a:pos x="31" y="51"/>
                </a:cxn>
                <a:cxn ang="0">
                  <a:pos x="51" y="22"/>
                </a:cxn>
                <a:cxn ang="0">
                  <a:pos x="22" y="3"/>
                </a:cxn>
              </a:cxnLst>
              <a:rect l="0" t="0" r="r" b="b"/>
              <a:pathLst>
                <a:path w="54" h="54">
                  <a:moveTo>
                    <a:pt x="22" y="3"/>
                  </a:moveTo>
                  <a:cubicBezTo>
                    <a:pt x="9" y="5"/>
                    <a:pt x="0" y="18"/>
                    <a:pt x="3" y="32"/>
                  </a:cubicBezTo>
                  <a:cubicBezTo>
                    <a:pt x="5" y="45"/>
                    <a:pt x="18" y="54"/>
                    <a:pt x="31" y="51"/>
                  </a:cubicBezTo>
                  <a:cubicBezTo>
                    <a:pt x="45" y="49"/>
                    <a:pt x="54" y="36"/>
                    <a:pt x="51" y="22"/>
                  </a:cubicBezTo>
                  <a:cubicBezTo>
                    <a:pt x="48" y="9"/>
                    <a:pt x="36" y="0"/>
                    <a:pt x="22" y="3"/>
                  </a:cubicBezTo>
                  <a:close/>
                </a:path>
              </a:pathLst>
            </a:custGeom>
            <a:solidFill>
              <a:srgbClr val="5E5D5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1" name="Freeform 66"/>
            <p:cNvSpPr/>
            <p:nvPr/>
          </p:nvSpPr>
          <p:spPr bwMode="auto">
            <a:xfrm>
              <a:off x="3905250" y="2544763"/>
              <a:ext cx="406400" cy="503238"/>
            </a:xfrm>
            <a:custGeom>
              <a:avLst/>
              <a:gdLst/>
              <a:ahLst/>
              <a:cxnLst>
                <a:cxn ang="0">
                  <a:pos x="253" y="13"/>
                </a:cxn>
                <a:cxn ang="0">
                  <a:pos x="197" y="20"/>
                </a:cxn>
                <a:cxn ang="0">
                  <a:pos x="33" y="229"/>
                </a:cxn>
                <a:cxn ang="0">
                  <a:pos x="29" y="346"/>
                </a:cxn>
                <a:cxn ang="0">
                  <a:pos x="29" y="346"/>
                </a:cxn>
                <a:cxn ang="0">
                  <a:pos x="126" y="335"/>
                </a:cxn>
                <a:cxn ang="0">
                  <a:pos x="261" y="162"/>
                </a:cxn>
                <a:cxn ang="0">
                  <a:pos x="253" y="13"/>
                </a:cxn>
              </a:cxnLst>
              <a:rect l="0" t="0" r="r" b="b"/>
              <a:pathLst>
                <a:path w="299" h="370">
                  <a:moveTo>
                    <a:pt x="253" y="13"/>
                  </a:moveTo>
                  <a:cubicBezTo>
                    <a:pt x="236" y="0"/>
                    <a:pt x="211" y="3"/>
                    <a:pt x="197" y="20"/>
                  </a:cubicBezTo>
                  <a:cubicBezTo>
                    <a:pt x="33" y="229"/>
                    <a:pt x="33" y="229"/>
                    <a:pt x="33" y="229"/>
                  </a:cubicBezTo>
                  <a:cubicBezTo>
                    <a:pt x="10" y="259"/>
                    <a:pt x="0" y="323"/>
                    <a:pt x="29" y="346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59" y="370"/>
                    <a:pt x="103" y="365"/>
                    <a:pt x="126" y="335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99" y="114"/>
                    <a:pt x="290" y="42"/>
                    <a:pt x="253" y="13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2" name="Freeform 67"/>
            <p:cNvSpPr/>
            <p:nvPr/>
          </p:nvSpPr>
          <p:spPr bwMode="auto">
            <a:xfrm>
              <a:off x="3911600" y="2886075"/>
              <a:ext cx="342900" cy="365125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36" y="179"/>
                </a:cxn>
                <a:cxn ang="0">
                  <a:pos x="190" y="244"/>
                </a:cxn>
                <a:cxn ang="0">
                  <a:pos x="217" y="90"/>
                </a:cxn>
                <a:cxn ang="0">
                  <a:pos x="62" y="24"/>
                </a:cxn>
              </a:cxnLst>
              <a:rect l="0" t="0" r="r" b="b"/>
              <a:pathLst>
                <a:path w="252" h="269">
                  <a:moveTo>
                    <a:pt x="62" y="24"/>
                  </a:moveTo>
                  <a:cubicBezTo>
                    <a:pt x="12" y="49"/>
                    <a:pt x="0" y="118"/>
                    <a:pt x="36" y="179"/>
                  </a:cubicBezTo>
                  <a:cubicBezTo>
                    <a:pt x="71" y="240"/>
                    <a:pt x="140" y="269"/>
                    <a:pt x="190" y="244"/>
                  </a:cubicBezTo>
                  <a:cubicBezTo>
                    <a:pt x="240" y="219"/>
                    <a:pt x="252" y="150"/>
                    <a:pt x="217" y="90"/>
                  </a:cubicBezTo>
                  <a:cubicBezTo>
                    <a:pt x="181" y="29"/>
                    <a:pt x="112" y="0"/>
                    <a:pt x="62" y="24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4110038" y="2565400"/>
              <a:ext cx="115888" cy="114300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63" y="84"/>
                </a:cxn>
                <a:cxn ang="0">
                  <a:pos x="52" y="0"/>
                </a:cxn>
                <a:cxn ang="0">
                  <a:pos x="0" y="65"/>
                </a:cxn>
              </a:cxnLst>
              <a:rect l="0" t="0" r="r" b="b"/>
              <a:pathLst>
                <a:path w="85" h="84">
                  <a:moveTo>
                    <a:pt x="0" y="65"/>
                  </a:moveTo>
                  <a:cubicBezTo>
                    <a:pt x="27" y="77"/>
                    <a:pt x="40" y="82"/>
                    <a:pt x="63" y="84"/>
                  </a:cubicBezTo>
                  <a:cubicBezTo>
                    <a:pt x="85" y="56"/>
                    <a:pt x="76" y="9"/>
                    <a:pt x="52" y="0"/>
                  </a:cubicBezTo>
                  <a:cubicBezTo>
                    <a:pt x="38" y="7"/>
                    <a:pt x="10" y="51"/>
                    <a:pt x="0" y="65"/>
                  </a:cubicBezTo>
                  <a:close/>
                </a:path>
              </a:pathLst>
            </a:custGeom>
            <a:solidFill>
              <a:srgbClr val="F7ECD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5178425" y="3143250"/>
              <a:ext cx="608013" cy="6905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08" y="356"/>
                </a:cxn>
                <a:cxn ang="0">
                  <a:pos x="346" y="435"/>
                </a:cxn>
                <a:cxn ang="0">
                  <a:pos x="383" y="355"/>
                </a:cxn>
                <a:cxn ang="0">
                  <a:pos x="251" y="0"/>
                </a:cxn>
                <a:cxn ang="0">
                  <a:pos x="0" y="71"/>
                </a:cxn>
              </a:cxnLst>
              <a:rect l="0" t="0" r="r" b="b"/>
              <a:pathLst>
                <a:path w="383" h="435">
                  <a:moveTo>
                    <a:pt x="0" y="71"/>
                  </a:moveTo>
                  <a:lnTo>
                    <a:pt x="108" y="356"/>
                  </a:lnTo>
                  <a:lnTo>
                    <a:pt x="346" y="435"/>
                  </a:lnTo>
                  <a:lnTo>
                    <a:pt x="383" y="355"/>
                  </a:lnTo>
                  <a:lnTo>
                    <a:pt x="25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5195888" y="3225800"/>
              <a:ext cx="612775" cy="574675"/>
            </a:xfrm>
            <a:custGeom>
              <a:avLst/>
              <a:gdLst/>
              <a:ahLst/>
              <a:cxnLst>
                <a:cxn ang="0">
                  <a:pos x="58" y="287"/>
                </a:cxn>
                <a:cxn ang="0">
                  <a:pos x="388" y="102"/>
                </a:cxn>
                <a:cxn ang="0">
                  <a:pos x="58" y="287"/>
                </a:cxn>
              </a:cxnLst>
              <a:rect l="0" t="0" r="r" b="b"/>
              <a:pathLst>
                <a:path w="451" h="422">
                  <a:moveTo>
                    <a:pt x="58" y="287"/>
                  </a:moveTo>
                  <a:cubicBezTo>
                    <a:pt x="0" y="162"/>
                    <a:pt x="342" y="0"/>
                    <a:pt x="388" y="102"/>
                  </a:cubicBezTo>
                  <a:cubicBezTo>
                    <a:pt x="451" y="239"/>
                    <a:pt x="120" y="422"/>
                    <a:pt x="58" y="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5187950" y="3171825"/>
              <a:ext cx="569913" cy="531813"/>
            </a:xfrm>
            <a:custGeom>
              <a:avLst/>
              <a:gdLst/>
              <a:ahLst/>
              <a:cxnLst>
                <a:cxn ang="0">
                  <a:pos x="54" y="266"/>
                </a:cxn>
                <a:cxn ang="0">
                  <a:pos x="360" y="94"/>
                </a:cxn>
                <a:cxn ang="0">
                  <a:pos x="54" y="266"/>
                </a:cxn>
              </a:cxnLst>
              <a:rect l="0" t="0" r="r" b="b"/>
              <a:pathLst>
                <a:path w="419" h="391">
                  <a:moveTo>
                    <a:pt x="54" y="266"/>
                  </a:moveTo>
                  <a:cubicBezTo>
                    <a:pt x="0" y="150"/>
                    <a:pt x="317" y="0"/>
                    <a:pt x="360" y="94"/>
                  </a:cubicBezTo>
                  <a:cubicBezTo>
                    <a:pt x="419" y="221"/>
                    <a:pt x="111" y="391"/>
                    <a:pt x="54" y="2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5224463" y="3194050"/>
              <a:ext cx="609600" cy="661988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384" y="342"/>
                </a:cxn>
                <a:cxn ang="0">
                  <a:pos x="358" y="417"/>
                </a:cxn>
                <a:cxn ang="0">
                  <a:pos x="91" y="328"/>
                </a:cxn>
                <a:cxn ang="0">
                  <a:pos x="0" y="128"/>
                </a:cxn>
                <a:cxn ang="0">
                  <a:pos x="227" y="0"/>
                </a:cxn>
              </a:cxnLst>
              <a:rect l="0" t="0" r="r" b="b"/>
              <a:pathLst>
                <a:path w="384" h="417">
                  <a:moveTo>
                    <a:pt x="227" y="0"/>
                  </a:moveTo>
                  <a:lnTo>
                    <a:pt x="384" y="342"/>
                  </a:lnTo>
                  <a:lnTo>
                    <a:pt x="358" y="417"/>
                  </a:lnTo>
                  <a:lnTo>
                    <a:pt x="91" y="328"/>
                  </a:lnTo>
                  <a:lnTo>
                    <a:pt x="0" y="12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5272088" y="3251200"/>
              <a:ext cx="557213" cy="542925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410" y="341"/>
                </a:cxn>
                <a:cxn ang="0">
                  <a:pos x="389" y="398"/>
                </a:cxn>
                <a:cxn ang="0">
                  <a:pos x="277" y="153"/>
                </a:cxn>
                <a:cxn ang="0">
                  <a:pos x="34" y="250"/>
                </a:cxn>
                <a:cxn ang="0">
                  <a:pos x="0" y="183"/>
                </a:cxn>
                <a:cxn ang="0">
                  <a:pos x="220" y="97"/>
                </a:cxn>
                <a:cxn ang="0">
                  <a:pos x="254" y="0"/>
                </a:cxn>
              </a:cxnLst>
              <a:rect l="0" t="0" r="r" b="b"/>
              <a:pathLst>
                <a:path w="410" h="398">
                  <a:moveTo>
                    <a:pt x="254" y="0"/>
                  </a:moveTo>
                  <a:cubicBezTo>
                    <a:pt x="410" y="341"/>
                    <a:pt x="410" y="341"/>
                    <a:pt x="410" y="341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81" y="188"/>
                    <a:pt x="156" y="175"/>
                    <a:pt x="220" y="97"/>
                  </a:cubicBezTo>
                  <a:cubicBezTo>
                    <a:pt x="245" y="66"/>
                    <a:pt x="252" y="34"/>
                    <a:pt x="254" y="0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5260975" y="3298825"/>
              <a:ext cx="584200" cy="552450"/>
            </a:xfrm>
            <a:custGeom>
              <a:avLst/>
              <a:gdLst/>
              <a:ahLst/>
              <a:cxnLst>
                <a:cxn ang="0">
                  <a:pos x="306" y="0"/>
                </a:cxn>
                <a:cxn ang="0">
                  <a:pos x="430" y="270"/>
                </a:cxn>
                <a:cxn ang="0">
                  <a:pos x="382" y="406"/>
                </a:cxn>
                <a:cxn ang="0">
                  <a:pos x="57" y="297"/>
                </a:cxn>
                <a:cxn ang="0">
                  <a:pos x="0" y="172"/>
                </a:cxn>
                <a:cxn ang="0">
                  <a:pos x="186" y="129"/>
                </a:cxn>
                <a:cxn ang="0">
                  <a:pos x="306" y="0"/>
                </a:cxn>
              </a:cxnLst>
              <a:rect l="0" t="0" r="r" b="b"/>
              <a:pathLst>
                <a:path w="430" h="406">
                  <a:moveTo>
                    <a:pt x="306" y="0"/>
                  </a:moveTo>
                  <a:cubicBezTo>
                    <a:pt x="430" y="270"/>
                    <a:pt x="430" y="270"/>
                    <a:pt x="430" y="270"/>
                  </a:cubicBezTo>
                  <a:cubicBezTo>
                    <a:pt x="382" y="406"/>
                    <a:pt x="382" y="406"/>
                    <a:pt x="382" y="406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3" y="173"/>
                    <a:pt x="135" y="159"/>
                    <a:pt x="186" y="129"/>
                  </a:cubicBezTo>
                  <a:cubicBezTo>
                    <a:pt x="236" y="100"/>
                    <a:pt x="276" y="57"/>
                    <a:pt x="3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0" name="Freeform 75"/>
            <p:cNvSpPr/>
            <p:nvPr/>
          </p:nvSpPr>
          <p:spPr bwMode="auto">
            <a:xfrm>
              <a:off x="5273675" y="3365500"/>
              <a:ext cx="747713" cy="633413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549" y="466"/>
                </a:cxn>
                <a:cxn ang="0">
                  <a:pos x="459" y="466"/>
                </a:cxn>
                <a:cxn ang="0">
                  <a:pos x="111" y="466"/>
                </a:cxn>
                <a:cxn ang="0">
                  <a:pos x="0" y="185"/>
                </a:cxn>
                <a:cxn ang="0">
                  <a:pos x="201" y="139"/>
                </a:cxn>
                <a:cxn ang="0">
                  <a:pos x="330" y="0"/>
                </a:cxn>
              </a:cxnLst>
              <a:rect l="0" t="0" r="r" b="b"/>
              <a:pathLst>
                <a:path w="549" h="466">
                  <a:moveTo>
                    <a:pt x="330" y="0"/>
                  </a:moveTo>
                  <a:cubicBezTo>
                    <a:pt x="549" y="466"/>
                    <a:pt x="549" y="466"/>
                    <a:pt x="549" y="466"/>
                  </a:cubicBezTo>
                  <a:cubicBezTo>
                    <a:pt x="459" y="466"/>
                    <a:pt x="459" y="466"/>
                    <a:pt x="459" y="466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79" y="187"/>
                    <a:pt x="146" y="171"/>
                    <a:pt x="201" y="139"/>
                  </a:cubicBezTo>
                  <a:cubicBezTo>
                    <a:pt x="255" y="108"/>
                    <a:pt x="298" y="61"/>
                    <a:pt x="33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1" name="Freeform 76"/>
            <p:cNvSpPr/>
            <p:nvPr/>
          </p:nvSpPr>
          <p:spPr bwMode="auto">
            <a:xfrm>
              <a:off x="4838700" y="2901950"/>
              <a:ext cx="393700" cy="471488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10" y="65"/>
                </a:cxn>
                <a:cxn ang="0">
                  <a:pos x="120" y="233"/>
                </a:cxn>
                <a:cxn ang="0">
                  <a:pos x="261" y="331"/>
                </a:cxn>
                <a:cxn ang="0">
                  <a:pos x="235" y="196"/>
                </a:cxn>
                <a:cxn ang="0">
                  <a:pos x="144" y="64"/>
                </a:cxn>
                <a:cxn ang="0">
                  <a:pos x="24" y="19"/>
                </a:cxn>
              </a:cxnLst>
              <a:rect l="0" t="0" r="r" b="b"/>
              <a:pathLst>
                <a:path w="289" h="346">
                  <a:moveTo>
                    <a:pt x="24" y="19"/>
                  </a:moveTo>
                  <a:cubicBezTo>
                    <a:pt x="8" y="28"/>
                    <a:pt x="0" y="49"/>
                    <a:pt x="10" y="6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38" y="260"/>
                    <a:pt x="232" y="346"/>
                    <a:pt x="261" y="331"/>
                  </a:cubicBezTo>
                  <a:cubicBezTo>
                    <a:pt x="289" y="315"/>
                    <a:pt x="253" y="223"/>
                    <a:pt x="235" y="196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14" y="20"/>
                    <a:pt x="59" y="0"/>
                    <a:pt x="24" y="19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2" name="Freeform 77"/>
            <p:cNvSpPr/>
            <p:nvPr/>
          </p:nvSpPr>
          <p:spPr bwMode="auto">
            <a:xfrm>
              <a:off x="4849813" y="2960688"/>
              <a:ext cx="96838" cy="104775"/>
            </a:xfrm>
            <a:custGeom>
              <a:avLst/>
              <a:gdLst/>
              <a:ahLst/>
              <a:cxnLst>
                <a:cxn ang="0">
                  <a:pos x="38" y="77"/>
                </a:cxn>
                <a:cxn ang="0">
                  <a:pos x="71" y="36"/>
                </a:cxn>
                <a:cxn ang="0">
                  <a:pos x="0" y="16"/>
                </a:cxn>
                <a:cxn ang="0">
                  <a:pos x="38" y="77"/>
                </a:cxn>
              </a:cxnLst>
              <a:rect l="0" t="0" r="r" b="b"/>
              <a:pathLst>
                <a:path w="71" h="77">
                  <a:moveTo>
                    <a:pt x="38" y="77"/>
                  </a:moveTo>
                  <a:cubicBezTo>
                    <a:pt x="58" y="59"/>
                    <a:pt x="61" y="54"/>
                    <a:pt x="71" y="36"/>
                  </a:cubicBezTo>
                  <a:cubicBezTo>
                    <a:pt x="56" y="9"/>
                    <a:pt x="15" y="0"/>
                    <a:pt x="0" y="16"/>
                  </a:cubicBezTo>
                  <a:cubicBezTo>
                    <a:pt x="2" y="30"/>
                    <a:pt x="30" y="68"/>
                    <a:pt x="38" y="77"/>
                  </a:cubicBezTo>
                  <a:close/>
                </a:path>
              </a:pathLst>
            </a:custGeom>
            <a:solidFill>
              <a:srgbClr val="E0BF8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3" name="Freeform 78"/>
            <p:cNvSpPr/>
            <p:nvPr/>
          </p:nvSpPr>
          <p:spPr bwMode="auto">
            <a:xfrm>
              <a:off x="4770438" y="2447925"/>
              <a:ext cx="874713" cy="1033463"/>
            </a:xfrm>
            <a:custGeom>
              <a:avLst/>
              <a:gdLst/>
              <a:ahLst/>
              <a:cxnLst>
                <a:cxn ang="0">
                  <a:pos x="142" y="67"/>
                </a:cxn>
                <a:cxn ang="0">
                  <a:pos x="200" y="217"/>
                </a:cxn>
                <a:cxn ang="0">
                  <a:pos x="311" y="211"/>
                </a:cxn>
                <a:cxn ang="0">
                  <a:pos x="416" y="188"/>
                </a:cxn>
                <a:cxn ang="0">
                  <a:pos x="523" y="190"/>
                </a:cxn>
                <a:cxn ang="0">
                  <a:pos x="615" y="422"/>
                </a:cxn>
                <a:cxn ang="0">
                  <a:pos x="598" y="672"/>
                </a:cxn>
                <a:cxn ang="0">
                  <a:pos x="489" y="685"/>
                </a:cxn>
                <a:cxn ang="0">
                  <a:pos x="346" y="714"/>
                </a:cxn>
                <a:cxn ang="0">
                  <a:pos x="247" y="627"/>
                </a:cxn>
                <a:cxn ang="0">
                  <a:pos x="33" y="109"/>
                </a:cxn>
                <a:cxn ang="0">
                  <a:pos x="142" y="67"/>
                </a:cxn>
              </a:cxnLst>
              <a:rect l="0" t="0" r="r" b="b"/>
              <a:pathLst>
                <a:path w="643" h="760">
                  <a:moveTo>
                    <a:pt x="142" y="67"/>
                  </a:moveTo>
                  <a:cubicBezTo>
                    <a:pt x="200" y="217"/>
                    <a:pt x="200" y="217"/>
                    <a:pt x="200" y="217"/>
                  </a:cubicBezTo>
                  <a:cubicBezTo>
                    <a:pt x="211" y="169"/>
                    <a:pt x="285" y="164"/>
                    <a:pt x="311" y="211"/>
                  </a:cubicBezTo>
                  <a:cubicBezTo>
                    <a:pt x="315" y="160"/>
                    <a:pt x="385" y="150"/>
                    <a:pt x="416" y="188"/>
                  </a:cubicBezTo>
                  <a:cubicBezTo>
                    <a:pt x="428" y="142"/>
                    <a:pt x="503" y="140"/>
                    <a:pt x="523" y="190"/>
                  </a:cubicBezTo>
                  <a:cubicBezTo>
                    <a:pt x="615" y="422"/>
                    <a:pt x="615" y="422"/>
                    <a:pt x="615" y="422"/>
                  </a:cubicBezTo>
                  <a:cubicBezTo>
                    <a:pt x="643" y="493"/>
                    <a:pt x="620" y="627"/>
                    <a:pt x="598" y="672"/>
                  </a:cubicBezTo>
                  <a:cubicBezTo>
                    <a:pt x="577" y="715"/>
                    <a:pt x="519" y="667"/>
                    <a:pt x="489" y="685"/>
                  </a:cubicBezTo>
                  <a:cubicBezTo>
                    <a:pt x="438" y="716"/>
                    <a:pt x="410" y="760"/>
                    <a:pt x="346" y="714"/>
                  </a:cubicBezTo>
                  <a:cubicBezTo>
                    <a:pt x="299" y="681"/>
                    <a:pt x="262" y="662"/>
                    <a:pt x="247" y="62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0" y="28"/>
                    <a:pt x="117" y="0"/>
                    <a:pt x="142" y="67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4" name="Freeform 79"/>
            <p:cNvSpPr/>
            <p:nvPr/>
          </p:nvSpPr>
          <p:spPr bwMode="auto">
            <a:xfrm>
              <a:off x="4797425" y="2466975"/>
              <a:ext cx="158750" cy="147638"/>
            </a:xfrm>
            <a:custGeom>
              <a:avLst/>
              <a:gdLst/>
              <a:ahLst/>
              <a:cxnLst>
                <a:cxn ang="0">
                  <a:pos x="107" y="50"/>
                </a:cxn>
                <a:cxn ang="0">
                  <a:pos x="117" y="76"/>
                </a:cxn>
                <a:cxn ang="0">
                  <a:pos x="33" y="108"/>
                </a:cxn>
                <a:cxn ang="0">
                  <a:pos x="24" y="84"/>
                </a:cxn>
                <a:cxn ang="0">
                  <a:pos x="107" y="50"/>
                </a:cxn>
              </a:cxnLst>
              <a:rect l="0" t="0" r="r" b="b"/>
              <a:pathLst>
                <a:path w="117" h="108">
                  <a:moveTo>
                    <a:pt x="107" y="50"/>
                  </a:moveTo>
                  <a:cubicBezTo>
                    <a:pt x="117" y="76"/>
                    <a:pt x="117" y="76"/>
                    <a:pt x="117" y="76"/>
                  </a:cubicBezTo>
                  <a:cubicBezTo>
                    <a:pt x="97" y="93"/>
                    <a:pt x="66" y="106"/>
                    <a:pt x="33" y="108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0" y="24"/>
                    <a:pt x="87" y="0"/>
                    <a:pt x="107" y="50"/>
                  </a:cubicBezTo>
                  <a:close/>
                </a:path>
              </a:pathLst>
            </a:custGeom>
            <a:solidFill>
              <a:srgbClr val="F7ECD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5" name="Freeform 80"/>
            <p:cNvSpPr>
              <a:spLocks noEditPoints="1"/>
            </p:cNvSpPr>
            <p:nvPr/>
          </p:nvSpPr>
          <p:spPr bwMode="auto">
            <a:xfrm>
              <a:off x="5043488" y="2690813"/>
              <a:ext cx="342900" cy="204788"/>
            </a:xfrm>
            <a:custGeom>
              <a:avLst/>
              <a:gdLst/>
              <a:ahLst/>
              <a:cxnLst>
                <a:cxn ang="0">
                  <a:pos x="252" y="89"/>
                </a:cxn>
                <a:cxn ang="0">
                  <a:pos x="219" y="1"/>
                </a:cxn>
                <a:cxn ang="0">
                  <a:pos x="216" y="9"/>
                </a:cxn>
                <a:cxn ang="0">
                  <a:pos x="207" y="0"/>
                </a:cxn>
                <a:cxn ang="0">
                  <a:pos x="252" y="89"/>
                </a:cxn>
                <a:cxn ang="0">
                  <a:pos x="43" y="136"/>
                </a:cxn>
                <a:cxn ang="0">
                  <a:pos x="44" y="134"/>
                </a:cxn>
                <a:cxn ang="0">
                  <a:pos x="50" y="150"/>
                </a:cxn>
                <a:cxn ang="0">
                  <a:pos x="43" y="136"/>
                </a:cxn>
                <a:cxn ang="0">
                  <a:pos x="104" y="29"/>
                </a:cxn>
                <a:cxn ang="0">
                  <a:pos x="106" y="25"/>
                </a:cxn>
                <a:cxn ang="0">
                  <a:pos x="111" y="32"/>
                </a:cxn>
                <a:cxn ang="0">
                  <a:pos x="112" y="22"/>
                </a:cxn>
                <a:cxn ang="0">
                  <a:pos x="152" y="124"/>
                </a:cxn>
                <a:cxn ang="0">
                  <a:pos x="104" y="29"/>
                </a:cxn>
                <a:cxn ang="0">
                  <a:pos x="106" y="25"/>
                </a:cxn>
                <a:cxn ang="0">
                  <a:pos x="104" y="29"/>
                </a:cxn>
                <a:cxn ang="0">
                  <a:pos x="97" y="15"/>
                </a:cxn>
                <a:cxn ang="0">
                  <a:pos x="106" y="25"/>
                </a:cxn>
                <a:cxn ang="0">
                  <a:pos x="44" y="134"/>
                </a:cxn>
                <a:cxn ang="0">
                  <a:pos x="43" y="136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5" y="25"/>
                </a:cxn>
                <a:cxn ang="0">
                  <a:pos x="44" y="134"/>
                </a:cxn>
              </a:cxnLst>
              <a:rect l="0" t="0" r="r" b="b"/>
              <a:pathLst>
                <a:path w="252" h="150">
                  <a:moveTo>
                    <a:pt x="252" y="89"/>
                  </a:moveTo>
                  <a:cubicBezTo>
                    <a:pt x="252" y="89"/>
                    <a:pt x="234" y="42"/>
                    <a:pt x="219" y="1"/>
                  </a:cubicBezTo>
                  <a:cubicBezTo>
                    <a:pt x="218" y="4"/>
                    <a:pt x="217" y="6"/>
                    <a:pt x="216" y="9"/>
                  </a:cubicBezTo>
                  <a:cubicBezTo>
                    <a:pt x="213" y="6"/>
                    <a:pt x="210" y="3"/>
                    <a:pt x="207" y="0"/>
                  </a:cubicBezTo>
                  <a:cubicBezTo>
                    <a:pt x="227" y="40"/>
                    <a:pt x="252" y="89"/>
                    <a:pt x="252" y="89"/>
                  </a:cubicBezTo>
                  <a:close/>
                  <a:moveTo>
                    <a:pt x="43" y="136"/>
                  </a:moveTo>
                  <a:cubicBezTo>
                    <a:pt x="44" y="134"/>
                    <a:pt x="44" y="134"/>
                    <a:pt x="44" y="134"/>
                  </a:cubicBezTo>
                  <a:cubicBezTo>
                    <a:pt x="48" y="144"/>
                    <a:pt x="50" y="150"/>
                    <a:pt x="50" y="150"/>
                  </a:cubicBezTo>
                  <a:cubicBezTo>
                    <a:pt x="50" y="150"/>
                    <a:pt x="47" y="145"/>
                    <a:pt x="43" y="136"/>
                  </a:cubicBezTo>
                  <a:close/>
                  <a:moveTo>
                    <a:pt x="104" y="29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8" y="27"/>
                    <a:pt x="109" y="30"/>
                    <a:pt x="111" y="32"/>
                  </a:cubicBezTo>
                  <a:cubicBezTo>
                    <a:pt x="111" y="29"/>
                    <a:pt x="111" y="25"/>
                    <a:pt x="112" y="22"/>
                  </a:cubicBezTo>
                  <a:cubicBezTo>
                    <a:pt x="130" y="68"/>
                    <a:pt x="152" y="124"/>
                    <a:pt x="152" y="124"/>
                  </a:cubicBezTo>
                  <a:cubicBezTo>
                    <a:pt x="152" y="124"/>
                    <a:pt x="124" y="70"/>
                    <a:pt x="104" y="29"/>
                  </a:cubicBezTo>
                  <a:close/>
                  <a:moveTo>
                    <a:pt x="106" y="25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1" y="24"/>
                    <a:pt x="99" y="19"/>
                    <a:pt x="97" y="15"/>
                  </a:cubicBezTo>
                  <a:cubicBezTo>
                    <a:pt x="100" y="18"/>
                    <a:pt x="103" y="21"/>
                    <a:pt x="106" y="25"/>
                  </a:cubicBezTo>
                  <a:close/>
                  <a:moveTo>
                    <a:pt x="44" y="134"/>
                  </a:moveTo>
                  <a:cubicBezTo>
                    <a:pt x="43" y="136"/>
                    <a:pt x="43" y="136"/>
                    <a:pt x="43" y="136"/>
                  </a:cubicBezTo>
                  <a:cubicBezTo>
                    <a:pt x="32" y="112"/>
                    <a:pt x="10" y="63"/>
                    <a:pt x="0" y="38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1" y="32"/>
                    <a:pt x="3" y="29"/>
                    <a:pt x="5" y="25"/>
                  </a:cubicBezTo>
                  <a:cubicBezTo>
                    <a:pt x="17" y="58"/>
                    <a:pt x="35" y="109"/>
                    <a:pt x="44" y="134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6" name="Freeform 81"/>
            <p:cNvSpPr/>
            <p:nvPr/>
          </p:nvSpPr>
          <p:spPr bwMode="auto">
            <a:xfrm>
              <a:off x="3201988" y="3257550"/>
              <a:ext cx="941388" cy="741363"/>
            </a:xfrm>
            <a:custGeom>
              <a:avLst/>
              <a:gdLst/>
              <a:ahLst/>
              <a:cxnLst>
                <a:cxn ang="0">
                  <a:pos x="407" y="0"/>
                </a:cxn>
                <a:cxn ang="0">
                  <a:pos x="0" y="545"/>
                </a:cxn>
                <a:cxn ang="0">
                  <a:pos x="229" y="544"/>
                </a:cxn>
                <a:cxn ang="0">
                  <a:pos x="474" y="545"/>
                </a:cxn>
                <a:cxn ang="0">
                  <a:pos x="692" y="263"/>
                </a:cxn>
                <a:cxn ang="0">
                  <a:pos x="503" y="169"/>
                </a:cxn>
                <a:cxn ang="0">
                  <a:pos x="407" y="0"/>
                </a:cxn>
              </a:cxnLst>
              <a:rect l="0" t="0" r="r" b="b"/>
              <a:pathLst>
                <a:path w="692" h="545">
                  <a:moveTo>
                    <a:pt x="407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229" y="544"/>
                    <a:pt x="229" y="544"/>
                    <a:pt x="229" y="544"/>
                  </a:cubicBezTo>
                  <a:cubicBezTo>
                    <a:pt x="474" y="545"/>
                    <a:pt x="474" y="545"/>
                    <a:pt x="474" y="545"/>
                  </a:cubicBezTo>
                  <a:cubicBezTo>
                    <a:pt x="692" y="263"/>
                    <a:pt x="692" y="263"/>
                    <a:pt x="692" y="263"/>
                  </a:cubicBezTo>
                  <a:cubicBezTo>
                    <a:pt x="613" y="245"/>
                    <a:pt x="550" y="214"/>
                    <a:pt x="503" y="169"/>
                  </a:cubicBezTo>
                  <a:cubicBezTo>
                    <a:pt x="457" y="125"/>
                    <a:pt x="425" y="68"/>
                    <a:pt x="40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67" name="文本框 66"/>
          <p:cNvSpPr txBox="1"/>
          <p:nvPr userDrawn="1"/>
        </p:nvSpPr>
        <p:spPr>
          <a:xfrm>
            <a:off x="82868" y="1731645"/>
            <a:ext cx="3012281" cy="2559844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/>
              <a:t>问题：网络爬取得到的图片包含大量重复或者是并不包含</a:t>
            </a:r>
            <a:r>
              <a:rPr lang="en-US" altLang="zh-CN" sz="1600" dirty="0"/>
              <a:t>ROI</a:t>
            </a:r>
            <a:r>
              <a:rPr lang="zh-CN" altLang="en-US" sz="1600" dirty="0"/>
              <a:t>的图片，需过滤掉大量的这些图片</a:t>
            </a:r>
          </a:p>
          <a:p>
            <a:pPr>
              <a:lnSpc>
                <a:spcPct val="140000"/>
              </a:lnSpc>
            </a:pPr>
            <a:r>
              <a:rPr lang="zh-CN" altLang="en-US" sz="1600" dirty="0"/>
              <a:t>实现方案：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</a:rPr>
              <a:t>用已有的</a:t>
            </a:r>
            <a:r>
              <a:rPr lang="zh-CN" altLang="en-US" sz="1600" dirty="0">
                <a:solidFill>
                  <a:srgbClr val="FF0000"/>
                </a:solidFill>
              </a:rPr>
              <a:t>行人检测方法</a:t>
            </a:r>
            <a:r>
              <a:rPr lang="zh-CN" altLang="en-US" sz="1600" dirty="0">
                <a:solidFill>
                  <a:schemeClr val="tx1"/>
                </a:solidFill>
              </a:rPr>
              <a:t>过滤掉大部分</a:t>
            </a:r>
            <a:r>
              <a:rPr lang="zh-CN" altLang="en-US" sz="1600" dirty="0">
                <a:solidFill>
                  <a:srgbClr val="FF0000"/>
                </a:solidFill>
              </a:rPr>
              <a:t>非</a:t>
            </a:r>
            <a:r>
              <a:rPr lang="en-US" altLang="zh-CN" sz="1600" dirty="0">
                <a:solidFill>
                  <a:srgbClr val="FF0000"/>
                </a:solidFill>
              </a:rPr>
              <a:t>ROI</a:t>
            </a:r>
            <a:r>
              <a:rPr lang="zh-CN" altLang="en-US" sz="1600" dirty="0">
                <a:solidFill>
                  <a:srgbClr val="FF0000"/>
                </a:solidFill>
              </a:rPr>
              <a:t>图像；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(2)</a:t>
            </a:r>
            <a:r>
              <a:rPr lang="zh-CN" altLang="en-US" sz="1600" dirty="0">
                <a:solidFill>
                  <a:schemeClr val="tx1"/>
                </a:solidFill>
              </a:rPr>
              <a:t>使用深度学习</a:t>
            </a:r>
            <a:r>
              <a:rPr lang="zh-CN" altLang="en-US" sz="1600" dirty="0">
                <a:solidFill>
                  <a:srgbClr val="FF0000"/>
                </a:solidFill>
              </a:rPr>
              <a:t>模型</a:t>
            </a:r>
            <a:r>
              <a:rPr lang="en-US" altLang="zh-CN" sz="1600" dirty="0">
                <a:solidFill>
                  <a:srgbClr val="FF0000"/>
                </a:solidFill>
              </a:rPr>
              <a:t>zoo</a:t>
            </a:r>
            <a:endParaRPr lang="zh-CN" altLang="en-US" sz="1600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6119178" y="931863"/>
            <a:ext cx="3024188" cy="2193372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/>
              <a:t>问题：实现实时监测</a:t>
            </a:r>
          </a:p>
          <a:p>
            <a:pPr>
              <a:lnSpc>
                <a:spcPct val="140000"/>
              </a:lnSpc>
            </a:pPr>
            <a:r>
              <a:rPr lang="zh-CN" altLang="en-US" sz="1600" dirty="0"/>
              <a:t>实现方案：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(1)</a:t>
            </a:r>
            <a:r>
              <a:rPr lang="zh-CN" altLang="en-US" sz="1600" dirty="0"/>
              <a:t>采用目前业界普遍认可的</a:t>
            </a:r>
            <a:r>
              <a:rPr lang="en-US" altLang="zh-CN" sz="1600" dirty="0" err="1">
                <a:solidFill>
                  <a:srgbClr val="FF0000"/>
                </a:solidFill>
              </a:rPr>
              <a:t>tensorflow</a:t>
            </a:r>
            <a:r>
              <a:rPr lang="zh-CN" altLang="en-US" sz="1600" dirty="0"/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YOLOv3</a:t>
            </a:r>
            <a:r>
              <a:rPr lang="zh-CN" altLang="en-US" sz="1600" dirty="0"/>
              <a:t>进行图片识别和图片处理。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(2)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采用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多目标跟踪方法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charset="-122"/>
              </a:rPr>
              <a:t>(3)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charset="-122"/>
              </a:rPr>
              <a:t>DEEP-SORT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</a:rPr>
              <a:t>对监控视频里的目标进行跟踪监控</a:t>
            </a:r>
            <a:endParaRPr lang="en-US" altLang="zh-CN" sz="16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Click="0" advTm="728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21776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139036" y="701826"/>
            <a:ext cx="282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FOUR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成果展示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27254" y="1981659"/>
            <a:ext cx="2582044" cy="2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模型效率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6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部分成果截图</a:t>
            </a: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58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4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9" y="762000"/>
            <a:ext cx="5214938" cy="3619500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5899547" y="1271746"/>
            <a:ext cx="3024188" cy="46037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模型准确率：</a:t>
            </a:r>
            <a:r>
              <a:rPr lang="en-US" altLang="zh-CN" sz="2000">
                <a:solidFill>
                  <a:srgbClr val="FF0000"/>
                </a:solidFill>
              </a:rPr>
              <a:t>92.13%</a:t>
            </a:r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905500" y="2107406"/>
            <a:ext cx="2952750" cy="141684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读取</a:t>
            </a:r>
            <a:r>
              <a:rPr lang="en-US" altLang="zh-CN" sz="2000"/>
              <a:t>9000</a:t>
            </a:r>
            <a:r>
              <a:rPr lang="zh-CN" altLang="en-US" sz="2000"/>
              <a:t>+待预测图片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并处理的效率：</a:t>
            </a:r>
            <a:r>
              <a:rPr lang="en-US" altLang="zh-CN" sz="2000">
                <a:solidFill>
                  <a:srgbClr val="FF0000"/>
                </a:solidFill>
              </a:rPr>
              <a:t>35.0</a:t>
            </a:r>
            <a:r>
              <a:rPr lang="zh-CN" altLang="en-US" sz="2000">
                <a:solidFill>
                  <a:srgbClr val="FF0000"/>
                </a:solidFill>
              </a:rPr>
              <a:t>帧</a:t>
            </a:r>
            <a:r>
              <a:rPr lang="en-US" altLang="zh-CN" sz="2000">
                <a:solidFill>
                  <a:srgbClr val="FF0000"/>
                </a:solidFill>
              </a:rPr>
              <a:t>/s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5905500" y="3464719"/>
            <a:ext cx="3048000" cy="1202531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实际上如果原始数据集更加规范准确，我们模型的准确率会更高。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考虑到现在大部分车间已开始采用全高清监控摄像头，我们模型的识别率必然会更高，达到更好的效果。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技成果展示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模型效率</a:t>
            </a:r>
          </a:p>
        </p:txBody>
      </p:sp>
    </p:spTree>
  </p:cSld>
  <p:clrMapOvr>
    <a:masterClrMapping/>
  </p:clrMapOvr>
  <p:transition spd="med" advClick="0" advTm="3751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>
            <a:off x="404813" y="1619250"/>
            <a:ext cx="3845719" cy="2559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4893469" y="428625"/>
            <a:ext cx="3440906" cy="35718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成功展示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部分成果截图</a:t>
            </a:r>
          </a:p>
        </p:txBody>
      </p:sp>
    </p:spTree>
  </p:cSld>
  <p:clrMapOvr>
    <a:masterClrMapping/>
  </p:clrMapOvr>
  <p:transition spd="med" advClick="0" advTm="709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666875" y="71438"/>
            <a:ext cx="3012281" cy="583406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成果展示------部分成果截图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4" y="750094"/>
            <a:ext cx="7072313" cy="4155281"/>
          </a:xfrm>
          <a:prstGeom prst="rect">
            <a:avLst/>
          </a:prstGeom>
        </p:spPr>
      </p:pic>
    </p:spTree>
  </p:cSld>
  <p:clrMapOvr>
    <a:masterClrMapping/>
  </p:clrMapOvr>
  <p:transition spd="med" advClick="0" advTm="304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15304" y="1303941"/>
            <a:ext cx="1553708" cy="3107152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128"/>
          <p:cNvSpPr txBox="1"/>
          <p:nvPr/>
        </p:nvSpPr>
        <p:spPr>
          <a:xfrm>
            <a:off x="5007084" y="1053229"/>
            <a:ext cx="103448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" name="文本框 129"/>
          <p:cNvSpPr txBox="1"/>
          <p:nvPr/>
        </p:nvSpPr>
        <p:spPr>
          <a:xfrm>
            <a:off x="5010150" y="1304925"/>
            <a:ext cx="3466465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代码编写、模型训练、文档编写、制作视频素材</a:t>
            </a:r>
          </a:p>
        </p:txBody>
      </p:sp>
      <p:sp>
        <p:nvSpPr>
          <p:cNvPr id="5" name="文本框 131"/>
          <p:cNvSpPr txBox="1"/>
          <p:nvPr/>
        </p:nvSpPr>
        <p:spPr>
          <a:xfrm>
            <a:off x="5007084" y="1806940"/>
            <a:ext cx="103448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" name="文本框 132"/>
          <p:cNvSpPr txBox="1"/>
          <p:nvPr/>
        </p:nvSpPr>
        <p:spPr>
          <a:xfrm>
            <a:off x="5011608" y="2064082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1200" dirty="0">
                <a:cs typeface="+mn-ea"/>
                <a:sym typeface="+mn-lt"/>
              </a:rPr>
              <a:t>文档编写、</a:t>
            </a:r>
            <a:r>
              <a:rPr lang="en-US" altLang="zh-CN" sz="1200" dirty="0">
                <a:cs typeface="+mn-ea"/>
                <a:sym typeface="+mn-lt"/>
              </a:rPr>
              <a:t>ppt</a:t>
            </a:r>
            <a:r>
              <a:rPr lang="zh-CN" altLang="en-US" sz="1200" dirty="0">
                <a:cs typeface="+mn-ea"/>
                <a:sym typeface="+mn-lt"/>
              </a:rPr>
              <a:t>制作、文档整理</a:t>
            </a:r>
          </a:p>
        </p:txBody>
      </p:sp>
      <p:sp>
        <p:nvSpPr>
          <p:cNvPr id="7" name="文本框 134"/>
          <p:cNvSpPr txBox="1"/>
          <p:nvPr/>
        </p:nvSpPr>
        <p:spPr>
          <a:xfrm>
            <a:off x="5007084" y="2541322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 黄慧</a:t>
            </a:r>
            <a:endParaRPr lang="zh-CN" altLang="en-US" sz="16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文本框 135"/>
          <p:cNvSpPr txBox="1"/>
          <p:nvPr/>
        </p:nvSpPr>
        <p:spPr>
          <a:xfrm>
            <a:off x="5010269" y="2867073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素材搜集、文档编写、文档整理</a:t>
            </a:r>
          </a:p>
        </p:txBody>
      </p:sp>
      <p:sp>
        <p:nvSpPr>
          <p:cNvPr id="9" name="文本框 137"/>
          <p:cNvSpPr txBox="1"/>
          <p:nvPr/>
        </p:nvSpPr>
        <p:spPr>
          <a:xfrm>
            <a:off x="5007084" y="3295033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黄诗文</a:t>
            </a:r>
            <a:endParaRPr lang="zh-CN" altLang="en-US" sz="16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0" name="文本框 138"/>
          <p:cNvSpPr txBox="1"/>
          <p:nvPr/>
        </p:nvSpPr>
        <p:spPr>
          <a:xfrm>
            <a:off x="5011608" y="3552175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素材搜集、文档编写、文档整理</a:t>
            </a:r>
          </a:p>
        </p:txBody>
      </p:sp>
      <p:sp>
        <p:nvSpPr>
          <p:cNvPr id="11" name="文本框 140"/>
          <p:cNvSpPr txBox="1"/>
          <p:nvPr/>
        </p:nvSpPr>
        <p:spPr>
          <a:xfrm>
            <a:off x="5007084" y="4043938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 朱江妙</a:t>
            </a:r>
            <a:endParaRPr lang="zh-CN" altLang="en-US" sz="1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2" name="文本框 141"/>
          <p:cNvSpPr txBox="1"/>
          <p:nvPr/>
        </p:nvSpPr>
        <p:spPr>
          <a:xfrm>
            <a:off x="5011608" y="4301080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文档编写、</a:t>
            </a:r>
            <a:r>
              <a:rPr lang="en-US" altLang="zh-CN" sz="1200" dirty="0">
                <a:cs typeface="+mn-ea"/>
                <a:sym typeface="+mn-lt"/>
              </a:rPr>
              <a:t>ppt</a:t>
            </a:r>
            <a:r>
              <a:rPr lang="zh-CN" altLang="en-US" sz="1200" dirty="0">
                <a:cs typeface="+mn-ea"/>
                <a:sym typeface="+mn-lt"/>
              </a:rPr>
              <a:t>制作、文档整理</a:t>
            </a:r>
          </a:p>
        </p:txBody>
      </p:sp>
      <p:grpSp>
        <p:nvGrpSpPr>
          <p:cNvPr id="13" name="组合 15"/>
          <p:cNvGrpSpPr/>
          <p:nvPr/>
        </p:nvGrpSpPr>
        <p:grpSpPr>
          <a:xfrm>
            <a:off x="2341892" y="1333557"/>
            <a:ext cx="2334087" cy="3072425"/>
            <a:chOff x="3122523" y="1778076"/>
            <a:chExt cx="3112116" cy="4096567"/>
          </a:xfrm>
        </p:grpSpPr>
        <p:grpSp>
          <p:nvGrpSpPr>
            <p:cNvPr id="14" name="组合 13"/>
            <p:cNvGrpSpPr/>
            <p:nvPr/>
          </p:nvGrpSpPr>
          <p:grpSpPr>
            <a:xfrm>
              <a:off x="3122523" y="1778076"/>
              <a:ext cx="3112116" cy="109678"/>
              <a:chOff x="3904783" y="1674310"/>
              <a:chExt cx="3519256" cy="109703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3904783" y="1718973"/>
                <a:ext cx="3402797" cy="101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22"/>
            <p:cNvGrpSpPr/>
            <p:nvPr/>
          </p:nvGrpSpPr>
          <p:grpSpPr>
            <a:xfrm>
              <a:off x="4223180" y="2774798"/>
              <a:ext cx="2011459" cy="109678"/>
              <a:chOff x="5149433" y="1674310"/>
              <a:chExt cx="2274606" cy="109703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5149433" y="1718973"/>
                <a:ext cx="2158147" cy="646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31"/>
            <p:cNvGrpSpPr/>
            <p:nvPr/>
          </p:nvGrpSpPr>
          <p:grpSpPr>
            <a:xfrm>
              <a:off x="4627088" y="3771519"/>
              <a:ext cx="1607551" cy="109678"/>
              <a:chOff x="5606181" y="1674310"/>
              <a:chExt cx="1817858" cy="109703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5606181" y="1718973"/>
                <a:ext cx="1701399" cy="509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43"/>
            <p:cNvGrpSpPr/>
            <p:nvPr/>
          </p:nvGrpSpPr>
          <p:grpSpPr>
            <a:xfrm>
              <a:off x="4255273" y="4768198"/>
              <a:ext cx="1979366" cy="109677"/>
              <a:chOff x="5185725" y="1674310"/>
              <a:chExt cx="2238314" cy="109703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185725" y="1718973"/>
                <a:ext cx="212185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65"/>
            <p:cNvGrpSpPr/>
            <p:nvPr/>
          </p:nvGrpSpPr>
          <p:grpSpPr>
            <a:xfrm>
              <a:off x="3163868" y="5764965"/>
              <a:ext cx="3070746" cy="109678"/>
              <a:chOff x="3951573" y="1674310"/>
              <a:chExt cx="3472466" cy="109703"/>
            </a:xfrm>
          </p:grpSpPr>
          <p:cxnSp>
            <p:nvCxnSpPr>
              <p:cNvPr id="70" name="直接连接符 69"/>
              <p:cNvCxnSpPr/>
              <p:nvPr/>
            </p:nvCxnSpPr>
            <p:spPr>
              <a:xfrm flipV="1">
                <a:off x="3951573" y="1726686"/>
                <a:ext cx="3402798" cy="101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椭圆 70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71"/>
          <p:cNvGrpSpPr/>
          <p:nvPr/>
        </p:nvGrpSpPr>
        <p:grpSpPr>
          <a:xfrm>
            <a:off x="1759044" y="1050052"/>
            <a:ext cx="857404" cy="971444"/>
            <a:chOff x="1953260" y="1414909"/>
            <a:chExt cx="1143056" cy="1295559"/>
          </a:xfrm>
        </p:grpSpPr>
        <p:grpSp>
          <p:nvGrpSpPr>
            <p:cNvPr id="22" name="组合 72"/>
            <p:cNvGrpSpPr/>
            <p:nvPr/>
          </p:nvGrpSpPr>
          <p:grpSpPr>
            <a:xfrm>
              <a:off x="1982184" y="1414909"/>
              <a:ext cx="1114132" cy="1295559"/>
              <a:chOff x="3295850" y="2065379"/>
              <a:chExt cx="3592274" cy="4177307"/>
            </a:xfrm>
          </p:grpSpPr>
          <p:sp>
            <p:nvSpPr>
              <p:cNvPr id="75" name="圆角矩形 74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5"/>
              <p:cNvSpPr/>
              <p:nvPr/>
            </p:nvSpPr>
            <p:spPr bwMode="auto">
              <a:xfrm rot="10800000">
                <a:off x="3295850" y="2263220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4" name="文本框 88"/>
            <p:cNvSpPr txBox="1"/>
            <p:nvPr/>
          </p:nvSpPr>
          <p:spPr>
            <a:xfrm>
              <a:off x="1953260" y="1588201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78"/>
          <p:cNvGrpSpPr/>
          <p:nvPr/>
        </p:nvGrpSpPr>
        <p:grpSpPr>
          <a:xfrm>
            <a:off x="1738160" y="4036847"/>
            <a:ext cx="857403" cy="971444"/>
            <a:chOff x="1925418" y="5398225"/>
            <a:chExt cx="1143055" cy="1295559"/>
          </a:xfrm>
        </p:grpSpPr>
        <p:grpSp>
          <p:nvGrpSpPr>
            <p:cNvPr id="24" name="组合 79"/>
            <p:cNvGrpSpPr/>
            <p:nvPr/>
          </p:nvGrpSpPr>
          <p:grpSpPr>
            <a:xfrm>
              <a:off x="1954341" y="5398225"/>
              <a:ext cx="1114132" cy="1295559"/>
              <a:chOff x="3295850" y="2065379"/>
              <a:chExt cx="3592274" cy="4177307"/>
            </a:xfrm>
          </p:grpSpPr>
          <p:sp>
            <p:nvSpPr>
              <p:cNvPr id="82" name="圆角矩形 81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1" name="文本框 89"/>
            <p:cNvSpPr txBox="1"/>
            <p:nvPr/>
          </p:nvSpPr>
          <p:spPr>
            <a:xfrm>
              <a:off x="1925418" y="5561329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85"/>
          <p:cNvGrpSpPr/>
          <p:nvPr/>
        </p:nvGrpSpPr>
        <p:grpSpPr>
          <a:xfrm>
            <a:off x="2636182" y="3294915"/>
            <a:ext cx="859981" cy="971444"/>
            <a:chOff x="3122624" y="4408754"/>
            <a:chExt cx="1146492" cy="1295559"/>
          </a:xfrm>
        </p:grpSpPr>
        <p:grpSp>
          <p:nvGrpSpPr>
            <p:cNvPr id="26" name="组合 86"/>
            <p:cNvGrpSpPr/>
            <p:nvPr/>
          </p:nvGrpSpPr>
          <p:grpSpPr>
            <a:xfrm>
              <a:off x="3154984" y="4408754"/>
              <a:ext cx="1114132" cy="1295559"/>
              <a:chOff x="3295850" y="2065379"/>
              <a:chExt cx="3592274" cy="4177307"/>
            </a:xfrm>
          </p:grpSpPr>
          <p:sp>
            <p:nvSpPr>
              <p:cNvPr id="89" name="圆角矩形 88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8" name="文本框 90"/>
            <p:cNvSpPr txBox="1"/>
            <p:nvPr/>
          </p:nvSpPr>
          <p:spPr>
            <a:xfrm>
              <a:off x="3122624" y="4575486"/>
              <a:ext cx="876301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92"/>
          <p:cNvGrpSpPr/>
          <p:nvPr/>
        </p:nvGrpSpPr>
        <p:grpSpPr>
          <a:xfrm>
            <a:off x="2636182" y="1792945"/>
            <a:ext cx="846068" cy="971444"/>
            <a:chOff x="3122624" y="2405662"/>
            <a:chExt cx="1127943" cy="1295559"/>
          </a:xfrm>
        </p:grpSpPr>
        <p:grpSp>
          <p:nvGrpSpPr>
            <p:cNvPr id="28" name="组合 93"/>
            <p:cNvGrpSpPr/>
            <p:nvPr/>
          </p:nvGrpSpPr>
          <p:grpSpPr>
            <a:xfrm>
              <a:off x="3136435" y="2405662"/>
              <a:ext cx="1114132" cy="1295559"/>
              <a:chOff x="3295850" y="2065379"/>
              <a:chExt cx="3592274" cy="4177307"/>
            </a:xfrm>
          </p:grpSpPr>
          <p:sp>
            <p:nvSpPr>
              <p:cNvPr id="96" name="圆角矩形 95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5" name="文本框 91"/>
            <p:cNvSpPr txBox="1"/>
            <p:nvPr/>
          </p:nvSpPr>
          <p:spPr>
            <a:xfrm>
              <a:off x="3122624" y="2571384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99"/>
          <p:cNvGrpSpPr/>
          <p:nvPr/>
        </p:nvGrpSpPr>
        <p:grpSpPr>
          <a:xfrm>
            <a:off x="2977698" y="2533587"/>
            <a:ext cx="853211" cy="971444"/>
            <a:chOff x="3577919" y="3393414"/>
            <a:chExt cx="1137467" cy="1295559"/>
          </a:xfrm>
        </p:grpSpPr>
        <p:grpSp>
          <p:nvGrpSpPr>
            <p:cNvPr id="32" name="组合 100"/>
            <p:cNvGrpSpPr/>
            <p:nvPr/>
          </p:nvGrpSpPr>
          <p:grpSpPr>
            <a:xfrm>
              <a:off x="3601254" y="3393414"/>
              <a:ext cx="1114132" cy="1295559"/>
              <a:chOff x="3295850" y="2065379"/>
              <a:chExt cx="3592274" cy="4177307"/>
            </a:xfrm>
          </p:grpSpPr>
          <p:sp>
            <p:nvSpPr>
              <p:cNvPr id="103" name="圆角矩形 102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2" name="文本框 92"/>
            <p:cNvSpPr txBox="1"/>
            <p:nvPr/>
          </p:nvSpPr>
          <p:spPr>
            <a:xfrm>
              <a:off x="3577919" y="3560637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106"/>
          <p:cNvGrpSpPr/>
          <p:nvPr/>
        </p:nvGrpSpPr>
        <p:grpSpPr>
          <a:xfrm>
            <a:off x="869906" y="2145631"/>
            <a:ext cx="1607038" cy="1423772"/>
            <a:chOff x="1082221" y="2876021"/>
            <a:chExt cx="2142438" cy="1898802"/>
          </a:xfrm>
        </p:grpSpPr>
        <p:sp>
          <p:nvSpPr>
            <p:cNvPr id="108" name="Freeform 5"/>
            <p:cNvSpPr/>
            <p:nvPr/>
          </p:nvSpPr>
          <p:spPr bwMode="auto">
            <a:xfrm rot="10800000">
              <a:off x="1082221" y="2876021"/>
              <a:ext cx="2142438" cy="18988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/>
          </p:nvSpPr>
          <p:spPr bwMode="auto">
            <a:xfrm>
              <a:off x="1852542" y="3136483"/>
              <a:ext cx="601794" cy="654512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435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16"/>
            <p:cNvSpPr txBox="1"/>
            <p:nvPr/>
          </p:nvSpPr>
          <p:spPr>
            <a:xfrm>
              <a:off x="1278815" y="3760218"/>
              <a:ext cx="1795689" cy="49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cs typeface="+mn-ea"/>
                  <a:sym typeface="+mn-lt"/>
                </a:rPr>
                <a:t>成员介绍</a:t>
              </a:r>
            </a:p>
          </p:txBody>
        </p:sp>
      </p:grpSp>
      <p:sp>
        <p:nvSpPr>
          <p:cNvPr id="35" name="矩形 34"/>
          <p:cNvSpPr/>
          <p:nvPr userDrawn="1"/>
        </p:nvSpPr>
        <p:spPr>
          <a:xfrm>
            <a:off x="4966970" y="941070"/>
            <a:ext cx="1057275" cy="3924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000000"/>
                </a:solidFill>
              </a:rPr>
              <a:t>岳巍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1524000" y="133350"/>
            <a:ext cx="2638425" cy="6096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5048250" y="1809750"/>
            <a:ext cx="895350" cy="24765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000000"/>
                </a:solidFill>
              </a:rPr>
              <a:t>刘蓓</a:t>
            </a:r>
          </a:p>
        </p:txBody>
      </p:sp>
      <p:sp>
        <p:nvSpPr>
          <p:cNvPr id="39" name="矩形 38"/>
          <p:cNvSpPr/>
          <p:nvPr userDrawn="1"/>
        </p:nvSpPr>
        <p:spPr>
          <a:xfrm>
            <a:off x="3190875" y="942975"/>
            <a:ext cx="77152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队长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3543300" y="1685925"/>
            <a:ext cx="771525" cy="352425"/>
          </a:xfrm>
          <a:prstGeom prst="rect">
            <a:avLst/>
          </a:prstGeom>
          <a:solidFill>
            <a:srgbClr val="A9D18E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3543300" y="3190875"/>
            <a:ext cx="752475" cy="352425"/>
          </a:xfrm>
          <a:prstGeom prst="rect">
            <a:avLst/>
          </a:prstGeom>
          <a:solidFill>
            <a:srgbClr val="A9D18E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3733800" y="2428875"/>
            <a:ext cx="79057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3209925" y="3924300"/>
            <a:ext cx="79057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人员组织框架</a:t>
            </a:r>
          </a:p>
        </p:txBody>
      </p:sp>
    </p:spTree>
  </p:cSld>
  <p:clrMapOvr>
    <a:masterClrMapping/>
  </p:clrMapOvr>
  <p:transition spd="med" advClick="0" advTm="3039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 userDrawn="1">
            <p:custDataLst>
              <p:tags r:id="rId1"/>
            </p:custDataLst>
          </p:nvPr>
        </p:nvSpPr>
        <p:spPr>
          <a:xfrm>
            <a:off x="1666875" y="71438"/>
            <a:ext cx="3012281" cy="583406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成果展示------部分成果截图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3615" y="746125"/>
            <a:ext cx="6971030" cy="4044950"/>
          </a:xfrm>
          <a:prstGeom prst="rect">
            <a:avLst/>
          </a:prstGeom>
        </p:spPr>
      </p:pic>
    </p:spTree>
  </p:cSld>
  <p:clrMapOvr>
    <a:masterClrMapping/>
  </p:clrMapOvr>
  <p:transition spd="med" advClick="0" advTm="3148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0"/>
            <a:ext cx="5160364" cy="5160364"/>
          </a:xfrm>
          <a:prstGeom prst="rtTriangl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 rot="5400000" flipV="1">
            <a:off x="506538" y="-11829"/>
            <a:ext cx="3432670" cy="3432670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7656" y="1809750"/>
            <a:ext cx="4667250" cy="7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000" b="1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感谢观看 </a:t>
            </a:r>
            <a:r>
              <a:rPr kumimoji="1" lang="en-US" altLang="zh-CN" sz="3000" b="1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THANK YOU!</a:t>
            </a:r>
            <a:endParaRPr kumimoji="1" lang="zh-CN" altLang="en-US" sz="30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 rot="2648766">
            <a:off x="721724" y="1395429"/>
            <a:ext cx="37450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43536A"/>
                </a:solidFill>
                <a:latin typeface="Agency FB" panose="020B0503020202020204" pitchFamily="34" charset="0"/>
                <a:cs typeface="+mn-ea"/>
                <a:sym typeface="+mn-lt"/>
              </a:rPr>
              <a:t>Secure Project</a:t>
            </a:r>
            <a:endParaRPr kumimoji="1" lang="en-US" altLang="zh-CN" sz="1100" dirty="0">
              <a:solidFill>
                <a:srgbClr val="43536A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flipH="1">
            <a:off x="7240867" y="3420841"/>
            <a:ext cx="1903133" cy="1695879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DBEFF9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/>
        </p:nvSpPr>
        <p:spPr>
          <a:xfrm rot="13500000" flipV="1">
            <a:off x="1973885" y="-903682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49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9" grpId="0"/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-9071" y="0"/>
            <a:ext cx="5167148" cy="5167148"/>
          </a:xfrm>
          <a:custGeom>
            <a:avLst/>
            <a:gdLst>
              <a:gd name="connsiteX0" fmla="*/ 0 w 5896303"/>
              <a:gd name="connsiteY0" fmla="*/ 0 h 5896303"/>
              <a:gd name="connsiteX1" fmla="*/ 5896303 w 5896303"/>
              <a:gd name="connsiteY1" fmla="*/ 5896303 h 5896303"/>
              <a:gd name="connsiteX2" fmla="*/ 5579364 w 5896303"/>
              <a:gd name="connsiteY2" fmla="*/ 5896303 h 5896303"/>
              <a:gd name="connsiteX3" fmla="*/ 0 w 5896303"/>
              <a:gd name="connsiteY3" fmla="*/ 316939 h 5896303"/>
              <a:gd name="connsiteX4" fmla="*/ 0 w 5896303"/>
              <a:gd name="connsiteY4" fmla="*/ 0 h 58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6303" h="5896303">
                <a:moveTo>
                  <a:pt x="0" y="0"/>
                </a:moveTo>
                <a:lnTo>
                  <a:pt x="5896303" y="5896303"/>
                </a:lnTo>
                <a:lnTo>
                  <a:pt x="5579364" y="5896303"/>
                </a:lnTo>
                <a:lnTo>
                  <a:pt x="0" y="316939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3" name="等腰三角形 5"/>
          <p:cNvSpPr/>
          <p:nvPr/>
        </p:nvSpPr>
        <p:spPr>
          <a:xfrm flipV="1">
            <a:off x="762656" y="319251"/>
            <a:ext cx="2957221" cy="1443016"/>
          </a:xfrm>
          <a:prstGeom prst="triangle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4" name="等腰三角形 4"/>
          <p:cNvSpPr/>
          <p:nvPr/>
        </p:nvSpPr>
        <p:spPr>
          <a:xfrm flipV="1">
            <a:off x="762656" y="-1"/>
            <a:ext cx="2957221" cy="1443016"/>
          </a:xfrm>
          <a:prstGeom prst="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2609506" y="1420088"/>
            <a:ext cx="1048272" cy="91707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3356420" y="2225671"/>
            <a:ext cx="1048272" cy="917079"/>
          </a:xfrm>
          <a:prstGeom prst="diamond">
            <a:avLst/>
          </a:prstGeom>
          <a:solidFill>
            <a:srgbClr val="43536A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4103333" y="3031253"/>
            <a:ext cx="1048272" cy="91707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4850245" y="3836836"/>
            <a:ext cx="1048272" cy="917079"/>
          </a:xfrm>
          <a:prstGeom prst="diamond">
            <a:avLst/>
          </a:prstGeom>
          <a:solidFill>
            <a:srgbClr val="43536A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直角三角形 25"/>
          <p:cNvSpPr/>
          <p:nvPr/>
        </p:nvSpPr>
        <p:spPr>
          <a:xfrm>
            <a:off x="0" y="721273"/>
            <a:ext cx="4422227" cy="4422227"/>
          </a:xfrm>
          <a:prstGeom prst="rtTriangl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16334" y="1405090"/>
            <a:ext cx="313709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cs typeface="+mn-ea"/>
                <a:sym typeface="+mn-lt"/>
              </a:rPr>
              <a:t>项目概述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372718" y="2260235"/>
            <a:ext cx="313709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941267" y="3949450"/>
            <a:ext cx="36249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86127" y="3049988"/>
            <a:ext cx="33471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cs typeface="+mn-ea"/>
                <a:sym typeface="+mn-lt"/>
              </a:rPr>
              <a:t>技术分析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391615" y="1047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Contents </a:t>
            </a:r>
          </a:p>
          <a:p>
            <a:pPr algn="ctr"/>
            <a:r>
              <a:rPr kumimoji="1"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  <p:transition spd="med" advClick="0" advTm="602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12" grpId="0" animBg="1"/>
      <p:bldP spid="17" grpId="0" animBg="1"/>
      <p:bldP spid="22" grpId="0" animBg="1"/>
      <p:bldP spid="26" grpId="0" animBg="1"/>
      <p:bldP spid="27" grpId="0"/>
      <p:bldP spid="29" grpId="0"/>
      <p:bldP spid="31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30392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798281" y="3880805"/>
            <a:ext cx="160542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304588" y="701826"/>
            <a:ext cx="249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ONE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项目概述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08007" y="1982230"/>
            <a:ext cx="2587196" cy="30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背景 </a:t>
            </a:r>
            <a:r>
              <a:rPr lang="zh-CN" altLang="en-US" sz="16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目标</a:t>
            </a: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067432" y="2278277"/>
            <a:ext cx="1029730" cy="6693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526580"/>
                </a:solidFill>
              </a:rPr>
              <a:t>解决思路</a:t>
            </a:r>
          </a:p>
        </p:txBody>
      </p:sp>
    </p:spTree>
  </p:cSld>
  <p:clrMapOvr>
    <a:masterClrMapping/>
  </p:clrMapOvr>
  <p:transition spd="med" advClick="0" advTm="670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4" grpId="0"/>
      <p:bldP spid="14" grpId="1"/>
      <p:bldP spid="10" grpId="0" animBg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69594" y="571500"/>
            <a:ext cx="4024313" cy="4238625"/>
            <a:chOff x="4391208" y="1468298"/>
            <a:chExt cx="3196586" cy="4551866"/>
          </a:xfrm>
        </p:grpSpPr>
        <p:sp>
          <p:nvSpPr>
            <p:cNvPr id="92" name="任意多边形 91"/>
            <p:cNvSpPr/>
            <p:nvPr/>
          </p:nvSpPr>
          <p:spPr>
            <a:xfrm>
              <a:off x="5029518" y="2214015"/>
              <a:ext cx="2456420" cy="1006928"/>
            </a:xfrm>
            <a:custGeom>
              <a:avLst/>
              <a:gdLst>
                <a:gd name="connsiteX0" fmla="*/ 480802 w 2736322"/>
                <a:gd name="connsiteY0" fmla="*/ 0 h 1121664"/>
                <a:gd name="connsiteX1" fmla="*/ 1132931 w 2736322"/>
                <a:gd name="connsiteY1" fmla="*/ 0 h 1121664"/>
                <a:gd name="connsiteX2" fmla="*/ 1132931 w 2736322"/>
                <a:gd name="connsiteY2" fmla="*/ 48051 h 1121664"/>
                <a:gd name="connsiteX3" fmla="*/ 1081909 w 2736322"/>
                <a:gd name="connsiteY3" fmla="*/ 74926 h 1121664"/>
                <a:gd name="connsiteX4" fmla="*/ 1024774 w 2736322"/>
                <a:gd name="connsiteY4" fmla="*/ 182689 h 1121664"/>
                <a:gd name="connsiteX5" fmla="*/ 1219846 w 2736322"/>
                <a:gd name="connsiteY5" fmla="*/ 335089 h 1121664"/>
                <a:gd name="connsiteX6" fmla="*/ 1414918 w 2736322"/>
                <a:gd name="connsiteY6" fmla="*/ 182689 h 1121664"/>
                <a:gd name="connsiteX7" fmla="*/ 1357783 w 2736322"/>
                <a:gd name="connsiteY7" fmla="*/ 74926 h 1121664"/>
                <a:gd name="connsiteX8" fmla="*/ 1306762 w 2736322"/>
                <a:gd name="connsiteY8" fmla="*/ 48052 h 1121664"/>
                <a:gd name="connsiteX9" fmla="*/ 1306762 w 2736322"/>
                <a:gd name="connsiteY9" fmla="*/ 0 h 1121664"/>
                <a:gd name="connsiteX10" fmla="*/ 2736322 w 2736322"/>
                <a:gd name="connsiteY10" fmla="*/ 0 h 1121664"/>
                <a:gd name="connsiteX11" fmla="*/ 2736322 w 2736322"/>
                <a:gd name="connsiteY11" fmla="*/ 1121664 h 1121664"/>
                <a:gd name="connsiteX12" fmla="*/ 480802 w 2736322"/>
                <a:gd name="connsiteY12" fmla="*/ 1121664 h 1121664"/>
                <a:gd name="connsiteX13" fmla="*/ 480802 w 2736322"/>
                <a:gd name="connsiteY13" fmla="*/ 592171 h 1121664"/>
                <a:gd name="connsiteX14" fmla="*/ 233183 w 2736322"/>
                <a:gd name="connsiteY14" fmla="*/ 592171 h 1121664"/>
                <a:gd name="connsiteX15" fmla="*/ 228769 w 2736322"/>
                <a:gd name="connsiteY15" fmla="*/ 620154 h 1121664"/>
                <a:gd name="connsiteX16" fmla="*/ 119063 w 2736322"/>
                <a:gd name="connsiteY16" fmla="*/ 713233 h 1121664"/>
                <a:gd name="connsiteX17" fmla="*/ 0 w 2736322"/>
                <a:gd name="connsiteY17" fmla="*/ 560833 h 1121664"/>
                <a:gd name="connsiteX18" fmla="*/ 119063 w 2736322"/>
                <a:gd name="connsiteY18" fmla="*/ 408433 h 1121664"/>
                <a:gd name="connsiteX19" fmla="*/ 228769 w 2736322"/>
                <a:gd name="connsiteY19" fmla="*/ 501512 h 1121664"/>
                <a:gd name="connsiteX20" fmla="*/ 232552 w 2736322"/>
                <a:gd name="connsiteY20" fmla="*/ 525496 h 1121664"/>
                <a:gd name="connsiteX21" fmla="*/ 480802 w 2736322"/>
                <a:gd name="connsiteY21" fmla="*/ 525496 h 112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36322" h="1121664">
                  <a:moveTo>
                    <a:pt x="480802" y="0"/>
                  </a:moveTo>
                  <a:lnTo>
                    <a:pt x="1132931" y="0"/>
                  </a:lnTo>
                  <a:lnTo>
                    <a:pt x="1132931" y="48051"/>
                  </a:lnTo>
                  <a:lnTo>
                    <a:pt x="1081909" y="74926"/>
                  </a:lnTo>
                  <a:cubicBezTo>
                    <a:pt x="1046608" y="102505"/>
                    <a:pt x="1024774" y="140605"/>
                    <a:pt x="1024774" y="182689"/>
                  </a:cubicBezTo>
                  <a:cubicBezTo>
                    <a:pt x="1024774" y="266857"/>
                    <a:pt x="1112111" y="335089"/>
                    <a:pt x="1219846" y="335089"/>
                  </a:cubicBezTo>
                  <a:cubicBezTo>
                    <a:pt x="1327581" y="335089"/>
                    <a:pt x="1414918" y="266857"/>
                    <a:pt x="1414918" y="182689"/>
                  </a:cubicBezTo>
                  <a:cubicBezTo>
                    <a:pt x="1414918" y="140605"/>
                    <a:pt x="1393084" y="102505"/>
                    <a:pt x="1357783" y="74926"/>
                  </a:cubicBezTo>
                  <a:lnTo>
                    <a:pt x="1306762" y="48052"/>
                  </a:lnTo>
                  <a:lnTo>
                    <a:pt x="1306762" y="0"/>
                  </a:lnTo>
                  <a:lnTo>
                    <a:pt x="2736322" y="0"/>
                  </a:lnTo>
                  <a:lnTo>
                    <a:pt x="2736322" y="1121664"/>
                  </a:lnTo>
                  <a:lnTo>
                    <a:pt x="480802" y="1121664"/>
                  </a:lnTo>
                  <a:lnTo>
                    <a:pt x="480802" y="592171"/>
                  </a:lnTo>
                  <a:lnTo>
                    <a:pt x="233183" y="592171"/>
                  </a:lnTo>
                  <a:lnTo>
                    <a:pt x="228769" y="620154"/>
                  </a:lnTo>
                  <a:cubicBezTo>
                    <a:pt x="210695" y="674853"/>
                    <a:pt x="168381" y="713233"/>
                    <a:pt x="119063" y="713233"/>
                  </a:cubicBezTo>
                  <a:cubicBezTo>
                    <a:pt x="53306" y="713233"/>
                    <a:pt x="0" y="645001"/>
                    <a:pt x="0" y="560833"/>
                  </a:cubicBezTo>
                  <a:cubicBezTo>
                    <a:pt x="0" y="476665"/>
                    <a:pt x="53306" y="408433"/>
                    <a:pt x="119063" y="408433"/>
                  </a:cubicBezTo>
                  <a:cubicBezTo>
                    <a:pt x="168381" y="408433"/>
                    <a:pt x="210695" y="446813"/>
                    <a:pt x="228769" y="501512"/>
                  </a:cubicBezTo>
                  <a:lnTo>
                    <a:pt x="232552" y="525496"/>
                  </a:lnTo>
                  <a:lnTo>
                    <a:pt x="480802" y="5254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4392856" y="2214013"/>
              <a:ext cx="1000430" cy="1418387"/>
            </a:xfrm>
            <a:custGeom>
              <a:avLst/>
              <a:gdLst>
                <a:gd name="connsiteX0" fmla="*/ 834199 w 1114426"/>
                <a:gd name="connsiteY0" fmla="*/ 364618 h 1580008"/>
                <a:gd name="connsiteX1" fmla="*/ 681799 w 1114426"/>
                <a:gd name="connsiteY1" fmla="*/ 559690 h 1580008"/>
                <a:gd name="connsiteX2" fmla="*/ 834199 w 1114426"/>
                <a:gd name="connsiteY2" fmla="*/ 754762 h 1580008"/>
                <a:gd name="connsiteX3" fmla="*/ 941962 w 1114426"/>
                <a:gd name="connsiteY3" fmla="*/ 697627 h 1580008"/>
                <a:gd name="connsiteX4" fmla="*/ 968836 w 1114426"/>
                <a:gd name="connsiteY4" fmla="*/ 646606 h 1580008"/>
                <a:gd name="connsiteX5" fmla="*/ 1114425 w 1114426"/>
                <a:gd name="connsiteY5" fmla="*/ 646606 h 1580008"/>
                <a:gd name="connsiteX6" fmla="*/ 1114425 w 1114426"/>
                <a:gd name="connsiteY6" fmla="*/ 472775 h 1580008"/>
                <a:gd name="connsiteX7" fmla="*/ 968837 w 1114426"/>
                <a:gd name="connsiteY7" fmla="*/ 472775 h 1580008"/>
                <a:gd name="connsiteX8" fmla="*/ 941962 w 1114426"/>
                <a:gd name="connsiteY8" fmla="*/ 421753 h 1580008"/>
                <a:gd name="connsiteX9" fmla="*/ 834199 w 1114426"/>
                <a:gd name="connsiteY9" fmla="*/ 364618 h 1580008"/>
                <a:gd name="connsiteX10" fmla="*/ 1114426 w 1114426"/>
                <a:gd name="connsiteY10" fmla="*/ 0 h 1580008"/>
                <a:gd name="connsiteX11" fmla="*/ 1114426 w 1114426"/>
                <a:gd name="connsiteY11" fmla="*/ 1033479 h 1580008"/>
                <a:gd name="connsiteX12" fmla="*/ 1089811 w 1114426"/>
                <a:gd name="connsiteY12" fmla="*/ 1028509 h 1580008"/>
                <a:gd name="connsiteX13" fmla="*/ 983966 w 1114426"/>
                <a:gd name="connsiteY13" fmla="*/ 1098668 h 1580008"/>
                <a:gd name="connsiteX14" fmla="*/ 980785 w 1114426"/>
                <a:gd name="connsiteY14" fmla="*/ 1114427 h 1580008"/>
                <a:gd name="connsiteX15" fmla="*/ 588551 w 1114426"/>
                <a:gd name="connsiteY15" fmla="*/ 1114427 h 1580008"/>
                <a:gd name="connsiteX16" fmla="*/ 588551 w 1114426"/>
                <a:gd name="connsiteY16" fmla="*/ 1346825 h 1580008"/>
                <a:gd name="connsiteX17" fmla="*/ 616534 w 1114426"/>
                <a:gd name="connsiteY17" fmla="*/ 1351239 h 1580008"/>
                <a:gd name="connsiteX18" fmla="*/ 709613 w 1114426"/>
                <a:gd name="connsiteY18" fmla="*/ 1460945 h 1580008"/>
                <a:gd name="connsiteX19" fmla="*/ 557213 w 1114426"/>
                <a:gd name="connsiteY19" fmla="*/ 1580008 h 1580008"/>
                <a:gd name="connsiteX20" fmla="*/ 404813 w 1114426"/>
                <a:gd name="connsiteY20" fmla="*/ 1460945 h 1580008"/>
                <a:gd name="connsiteX21" fmla="*/ 497892 w 1114426"/>
                <a:gd name="connsiteY21" fmla="*/ 1351239 h 1580008"/>
                <a:gd name="connsiteX22" fmla="*/ 521876 w 1114426"/>
                <a:gd name="connsiteY22" fmla="*/ 1347456 h 1580008"/>
                <a:gd name="connsiteX23" fmla="*/ 521876 w 1114426"/>
                <a:gd name="connsiteY23" fmla="*/ 1114427 h 1580008"/>
                <a:gd name="connsiteX24" fmla="*/ 0 w 1114426"/>
                <a:gd name="connsiteY24" fmla="*/ 1114427 h 1580008"/>
                <a:gd name="connsiteX25" fmla="*/ 326408 w 1114426"/>
                <a:gd name="connsiteY25" fmla="*/ 326408 h 1580008"/>
                <a:gd name="connsiteX26" fmla="*/ 1114426 w 1114426"/>
                <a:gd name="connsiteY26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14426" h="1580008">
                  <a:moveTo>
                    <a:pt x="834199" y="364618"/>
                  </a:move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lnTo>
                    <a:pt x="1114425" y="472775"/>
                  </a:ln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lose/>
                  <a:moveTo>
                    <a:pt x="1114426" y="0"/>
                  </a:moveTo>
                  <a:lnTo>
                    <a:pt x="1114426" y="1033479"/>
                  </a:lnTo>
                  <a:lnTo>
                    <a:pt x="1089811" y="1028509"/>
                  </a:lnTo>
                  <a:cubicBezTo>
                    <a:pt x="1042230" y="1028509"/>
                    <a:pt x="1001405" y="1057439"/>
                    <a:pt x="983966" y="1098668"/>
                  </a:cubicBezTo>
                  <a:lnTo>
                    <a:pt x="980785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152400" dist="50800" dir="135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5461138" y="3355166"/>
              <a:ext cx="2118105" cy="1485680"/>
            </a:xfrm>
            <a:custGeom>
              <a:avLst/>
              <a:gdLst>
                <a:gd name="connsiteX0" fmla="*/ 0 w 2359457"/>
                <a:gd name="connsiteY0" fmla="*/ 0 h 1654969"/>
                <a:gd name="connsiteX1" fmla="*/ 1192159 w 2359457"/>
                <a:gd name="connsiteY1" fmla="*/ 0 h 1654969"/>
                <a:gd name="connsiteX2" fmla="*/ 2017563 w 2359457"/>
                <a:gd name="connsiteY2" fmla="*/ 341894 h 1654969"/>
                <a:gd name="connsiteX3" fmla="*/ 2359457 w 2359457"/>
                <a:gd name="connsiteY3" fmla="*/ 1167299 h 1654969"/>
                <a:gd name="connsiteX4" fmla="*/ 1812822 w 2359457"/>
                <a:gd name="connsiteY4" fmla="*/ 1167299 h 1654969"/>
                <a:gd name="connsiteX5" fmla="*/ 1812822 w 2359457"/>
                <a:gd name="connsiteY5" fmla="*/ 1411384 h 1654969"/>
                <a:gd name="connsiteX6" fmla="*/ 1837943 w 2359457"/>
                <a:gd name="connsiteY6" fmla="*/ 1415347 h 1654969"/>
                <a:gd name="connsiteX7" fmla="*/ 1935438 w 2359457"/>
                <a:gd name="connsiteY7" fmla="*/ 1530257 h 1654969"/>
                <a:gd name="connsiteX8" fmla="*/ 1775808 w 2359457"/>
                <a:gd name="connsiteY8" fmla="*/ 1654969 h 1654969"/>
                <a:gd name="connsiteX9" fmla="*/ 1616178 w 2359457"/>
                <a:gd name="connsiteY9" fmla="*/ 1530257 h 1654969"/>
                <a:gd name="connsiteX10" fmla="*/ 1713673 w 2359457"/>
                <a:gd name="connsiteY10" fmla="*/ 1415347 h 1654969"/>
                <a:gd name="connsiteX11" fmla="*/ 1742983 w 2359457"/>
                <a:gd name="connsiteY11" fmla="*/ 1410723 h 1654969"/>
                <a:gd name="connsiteX12" fmla="*/ 1742983 w 2359457"/>
                <a:gd name="connsiteY12" fmla="*/ 1167299 h 1654969"/>
                <a:gd name="connsiteX13" fmla="*/ 1283857 w 2359457"/>
                <a:gd name="connsiteY13" fmla="*/ 1167299 h 1654969"/>
                <a:gd name="connsiteX14" fmla="*/ 1289736 w 2359457"/>
                <a:gd name="connsiteY14" fmla="*/ 1138185 h 1654969"/>
                <a:gd name="connsiteX15" fmla="*/ 1216248 w 2359457"/>
                <a:gd name="connsiteY15" fmla="*/ 1027318 h 1654969"/>
                <a:gd name="connsiteX16" fmla="*/ 1192159 w 2359457"/>
                <a:gd name="connsiteY16" fmla="*/ 1022455 h 1654969"/>
                <a:gd name="connsiteX17" fmla="*/ 1192159 w 2359457"/>
                <a:gd name="connsiteY17" fmla="*/ 1024506 h 1654969"/>
                <a:gd name="connsiteX18" fmla="*/ 0 w 2359457"/>
                <a:gd name="connsiteY18" fmla="*/ 1024506 h 1654969"/>
                <a:gd name="connsiteX19" fmla="*/ 0 w 2359457"/>
                <a:gd name="connsiteY19" fmla="*/ 554207 h 1654969"/>
                <a:gd name="connsiteX20" fmla="*/ 145588 w 2359457"/>
                <a:gd name="connsiteY20" fmla="*/ 554207 h 1654969"/>
                <a:gd name="connsiteX21" fmla="*/ 172463 w 2359457"/>
                <a:gd name="connsiteY21" fmla="*/ 605229 h 1654969"/>
                <a:gd name="connsiteX22" fmla="*/ 280226 w 2359457"/>
                <a:gd name="connsiteY22" fmla="*/ 662364 h 1654969"/>
                <a:gd name="connsiteX23" fmla="*/ 432626 w 2359457"/>
                <a:gd name="connsiteY23" fmla="*/ 467292 h 1654969"/>
                <a:gd name="connsiteX24" fmla="*/ 280226 w 2359457"/>
                <a:gd name="connsiteY24" fmla="*/ 272220 h 1654969"/>
                <a:gd name="connsiteX25" fmla="*/ 172463 w 2359457"/>
                <a:gd name="connsiteY25" fmla="*/ 329355 h 1654969"/>
                <a:gd name="connsiteX26" fmla="*/ 145589 w 2359457"/>
                <a:gd name="connsiteY26" fmla="*/ 380376 h 1654969"/>
                <a:gd name="connsiteX27" fmla="*/ 0 w 2359457"/>
                <a:gd name="connsiteY27" fmla="*/ 380376 h 165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59457" h="1654969">
                  <a:moveTo>
                    <a:pt x="0" y="0"/>
                  </a:moveTo>
                  <a:lnTo>
                    <a:pt x="1192159" y="0"/>
                  </a:lnTo>
                  <a:cubicBezTo>
                    <a:pt x="1501746" y="0"/>
                    <a:pt x="1798653" y="122983"/>
                    <a:pt x="2017563" y="341894"/>
                  </a:cubicBezTo>
                  <a:cubicBezTo>
                    <a:pt x="2236475" y="560806"/>
                    <a:pt x="2359457" y="857713"/>
                    <a:pt x="2359457" y="1167299"/>
                  </a:cubicBezTo>
                  <a:lnTo>
                    <a:pt x="1812822" y="1167299"/>
                  </a:lnTo>
                  <a:lnTo>
                    <a:pt x="1812822" y="1411384"/>
                  </a:lnTo>
                  <a:lnTo>
                    <a:pt x="1837943" y="1415347"/>
                  </a:lnTo>
                  <a:cubicBezTo>
                    <a:pt x="1895237" y="1434278"/>
                    <a:pt x="1935438" y="1478600"/>
                    <a:pt x="1935438" y="1530257"/>
                  </a:cubicBezTo>
                  <a:cubicBezTo>
                    <a:pt x="1935438" y="1599134"/>
                    <a:pt x="1863969" y="1654969"/>
                    <a:pt x="1775808" y="1654969"/>
                  </a:cubicBezTo>
                  <a:cubicBezTo>
                    <a:pt x="1687647" y="1654969"/>
                    <a:pt x="1616178" y="1599134"/>
                    <a:pt x="1616178" y="1530257"/>
                  </a:cubicBezTo>
                  <a:cubicBezTo>
                    <a:pt x="1616178" y="1478600"/>
                    <a:pt x="1656378" y="1434278"/>
                    <a:pt x="1713673" y="1415347"/>
                  </a:cubicBezTo>
                  <a:lnTo>
                    <a:pt x="1742983" y="1410723"/>
                  </a:lnTo>
                  <a:lnTo>
                    <a:pt x="1742983" y="1167299"/>
                  </a:lnTo>
                  <a:lnTo>
                    <a:pt x="1283857" y="1167299"/>
                  </a:lnTo>
                  <a:lnTo>
                    <a:pt x="1289736" y="1138185"/>
                  </a:lnTo>
                  <a:cubicBezTo>
                    <a:pt x="1289736" y="1088346"/>
                    <a:pt x="1259434" y="1045584"/>
                    <a:pt x="1216248" y="1027318"/>
                  </a:cubicBezTo>
                  <a:lnTo>
                    <a:pt x="1192159" y="1022455"/>
                  </a:lnTo>
                  <a:lnTo>
                    <a:pt x="1192159" y="1024506"/>
                  </a:lnTo>
                  <a:lnTo>
                    <a:pt x="0" y="1024506"/>
                  </a:lnTo>
                  <a:lnTo>
                    <a:pt x="0" y="554207"/>
                  </a:lnTo>
                  <a:lnTo>
                    <a:pt x="145588" y="554207"/>
                  </a:lnTo>
                  <a:lnTo>
                    <a:pt x="172463" y="605229"/>
                  </a:lnTo>
                  <a:cubicBezTo>
                    <a:pt x="200042" y="640530"/>
                    <a:pt x="238142" y="662364"/>
                    <a:pt x="280226" y="662364"/>
                  </a:cubicBezTo>
                  <a:cubicBezTo>
                    <a:pt x="364394" y="662364"/>
                    <a:pt x="432626" y="575027"/>
                    <a:pt x="432626" y="467292"/>
                  </a:cubicBezTo>
                  <a:cubicBezTo>
                    <a:pt x="432626" y="359557"/>
                    <a:pt x="364394" y="272220"/>
                    <a:pt x="280226" y="272220"/>
                  </a:cubicBezTo>
                  <a:cubicBezTo>
                    <a:pt x="238142" y="272220"/>
                    <a:pt x="200042" y="294054"/>
                    <a:pt x="172463" y="329355"/>
                  </a:cubicBezTo>
                  <a:lnTo>
                    <a:pt x="145589" y="380376"/>
                  </a:lnTo>
                  <a:lnTo>
                    <a:pt x="0" y="3803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 rot="16200000">
              <a:off x="4600187" y="3065465"/>
              <a:ext cx="1000430" cy="1418387"/>
            </a:xfrm>
            <a:custGeom>
              <a:avLst/>
              <a:gdLst>
                <a:gd name="connsiteX0" fmla="*/ 1114425 w 1114426"/>
                <a:gd name="connsiteY0" fmla="*/ 472775 h 1580008"/>
                <a:gd name="connsiteX1" fmla="*/ 968837 w 1114426"/>
                <a:gd name="connsiteY1" fmla="*/ 472775 h 1580008"/>
                <a:gd name="connsiteX2" fmla="*/ 941962 w 1114426"/>
                <a:gd name="connsiteY2" fmla="*/ 421753 h 1580008"/>
                <a:gd name="connsiteX3" fmla="*/ 834199 w 1114426"/>
                <a:gd name="connsiteY3" fmla="*/ 364618 h 1580008"/>
                <a:gd name="connsiteX4" fmla="*/ 681799 w 1114426"/>
                <a:gd name="connsiteY4" fmla="*/ 559690 h 1580008"/>
                <a:gd name="connsiteX5" fmla="*/ 834199 w 1114426"/>
                <a:gd name="connsiteY5" fmla="*/ 754762 h 1580008"/>
                <a:gd name="connsiteX6" fmla="*/ 941962 w 1114426"/>
                <a:gd name="connsiteY6" fmla="*/ 697627 h 1580008"/>
                <a:gd name="connsiteX7" fmla="*/ 968836 w 1114426"/>
                <a:gd name="connsiteY7" fmla="*/ 646606 h 1580008"/>
                <a:gd name="connsiteX8" fmla="*/ 1114425 w 1114426"/>
                <a:gd name="connsiteY8" fmla="*/ 646606 h 1580008"/>
                <a:gd name="connsiteX9" fmla="*/ 1114426 w 1114426"/>
                <a:gd name="connsiteY9" fmla="*/ 0 h 1580008"/>
                <a:gd name="connsiteX10" fmla="*/ 1114426 w 1114426"/>
                <a:gd name="connsiteY10" fmla="*/ 976143 h 1580008"/>
                <a:gd name="connsiteX11" fmla="*/ 1091428 w 1114426"/>
                <a:gd name="connsiteY11" fmla="*/ 980786 h 1580008"/>
                <a:gd name="connsiteX12" fmla="*/ 1021269 w 1114426"/>
                <a:gd name="connsiteY12" fmla="*/ 1086631 h 1580008"/>
                <a:gd name="connsiteX13" fmla="*/ 1026881 w 1114426"/>
                <a:gd name="connsiteY13" fmla="*/ 1114427 h 1580008"/>
                <a:gd name="connsiteX14" fmla="*/ 588551 w 1114426"/>
                <a:gd name="connsiteY14" fmla="*/ 1114427 h 1580008"/>
                <a:gd name="connsiteX15" fmla="*/ 588551 w 1114426"/>
                <a:gd name="connsiteY15" fmla="*/ 1346825 h 1580008"/>
                <a:gd name="connsiteX16" fmla="*/ 616534 w 1114426"/>
                <a:gd name="connsiteY16" fmla="*/ 1351239 h 1580008"/>
                <a:gd name="connsiteX17" fmla="*/ 709613 w 1114426"/>
                <a:gd name="connsiteY17" fmla="*/ 1460945 h 1580008"/>
                <a:gd name="connsiteX18" fmla="*/ 557213 w 1114426"/>
                <a:gd name="connsiteY18" fmla="*/ 1580008 h 1580008"/>
                <a:gd name="connsiteX19" fmla="*/ 404813 w 1114426"/>
                <a:gd name="connsiteY19" fmla="*/ 1460945 h 1580008"/>
                <a:gd name="connsiteX20" fmla="*/ 497892 w 1114426"/>
                <a:gd name="connsiteY20" fmla="*/ 1351239 h 1580008"/>
                <a:gd name="connsiteX21" fmla="*/ 521876 w 1114426"/>
                <a:gd name="connsiteY21" fmla="*/ 1347456 h 1580008"/>
                <a:gd name="connsiteX22" fmla="*/ 521876 w 1114426"/>
                <a:gd name="connsiteY22" fmla="*/ 1114427 h 1580008"/>
                <a:gd name="connsiteX23" fmla="*/ 0 w 1114426"/>
                <a:gd name="connsiteY23" fmla="*/ 1114427 h 1580008"/>
                <a:gd name="connsiteX24" fmla="*/ 326408 w 1114426"/>
                <a:gd name="connsiteY24" fmla="*/ 326408 h 1580008"/>
                <a:gd name="connsiteX25" fmla="*/ 1114426 w 1114426"/>
                <a:gd name="connsiteY25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4426" h="1580008">
                  <a:moveTo>
                    <a:pt x="1114425" y="472775"/>
                  </a:move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close/>
                  <a:moveTo>
                    <a:pt x="1114426" y="0"/>
                  </a:moveTo>
                  <a:lnTo>
                    <a:pt x="1114426" y="976143"/>
                  </a:lnTo>
                  <a:lnTo>
                    <a:pt x="1091428" y="980786"/>
                  </a:lnTo>
                  <a:cubicBezTo>
                    <a:pt x="1050198" y="998225"/>
                    <a:pt x="1021269" y="1039050"/>
                    <a:pt x="1021269" y="1086631"/>
                  </a:cubicBezTo>
                  <a:lnTo>
                    <a:pt x="1026881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152400" dist="50800" dir="135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4391209" y="4552260"/>
              <a:ext cx="2044706" cy="991878"/>
            </a:xfrm>
            <a:custGeom>
              <a:avLst/>
              <a:gdLst>
                <a:gd name="connsiteX0" fmla="*/ 0 w 2277695"/>
                <a:gd name="connsiteY0" fmla="*/ 0 h 1104900"/>
                <a:gd name="connsiteX1" fmla="*/ 2277695 w 2277695"/>
                <a:gd name="connsiteY1" fmla="*/ 0 h 1104900"/>
                <a:gd name="connsiteX2" fmla="*/ 2277695 w 2277695"/>
                <a:gd name="connsiteY2" fmla="*/ 417909 h 1104900"/>
                <a:gd name="connsiteX3" fmla="*/ 2231604 w 2277695"/>
                <a:gd name="connsiteY3" fmla="*/ 417909 h 1104900"/>
                <a:gd name="connsiteX4" fmla="*/ 2231604 w 2277695"/>
                <a:gd name="connsiteY4" fmla="*/ 417910 h 1104900"/>
                <a:gd name="connsiteX5" fmla="*/ 2106707 w 2277695"/>
                <a:gd name="connsiteY5" fmla="*/ 417910 h 1104900"/>
                <a:gd name="connsiteX6" fmla="*/ 2079832 w 2277695"/>
                <a:gd name="connsiteY6" fmla="*/ 366888 h 1104900"/>
                <a:gd name="connsiteX7" fmla="*/ 1972069 w 2277695"/>
                <a:gd name="connsiteY7" fmla="*/ 309753 h 1104900"/>
                <a:gd name="connsiteX8" fmla="*/ 1819669 w 2277695"/>
                <a:gd name="connsiteY8" fmla="*/ 504825 h 1104900"/>
                <a:gd name="connsiteX9" fmla="*/ 1972069 w 2277695"/>
                <a:gd name="connsiteY9" fmla="*/ 699897 h 1104900"/>
                <a:gd name="connsiteX10" fmla="*/ 2079832 w 2277695"/>
                <a:gd name="connsiteY10" fmla="*/ 642762 h 1104900"/>
                <a:gd name="connsiteX11" fmla="*/ 2106706 w 2277695"/>
                <a:gd name="connsiteY11" fmla="*/ 591741 h 1104900"/>
                <a:gd name="connsiteX12" fmla="*/ 2252295 w 2277695"/>
                <a:gd name="connsiteY12" fmla="*/ 591741 h 1104900"/>
                <a:gd name="connsiteX13" fmla="*/ 2252295 w 2277695"/>
                <a:gd name="connsiteY13" fmla="*/ 591740 h 1104900"/>
                <a:gd name="connsiteX14" fmla="*/ 2277695 w 2277695"/>
                <a:gd name="connsiteY14" fmla="*/ 591740 h 1104900"/>
                <a:gd name="connsiteX15" fmla="*/ 2277695 w 2277695"/>
                <a:gd name="connsiteY15" fmla="*/ 1104900 h 1104900"/>
                <a:gd name="connsiteX16" fmla="*/ 0 w 2277695"/>
                <a:gd name="connsiteY16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77695" h="1104900">
                  <a:moveTo>
                    <a:pt x="0" y="0"/>
                  </a:moveTo>
                  <a:lnTo>
                    <a:pt x="2277695" y="0"/>
                  </a:lnTo>
                  <a:lnTo>
                    <a:pt x="2277695" y="417909"/>
                  </a:lnTo>
                  <a:lnTo>
                    <a:pt x="2231604" y="417909"/>
                  </a:lnTo>
                  <a:lnTo>
                    <a:pt x="2231604" y="417910"/>
                  </a:lnTo>
                  <a:lnTo>
                    <a:pt x="2106707" y="417910"/>
                  </a:lnTo>
                  <a:lnTo>
                    <a:pt x="2079832" y="366888"/>
                  </a:lnTo>
                  <a:cubicBezTo>
                    <a:pt x="2052253" y="331587"/>
                    <a:pt x="2014153" y="309753"/>
                    <a:pt x="1972069" y="309753"/>
                  </a:cubicBezTo>
                  <a:cubicBezTo>
                    <a:pt x="1887901" y="309753"/>
                    <a:pt x="1819669" y="397090"/>
                    <a:pt x="1819669" y="504825"/>
                  </a:cubicBezTo>
                  <a:cubicBezTo>
                    <a:pt x="1819669" y="612560"/>
                    <a:pt x="1887901" y="699897"/>
                    <a:pt x="1972069" y="699897"/>
                  </a:cubicBezTo>
                  <a:cubicBezTo>
                    <a:pt x="2014153" y="699897"/>
                    <a:pt x="2052253" y="678063"/>
                    <a:pt x="2079832" y="642762"/>
                  </a:cubicBezTo>
                  <a:lnTo>
                    <a:pt x="2106706" y="591741"/>
                  </a:lnTo>
                  <a:lnTo>
                    <a:pt x="2252295" y="591741"/>
                  </a:lnTo>
                  <a:lnTo>
                    <a:pt x="2252295" y="591740"/>
                  </a:lnTo>
                  <a:lnTo>
                    <a:pt x="2277695" y="591740"/>
                  </a:lnTo>
                  <a:lnTo>
                    <a:pt x="2277695" y="1104900"/>
                  </a:lnTo>
                  <a:lnTo>
                    <a:pt x="0" y="11049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任意多边形 101"/>
            <p:cNvSpPr/>
            <p:nvPr/>
          </p:nvSpPr>
          <p:spPr>
            <a:xfrm rot="5400000" flipH="1">
              <a:off x="6277603" y="4233947"/>
              <a:ext cx="1083798" cy="1536584"/>
            </a:xfrm>
            <a:custGeom>
              <a:avLst/>
              <a:gdLst>
                <a:gd name="connsiteX0" fmla="*/ 1114425 w 1114426"/>
                <a:gd name="connsiteY0" fmla="*/ 472775 h 1580008"/>
                <a:gd name="connsiteX1" fmla="*/ 968837 w 1114426"/>
                <a:gd name="connsiteY1" fmla="*/ 472775 h 1580008"/>
                <a:gd name="connsiteX2" fmla="*/ 941962 w 1114426"/>
                <a:gd name="connsiteY2" fmla="*/ 421753 h 1580008"/>
                <a:gd name="connsiteX3" fmla="*/ 834199 w 1114426"/>
                <a:gd name="connsiteY3" fmla="*/ 364618 h 1580008"/>
                <a:gd name="connsiteX4" fmla="*/ 681799 w 1114426"/>
                <a:gd name="connsiteY4" fmla="*/ 559690 h 1580008"/>
                <a:gd name="connsiteX5" fmla="*/ 834199 w 1114426"/>
                <a:gd name="connsiteY5" fmla="*/ 754762 h 1580008"/>
                <a:gd name="connsiteX6" fmla="*/ 941962 w 1114426"/>
                <a:gd name="connsiteY6" fmla="*/ 697627 h 1580008"/>
                <a:gd name="connsiteX7" fmla="*/ 968836 w 1114426"/>
                <a:gd name="connsiteY7" fmla="*/ 646606 h 1580008"/>
                <a:gd name="connsiteX8" fmla="*/ 1114425 w 1114426"/>
                <a:gd name="connsiteY8" fmla="*/ 646606 h 1580008"/>
                <a:gd name="connsiteX9" fmla="*/ 1114426 w 1114426"/>
                <a:gd name="connsiteY9" fmla="*/ 0 h 1580008"/>
                <a:gd name="connsiteX10" fmla="*/ 1114426 w 1114426"/>
                <a:gd name="connsiteY10" fmla="*/ 976143 h 1580008"/>
                <a:gd name="connsiteX11" fmla="*/ 1091428 w 1114426"/>
                <a:gd name="connsiteY11" fmla="*/ 980786 h 1580008"/>
                <a:gd name="connsiteX12" fmla="*/ 1021269 w 1114426"/>
                <a:gd name="connsiteY12" fmla="*/ 1086631 h 1580008"/>
                <a:gd name="connsiteX13" fmla="*/ 1026881 w 1114426"/>
                <a:gd name="connsiteY13" fmla="*/ 1114427 h 1580008"/>
                <a:gd name="connsiteX14" fmla="*/ 588551 w 1114426"/>
                <a:gd name="connsiteY14" fmla="*/ 1114427 h 1580008"/>
                <a:gd name="connsiteX15" fmla="*/ 588551 w 1114426"/>
                <a:gd name="connsiteY15" fmla="*/ 1346825 h 1580008"/>
                <a:gd name="connsiteX16" fmla="*/ 616534 w 1114426"/>
                <a:gd name="connsiteY16" fmla="*/ 1351239 h 1580008"/>
                <a:gd name="connsiteX17" fmla="*/ 709613 w 1114426"/>
                <a:gd name="connsiteY17" fmla="*/ 1460945 h 1580008"/>
                <a:gd name="connsiteX18" fmla="*/ 557213 w 1114426"/>
                <a:gd name="connsiteY18" fmla="*/ 1580008 h 1580008"/>
                <a:gd name="connsiteX19" fmla="*/ 404813 w 1114426"/>
                <a:gd name="connsiteY19" fmla="*/ 1460945 h 1580008"/>
                <a:gd name="connsiteX20" fmla="*/ 497892 w 1114426"/>
                <a:gd name="connsiteY20" fmla="*/ 1351239 h 1580008"/>
                <a:gd name="connsiteX21" fmla="*/ 521876 w 1114426"/>
                <a:gd name="connsiteY21" fmla="*/ 1347456 h 1580008"/>
                <a:gd name="connsiteX22" fmla="*/ 521876 w 1114426"/>
                <a:gd name="connsiteY22" fmla="*/ 1114427 h 1580008"/>
                <a:gd name="connsiteX23" fmla="*/ 0 w 1114426"/>
                <a:gd name="connsiteY23" fmla="*/ 1114427 h 1580008"/>
                <a:gd name="connsiteX24" fmla="*/ 326408 w 1114426"/>
                <a:gd name="connsiteY24" fmla="*/ 326408 h 1580008"/>
                <a:gd name="connsiteX25" fmla="*/ 1114426 w 1114426"/>
                <a:gd name="connsiteY25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4426" h="1580008">
                  <a:moveTo>
                    <a:pt x="1114425" y="472775"/>
                  </a:move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close/>
                  <a:moveTo>
                    <a:pt x="1114426" y="0"/>
                  </a:moveTo>
                  <a:lnTo>
                    <a:pt x="1114426" y="976143"/>
                  </a:lnTo>
                  <a:lnTo>
                    <a:pt x="1091428" y="980786"/>
                  </a:lnTo>
                  <a:cubicBezTo>
                    <a:pt x="1050198" y="998225"/>
                    <a:pt x="1021269" y="1039050"/>
                    <a:pt x="1021269" y="1086631"/>
                  </a:cubicBezTo>
                  <a:lnTo>
                    <a:pt x="1026881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innerShdw blurRad="215900" dist="50800" dir="27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102"/>
            <p:cNvGrpSpPr/>
            <p:nvPr/>
          </p:nvGrpSpPr>
          <p:grpSpPr>
            <a:xfrm>
              <a:off x="4925059" y="3620260"/>
              <a:ext cx="315001" cy="315002"/>
              <a:chOff x="8146929" y="3160395"/>
              <a:chExt cx="477656" cy="47765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Rectangle 211"/>
              <p:cNvSpPr>
                <a:spLocks noChangeArrowheads="1"/>
              </p:cNvSpPr>
              <p:nvPr/>
            </p:nvSpPr>
            <p:spPr bwMode="auto">
              <a:xfrm>
                <a:off x="8167744" y="3575605"/>
                <a:ext cx="62446" cy="62446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Rectangle 212"/>
              <p:cNvSpPr>
                <a:spLocks noChangeArrowheads="1"/>
              </p:cNvSpPr>
              <p:nvPr/>
            </p:nvSpPr>
            <p:spPr bwMode="auto">
              <a:xfrm>
                <a:off x="8292636" y="3492344"/>
                <a:ext cx="62446" cy="145707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Rectangle 213"/>
              <p:cNvSpPr>
                <a:spLocks noChangeArrowheads="1"/>
              </p:cNvSpPr>
              <p:nvPr/>
            </p:nvSpPr>
            <p:spPr bwMode="auto">
              <a:xfrm>
                <a:off x="8417528" y="3389363"/>
                <a:ext cx="61350" cy="248688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Rectangle 214"/>
              <p:cNvSpPr>
                <a:spLocks noChangeArrowheads="1"/>
              </p:cNvSpPr>
              <p:nvPr/>
            </p:nvSpPr>
            <p:spPr bwMode="auto">
              <a:xfrm>
                <a:off x="8541324" y="3285287"/>
                <a:ext cx="62446" cy="352765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Line 215"/>
              <p:cNvSpPr>
                <a:spLocks noChangeShapeType="1"/>
              </p:cNvSpPr>
              <p:nvPr/>
            </p:nvSpPr>
            <p:spPr bwMode="auto">
              <a:xfrm flipH="1">
                <a:off x="8146929" y="3638051"/>
                <a:ext cx="477656" cy="0"/>
              </a:xfrm>
              <a:prstGeom prst="lin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Line 216"/>
              <p:cNvSpPr>
                <a:spLocks noChangeShapeType="1"/>
              </p:cNvSpPr>
              <p:nvPr/>
            </p:nvSpPr>
            <p:spPr bwMode="auto">
              <a:xfrm flipH="1">
                <a:off x="8167744" y="3160395"/>
                <a:ext cx="436026" cy="373580"/>
              </a:xfrm>
              <a:prstGeom prst="lin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217"/>
              <p:cNvSpPr/>
              <p:nvPr/>
            </p:nvSpPr>
            <p:spPr bwMode="auto">
              <a:xfrm>
                <a:off x="8541324" y="3160395"/>
                <a:ext cx="62446" cy="62446"/>
              </a:xfrm>
              <a:custGeom>
                <a:avLst/>
                <a:gdLst>
                  <a:gd name="T0" fmla="*/ 0 w 57"/>
                  <a:gd name="T1" fmla="*/ 0 h 57"/>
                  <a:gd name="T2" fmla="*/ 57 w 57"/>
                  <a:gd name="T3" fmla="*/ 0 h 57"/>
                  <a:gd name="T4" fmla="*/ 57 w 57"/>
                  <a:gd name="T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7">
                    <a:moveTo>
                      <a:pt x="0" y="0"/>
                    </a:moveTo>
                    <a:lnTo>
                      <a:pt x="57" y="0"/>
                    </a:lnTo>
                    <a:lnTo>
                      <a:pt x="57" y="57"/>
                    </a:lnTo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110"/>
            <p:cNvGrpSpPr/>
            <p:nvPr/>
          </p:nvGrpSpPr>
          <p:grpSpPr>
            <a:xfrm>
              <a:off x="6790013" y="2485184"/>
              <a:ext cx="323501" cy="484538"/>
              <a:chOff x="658813" y="3189288"/>
              <a:chExt cx="360363" cy="53975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Freeform 35"/>
              <p:cNvSpPr/>
              <p:nvPr/>
            </p:nvSpPr>
            <p:spPr bwMode="auto">
              <a:xfrm>
                <a:off x="749300" y="3594100"/>
                <a:ext cx="179388" cy="134938"/>
              </a:xfrm>
              <a:custGeom>
                <a:avLst/>
                <a:gdLst>
                  <a:gd name="T0" fmla="*/ 0 w 64"/>
                  <a:gd name="T1" fmla="*/ 4 h 48"/>
                  <a:gd name="T2" fmla="*/ 0 w 64"/>
                  <a:gd name="T3" fmla="*/ 28 h 48"/>
                  <a:gd name="T4" fmla="*/ 4 w 64"/>
                  <a:gd name="T5" fmla="*/ 32 h 48"/>
                  <a:gd name="T6" fmla="*/ 8 w 64"/>
                  <a:gd name="T7" fmla="*/ 32 h 48"/>
                  <a:gd name="T8" fmla="*/ 8 w 64"/>
                  <a:gd name="T9" fmla="*/ 36 h 48"/>
                  <a:gd name="T10" fmla="*/ 20 w 64"/>
                  <a:gd name="T11" fmla="*/ 48 h 48"/>
                  <a:gd name="T12" fmla="*/ 44 w 64"/>
                  <a:gd name="T13" fmla="*/ 48 h 48"/>
                  <a:gd name="T14" fmla="*/ 56 w 64"/>
                  <a:gd name="T15" fmla="*/ 36 h 48"/>
                  <a:gd name="T16" fmla="*/ 56 w 64"/>
                  <a:gd name="T17" fmla="*/ 32 h 48"/>
                  <a:gd name="T18" fmla="*/ 60 w 64"/>
                  <a:gd name="T19" fmla="*/ 32 h 48"/>
                  <a:gd name="T20" fmla="*/ 64 w 64"/>
                  <a:gd name="T21" fmla="*/ 28 h 48"/>
                  <a:gd name="T22" fmla="*/ 64 w 64"/>
                  <a:gd name="T23" fmla="*/ 4 h 48"/>
                  <a:gd name="T24" fmla="*/ 64 w 64"/>
                  <a:gd name="T25" fmla="*/ 0 h 48"/>
                  <a:gd name="T26" fmla="*/ 0 w 64"/>
                  <a:gd name="T27" fmla="*/ 0 h 48"/>
                  <a:gd name="T28" fmla="*/ 0 w 64"/>
                  <a:gd name="T29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" h="48">
                    <a:moveTo>
                      <a:pt x="0" y="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42"/>
                      <a:pt x="14" y="48"/>
                      <a:pt x="20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6" y="42"/>
                      <a:pt x="56" y="36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2" y="32"/>
                      <a:pt x="64" y="30"/>
                      <a:pt x="64" y="28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4" y="1"/>
                      <a:pt x="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36"/>
              <p:cNvSpPr>
                <a:spLocks noEditPoints="1"/>
              </p:cNvSpPr>
              <p:nvPr/>
            </p:nvSpPr>
            <p:spPr bwMode="auto">
              <a:xfrm>
                <a:off x="658813" y="3189288"/>
                <a:ext cx="360363" cy="382588"/>
              </a:xfrm>
              <a:custGeom>
                <a:avLst/>
                <a:gdLst>
                  <a:gd name="T0" fmla="*/ 64 w 128"/>
                  <a:gd name="T1" fmla="*/ 0 h 136"/>
                  <a:gd name="T2" fmla="*/ 0 w 128"/>
                  <a:gd name="T3" fmla="*/ 64 h 136"/>
                  <a:gd name="T4" fmla="*/ 19 w 128"/>
                  <a:gd name="T5" fmla="*/ 115 h 136"/>
                  <a:gd name="T6" fmla="*/ 30 w 128"/>
                  <a:gd name="T7" fmla="*/ 136 h 136"/>
                  <a:gd name="T8" fmla="*/ 99 w 128"/>
                  <a:gd name="T9" fmla="*/ 136 h 136"/>
                  <a:gd name="T10" fmla="*/ 110 w 128"/>
                  <a:gd name="T11" fmla="*/ 115 h 136"/>
                  <a:gd name="T12" fmla="*/ 128 w 128"/>
                  <a:gd name="T13" fmla="*/ 64 h 136"/>
                  <a:gd name="T14" fmla="*/ 64 w 128"/>
                  <a:gd name="T15" fmla="*/ 0 h 136"/>
                  <a:gd name="T16" fmla="*/ 61 w 128"/>
                  <a:gd name="T17" fmla="*/ 32 h 136"/>
                  <a:gd name="T18" fmla="*/ 32 w 128"/>
                  <a:gd name="T19" fmla="*/ 64 h 136"/>
                  <a:gd name="T20" fmla="*/ 45 w 128"/>
                  <a:gd name="T21" fmla="*/ 94 h 136"/>
                  <a:gd name="T22" fmla="*/ 48 w 128"/>
                  <a:gd name="T23" fmla="*/ 98 h 136"/>
                  <a:gd name="T24" fmla="*/ 46 w 128"/>
                  <a:gd name="T25" fmla="*/ 104 h 136"/>
                  <a:gd name="T26" fmla="*/ 44 w 128"/>
                  <a:gd name="T27" fmla="*/ 104 h 136"/>
                  <a:gd name="T28" fmla="*/ 41 w 128"/>
                  <a:gd name="T29" fmla="*/ 102 h 136"/>
                  <a:gd name="T30" fmla="*/ 38 w 128"/>
                  <a:gd name="T31" fmla="*/ 98 h 136"/>
                  <a:gd name="T32" fmla="*/ 24 w 128"/>
                  <a:gd name="T33" fmla="*/ 64 h 136"/>
                  <a:gd name="T34" fmla="*/ 60 w 128"/>
                  <a:gd name="T35" fmla="*/ 24 h 136"/>
                  <a:gd name="T36" fmla="*/ 64 w 128"/>
                  <a:gd name="T37" fmla="*/ 28 h 136"/>
                  <a:gd name="T38" fmla="*/ 61 w 128"/>
                  <a:gd name="T3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8" h="136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83"/>
                      <a:pt x="10" y="100"/>
                      <a:pt x="19" y="115"/>
                    </a:cubicBezTo>
                    <a:cubicBezTo>
                      <a:pt x="23" y="122"/>
                      <a:pt x="27" y="129"/>
                      <a:pt x="30" y="136"/>
                    </a:cubicBezTo>
                    <a:cubicBezTo>
                      <a:pt x="99" y="136"/>
                      <a:pt x="99" y="136"/>
                      <a:pt x="99" y="136"/>
                    </a:cubicBezTo>
                    <a:cubicBezTo>
                      <a:pt x="101" y="129"/>
                      <a:pt x="105" y="122"/>
                      <a:pt x="110" y="115"/>
                    </a:cubicBezTo>
                    <a:cubicBezTo>
                      <a:pt x="118" y="100"/>
                      <a:pt x="128" y="83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1" y="32"/>
                    </a:moveTo>
                    <a:cubicBezTo>
                      <a:pt x="44" y="34"/>
                      <a:pt x="32" y="47"/>
                      <a:pt x="32" y="64"/>
                    </a:cubicBezTo>
                    <a:cubicBezTo>
                      <a:pt x="32" y="72"/>
                      <a:pt x="39" y="84"/>
                      <a:pt x="45" y="94"/>
                    </a:cubicBezTo>
                    <a:cubicBezTo>
                      <a:pt x="46" y="95"/>
                      <a:pt x="47" y="97"/>
                      <a:pt x="48" y="98"/>
                    </a:cubicBezTo>
                    <a:cubicBezTo>
                      <a:pt x="49" y="100"/>
                      <a:pt x="48" y="102"/>
                      <a:pt x="46" y="104"/>
                    </a:cubicBezTo>
                    <a:cubicBezTo>
                      <a:pt x="45" y="104"/>
                      <a:pt x="45" y="104"/>
                      <a:pt x="44" y="104"/>
                    </a:cubicBezTo>
                    <a:cubicBezTo>
                      <a:pt x="43" y="104"/>
                      <a:pt x="41" y="103"/>
                      <a:pt x="41" y="102"/>
                    </a:cubicBezTo>
                    <a:cubicBezTo>
                      <a:pt x="40" y="101"/>
                      <a:pt x="39" y="99"/>
                      <a:pt x="38" y="98"/>
                    </a:cubicBezTo>
                    <a:cubicBezTo>
                      <a:pt x="32" y="87"/>
                      <a:pt x="24" y="74"/>
                      <a:pt x="24" y="64"/>
                    </a:cubicBezTo>
                    <a:cubicBezTo>
                      <a:pt x="24" y="43"/>
                      <a:pt x="39" y="26"/>
                      <a:pt x="60" y="24"/>
                    </a:cubicBezTo>
                    <a:cubicBezTo>
                      <a:pt x="62" y="24"/>
                      <a:pt x="64" y="25"/>
                      <a:pt x="64" y="28"/>
                    </a:cubicBezTo>
                    <a:cubicBezTo>
                      <a:pt x="64" y="30"/>
                      <a:pt x="63" y="32"/>
                      <a:pt x="6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4" name="任意多边形 113"/>
            <p:cNvSpPr/>
            <p:nvPr/>
          </p:nvSpPr>
          <p:spPr>
            <a:xfrm rot="2700000">
              <a:off x="6630512" y="3651114"/>
              <a:ext cx="448071" cy="448071"/>
            </a:xfrm>
            <a:custGeom>
              <a:avLst/>
              <a:gdLst>
                <a:gd name="connsiteX0" fmla="*/ 704234 w 1072230"/>
                <a:gd name="connsiteY0" fmla="*/ 548838 h 1072230"/>
                <a:gd name="connsiteX1" fmla="*/ 693389 w 1072230"/>
                <a:gd name="connsiteY1" fmla="*/ 602554 h 1072230"/>
                <a:gd name="connsiteX2" fmla="*/ 602554 w 1072230"/>
                <a:gd name="connsiteY2" fmla="*/ 693389 h 1072230"/>
                <a:gd name="connsiteX3" fmla="*/ 568998 w 1072230"/>
                <a:gd name="connsiteY3" fmla="*/ 700164 h 1072230"/>
                <a:gd name="connsiteX4" fmla="*/ 568998 w 1072230"/>
                <a:gd name="connsiteY4" fmla="*/ 879092 h 1072230"/>
                <a:gd name="connsiteX5" fmla="*/ 598094 w 1072230"/>
                <a:gd name="connsiteY5" fmla="*/ 876524 h 1072230"/>
                <a:gd name="connsiteX6" fmla="*/ 879131 w 1072230"/>
                <a:gd name="connsiteY6" fmla="*/ 602427 h 1072230"/>
                <a:gd name="connsiteX7" fmla="*/ 884533 w 1072230"/>
                <a:gd name="connsiteY7" fmla="*/ 548838 h 1072230"/>
                <a:gd name="connsiteX8" fmla="*/ 187697 w 1072230"/>
                <a:gd name="connsiteY8" fmla="*/ 548838 h 1072230"/>
                <a:gd name="connsiteX9" fmla="*/ 193099 w 1072230"/>
                <a:gd name="connsiteY9" fmla="*/ 602427 h 1072230"/>
                <a:gd name="connsiteX10" fmla="*/ 474136 w 1072230"/>
                <a:gd name="connsiteY10" fmla="*/ 876524 h 1072230"/>
                <a:gd name="connsiteX11" fmla="*/ 509616 w 1072230"/>
                <a:gd name="connsiteY11" fmla="*/ 879655 h 1072230"/>
                <a:gd name="connsiteX12" fmla="*/ 509616 w 1072230"/>
                <a:gd name="connsiteY12" fmla="*/ 701453 h 1072230"/>
                <a:gd name="connsiteX13" fmla="*/ 469676 w 1072230"/>
                <a:gd name="connsiteY13" fmla="*/ 693389 h 1072230"/>
                <a:gd name="connsiteX14" fmla="*/ 378841 w 1072230"/>
                <a:gd name="connsiteY14" fmla="*/ 602554 h 1072230"/>
                <a:gd name="connsiteX15" fmla="*/ 367996 w 1072230"/>
                <a:gd name="connsiteY15" fmla="*/ 548838 h 1072230"/>
                <a:gd name="connsiteX16" fmla="*/ 536115 w 1072230"/>
                <a:gd name="connsiteY16" fmla="*/ 450771 h 1072230"/>
                <a:gd name="connsiteX17" fmla="*/ 450771 w 1072230"/>
                <a:gd name="connsiteY17" fmla="*/ 536115 h 1072230"/>
                <a:gd name="connsiteX18" fmla="*/ 536115 w 1072230"/>
                <a:gd name="connsiteY18" fmla="*/ 621459 h 1072230"/>
                <a:gd name="connsiteX19" fmla="*/ 621459 w 1072230"/>
                <a:gd name="connsiteY19" fmla="*/ 536115 h 1072230"/>
                <a:gd name="connsiteX20" fmla="*/ 536115 w 1072230"/>
                <a:gd name="connsiteY20" fmla="*/ 450771 h 1072230"/>
                <a:gd name="connsiteX21" fmla="*/ 568998 w 1072230"/>
                <a:gd name="connsiteY21" fmla="*/ 185050 h 1072230"/>
                <a:gd name="connsiteX22" fmla="*/ 568998 w 1072230"/>
                <a:gd name="connsiteY22" fmla="*/ 372066 h 1072230"/>
                <a:gd name="connsiteX23" fmla="*/ 602554 w 1072230"/>
                <a:gd name="connsiteY23" fmla="*/ 378841 h 1072230"/>
                <a:gd name="connsiteX24" fmla="*/ 693389 w 1072230"/>
                <a:gd name="connsiteY24" fmla="*/ 469676 h 1072230"/>
                <a:gd name="connsiteX25" fmla="*/ 697383 w 1072230"/>
                <a:gd name="connsiteY25" fmla="*/ 489456 h 1072230"/>
                <a:gd name="connsiteX26" fmla="*/ 882502 w 1072230"/>
                <a:gd name="connsiteY26" fmla="*/ 489456 h 1072230"/>
                <a:gd name="connsiteX27" fmla="*/ 880775 w 1072230"/>
                <a:gd name="connsiteY27" fmla="*/ 469885 h 1072230"/>
                <a:gd name="connsiteX28" fmla="*/ 606678 w 1072230"/>
                <a:gd name="connsiteY28" fmla="*/ 188848 h 1072230"/>
                <a:gd name="connsiteX29" fmla="*/ 509616 w 1072230"/>
                <a:gd name="connsiteY29" fmla="*/ 184073 h 1072230"/>
                <a:gd name="connsiteX30" fmla="*/ 474136 w 1072230"/>
                <a:gd name="connsiteY30" fmla="*/ 187204 h 1072230"/>
                <a:gd name="connsiteX31" fmla="*/ 193099 w 1072230"/>
                <a:gd name="connsiteY31" fmla="*/ 461301 h 1072230"/>
                <a:gd name="connsiteX32" fmla="*/ 190261 w 1072230"/>
                <a:gd name="connsiteY32" fmla="*/ 489456 h 1072230"/>
                <a:gd name="connsiteX33" fmla="*/ 374847 w 1072230"/>
                <a:gd name="connsiteY33" fmla="*/ 489456 h 1072230"/>
                <a:gd name="connsiteX34" fmla="*/ 378841 w 1072230"/>
                <a:gd name="connsiteY34" fmla="*/ 469676 h 1072230"/>
                <a:gd name="connsiteX35" fmla="*/ 469676 w 1072230"/>
                <a:gd name="connsiteY35" fmla="*/ 378841 h 1072230"/>
                <a:gd name="connsiteX36" fmla="*/ 509616 w 1072230"/>
                <a:gd name="connsiteY36" fmla="*/ 370777 h 1072230"/>
                <a:gd name="connsiteX37" fmla="*/ 536115 w 1072230"/>
                <a:gd name="connsiteY37" fmla="*/ 0 h 1072230"/>
                <a:gd name="connsiteX38" fmla="*/ 560453 w 1072230"/>
                <a:gd name="connsiteY38" fmla="*/ 2453 h 1072230"/>
                <a:gd name="connsiteX39" fmla="*/ 594600 w 1072230"/>
                <a:gd name="connsiteY39" fmla="*/ 91894 h 1072230"/>
                <a:gd name="connsiteX40" fmla="*/ 651562 w 1072230"/>
                <a:gd name="connsiteY40" fmla="*/ 13189 h 1072230"/>
                <a:gd name="connsiteX41" fmla="*/ 697807 w 1072230"/>
                <a:gd name="connsiteY41" fmla="*/ 27545 h 1072230"/>
                <a:gd name="connsiteX42" fmla="*/ 707577 w 1072230"/>
                <a:gd name="connsiteY42" fmla="*/ 122165 h 1072230"/>
                <a:gd name="connsiteX43" fmla="*/ 781521 w 1072230"/>
                <a:gd name="connsiteY43" fmla="*/ 62065 h 1072230"/>
                <a:gd name="connsiteX44" fmla="*/ 824168 w 1072230"/>
                <a:gd name="connsiteY44" fmla="*/ 85213 h 1072230"/>
                <a:gd name="connsiteX45" fmla="*/ 808874 w 1072230"/>
                <a:gd name="connsiteY45" fmla="*/ 180650 h 1072230"/>
                <a:gd name="connsiteX46" fmla="*/ 896385 w 1072230"/>
                <a:gd name="connsiteY46" fmla="*/ 141496 h 1072230"/>
                <a:gd name="connsiteX47" fmla="*/ 915206 w 1072230"/>
                <a:gd name="connsiteY47" fmla="*/ 157025 h 1072230"/>
                <a:gd name="connsiteX48" fmla="*/ 930734 w 1072230"/>
                <a:gd name="connsiteY48" fmla="*/ 175845 h 1072230"/>
                <a:gd name="connsiteX49" fmla="*/ 891580 w 1072230"/>
                <a:gd name="connsiteY49" fmla="*/ 263356 h 1072230"/>
                <a:gd name="connsiteX50" fmla="*/ 987017 w 1072230"/>
                <a:gd name="connsiteY50" fmla="*/ 248062 h 1072230"/>
                <a:gd name="connsiteX51" fmla="*/ 1010166 w 1072230"/>
                <a:gd name="connsiteY51" fmla="*/ 290710 h 1072230"/>
                <a:gd name="connsiteX52" fmla="*/ 950065 w 1072230"/>
                <a:gd name="connsiteY52" fmla="*/ 364653 h 1072230"/>
                <a:gd name="connsiteX53" fmla="*/ 1044685 w 1072230"/>
                <a:gd name="connsiteY53" fmla="*/ 374423 h 1072230"/>
                <a:gd name="connsiteX54" fmla="*/ 1059041 w 1072230"/>
                <a:gd name="connsiteY54" fmla="*/ 420668 h 1072230"/>
                <a:gd name="connsiteX55" fmla="*/ 980336 w 1072230"/>
                <a:gd name="connsiteY55" fmla="*/ 477630 h 1072230"/>
                <a:gd name="connsiteX56" fmla="*/ 1069777 w 1072230"/>
                <a:gd name="connsiteY56" fmla="*/ 511777 h 1072230"/>
                <a:gd name="connsiteX57" fmla="*/ 1072230 w 1072230"/>
                <a:gd name="connsiteY57" fmla="*/ 536115 h 1072230"/>
                <a:gd name="connsiteX58" fmla="*/ 1069777 w 1072230"/>
                <a:gd name="connsiteY58" fmla="*/ 560453 h 1072230"/>
                <a:gd name="connsiteX59" fmla="*/ 980336 w 1072230"/>
                <a:gd name="connsiteY59" fmla="*/ 594600 h 1072230"/>
                <a:gd name="connsiteX60" fmla="*/ 1059041 w 1072230"/>
                <a:gd name="connsiteY60" fmla="*/ 651562 h 1072230"/>
                <a:gd name="connsiteX61" fmla="*/ 1044685 w 1072230"/>
                <a:gd name="connsiteY61" fmla="*/ 697807 h 1072230"/>
                <a:gd name="connsiteX62" fmla="*/ 950065 w 1072230"/>
                <a:gd name="connsiteY62" fmla="*/ 707577 h 1072230"/>
                <a:gd name="connsiteX63" fmla="*/ 1010166 w 1072230"/>
                <a:gd name="connsiteY63" fmla="*/ 781521 h 1072230"/>
                <a:gd name="connsiteX64" fmla="*/ 987017 w 1072230"/>
                <a:gd name="connsiteY64" fmla="*/ 824168 h 1072230"/>
                <a:gd name="connsiteX65" fmla="*/ 891580 w 1072230"/>
                <a:gd name="connsiteY65" fmla="*/ 808874 h 1072230"/>
                <a:gd name="connsiteX66" fmla="*/ 930734 w 1072230"/>
                <a:gd name="connsiteY66" fmla="*/ 896385 h 1072230"/>
                <a:gd name="connsiteX67" fmla="*/ 915206 w 1072230"/>
                <a:gd name="connsiteY67" fmla="*/ 915206 h 1072230"/>
                <a:gd name="connsiteX68" fmla="*/ 896385 w 1072230"/>
                <a:gd name="connsiteY68" fmla="*/ 930734 h 1072230"/>
                <a:gd name="connsiteX69" fmla="*/ 808874 w 1072230"/>
                <a:gd name="connsiteY69" fmla="*/ 891580 h 1072230"/>
                <a:gd name="connsiteX70" fmla="*/ 824168 w 1072230"/>
                <a:gd name="connsiteY70" fmla="*/ 987017 h 1072230"/>
                <a:gd name="connsiteX71" fmla="*/ 781520 w 1072230"/>
                <a:gd name="connsiteY71" fmla="*/ 1010166 h 1072230"/>
                <a:gd name="connsiteX72" fmla="*/ 707577 w 1072230"/>
                <a:gd name="connsiteY72" fmla="*/ 950065 h 1072230"/>
                <a:gd name="connsiteX73" fmla="*/ 697807 w 1072230"/>
                <a:gd name="connsiteY73" fmla="*/ 1044685 h 1072230"/>
                <a:gd name="connsiteX74" fmla="*/ 651562 w 1072230"/>
                <a:gd name="connsiteY74" fmla="*/ 1059041 h 1072230"/>
                <a:gd name="connsiteX75" fmla="*/ 594600 w 1072230"/>
                <a:gd name="connsiteY75" fmla="*/ 980336 h 1072230"/>
                <a:gd name="connsiteX76" fmla="*/ 560453 w 1072230"/>
                <a:gd name="connsiteY76" fmla="*/ 1069777 h 1072230"/>
                <a:gd name="connsiteX77" fmla="*/ 536115 w 1072230"/>
                <a:gd name="connsiteY77" fmla="*/ 1072230 h 1072230"/>
                <a:gd name="connsiteX78" fmla="*/ 511777 w 1072230"/>
                <a:gd name="connsiteY78" fmla="*/ 1069777 h 1072230"/>
                <a:gd name="connsiteX79" fmla="*/ 477630 w 1072230"/>
                <a:gd name="connsiteY79" fmla="*/ 980336 h 1072230"/>
                <a:gd name="connsiteX80" fmla="*/ 420668 w 1072230"/>
                <a:gd name="connsiteY80" fmla="*/ 1059041 h 1072230"/>
                <a:gd name="connsiteX81" fmla="*/ 374423 w 1072230"/>
                <a:gd name="connsiteY81" fmla="*/ 1044685 h 1072230"/>
                <a:gd name="connsiteX82" fmla="*/ 364653 w 1072230"/>
                <a:gd name="connsiteY82" fmla="*/ 950065 h 1072230"/>
                <a:gd name="connsiteX83" fmla="*/ 290710 w 1072230"/>
                <a:gd name="connsiteY83" fmla="*/ 1010166 h 1072230"/>
                <a:gd name="connsiteX84" fmla="*/ 248062 w 1072230"/>
                <a:gd name="connsiteY84" fmla="*/ 987017 h 1072230"/>
                <a:gd name="connsiteX85" fmla="*/ 263356 w 1072230"/>
                <a:gd name="connsiteY85" fmla="*/ 891580 h 1072230"/>
                <a:gd name="connsiteX86" fmla="*/ 175845 w 1072230"/>
                <a:gd name="connsiteY86" fmla="*/ 930734 h 1072230"/>
                <a:gd name="connsiteX87" fmla="*/ 157025 w 1072230"/>
                <a:gd name="connsiteY87" fmla="*/ 915206 h 1072230"/>
                <a:gd name="connsiteX88" fmla="*/ 141496 w 1072230"/>
                <a:gd name="connsiteY88" fmla="*/ 896385 h 1072230"/>
                <a:gd name="connsiteX89" fmla="*/ 180650 w 1072230"/>
                <a:gd name="connsiteY89" fmla="*/ 808874 h 1072230"/>
                <a:gd name="connsiteX90" fmla="*/ 85213 w 1072230"/>
                <a:gd name="connsiteY90" fmla="*/ 824168 h 1072230"/>
                <a:gd name="connsiteX91" fmla="*/ 62065 w 1072230"/>
                <a:gd name="connsiteY91" fmla="*/ 781521 h 1072230"/>
                <a:gd name="connsiteX92" fmla="*/ 122165 w 1072230"/>
                <a:gd name="connsiteY92" fmla="*/ 707577 h 1072230"/>
                <a:gd name="connsiteX93" fmla="*/ 27545 w 1072230"/>
                <a:gd name="connsiteY93" fmla="*/ 697807 h 1072230"/>
                <a:gd name="connsiteX94" fmla="*/ 13189 w 1072230"/>
                <a:gd name="connsiteY94" fmla="*/ 651562 h 1072230"/>
                <a:gd name="connsiteX95" fmla="*/ 91894 w 1072230"/>
                <a:gd name="connsiteY95" fmla="*/ 594600 h 1072230"/>
                <a:gd name="connsiteX96" fmla="*/ 2453 w 1072230"/>
                <a:gd name="connsiteY96" fmla="*/ 560453 h 1072230"/>
                <a:gd name="connsiteX97" fmla="*/ 0 w 1072230"/>
                <a:gd name="connsiteY97" fmla="*/ 536115 h 1072230"/>
                <a:gd name="connsiteX98" fmla="*/ 2453 w 1072230"/>
                <a:gd name="connsiteY98" fmla="*/ 511777 h 1072230"/>
                <a:gd name="connsiteX99" fmla="*/ 91894 w 1072230"/>
                <a:gd name="connsiteY99" fmla="*/ 477630 h 1072230"/>
                <a:gd name="connsiteX100" fmla="*/ 13189 w 1072230"/>
                <a:gd name="connsiteY100" fmla="*/ 420668 h 1072230"/>
                <a:gd name="connsiteX101" fmla="*/ 27545 w 1072230"/>
                <a:gd name="connsiteY101" fmla="*/ 374423 h 1072230"/>
                <a:gd name="connsiteX102" fmla="*/ 122165 w 1072230"/>
                <a:gd name="connsiteY102" fmla="*/ 364653 h 1072230"/>
                <a:gd name="connsiteX103" fmla="*/ 62065 w 1072230"/>
                <a:gd name="connsiteY103" fmla="*/ 290710 h 1072230"/>
                <a:gd name="connsiteX104" fmla="*/ 85213 w 1072230"/>
                <a:gd name="connsiteY104" fmla="*/ 248062 h 1072230"/>
                <a:gd name="connsiteX105" fmla="*/ 180650 w 1072230"/>
                <a:gd name="connsiteY105" fmla="*/ 263356 h 1072230"/>
                <a:gd name="connsiteX106" fmla="*/ 141496 w 1072230"/>
                <a:gd name="connsiteY106" fmla="*/ 175845 h 1072230"/>
                <a:gd name="connsiteX107" fmla="*/ 157025 w 1072230"/>
                <a:gd name="connsiteY107" fmla="*/ 157025 h 1072230"/>
                <a:gd name="connsiteX108" fmla="*/ 175845 w 1072230"/>
                <a:gd name="connsiteY108" fmla="*/ 141496 h 1072230"/>
                <a:gd name="connsiteX109" fmla="*/ 263356 w 1072230"/>
                <a:gd name="connsiteY109" fmla="*/ 180650 h 1072230"/>
                <a:gd name="connsiteX110" fmla="*/ 248062 w 1072230"/>
                <a:gd name="connsiteY110" fmla="*/ 85213 h 1072230"/>
                <a:gd name="connsiteX111" fmla="*/ 290710 w 1072230"/>
                <a:gd name="connsiteY111" fmla="*/ 62065 h 1072230"/>
                <a:gd name="connsiteX112" fmla="*/ 364653 w 1072230"/>
                <a:gd name="connsiteY112" fmla="*/ 122165 h 1072230"/>
                <a:gd name="connsiteX113" fmla="*/ 374423 w 1072230"/>
                <a:gd name="connsiteY113" fmla="*/ 27545 h 1072230"/>
                <a:gd name="connsiteX114" fmla="*/ 420668 w 1072230"/>
                <a:gd name="connsiteY114" fmla="*/ 13189 h 1072230"/>
                <a:gd name="connsiteX115" fmla="*/ 477630 w 1072230"/>
                <a:gd name="connsiteY115" fmla="*/ 91894 h 1072230"/>
                <a:gd name="connsiteX116" fmla="*/ 511777 w 1072230"/>
                <a:gd name="connsiteY116" fmla="*/ 2453 h 107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72230" h="1072230">
                  <a:moveTo>
                    <a:pt x="704234" y="548838"/>
                  </a:moveTo>
                  <a:lnTo>
                    <a:pt x="693389" y="602554"/>
                  </a:lnTo>
                  <a:cubicBezTo>
                    <a:pt x="676115" y="643396"/>
                    <a:pt x="643396" y="676115"/>
                    <a:pt x="602554" y="693389"/>
                  </a:cubicBezTo>
                  <a:lnTo>
                    <a:pt x="568998" y="700164"/>
                  </a:lnTo>
                  <a:lnTo>
                    <a:pt x="568998" y="879092"/>
                  </a:lnTo>
                  <a:lnTo>
                    <a:pt x="598094" y="876524"/>
                  </a:lnTo>
                  <a:cubicBezTo>
                    <a:pt x="738911" y="851371"/>
                    <a:pt x="850563" y="742032"/>
                    <a:pt x="879131" y="602427"/>
                  </a:cubicBezTo>
                  <a:lnTo>
                    <a:pt x="884533" y="548838"/>
                  </a:lnTo>
                  <a:close/>
                  <a:moveTo>
                    <a:pt x="187697" y="548838"/>
                  </a:moveTo>
                  <a:lnTo>
                    <a:pt x="193099" y="602427"/>
                  </a:lnTo>
                  <a:cubicBezTo>
                    <a:pt x="221667" y="742032"/>
                    <a:pt x="333319" y="851371"/>
                    <a:pt x="474136" y="876524"/>
                  </a:cubicBezTo>
                  <a:lnTo>
                    <a:pt x="509616" y="879655"/>
                  </a:lnTo>
                  <a:lnTo>
                    <a:pt x="509616" y="701453"/>
                  </a:lnTo>
                  <a:lnTo>
                    <a:pt x="469676" y="693389"/>
                  </a:lnTo>
                  <a:cubicBezTo>
                    <a:pt x="428834" y="676115"/>
                    <a:pt x="396115" y="643396"/>
                    <a:pt x="378841" y="602554"/>
                  </a:cubicBezTo>
                  <a:lnTo>
                    <a:pt x="367996" y="548838"/>
                  </a:lnTo>
                  <a:close/>
                  <a:moveTo>
                    <a:pt x="536115" y="450771"/>
                  </a:moveTo>
                  <a:cubicBezTo>
                    <a:pt x="488981" y="450771"/>
                    <a:pt x="450771" y="488981"/>
                    <a:pt x="450771" y="536115"/>
                  </a:cubicBezTo>
                  <a:cubicBezTo>
                    <a:pt x="450771" y="583249"/>
                    <a:pt x="488981" y="621459"/>
                    <a:pt x="536115" y="621459"/>
                  </a:cubicBezTo>
                  <a:cubicBezTo>
                    <a:pt x="583249" y="621459"/>
                    <a:pt x="621459" y="583249"/>
                    <a:pt x="621459" y="536115"/>
                  </a:cubicBezTo>
                  <a:cubicBezTo>
                    <a:pt x="621459" y="488981"/>
                    <a:pt x="583249" y="450771"/>
                    <a:pt x="536115" y="450771"/>
                  </a:cubicBezTo>
                  <a:close/>
                  <a:moveTo>
                    <a:pt x="568998" y="185050"/>
                  </a:moveTo>
                  <a:lnTo>
                    <a:pt x="568998" y="372066"/>
                  </a:lnTo>
                  <a:lnTo>
                    <a:pt x="602554" y="378841"/>
                  </a:lnTo>
                  <a:cubicBezTo>
                    <a:pt x="643396" y="396115"/>
                    <a:pt x="676115" y="428834"/>
                    <a:pt x="693389" y="469676"/>
                  </a:cubicBezTo>
                  <a:lnTo>
                    <a:pt x="697383" y="489456"/>
                  </a:lnTo>
                  <a:lnTo>
                    <a:pt x="882502" y="489456"/>
                  </a:lnTo>
                  <a:lnTo>
                    <a:pt x="880775" y="469885"/>
                  </a:lnTo>
                  <a:cubicBezTo>
                    <a:pt x="855622" y="329068"/>
                    <a:pt x="746282" y="217416"/>
                    <a:pt x="606678" y="188848"/>
                  </a:cubicBezTo>
                  <a:close/>
                  <a:moveTo>
                    <a:pt x="509616" y="184073"/>
                  </a:moveTo>
                  <a:lnTo>
                    <a:pt x="474136" y="187204"/>
                  </a:lnTo>
                  <a:cubicBezTo>
                    <a:pt x="333319" y="212357"/>
                    <a:pt x="221667" y="321696"/>
                    <a:pt x="193099" y="461301"/>
                  </a:cubicBezTo>
                  <a:lnTo>
                    <a:pt x="190261" y="489456"/>
                  </a:lnTo>
                  <a:lnTo>
                    <a:pt x="374847" y="489456"/>
                  </a:lnTo>
                  <a:lnTo>
                    <a:pt x="378841" y="469676"/>
                  </a:lnTo>
                  <a:cubicBezTo>
                    <a:pt x="396115" y="428834"/>
                    <a:pt x="428834" y="396115"/>
                    <a:pt x="469676" y="378841"/>
                  </a:cubicBezTo>
                  <a:lnTo>
                    <a:pt x="509616" y="370777"/>
                  </a:lnTo>
                  <a:close/>
                  <a:moveTo>
                    <a:pt x="536115" y="0"/>
                  </a:moveTo>
                  <a:lnTo>
                    <a:pt x="560453" y="2453"/>
                  </a:lnTo>
                  <a:lnTo>
                    <a:pt x="594600" y="91894"/>
                  </a:lnTo>
                  <a:lnTo>
                    <a:pt x="651562" y="13189"/>
                  </a:lnTo>
                  <a:lnTo>
                    <a:pt x="697807" y="27545"/>
                  </a:lnTo>
                  <a:lnTo>
                    <a:pt x="707577" y="122165"/>
                  </a:lnTo>
                  <a:lnTo>
                    <a:pt x="781521" y="62065"/>
                  </a:lnTo>
                  <a:lnTo>
                    <a:pt x="824168" y="85213"/>
                  </a:lnTo>
                  <a:lnTo>
                    <a:pt x="808874" y="180650"/>
                  </a:lnTo>
                  <a:lnTo>
                    <a:pt x="896385" y="141496"/>
                  </a:lnTo>
                  <a:lnTo>
                    <a:pt x="915206" y="157025"/>
                  </a:lnTo>
                  <a:lnTo>
                    <a:pt x="930734" y="175845"/>
                  </a:lnTo>
                  <a:lnTo>
                    <a:pt x="891580" y="263356"/>
                  </a:lnTo>
                  <a:lnTo>
                    <a:pt x="987017" y="248062"/>
                  </a:lnTo>
                  <a:lnTo>
                    <a:pt x="1010166" y="290710"/>
                  </a:lnTo>
                  <a:lnTo>
                    <a:pt x="950065" y="364653"/>
                  </a:lnTo>
                  <a:lnTo>
                    <a:pt x="1044685" y="374423"/>
                  </a:lnTo>
                  <a:lnTo>
                    <a:pt x="1059041" y="420668"/>
                  </a:lnTo>
                  <a:lnTo>
                    <a:pt x="980336" y="477630"/>
                  </a:lnTo>
                  <a:lnTo>
                    <a:pt x="1069777" y="511777"/>
                  </a:lnTo>
                  <a:lnTo>
                    <a:pt x="1072230" y="536115"/>
                  </a:lnTo>
                  <a:lnTo>
                    <a:pt x="1069777" y="560453"/>
                  </a:lnTo>
                  <a:lnTo>
                    <a:pt x="980336" y="594600"/>
                  </a:lnTo>
                  <a:lnTo>
                    <a:pt x="1059041" y="651562"/>
                  </a:lnTo>
                  <a:lnTo>
                    <a:pt x="1044685" y="697807"/>
                  </a:lnTo>
                  <a:lnTo>
                    <a:pt x="950065" y="707577"/>
                  </a:lnTo>
                  <a:lnTo>
                    <a:pt x="1010166" y="781521"/>
                  </a:lnTo>
                  <a:lnTo>
                    <a:pt x="987017" y="824168"/>
                  </a:lnTo>
                  <a:lnTo>
                    <a:pt x="891580" y="808874"/>
                  </a:lnTo>
                  <a:lnTo>
                    <a:pt x="930734" y="896385"/>
                  </a:lnTo>
                  <a:lnTo>
                    <a:pt x="915206" y="915206"/>
                  </a:lnTo>
                  <a:lnTo>
                    <a:pt x="896385" y="930734"/>
                  </a:lnTo>
                  <a:lnTo>
                    <a:pt x="808874" y="891580"/>
                  </a:lnTo>
                  <a:lnTo>
                    <a:pt x="824168" y="987017"/>
                  </a:lnTo>
                  <a:lnTo>
                    <a:pt x="781520" y="1010166"/>
                  </a:lnTo>
                  <a:lnTo>
                    <a:pt x="707577" y="950065"/>
                  </a:lnTo>
                  <a:lnTo>
                    <a:pt x="697807" y="1044685"/>
                  </a:lnTo>
                  <a:lnTo>
                    <a:pt x="651562" y="1059041"/>
                  </a:lnTo>
                  <a:lnTo>
                    <a:pt x="594600" y="980336"/>
                  </a:lnTo>
                  <a:lnTo>
                    <a:pt x="560453" y="1069777"/>
                  </a:lnTo>
                  <a:lnTo>
                    <a:pt x="536115" y="1072230"/>
                  </a:lnTo>
                  <a:lnTo>
                    <a:pt x="511777" y="1069777"/>
                  </a:lnTo>
                  <a:lnTo>
                    <a:pt x="477630" y="980336"/>
                  </a:lnTo>
                  <a:lnTo>
                    <a:pt x="420668" y="1059041"/>
                  </a:lnTo>
                  <a:lnTo>
                    <a:pt x="374423" y="1044685"/>
                  </a:lnTo>
                  <a:lnTo>
                    <a:pt x="364653" y="950065"/>
                  </a:lnTo>
                  <a:lnTo>
                    <a:pt x="290710" y="1010166"/>
                  </a:lnTo>
                  <a:lnTo>
                    <a:pt x="248062" y="987017"/>
                  </a:lnTo>
                  <a:lnTo>
                    <a:pt x="263356" y="891580"/>
                  </a:lnTo>
                  <a:lnTo>
                    <a:pt x="175845" y="930734"/>
                  </a:lnTo>
                  <a:lnTo>
                    <a:pt x="157025" y="915206"/>
                  </a:lnTo>
                  <a:lnTo>
                    <a:pt x="141496" y="896385"/>
                  </a:lnTo>
                  <a:lnTo>
                    <a:pt x="180650" y="808874"/>
                  </a:lnTo>
                  <a:lnTo>
                    <a:pt x="85213" y="824168"/>
                  </a:lnTo>
                  <a:lnTo>
                    <a:pt x="62065" y="781521"/>
                  </a:lnTo>
                  <a:lnTo>
                    <a:pt x="122165" y="707577"/>
                  </a:lnTo>
                  <a:lnTo>
                    <a:pt x="27545" y="697807"/>
                  </a:lnTo>
                  <a:lnTo>
                    <a:pt x="13189" y="651562"/>
                  </a:lnTo>
                  <a:lnTo>
                    <a:pt x="91894" y="594600"/>
                  </a:lnTo>
                  <a:lnTo>
                    <a:pt x="2453" y="560453"/>
                  </a:lnTo>
                  <a:lnTo>
                    <a:pt x="0" y="536115"/>
                  </a:lnTo>
                  <a:lnTo>
                    <a:pt x="2453" y="511777"/>
                  </a:lnTo>
                  <a:lnTo>
                    <a:pt x="91894" y="477630"/>
                  </a:lnTo>
                  <a:lnTo>
                    <a:pt x="13189" y="420668"/>
                  </a:lnTo>
                  <a:lnTo>
                    <a:pt x="27545" y="374423"/>
                  </a:lnTo>
                  <a:lnTo>
                    <a:pt x="122165" y="364653"/>
                  </a:lnTo>
                  <a:lnTo>
                    <a:pt x="62065" y="290710"/>
                  </a:lnTo>
                  <a:lnTo>
                    <a:pt x="85213" y="248062"/>
                  </a:lnTo>
                  <a:lnTo>
                    <a:pt x="180650" y="263356"/>
                  </a:lnTo>
                  <a:lnTo>
                    <a:pt x="141496" y="175845"/>
                  </a:lnTo>
                  <a:lnTo>
                    <a:pt x="157025" y="157025"/>
                  </a:lnTo>
                  <a:lnTo>
                    <a:pt x="175845" y="141496"/>
                  </a:lnTo>
                  <a:lnTo>
                    <a:pt x="263356" y="180650"/>
                  </a:lnTo>
                  <a:lnTo>
                    <a:pt x="248062" y="85213"/>
                  </a:lnTo>
                  <a:lnTo>
                    <a:pt x="290710" y="62065"/>
                  </a:lnTo>
                  <a:lnTo>
                    <a:pt x="364653" y="122165"/>
                  </a:lnTo>
                  <a:lnTo>
                    <a:pt x="374423" y="27545"/>
                  </a:lnTo>
                  <a:lnTo>
                    <a:pt x="420668" y="13189"/>
                  </a:lnTo>
                  <a:lnTo>
                    <a:pt x="477630" y="91894"/>
                  </a:lnTo>
                  <a:lnTo>
                    <a:pt x="511777" y="24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114"/>
            <p:cNvGrpSpPr/>
            <p:nvPr/>
          </p:nvGrpSpPr>
          <p:grpSpPr>
            <a:xfrm>
              <a:off x="4679639" y="4868267"/>
              <a:ext cx="340567" cy="330837"/>
              <a:chOff x="6796375" y="5745283"/>
              <a:chExt cx="555625" cy="53975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6" name="Freeform 31"/>
              <p:cNvSpPr/>
              <p:nvPr/>
            </p:nvSpPr>
            <p:spPr bwMode="auto">
              <a:xfrm>
                <a:off x="7051962" y="6015158"/>
                <a:ext cx="44450" cy="46038"/>
              </a:xfrm>
              <a:custGeom>
                <a:avLst/>
                <a:gdLst>
                  <a:gd name="T0" fmla="*/ 8 w 16"/>
                  <a:gd name="T1" fmla="*/ 0 h 16"/>
                  <a:gd name="T2" fmla="*/ 2 w 16"/>
                  <a:gd name="T3" fmla="*/ 2 h 16"/>
                  <a:gd name="T4" fmla="*/ 0 w 16"/>
                  <a:gd name="T5" fmla="*/ 8 h 16"/>
                  <a:gd name="T6" fmla="*/ 8 w 16"/>
                  <a:gd name="T7" fmla="*/ 16 h 16"/>
                  <a:gd name="T8" fmla="*/ 14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0" y="16"/>
                      <a:pt x="12" y="15"/>
                      <a:pt x="14" y="14"/>
                    </a:cubicBezTo>
                    <a:cubicBezTo>
                      <a:pt x="15" y="12"/>
                      <a:pt x="16" y="10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32"/>
              <p:cNvSpPr>
                <a:spLocks noEditPoints="1"/>
              </p:cNvSpPr>
              <p:nvPr/>
            </p:nvSpPr>
            <p:spPr bwMode="auto">
              <a:xfrm>
                <a:off x="6796375" y="5745283"/>
                <a:ext cx="555625" cy="539750"/>
              </a:xfrm>
              <a:custGeom>
                <a:avLst/>
                <a:gdLst>
                  <a:gd name="T0" fmla="*/ 187 w 198"/>
                  <a:gd name="T1" fmla="*/ 104 h 192"/>
                  <a:gd name="T2" fmla="*/ 168 w 198"/>
                  <a:gd name="T3" fmla="*/ 33 h 192"/>
                  <a:gd name="T4" fmla="*/ 184 w 198"/>
                  <a:gd name="T5" fmla="*/ 48 h 192"/>
                  <a:gd name="T6" fmla="*/ 187 w 198"/>
                  <a:gd name="T7" fmla="*/ 8 h 192"/>
                  <a:gd name="T8" fmla="*/ 148 w 198"/>
                  <a:gd name="T9" fmla="*/ 8 h 192"/>
                  <a:gd name="T10" fmla="*/ 162 w 198"/>
                  <a:gd name="T11" fmla="*/ 27 h 192"/>
                  <a:gd name="T12" fmla="*/ 99 w 198"/>
                  <a:gd name="T13" fmla="*/ 16 h 192"/>
                  <a:gd name="T14" fmla="*/ 36 w 198"/>
                  <a:gd name="T15" fmla="*/ 27 h 192"/>
                  <a:gd name="T16" fmla="*/ 50 w 198"/>
                  <a:gd name="T17" fmla="*/ 8 h 192"/>
                  <a:gd name="T18" fmla="*/ 11 w 198"/>
                  <a:gd name="T19" fmla="*/ 8 h 192"/>
                  <a:gd name="T20" fmla="*/ 14 w 198"/>
                  <a:gd name="T21" fmla="*/ 48 h 192"/>
                  <a:gd name="T22" fmla="*/ 31 w 198"/>
                  <a:gd name="T23" fmla="*/ 33 h 192"/>
                  <a:gd name="T24" fmla="*/ 11 w 198"/>
                  <a:gd name="T25" fmla="*/ 104 h 192"/>
                  <a:gd name="T26" fmla="*/ 49 w 198"/>
                  <a:gd name="T27" fmla="*/ 176 h 192"/>
                  <a:gd name="T28" fmla="*/ 36 w 198"/>
                  <a:gd name="T29" fmla="*/ 190 h 192"/>
                  <a:gd name="T30" fmla="*/ 42 w 198"/>
                  <a:gd name="T31" fmla="*/ 191 h 192"/>
                  <a:gd name="T32" fmla="*/ 56 w 198"/>
                  <a:gd name="T33" fmla="*/ 180 h 192"/>
                  <a:gd name="T34" fmla="*/ 142 w 198"/>
                  <a:gd name="T35" fmla="*/ 180 h 192"/>
                  <a:gd name="T36" fmla="*/ 157 w 198"/>
                  <a:gd name="T37" fmla="*/ 191 h 192"/>
                  <a:gd name="T38" fmla="*/ 162 w 198"/>
                  <a:gd name="T39" fmla="*/ 190 h 192"/>
                  <a:gd name="T40" fmla="*/ 150 w 198"/>
                  <a:gd name="T41" fmla="*/ 176 h 192"/>
                  <a:gd name="T42" fmla="*/ 65 w 198"/>
                  <a:gd name="T43" fmla="*/ 49 h 192"/>
                  <a:gd name="T44" fmla="*/ 103 w 198"/>
                  <a:gd name="T45" fmla="*/ 44 h 192"/>
                  <a:gd name="T46" fmla="*/ 99 w 198"/>
                  <a:gd name="T47" fmla="*/ 64 h 192"/>
                  <a:gd name="T48" fmla="*/ 95 w 198"/>
                  <a:gd name="T49" fmla="*/ 48 h 192"/>
                  <a:gd name="T50" fmla="*/ 67 w 198"/>
                  <a:gd name="T51" fmla="*/ 56 h 192"/>
                  <a:gd name="T52" fmla="*/ 65 w 198"/>
                  <a:gd name="T53" fmla="*/ 49 h 192"/>
                  <a:gd name="T54" fmla="*/ 119 w 198"/>
                  <a:gd name="T55" fmla="*/ 128 h 192"/>
                  <a:gd name="T56" fmla="*/ 107 w 198"/>
                  <a:gd name="T57" fmla="*/ 118 h 192"/>
                  <a:gd name="T58" fmla="*/ 83 w 198"/>
                  <a:gd name="T59" fmla="*/ 104 h 192"/>
                  <a:gd name="T60" fmla="*/ 52 w 198"/>
                  <a:gd name="T61" fmla="*/ 63 h 192"/>
                  <a:gd name="T62" fmla="*/ 58 w 198"/>
                  <a:gd name="T63" fmla="*/ 57 h 192"/>
                  <a:gd name="T64" fmla="*/ 99 w 198"/>
                  <a:gd name="T65" fmla="*/ 88 h 192"/>
                  <a:gd name="T66" fmla="*/ 113 w 198"/>
                  <a:gd name="T67" fmla="*/ 112 h 192"/>
                  <a:gd name="T68" fmla="*/ 122 w 198"/>
                  <a:gd name="T69" fmla="*/ 12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8" h="192">
                    <a:moveTo>
                      <a:pt x="150" y="176"/>
                    </a:moveTo>
                    <a:cubicBezTo>
                      <a:pt x="172" y="160"/>
                      <a:pt x="187" y="134"/>
                      <a:pt x="187" y="104"/>
                    </a:cubicBezTo>
                    <a:cubicBezTo>
                      <a:pt x="187" y="79"/>
                      <a:pt x="177" y="57"/>
                      <a:pt x="160" y="41"/>
                    </a:cubicBezTo>
                    <a:cubicBezTo>
                      <a:pt x="168" y="33"/>
                      <a:pt x="168" y="33"/>
                      <a:pt x="168" y="33"/>
                    </a:cubicBezTo>
                    <a:cubicBezTo>
                      <a:pt x="181" y="47"/>
                      <a:pt x="181" y="47"/>
                      <a:pt x="181" y="47"/>
                    </a:cubicBezTo>
                    <a:cubicBezTo>
                      <a:pt x="182" y="47"/>
                      <a:pt x="183" y="48"/>
                      <a:pt x="184" y="48"/>
                    </a:cubicBezTo>
                    <a:cubicBezTo>
                      <a:pt x="185" y="48"/>
                      <a:pt x="186" y="47"/>
                      <a:pt x="187" y="47"/>
                    </a:cubicBezTo>
                    <a:cubicBezTo>
                      <a:pt x="198" y="36"/>
                      <a:pt x="198" y="19"/>
                      <a:pt x="187" y="8"/>
                    </a:cubicBezTo>
                    <a:cubicBezTo>
                      <a:pt x="182" y="3"/>
                      <a:pt x="175" y="0"/>
                      <a:pt x="168" y="0"/>
                    </a:cubicBezTo>
                    <a:cubicBezTo>
                      <a:pt x="160" y="0"/>
                      <a:pt x="153" y="3"/>
                      <a:pt x="148" y="8"/>
                    </a:cubicBezTo>
                    <a:cubicBezTo>
                      <a:pt x="147" y="9"/>
                      <a:pt x="147" y="12"/>
                      <a:pt x="148" y="14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54" y="35"/>
                      <a:pt x="154" y="35"/>
                      <a:pt x="154" y="35"/>
                    </a:cubicBezTo>
                    <a:cubicBezTo>
                      <a:pt x="139" y="23"/>
                      <a:pt x="120" y="16"/>
                      <a:pt x="99" y="16"/>
                    </a:cubicBezTo>
                    <a:cubicBezTo>
                      <a:pt x="78" y="16"/>
                      <a:pt x="59" y="23"/>
                      <a:pt x="44" y="3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2" y="12"/>
                      <a:pt x="52" y="9"/>
                      <a:pt x="50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3" y="0"/>
                      <a:pt x="16" y="3"/>
                      <a:pt x="11" y="8"/>
                    </a:cubicBezTo>
                    <a:cubicBezTo>
                      <a:pt x="0" y="19"/>
                      <a:pt x="0" y="36"/>
                      <a:pt x="11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15" y="48"/>
                      <a:pt x="16" y="47"/>
                      <a:pt x="17" y="47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21" y="57"/>
                      <a:pt x="11" y="79"/>
                      <a:pt x="11" y="104"/>
                    </a:cubicBezTo>
                    <a:cubicBezTo>
                      <a:pt x="11" y="134"/>
                      <a:pt x="26" y="160"/>
                      <a:pt x="49" y="176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37" y="185"/>
                      <a:pt x="37" y="185"/>
                      <a:pt x="37" y="185"/>
                    </a:cubicBezTo>
                    <a:cubicBezTo>
                      <a:pt x="35" y="186"/>
                      <a:pt x="35" y="188"/>
                      <a:pt x="36" y="190"/>
                    </a:cubicBezTo>
                    <a:cubicBezTo>
                      <a:pt x="37" y="191"/>
                      <a:pt x="38" y="192"/>
                      <a:pt x="39" y="192"/>
                    </a:cubicBezTo>
                    <a:cubicBezTo>
                      <a:pt x="40" y="192"/>
                      <a:pt x="41" y="192"/>
                      <a:pt x="42" y="19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9" y="188"/>
                      <a:pt x="83" y="192"/>
                      <a:pt x="99" y="192"/>
                    </a:cubicBezTo>
                    <a:cubicBezTo>
                      <a:pt x="115" y="192"/>
                      <a:pt x="130" y="188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57" y="191"/>
                      <a:pt x="157" y="191"/>
                      <a:pt x="157" y="191"/>
                    </a:cubicBezTo>
                    <a:cubicBezTo>
                      <a:pt x="157" y="192"/>
                      <a:pt x="158" y="192"/>
                      <a:pt x="159" y="192"/>
                    </a:cubicBezTo>
                    <a:cubicBezTo>
                      <a:pt x="160" y="192"/>
                      <a:pt x="162" y="191"/>
                      <a:pt x="162" y="190"/>
                    </a:cubicBezTo>
                    <a:cubicBezTo>
                      <a:pt x="164" y="188"/>
                      <a:pt x="163" y="186"/>
                      <a:pt x="162" y="185"/>
                    </a:cubicBezTo>
                    <a:cubicBezTo>
                      <a:pt x="150" y="176"/>
                      <a:pt x="150" y="176"/>
                      <a:pt x="150" y="176"/>
                    </a:cubicBezTo>
                    <a:cubicBezTo>
                      <a:pt x="150" y="176"/>
                      <a:pt x="150" y="176"/>
                      <a:pt x="150" y="176"/>
                    </a:cubicBezTo>
                    <a:close/>
                    <a:moveTo>
                      <a:pt x="65" y="49"/>
                    </a:moveTo>
                    <a:cubicBezTo>
                      <a:pt x="74" y="43"/>
                      <a:pt x="85" y="40"/>
                      <a:pt x="99" y="40"/>
                    </a:cubicBezTo>
                    <a:cubicBezTo>
                      <a:pt x="101" y="40"/>
                      <a:pt x="103" y="42"/>
                      <a:pt x="103" y="44"/>
                    </a:cubicBezTo>
                    <a:cubicBezTo>
                      <a:pt x="103" y="60"/>
                      <a:pt x="103" y="60"/>
                      <a:pt x="103" y="60"/>
                    </a:cubicBezTo>
                    <a:cubicBezTo>
                      <a:pt x="103" y="62"/>
                      <a:pt x="101" y="64"/>
                      <a:pt x="99" y="64"/>
                    </a:cubicBezTo>
                    <a:cubicBezTo>
                      <a:pt x="97" y="64"/>
                      <a:pt x="95" y="62"/>
                      <a:pt x="95" y="60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85" y="48"/>
                      <a:pt x="76" y="51"/>
                      <a:pt x="69" y="55"/>
                    </a:cubicBezTo>
                    <a:cubicBezTo>
                      <a:pt x="69" y="56"/>
                      <a:pt x="68" y="56"/>
                      <a:pt x="67" y="56"/>
                    </a:cubicBezTo>
                    <a:cubicBezTo>
                      <a:pt x="66" y="56"/>
                      <a:pt x="65" y="55"/>
                      <a:pt x="64" y="54"/>
                    </a:cubicBezTo>
                    <a:cubicBezTo>
                      <a:pt x="63" y="52"/>
                      <a:pt x="63" y="50"/>
                      <a:pt x="65" y="49"/>
                    </a:cubicBezTo>
                    <a:close/>
                    <a:moveTo>
                      <a:pt x="122" y="127"/>
                    </a:moveTo>
                    <a:cubicBezTo>
                      <a:pt x="121" y="127"/>
                      <a:pt x="120" y="128"/>
                      <a:pt x="119" y="128"/>
                    </a:cubicBezTo>
                    <a:cubicBezTo>
                      <a:pt x="118" y="128"/>
                      <a:pt x="117" y="127"/>
                      <a:pt x="116" y="127"/>
                    </a:cubicBezTo>
                    <a:cubicBezTo>
                      <a:pt x="107" y="118"/>
                      <a:pt x="107" y="118"/>
                      <a:pt x="107" y="118"/>
                    </a:cubicBezTo>
                    <a:cubicBezTo>
                      <a:pt x="105" y="119"/>
                      <a:pt x="102" y="120"/>
                      <a:pt x="99" y="120"/>
                    </a:cubicBezTo>
                    <a:cubicBezTo>
                      <a:pt x="90" y="120"/>
                      <a:pt x="83" y="113"/>
                      <a:pt x="83" y="104"/>
                    </a:cubicBezTo>
                    <a:cubicBezTo>
                      <a:pt x="83" y="101"/>
                      <a:pt x="84" y="98"/>
                      <a:pt x="85" y="9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1"/>
                      <a:pt x="51" y="59"/>
                      <a:pt x="52" y="57"/>
                    </a:cubicBezTo>
                    <a:cubicBezTo>
                      <a:pt x="54" y="55"/>
                      <a:pt x="56" y="55"/>
                      <a:pt x="58" y="57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93" y="89"/>
                      <a:pt x="96" y="88"/>
                      <a:pt x="99" y="88"/>
                    </a:cubicBezTo>
                    <a:cubicBezTo>
                      <a:pt x="108" y="88"/>
                      <a:pt x="115" y="95"/>
                      <a:pt x="115" y="104"/>
                    </a:cubicBezTo>
                    <a:cubicBezTo>
                      <a:pt x="115" y="107"/>
                      <a:pt x="114" y="110"/>
                      <a:pt x="113" y="112"/>
                    </a:cubicBezTo>
                    <a:cubicBezTo>
                      <a:pt x="122" y="121"/>
                      <a:pt x="122" y="121"/>
                      <a:pt x="122" y="121"/>
                    </a:cubicBezTo>
                    <a:cubicBezTo>
                      <a:pt x="124" y="123"/>
                      <a:pt x="124" y="125"/>
                      <a:pt x="122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461138" y="5587918"/>
              <a:ext cx="956450" cy="4322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118"/>
            <p:cNvGrpSpPr/>
            <p:nvPr/>
          </p:nvGrpSpPr>
          <p:grpSpPr>
            <a:xfrm>
              <a:off x="5838761" y="1468298"/>
              <a:ext cx="617819" cy="1011130"/>
              <a:chOff x="8024483" y="2010047"/>
              <a:chExt cx="688218" cy="1126345"/>
            </a:xfrm>
          </p:grpSpPr>
          <p:sp>
            <p:nvSpPr>
              <p:cNvPr id="120" name="任意多边形 119"/>
              <p:cNvSpPr/>
              <p:nvPr/>
            </p:nvSpPr>
            <p:spPr>
              <a:xfrm>
                <a:off x="8024483" y="2010047"/>
                <a:ext cx="660952" cy="1126345"/>
              </a:xfrm>
              <a:custGeom>
                <a:avLst/>
                <a:gdLst>
                  <a:gd name="connsiteX0" fmla="*/ 0 w 660952"/>
                  <a:gd name="connsiteY0" fmla="*/ 0 h 1126345"/>
                  <a:gd name="connsiteX1" fmla="*/ 660952 w 660952"/>
                  <a:gd name="connsiteY1" fmla="*/ 0 h 1126345"/>
                  <a:gd name="connsiteX2" fmla="*/ 660952 w 660952"/>
                  <a:gd name="connsiteY2" fmla="*/ 660952 h 1126345"/>
                  <a:gd name="connsiteX3" fmla="*/ 361814 w 660952"/>
                  <a:gd name="connsiteY3" fmla="*/ 660952 h 1126345"/>
                  <a:gd name="connsiteX4" fmla="*/ 361814 w 660952"/>
                  <a:gd name="connsiteY4" fmla="*/ 893162 h 1126345"/>
                  <a:gd name="connsiteX5" fmla="*/ 389797 w 660952"/>
                  <a:gd name="connsiteY5" fmla="*/ 897576 h 1126345"/>
                  <a:gd name="connsiteX6" fmla="*/ 482876 w 660952"/>
                  <a:gd name="connsiteY6" fmla="*/ 1007282 h 1126345"/>
                  <a:gd name="connsiteX7" fmla="*/ 330476 w 660952"/>
                  <a:gd name="connsiteY7" fmla="*/ 1126345 h 1126345"/>
                  <a:gd name="connsiteX8" fmla="*/ 178076 w 660952"/>
                  <a:gd name="connsiteY8" fmla="*/ 1007282 h 1126345"/>
                  <a:gd name="connsiteX9" fmla="*/ 271155 w 660952"/>
                  <a:gd name="connsiteY9" fmla="*/ 897576 h 1126345"/>
                  <a:gd name="connsiteX10" fmla="*/ 295139 w 660952"/>
                  <a:gd name="connsiteY10" fmla="*/ 893793 h 1126345"/>
                  <a:gd name="connsiteX11" fmla="*/ 295139 w 660952"/>
                  <a:gd name="connsiteY11" fmla="*/ 660952 h 1126345"/>
                  <a:gd name="connsiteX12" fmla="*/ 0 w 660952"/>
                  <a:gd name="connsiteY12" fmla="*/ 660952 h 112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0952" h="1126345">
                    <a:moveTo>
                      <a:pt x="0" y="0"/>
                    </a:moveTo>
                    <a:lnTo>
                      <a:pt x="660952" y="0"/>
                    </a:lnTo>
                    <a:lnTo>
                      <a:pt x="660952" y="660952"/>
                    </a:lnTo>
                    <a:lnTo>
                      <a:pt x="361814" y="660952"/>
                    </a:lnTo>
                    <a:lnTo>
                      <a:pt x="361814" y="893162"/>
                    </a:lnTo>
                    <a:lnTo>
                      <a:pt x="389797" y="897576"/>
                    </a:lnTo>
                    <a:cubicBezTo>
                      <a:pt x="444496" y="915650"/>
                      <a:pt x="482876" y="957964"/>
                      <a:pt x="482876" y="1007282"/>
                    </a:cubicBezTo>
                    <a:cubicBezTo>
                      <a:pt x="482876" y="1073039"/>
                      <a:pt x="414644" y="1126345"/>
                      <a:pt x="330476" y="1126345"/>
                    </a:cubicBezTo>
                    <a:cubicBezTo>
                      <a:pt x="246308" y="1126345"/>
                      <a:pt x="178076" y="1073039"/>
                      <a:pt x="178076" y="1007282"/>
                    </a:cubicBezTo>
                    <a:cubicBezTo>
                      <a:pt x="178076" y="957964"/>
                      <a:pt x="216456" y="915650"/>
                      <a:pt x="271155" y="897576"/>
                    </a:cubicBezTo>
                    <a:lnTo>
                      <a:pt x="295139" y="893793"/>
                    </a:lnTo>
                    <a:lnTo>
                      <a:pt x="295139" y="660952"/>
                    </a:lnTo>
                    <a:lnTo>
                      <a:pt x="0" y="6609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文本框 80"/>
              <p:cNvSpPr txBox="1"/>
              <p:nvPr/>
            </p:nvSpPr>
            <p:spPr>
              <a:xfrm>
                <a:off x="8152718" y="2039908"/>
                <a:ext cx="559983" cy="606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$</a:t>
                </a:r>
                <a:endParaRPr lang="zh-CN" altLang="en-US" sz="27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/>
          <p:cNvSpPr/>
          <p:nvPr userDrawn="1"/>
        </p:nvSpPr>
        <p:spPr>
          <a:xfrm>
            <a:off x="1524000" y="67628"/>
            <a:ext cx="2619375" cy="5953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2906" y="988219"/>
            <a:ext cx="3786188" cy="354806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zh-CN" sz="1600"/>
              <a:t>       </a:t>
            </a:r>
            <a:r>
              <a:rPr lang="zh-CN" altLang="en-US" sz="1600"/>
              <a:t>伴随着经济的发展，</a:t>
            </a:r>
            <a:r>
              <a:rPr lang="zh-CN" altLang="en-US" sz="1600">
                <a:solidFill>
                  <a:srgbClr val="000000"/>
                </a:solidFill>
              </a:rPr>
              <a:t>工厂的数量日益增加，同时</a:t>
            </a:r>
            <a:r>
              <a:rPr lang="zh-CN" altLang="en-US" sz="1600">
                <a:solidFill>
                  <a:schemeClr val="tx1"/>
                </a:solidFill>
              </a:rPr>
              <a:t>工人因在生产车间</a:t>
            </a:r>
            <a:r>
              <a:rPr lang="zh-CN" altLang="en-US" sz="1600">
                <a:solidFill>
                  <a:srgbClr val="FF0000"/>
                </a:solidFill>
              </a:rPr>
              <a:t>不佩戴安全帽</a:t>
            </a:r>
            <a:r>
              <a:rPr lang="zh-CN" altLang="en-US" sz="1600">
                <a:solidFill>
                  <a:schemeClr val="tx1"/>
                </a:solidFill>
              </a:rPr>
              <a:t>而引发的安全事故也层出不穷</a:t>
            </a:r>
            <a:r>
              <a:rPr lang="zh-CN" altLang="en-US" sz="1600"/>
              <a:t>，所以需要加大和完善监管体制。如果</a:t>
            </a:r>
            <a:r>
              <a:rPr lang="zh-CN" altLang="en-US" sz="1600">
                <a:solidFill>
                  <a:srgbClr val="FF0000"/>
                </a:solidFill>
              </a:rPr>
              <a:t>人为监管</a:t>
            </a:r>
            <a:r>
              <a:rPr lang="zh-CN" altLang="en-US" sz="1600">
                <a:solidFill>
                  <a:schemeClr val="tx1"/>
                </a:solidFill>
              </a:rPr>
              <a:t>难免</a:t>
            </a:r>
            <a:r>
              <a:rPr lang="zh-CN" altLang="en-US" sz="1600">
                <a:solidFill>
                  <a:srgbClr val="FF0000"/>
                </a:solidFill>
              </a:rPr>
              <a:t>费时费力，存在疏忽</a:t>
            </a:r>
            <a:r>
              <a:rPr lang="zh-CN" altLang="en-US" sz="1600"/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背景</a:t>
            </a:r>
          </a:p>
        </p:txBody>
      </p:sp>
    </p:spTree>
  </p:cSld>
  <p:clrMapOvr>
    <a:masterClrMapping/>
  </p:clrMapOvr>
  <p:transition spd="med" advClick="0" advTm="3284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524000" y="67628"/>
            <a:ext cx="2619375" cy="5953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785813"/>
            <a:ext cx="4476750" cy="3881438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584031" y="1559719"/>
            <a:ext cx="3381375" cy="1666875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/>
              <a:t>该项目旨在利用现有的闭路电视摄像机基础设施，通过</a:t>
            </a:r>
            <a:r>
              <a:rPr lang="zh-CN" altLang="en-US" sz="1600">
                <a:solidFill>
                  <a:schemeClr val="tx1"/>
                </a:solidFill>
              </a:rPr>
              <a:t>提供</a:t>
            </a:r>
            <a:r>
              <a:rPr lang="zh-CN" altLang="en-US" sz="1600">
                <a:solidFill>
                  <a:srgbClr val="FF0000"/>
                </a:solidFill>
              </a:rPr>
              <a:t>实时警报</a:t>
            </a:r>
            <a:r>
              <a:rPr lang="zh-CN" altLang="en-US" sz="1600"/>
              <a:t>，帮助主管有效监控工人是否佩戴安全帽。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938" y="-59531"/>
            <a:ext cx="1190625" cy="119062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目标</a:t>
            </a:r>
          </a:p>
        </p:txBody>
      </p:sp>
    </p:spTree>
  </p:cSld>
  <p:clrMapOvr>
    <a:masterClrMapping/>
  </p:clrMapOvr>
  <p:transition spd="med" advClick="0" advTm="333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5"/>
          <p:cNvSpPr/>
          <p:nvPr/>
        </p:nvSpPr>
        <p:spPr bwMode="auto">
          <a:xfrm>
            <a:off x="2897189" y="1250261"/>
            <a:ext cx="3603625" cy="3238500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0" y="2214"/>
              </a:cxn>
              <a:cxn ang="0">
                <a:pos x="1346" y="2214"/>
              </a:cxn>
              <a:cxn ang="0">
                <a:pos x="1346" y="2214"/>
              </a:cxn>
              <a:cxn ang="0">
                <a:pos x="1863" y="1693"/>
              </a:cxn>
              <a:cxn ang="0">
                <a:pos x="1342" y="1172"/>
              </a:cxn>
              <a:cxn ang="0">
                <a:pos x="1342" y="1172"/>
              </a:cxn>
              <a:cxn ang="0">
                <a:pos x="1016" y="846"/>
              </a:cxn>
              <a:cxn ang="0">
                <a:pos x="1342" y="521"/>
              </a:cxn>
              <a:cxn ang="0">
                <a:pos x="1942" y="521"/>
              </a:cxn>
              <a:cxn ang="0">
                <a:pos x="1942" y="521"/>
              </a:cxn>
              <a:cxn ang="0">
                <a:pos x="2463" y="0"/>
              </a:cxn>
              <a:cxn ang="0">
                <a:pos x="2267" y="0"/>
              </a:cxn>
              <a:cxn ang="0">
                <a:pos x="2267" y="0"/>
              </a:cxn>
              <a:cxn ang="0">
                <a:pos x="1942" y="326"/>
              </a:cxn>
              <a:cxn ang="0">
                <a:pos x="1942" y="326"/>
              </a:cxn>
              <a:cxn ang="0">
                <a:pos x="1342" y="326"/>
              </a:cxn>
              <a:cxn ang="0">
                <a:pos x="1342" y="325"/>
              </a:cxn>
              <a:cxn ang="0">
                <a:pos x="821" y="846"/>
              </a:cxn>
              <a:cxn ang="0">
                <a:pos x="1342" y="1367"/>
              </a:cxn>
              <a:cxn ang="0">
                <a:pos x="1342" y="1367"/>
              </a:cxn>
              <a:cxn ang="0">
                <a:pos x="1668" y="1693"/>
              </a:cxn>
              <a:cxn ang="0">
                <a:pos x="1342" y="2018"/>
              </a:cxn>
              <a:cxn ang="0">
                <a:pos x="1342" y="2019"/>
              </a:cxn>
              <a:cxn ang="0">
                <a:pos x="0" y="2019"/>
              </a:cxn>
              <a:cxn ang="0">
                <a:pos x="0" y="2019"/>
              </a:cxn>
            </a:cxnLst>
            <a:rect l="0" t="0" r="r" b="b"/>
            <a:pathLst>
              <a:path w="2463" h="2214">
                <a:moveTo>
                  <a:pt x="0" y="2214"/>
                </a:moveTo>
                <a:cubicBezTo>
                  <a:pt x="0" y="2214"/>
                  <a:pt x="0" y="2214"/>
                  <a:pt x="0" y="2214"/>
                </a:cubicBezTo>
                <a:cubicBezTo>
                  <a:pt x="1346" y="2214"/>
                  <a:pt x="1346" y="2214"/>
                  <a:pt x="1346" y="2214"/>
                </a:cubicBezTo>
                <a:cubicBezTo>
                  <a:pt x="1346" y="2214"/>
                  <a:pt x="1346" y="2214"/>
                  <a:pt x="1346" y="2214"/>
                </a:cubicBezTo>
                <a:cubicBezTo>
                  <a:pt x="1632" y="2212"/>
                  <a:pt x="1863" y="1979"/>
                  <a:pt x="1863" y="1693"/>
                </a:cubicBezTo>
                <a:cubicBezTo>
                  <a:pt x="1863" y="1405"/>
                  <a:pt x="1630" y="1172"/>
                  <a:pt x="1342" y="1172"/>
                </a:cubicBezTo>
                <a:cubicBezTo>
                  <a:pt x="1342" y="1172"/>
                  <a:pt x="1342" y="1172"/>
                  <a:pt x="1342" y="1172"/>
                </a:cubicBezTo>
                <a:cubicBezTo>
                  <a:pt x="1162" y="1172"/>
                  <a:pt x="1016" y="1026"/>
                  <a:pt x="1016" y="846"/>
                </a:cubicBezTo>
                <a:cubicBezTo>
                  <a:pt x="1016" y="667"/>
                  <a:pt x="1162" y="521"/>
                  <a:pt x="1342" y="521"/>
                </a:cubicBezTo>
                <a:cubicBezTo>
                  <a:pt x="1942" y="521"/>
                  <a:pt x="1942" y="521"/>
                  <a:pt x="1942" y="521"/>
                </a:cubicBezTo>
                <a:cubicBezTo>
                  <a:pt x="1942" y="521"/>
                  <a:pt x="1942" y="521"/>
                  <a:pt x="1942" y="521"/>
                </a:cubicBezTo>
                <a:cubicBezTo>
                  <a:pt x="2229" y="521"/>
                  <a:pt x="2463" y="288"/>
                  <a:pt x="2463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67" y="180"/>
                  <a:pt x="2122" y="326"/>
                  <a:pt x="1942" y="326"/>
                </a:cubicBezTo>
                <a:cubicBezTo>
                  <a:pt x="1942" y="326"/>
                  <a:pt x="1942" y="326"/>
                  <a:pt x="1942" y="326"/>
                </a:cubicBezTo>
                <a:cubicBezTo>
                  <a:pt x="1342" y="326"/>
                  <a:pt x="1342" y="326"/>
                  <a:pt x="1342" y="326"/>
                </a:cubicBezTo>
                <a:cubicBezTo>
                  <a:pt x="1342" y="325"/>
                  <a:pt x="1342" y="325"/>
                  <a:pt x="1342" y="325"/>
                </a:cubicBezTo>
                <a:cubicBezTo>
                  <a:pt x="1054" y="325"/>
                  <a:pt x="821" y="559"/>
                  <a:pt x="821" y="846"/>
                </a:cubicBezTo>
                <a:cubicBezTo>
                  <a:pt x="821" y="1134"/>
                  <a:pt x="1054" y="1367"/>
                  <a:pt x="1342" y="1367"/>
                </a:cubicBezTo>
                <a:cubicBezTo>
                  <a:pt x="1342" y="1367"/>
                  <a:pt x="1342" y="1367"/>
                  <a:pt x="1342" y="1367"/>
                </a:cubicBezTo>
                <a:cubicBezTo>
                  <a:pt x="1522" y="1367"/>
                  <a:pt x="1668" y="1513"/>
                  <a:pt x="1668" y="1693"/>
                </a:cubicBezTo>
                <a:cubicBezTo>
                  <a:pt x="1668" y="1873"/>
                  <a:pt x="1522" y="2018"/>
                  <a:pt x="1342" y="2018"/>
                </a:cubicBezTo>
                <a:cubicBezTo>
                  <a:pt x="1342" y="2019"/>
                  <a:pt x="1342" y="2019"/>
                  <a:pt x="1342" y="2019"/>
                </a:cubicBezTo>
                <a:cubicBezTo>
                  <a:pt x="0" y="2019"/>
                  <a:pt x="0" y="2019"/>
                  <a:pt x="0" y="2019"/>
                </a:cubicBezTo>
                <a:cubicBezTo>
                  <a:pt x="0" y="2019"/>
                  <a:pt x="0" y="2019"/>
                  <a:pt x="0" y="2019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6" name="Group 150"/>
          <p:cNvGrpSpPr/>
          <p:nvPr/>
        </p:nvGrpSpPr>
        <p:grpSpPr>
          <a:xfrm>
            <a:off x="2730500" y="4029972"/>
            <a:ext cx="609600" cy="609600"/>
            <a:chOff x="1447800" y="2876550"/>
            <a:chExt cx="609600" cy="609600"/>
          </a:xfrm>
        </p:grpSpPr>
        <p:sp>
          <p:nvSpPr>
            <p:cNvPr id="7" name="Oval 130"/>
            <p:cNvSpPr/>
            <p:nvPr/>
          </p:nvSpPr>
          <p:spPr>
            <a:xfrm>
              <a:off x="1447800" y="2876550"/>
              <a:ext cx="609600" cy="609600"/>
            </a:xfrm>
            <a:prstGeom prst="ellipse">
              <a:avLst/>
            </a:prstGeom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8" name="Freeform 66"/>
            <p:cNvSpPr>
              <a:spLocks noEditPoints="1"/>
            </p:cNvSpPr>
            <p:nvPr/>
          </p:nvSpPr>
          <p:spPr bwMode="auto">
            <a:xfrm>
              <a:off x="1578769" y="3019621"/>
              <a:ext cx="347662" cy="32345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9" name="Group 148"/>
          <p:cNvGrpSpPr/>
          <p:nvPr/>
        </p:nvGrpSpPr>
        <p:grpSpPr>
          <a:xfrm>
            <a:off x="3949700" y="2137673"/>
            <a:ext cx="609600" cy="609600"/>
            <a:chOff x="2514600" y="1809750"/>
            <a:chExt cx="609600" cy="609600"/>
          </a:xfrm>
        </p:grpSpPr>
        <p:sp>
          <p:nvSpPr>
            <p:cNvPr id="10" name="Oval 132"/>
            <p:cNvSpPr/>
            <p:nvPr/>
          </p:nvSpPr>
          <p:spPr>
            <a:xfrm>
              <a:off x="2514600" y="1809750"/>
              <a:ext cx="609600" cy="609600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11" name="Group 119"/>
            <p:cNvGrpSpPr/>
            <p:nvPr/>
          </p:nvGrpSpPr>
          <p:grpSpPr>
            <a:xfrm>
              <a:off x="2637434" y="1948156"/>
              <a:ext cx="363932" cy="332789"/>
              <a:chOff x="2046288" y="3759200"/>
              <a:chExt cx="296863" cy="271463"/>
            </a:xfrm>
            <a:solidFill>
              <a:schemeClr val="bg1"/>
            </a:solidFill>
          </p:grpSpPr>
          <p:sp>
            <p:nvSpPr>
              <p:cNvPr id="12" name="Rectangle 160"/>
              <p:cNvSpPr>
                <a:spLocks noChangeArrowheads="1"/>
              </p:cNvSpPr>
              <p:nvPr/>
            </p:nvSpPr>
            <p:spPr bwMode="auto">
              <a:xfrm>
                <a:off x="2065338" y="3973513"/>
                <a:ext cx="55563" cy="571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Rectangle 161"/>
              <p:cNvSpPr>
                <a:spLocks noChangeArrowheads="1"/>
              </p:cNvSpPr>
              <p:nvPr/>
            </p:nvSpPr>
            <p:spPr bwMode="auto">
              <a:xfrm>
                <a:off x="2139950" y="3935413"/>
                <a:ext cx="55563" cy="952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4" name="Rectangle 162"/>
              <p:cNvSpPr>
                <a:spLocks noChangeArrowheads="1"/>
              </p:cNvSpPr>
              <p:nvPr/>
            </p:nvSpPr>
            <p:spPr bwMode="auto">
              <a:xfrm>
                <a:off x="2212975" y="3898900"/>
                <a:ext cx="57150" cy="1317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5" name="Rectangle 163"/>
              <p:cNvSpPr>
                <a:spLocks noChangeArrowheads="1"/>
              </p:cNvSpPr>
              <p:nvPr/>
            </p:nvSpPr>
            <p:spPr bwMode="auto">
              <a:xfrm>
                <a:off x="2287588" y="3860800"/>
                <a:ext cx="55563" cy="1698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6" name="Freeform 164"/>
              <p:cNvSpPr/>
              <p:nvPr/>
            </p:nvSpPr>
            <p:spPr bwMode="auto">
              <a:xfrm>
                <a:off x="2046288" y="3759200"/>
                <a:ext cx="296863" cy="176213"/>
              </a:xfrm>
              <a:custGeom>
                <a:avLst/>
                <a:gdLst/>
                <a:ahLst/>
                <a:cxnLst>
                  <a:cxn ang="0">
                    <a:pos x="162" y="25"/>
                  </a:cxn>
                  <a:cxn ang="0">
                    <a:pos x="126" y="25"/>
                  </a:cxn>
                  <a:cxn ang="0">
                    <a:pos x="81" y="59"/>
                  </a:cxn>
                  <a:cxn ang="0">
                    <a:pos x="59" y="48"/>
                  </a:cxn>
                  <a:cxn ang="0">
                    <a:pos x="0" y="96"/>
                  </a:cxn>
                  <a:cxn ang="0">
                    <a:pos x="0" y="111"/>
                  </a:cxn>
                  <a:cxn ang="0">
                    <a:pos x="60" y="62"/>
                  </a:cxn>
                  <a:cxn ang="0">
                    <a:pos x="83" y="74"/>
                  </a:cxn>
                  <a:cxn ang="0">
                    <a:pos x="131" y="37"/>
                  </a:cxn>
                  <a:cxn ang="0">
                    <a:pos x="166" y="37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162" y="25"/>
                  </a:cxn>
                </a:cxnLst>
                <a:rect l="0" t="0" r="r" b="b"/>
                <a:pathLst>
                  <a:path w="187" h="111">
                    <a:moveTo>
                      <a:pt x="162" y="25"/>
                    </a:moveTo>
                    <a:lnTo>
                      <a:pt x="126" y="25"/>
                    </a:lnTo>
                    <a:lnTo>
                      <a:pt x="81" y="59"/>
                    </a:lnTo>
                    <a:lnTo>
                      <a:pt x="59" y="48"/>
                    </a:lnTo>
                    <a:lnTo>
                      <a:pt x="0" y="96"/>
                    </a:lnTo>
                    <a:lnTo>
                      <a:pt x="0" y="111"/>
                    </a:lnTo>
                    <a:lnTo>
                      <a:pt x="60" y="62"/>
                    </a:lnTo>
                    <a:lnTo>
                      <a:pt x="83" y="74"/>
                    </a:lnTo>
                    <a:lnTo>
                      <a:pt x="131" y="37"/>
                    </a:lnTo>
                    <a:lnTo>
                      <a:pt x="166" y="37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162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Group 149"/>
          <p:cNvGrpSpPr/>
          <p:nvPr/>
        </p:nvGrpSpPr>
        <p:grpSpPr>
          <a:xfrm>
            <a:off x="5168900" y="3382272"/>
            <a:ext cx="609600" cy="609600"/>
            <a:chOff x="1447800" y="1962150"/>
            <a:chExt cx="609600" cy="609600"/>
          </a:xfrm>
        </p:grpSpPr>
        <p:sp>
          <p:nvSpPr>
            <p:cNvPr id="18" name="Oval 131"/>
            <p:cNvSpPr/>
            <p:nvPr/>
          </p:nvSpPr>
          <p:spPr>
            <a:xfrm>
              <a:off x="1447800" y="1962150"/>
              <a:ext cx="609600" cy="6096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9" name="Freeform 103"/>
            <p:cNvSpPr>
              <a:spLocks noEditPoints="1"/>
            </p:cNvSpPr>
            <p:nvPr/>
          </p:nvSpPr>
          <p:spPr bwMode="auto">
            <a:xfrm>
              <a:off x="1624495" y="2078311"/>
              <a:ext cx="256211" cy="377278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147"/>
          <p:cNvGrpSpPr/>
          <p:nvPr/>
        </p:nvGrpSpPr>
        <p:grpSpPr>
          <a:xfrm>
            <a:off x="5473700" y="1477272"/>
            <a:ext cx="609600" cy="609600"/>
            <a:chOff x="3439573" y="1363050"/>
            <a:chExt cx="609600" cy="609600"/>
          </a:xfrm>
        </p:grpSpPr>
        <p:sp>
          <p:nvSpPr>
            <p:cNvPr id="21" name="Oval 133"/>
            <p:cNvSpPr/>
            <p:nvPr/>
          </p:nvSpPr>
          <p:spPr>
            <a:xfrm>
              <a:off x="3439573" y="1363050"/>
              <a:ext cx="609600" cy="609600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22" name="Group 150"/>
            <p:cNvGrpSpPr/>
            <p:nvPr/>
          </p:nvGrpSpPr>
          <p:grpSpPr>
            <a:xfrm rot="2609953">
              <a:off x="3530128" y="1455475"/>
              <a:ext cx="428490" cy="424750"/>
              <a:chOff x="-6350" y="1208088"/>
              <a:chExt cx="363538" cy="360363"/>
            </a:xfrm>
            <a:solidFill>
              <a:schemeClr val="bg1"/>
            </a:solidFill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-6350" y="1208088"/>
                <a:ext cx="363538" cy="360363"/>
              </a:xfrm>
              <a:custGeom>
                <a:avLst/>
                <a:gdLst/>
                <a:ahLst/>
                <a:cxnLst>
                  <a:cxn ang="0">
                    <a:pos x="121" y="41"/>
                  </a:cxn>
                  <a:cxn ang="0">
                    <a:pos x="83" y="2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70" y="6"/>
                  </a:cxn>
                  <a:cxn ang="0">
                    <a:pos x="61" y="21"/>
                  </a:cxn>
                  <a:cxn ang="0">
                    <a:pos x="39" y="36"/>
                  </a:cxn>
                  <a:cxn ang="0">
                    <a:pos x="14" y="53"/>
                  </a:cxn>
                  <a:cxn ang="0">
                    <a:pos x="1" y="75"/>
                  </a:cxn>
                  <a:cxn ang="0">
                    <a:pos x="3" y="82"/>
                  </a:cxn>
                  <a:cxn ang="0">
                    <a:pos x="42" y="121"/>
                  </a:cxn>
                  <a:cxn ang="0">
                    <a:pos x="49" y="123"/>
                  </a:cxn>
                  <a:cxn ang="0">
                    <a:pos x="52" y="121"/>
                  </a:cxn>
                  <a:cxn ang="0">
                    <a:pos x="54" y="117"/>
                  </a:cxn>
                  <a:cxn ang="0">
                    <a:pos x="63" y="103"/>
                  </a:cxn>
                  <a:cxn ang="0">
                    <a:pos x="85" y="87"/>
                  </a:cxn>
                  <a:cxn ang="0">
                    <a:pos x="110" y="70"/>
                  </a:cxn>
                  <a:cxn ang="0">
                    <a:pos x="123" y="48"/>
                  </a:cxn>
                  <a:cxn ang="0">
                    <a:pos x="121" y="41"/>
                  </a:cxn>
                  <a:cxn ang="0">
                    <a:pos x="47" y="115"/>
                  </a:cxn>
                  <a:cxn ang="0">
                    <a:pos x="9" y="77"/>
                  </a:cxn>
                  <a:cxn ang="0">
                    <a:pos x="78" y="8"/>
                  </a:cxn>
                  <a:cxn ang="0">
                    <a:pos x="116" y="46"/>
                  </a:cxn>
                  <a:cxn ang="0">
                    <a:pos x="47" y="115"/>
                  </a:cxn>
                  <a:cxn ang="0">
                    <a:pos x="47" y="115"/>
                  </a:cxn>
                  <a:cxn ang="0">
                    <a:pos x="47" y="115"/>
                  </a:cxn>
                </a:cxnLst>
                <a:rect l="0" t="0" r="r" b="b"/>
                <a:pathLst>
                  <a:path w="124" h="123">
                    <a:moveTo>
                      <a:pt x="121" y="41"/>
                    </a:moveTo>
                    <a:cubicBezTo>
                      <a:pt x="83" y="2"/>
                      <a:pt x="83" y="2"/>
                      <a:pt x="83" y="2"/>
                    </a:cubicBezTo>
                    <a:cubicBezTo>
                      <a:pt x="81" y="0"/>
                      <a:pt x="78" y="0"/>
                      <a:pt x="76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1" y="3"/>
                      <a:pt x="71" y="4"/>
                      <a:pt x="70" y="6"/>
                    </a:cubicBezTo>
                    <a:cubicBezTo>
                      <a:pt x="69" y="11"/>
                      <a:pt x="66" y="16"/>
                      <a:pt x="61" y="21"/>
                    </a:cubicBezTo>
                    <a:cubicBezTo>
                      <a:pt x="55" y="26"/>
                      <a:pt x="47" y="31"/>
                      <a:pt x="39" y="36"/>
                    </a:cubicBezTo>
                    <a:cubicBezTo>
                      <a:pt x="31" y="41"/>
                      <a:pt x="22" y="46"/>
                      <a:pt x="14" y="53"/>
                    </a:cubicBezTo>
                    <a:cubicBezTo>
                      <a:pt x="8" y="60"/>
                      <a:pt x="4" y="67"/>
                      <a:pt x="1" y="75"/>
                    </a:cubicBezTo>
                    <a:cubicBezTo>
                      <a:pt x="0" y="77"/>
                      <a:pt x="1" y="80"/>
                      <a:pt x="3" y="82"/>
                    </a:cubicBezTo>
                    <a:cubicBezTo>
                      <a:pt x="42" y="121"/>
                      <a:pt x="42" y="121"/>
                      <a:pt x="42" y="121"/>
                    </a:cubicBezTo>
                    <a:cubicBezTo>
                      <a:pt x="43" y="123"/>
                      <a:pt x="46" y="123"/>
                      <a:pt x="49" y="123"/>
                    </a:cubicBezTo>
                    <a:cubicBezTo>
                      <a:pt x="50" y="122"/>
                      <a:pt x="51" y="122"/>
                      <a:pt x="52" y="121"/>
                    </a:cubicBezTo>
                    <a:cubicBezTo>
                      <a:pt x="53" y="120"/>
                      <a:pt x="54" y="119"/>
                      <a:pt x="54" y="117"/>
                    </a:cubicBezTo>
                    <a:cubicBezTo>
                      <a:pt x="56" y="112"/>
                      <a:pt x="59" y="107"/>
                      <a:pt x="63" y="103"/>
                    </a:cubicBezTo>
                    <a:cubicBezTo>
                      <a:pt x="69" y="97"/>
                      <a:pt x="77" y="92"/>
                      <a:pt x="85" y="87"/>
                    </a:cubicBezTo>
                    <a:cubicBezTo>
                      <a:pt x="94" y="82"/>
                      <a:pt x="103" y="77"/>
                      <a:pt x="110" y="70"/>
                    </a:cubicBezTo>
                    <a:cubicBezTo>
                      <a:pt x="117" y="63"/>
                      <a:pt x="121" y="57"/>
                      <a:pt x="123" y="48"/>
                    </a:cubicBezTo>
                    <a:cubicBezTo>
                      <a:pt x="124" y="46"/>
                      <a:pt x="123" y="43"/>
                      <a:pt x="121" y="41"/>
                    </a:cubicBezTo>
                    <a:close/>
                    <a:moveTo>
                      <a:pt x="47" y="115"/>
                    </a:moveTo>
                    <a:cubicBezTo>
                      <a:pt x="34" y="103"/>
                      <a:pt x="21" y="90"/>
                      <a:pt x="9" y="77"/>
                    </a:cubicBezTo>
                    <a:cubicBezTo>
                      <a:pt x="20" y="42"/>
                      <a:pt x="67" y="43"/>
                      <a:pt x="78" y="8"/>
                    </a:cubicBezTo>
                    <a:cubicBezTo>
                      <a:pt x="90" y="21"/>
                      <a:pt x="103" y="33"/>
                      <a:pt x="116" y="46"/>
                    </a:cubicBezTo>
                    <a:cubicBezTo>
                      <a:pt x="105" y="81"/>
                      <a:pt x="58" y="80"/>
                      <a:pt x="47" y="115"/>
                    </a:cubicBezTo>
                    <a:close/>
                    <a:moveTo>
                      <a:pt x="47" y="115"/>
                    </a:moveTo>
                    <a:cubicBezTo>
                      <a:pt x="47" y="115"/>
                      <a:pt x="47" y="115"/>
                      <a:pt x="47" y="115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auto">
              <a:xfrm>
                <a:off x="125413" y="1336676"/>
                <a:ext cx="100013" cy="100013"/>
              </a:xfrm>
              <a:custGeom>
                <a:avLst/>
                <a:gdLst/>
                <a:ahLst/>
                <a:cxnLst>
                  <a:cxn ang="0">
                    <a:pos x="27" y="11"/>
                  </a:cxn>
                  <a:cxn ang="0">
                    <a:pos x="20" y="12"/>
                  </a:cxn>
                  <a:cxn ang="0">
                    <a:pos x="9" y="6"/>
                  </a:cxn>
                  <a:cxn ang="0">
                    <a:pos x="15" y="5"/>
                  </a:cxn>
                  <a:cxn ang="0">
                    <a:pos x="19" y="5"/>
                  </a:cxn>
                  <a:cxn ang="0">
                    <a:pos x="19" y="1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1" y="13"/>
                  </a:cxn>
                  <a:cxn ang="0">
                    <a:pos x="3" y="20"/>
                  </a:cxn>
                  <a:cxn ang="0">
                    <a:pos x="18" y="20"/>
                  </a:cxn>
                  <a:cxn ang="0">
                    <a:pos x="22" y="29"/>
                  </a:cxn>
                  <a:cxn ang="0">
                    <a:pos x="18" y="28"/>
                  </a:cxn>
                  <a:cxn ang="0">
                    <a:pos x="15" y="26"/>
                  </a:cxn>
                  <a:cxn ang="0">
                    <a:pos x="13" y="29"/>
                  </a:cxn>
                  <a:cxn ang="0">
                    <a:pos x="16" y="33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2" y="32"/>
                  </a:cxn>
                  <a:cxn ang="0">
                    <a:pos x="32" y="30"/>
                  </a:cxn>
                  <a:cxn ang="0">
                    <a:pos x="32" y="24"/>
                  </a:cxn>
                  <a:cxn ang="0">
                    <a:pos x="33" y="16"/>
                  </a:cxn>
                  <a:cxn ang="0">
                    <a:pos x="10" y="16"/>
                  </a:cxn>
                  <a:cxn ang="0">
                    <a:pos x="6" y="14"/>
                  </a:cxn>
                  <a:cxn ang="0">
                    <a:pos x="6" y="10"/>
                  </a:cxn>
                  <a:cxn ang="0">
                    <a:pos x="13" y="15"/>
                  </a:cxn>
                  <a:cxn ang="0">
                    <a:pos x="28" y="24"/>
                  </a:cxn>
                  <a:cxn ang="0">
                    <a:pos x="20" y="18"/>
                  </a:cxn>
                  <a:cxn ang="0">
                    <a:pos x="24" y="17"/>
                  </a:cxn>
                  <a:cxn ang="0">
                    <a:pos x="27" y="18"/>
                  </a:cxn>
                  <a:cxn ang="0">
                    <a:pos x="28" y="22"/>
                  </a:cxn>
                  <a:cxn ang="0">
                    <a:pos x="28" y="24"/>
                  </a:cxn>
                </a:cxnLst>
                <a:rect l="0" t="0" r="r" b="b"/>
                <a:pathLst>
                  <a:path w="34" h="34">
                    <a:moveTo>
                      <a:pt x="31" y="13"/>
                    </a:moveTo>
                    <a:cubicBezTo>
                      <a:pt x="30" y="12"/>
                      <a:pt x="28" y="12"/>
                      <a:pt x="27" y="11"/>
                    </a:cubicBezTo>
                    <a:cubicBezTo>
                      <a:pt x="26" y="11"/>
                      <a:pt x="25" y="11"/>
                      <a:pt x="23" y="11"/>
                    </a:cubicBezTo>
                    <a:cubicBezTo>
                      <a:pt x="22" y="11"/>
                      <a:pt x="21" y="11"/>
                      <a:pt x="20" y="12"/>
                    </a:cubicBezTo>
                    <a:cubicBezTo>
                      <a:pt x="18" y="12"/>
                      <a:pt x="17" y="13"/>
                      <a:pt x="16" y="13"/>
                    </a:cubicBezTo>
                    <a:cubicBezTo>
                      <a:pt x="14" y="11"/>
                      <a:pt x="12" y="9"/>
                      <a:pt x="9" y="6"/>
                    </a:cubicBezTo>
                    <a:cubicBezTo>
                      <a:pt x="10" y="6"/>
                      <a:pt x="11" y="5"/>
                      <a:pt x="12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8" y="6"/>
                      <a:pt x="18" y="6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0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1" y="11"/>
                      <a:pt x="1" y="12"/>
                      <a:pt x="1" y="13"/>
                    </a:cubicBezTo>
                    <a:cubicBezTo>
                      <a:pt x="0" y="15"/>
                      <a:pt x="1" y="16"/>
                      <a:pt x="1" y="17"/>
                    </a:cubicBezTo>
                    <a:cubicBezTo>
                      <a:pt x="1" y="18"/>
                      <a:pt x="2" y="19"/>
                      <a:pt x="3" y="20"/>
                    </a:cubicBezTo>
                    <a:cubicBezTo>
                      <a:pt x="5" y="21"/>
                      <a:pt x="7" y="22"/>
                      <a:pt x="10" y="22"/>
                    </a:cubicBezTo>
                    <a:cubicBezTo>
                      <a:pt x="12" y="22"/>
                      <a:pt x="15" y="21"/>
                      <a:pt x="18" y="20"/>
                    </a:cubicBezTo>
                    <a:cubicBezTo>
                      <a:pt x="20" y="22"/>
                      <a:pt x="22" y="25"/>
                      <a:pt x="24" y="27"/>
                    </a:cubicBezTo>
                    <a:cubicBezTo>
                      <a:pt x="24" y="28"/>
                      <a:pt x="23" y="28"/>
                      <a:pt x="22" y="29"/>
                    </a:cubicBezTo>
                    <a:cubicBezTo>
                      <a:pt x="21" y="29"/>
                      <a:pt x="21" y="29"/>
                      <a:pt x="20" y="29"/>
                    </a:cubicBezTo>
                    <a:cubicBezTo>
                      <a:pt x="19" y="28"/>
                      <a:pt x="19" y="28"/>
                      <a:pt x="18" y="28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6" y="27"/>
                      <a:pt x="16" y="26"/>
                      <a:pt x="15" y="26"/>
                    </a:cubicBezTo>
                    <a:cubicBezTo>
                      <a:pt x="15" y="26"/>
                      <a:pt x="14" y="27"/>
                      <a:pt x="14" y="27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4" y="31"/>
                    </a:cubicBezTo>
                    <a:cubicBezTo>
                      <a:pt x="14" y="32"/>
                      <a:pt x="15" y="33"/>
                      <a:pt x="16" y="33"/>
                    </a:cubicBezTo>
                    <a:cubicBezTo>
                      <a:pt x="17" y="34"/>
                      <a:pt x="18" y="34"/>
                      <a:pt x="20" y="34"/>
                    </a:cubicBezTo>
                    <a:cubicBezTo>
                      <a:pt x="21" y="34"/>
                      <a:pt x="22" y="34"/>
                      <a:pt x="24" y="33"/>
                    </a:cubicBezTo>
                    <a:cubicBezTo>
                      <a:pt x="25" y="33"/>
                      <a:pt x="26" y="32"/>
                      <a:pt x="28" y="31"/>
                    </a:cubicBezTo>
                    <a:cubicBezTo>
                      <a:pt x="28" y="31"/>
                      <a:pt x="29" y="32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2" y="32"/>
                      <a:pt x="32" y="31"/>
                      <a:pt x="32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1" y="30"/>
                      <a:pt x="30" y="29"/>
                      <a:pt x="30" y="28"/>
                    </a:cubicBezTo>
                    <a:cubicBezTo>
                      <a:pt x="31" y="27"/>
                      <a:pt x="32" y="26"/>
                      <a:pt x="32" y="24"/>
                    </a:cubicBezTo>
                    <a:cubicBezTo>
                      <a:pt x="33" y="23"/>
                      <a:pt x="34" y="21"/>
                      <a:pt x="34" y="20"/>
                    </a:cubicBezTo>
                    <a:cubicBezTo>
                      <a:pt x="34" y="19"/>
                      <a:pt x="34" y="17"/>
                      <a:pt x="33" y="16"/>
                    </a:cubicBezTo>
                    <a:cubicBezTo>
                      <a:pt x="33" y="15"/>
                      <a:pt x="32" y="14"/>
                      <a:pt x="31" y="13"/>
                    </a:cubicBezTo>
                    <a:close/>
                    <a:moveTo>
                      <a:pt x="10" y="16"/>
                    </a:moveTo>
                    <a:cubicBezTo>
                      <a:pt x="8" y="16"/>
                      <a:pt x="7" y="16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2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7" y="10"/>
                      <a:pt x="7" y="9"/>
                      <a:pt x="8" y="8"/>
                    </a:cubicBezTo>
                    <a:cubicBezTo>
                      <a:pt x="9" y="10"/>
                      <a:pt x="11" y="12"/>
                      <a:pt x="13" y="15"/>
                    </a:cubicBezTo>
                    <a:cubicBezTo>
                      <a:pt x="12" y="15"/>
                      <a:pt x="11" y="16"/>
                      <a:pt x="10" y="16"/>
                    </a:cubicBezTo>
                    <a:close/>
                    <a:moveTo>
                      <a:pt x="28" y="24"/>
                    </a:moveTo>
                    <a:cubicBezTo>
                      <a:pt x="27" y="24"/>
                      <a:pt x="27" y="25"/>
                      <a:pt x="26" y="25"/>
                    </a:cubicBezTo>
                    <a:cubicBezTo>
                      <a:pt x="24" y="23"/>
                      <a:pt x="22" y="21"/>
                      <a:pt x="20" y="18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20"/>
                    </a:cubicBezTo>
                    <a:cubicBezTo>
                      <a:pt x="28" y="20"/>
                      <a:pt x="28" y="21"/>
                      <a:pt x="28" y="22"/>
                    </a:cubicBezTo>
                    <a:cubicBezTo>
                      <a:pt x="28" y="22"/>
                      <a:pt x="28" y="23"/>
                      <a:pt x="28" y="24"/>
                    </a:cubicBezTo>
                    <a:close/>
                    <a:moveTo>
                      <a:pt x="28" y="24"/>
                    </a:moveTo>
                    <a:cubicBezTo>
                      <a:pt x="28" y="24"/>
                      <a:pt x="28" y="24"/>
                      <a:pt x="28" y="2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auto">
              <a:xfrm>
                <a:off x="117475" y="1457326"/>
                <a:ext cx="55563" cy="5556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8" y="6"/>
                  </a:cxn>
                  <a:cxn ang="0">
                    <a:pos x="3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4" y="18"/>
                  </a:cxn>
                  <a:cxn ang="0">
                    <a:pos x="6" y="15"/>
                  </a:cxn>
                  <a:cxn ang="0">
                    <a:pos x="11" y="9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19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3" y="2"/>
                      <a:pt x="11" y="4"/>
                      <a:pt x="8" y="6"/>
                    </a:cubicBezTo>
                    <a:cubicBezTo>
                      <a:pt x="6" y="8"/>
                      <a:pt x="4" y="10"/>
                      <a:pt x="3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3" y="19"/>
                      <a:pt x="3" y="18"/>
                      <a:pt x="4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3"/>
                      <a:pt x="9" y="11"/>
                      <a:pt x="11" y="9"/>
                    </a:cubicBezTo>
                    <a:cubicBezTo>
                      <a:pt x="13" y="7"/>
                      <a:pt x="15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2"/>
                      <a:pt x="19" y="1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180975" y="1263651"/>
                <a:ext cx="55563" cy="58738"/>
              </a:xfrm>
              <a:custGeom>
                <a:avLst/>
                <a:gdLst/>
                <a:ahLst/>
                <a:cxnLst>
                  <a:cxn ang="0">
                    <a:pos x="7" y="11"/>
                  </a:cxn>
                  <a:cxn ang="0">
                    <a:pos x="1" y="16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10" y="13"/>
                  </a:cxn>
                  <a:cxn ang="0">
                    <a:pos x="16" y="7"/>
                  </a:cxn>
                  <a:cxn ang="0">
                    <a:pos x="18" y="3"/>
                  </a:cxn>
                  <a:cxn ang="0">
                    <a:pos x="18" y="1"/>
                  </a:cxn>
                  <a:cxn ang="0">
                    <a:pos x="16" y="1"/>
                  </a:cxn>
                  <a:cxn ang="0">
                    <a:pos x="15" y="1"/>
                  </a:cxn>
                  <a:cxn ang="0">
                    <a:pos x="13" y="5"/>
                  </a:cxn>
                  <a:cxn ang="0">
                    <a:pos x="7" y="11"/>
                  </a:cxn>
                  <a:cxn ang="0">
                    <a:pos x="7" y="11"/>
                  </a:cxn>
                  <a:cxn ang="0">
                    <a:pos x="7" y="11"/>
                  </a:cxn>
                </a:cxnLst>
                <a:rect l="0" t="0" r="r" b="b"/>
                <a:pathLst>
                  <a:path w="19" h="20">
                    <a:moveTo>
                      <a:pt x="7" y="11"/>
                    </a:moveTo>
                    <a:cubicBezTo>
                      <a:pt x="5" y="13"/>
                      <a:pt x="3" y="15"/>
                      <a:pt x="1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1" y="20"/>
                      <a:pt x="2" y="20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6" y="18"/>
                      <a:pt x="8" y="16"/>
                      <a:pt x="10" y="13"/>
                    </a:cubicBezTo>
                    <a:cubicBezTo>
                      <a:pt x="12" y="11"/>
                      <a:pt x="14" y="9"/>
                      <a:pt x="16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1"/>
                      <a:pt x="18" y="1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9" y="9"/>
                      <a:pt x="7" y="11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1"/>
                      <a:pt x="7" y="1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Group 156"/>
          <p:cNvGrpSpPr/>
          <p:nvPr/>
        </p:nvGrpSpPr>
        <p:grpSpPr>
          <a:xfrm>
            <a:off x="5999163" y="313547"/>
            <a:ext cx="731838" cy="900290"/>
            <a:chOff x="5999163" y="544424"/>
            <a:chExt cx="731838" cy="900290"/>
          </a:xfrm>
        </p:grpSpPr>
        <p:sp>
          <p:nvSpPr>
            <p:cNvPr id="28" name="Freeform 116"/>
            <p:cNvSpPr/>
            <p:nvPr/>
          </p:nvSpPr>
          <p:spPr bwMode="auto">
            <a:xfrm>
              <a:off x="5999163" y="544424"/>
              <a:ext cx="731838" cy="900290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212" y="0"/>
                </a:cxn>
                <a:cxn ang="0">
                  <a:pos x="0" y="212"/>
                </a:cxn>
                <a:cxn ang="0">
                  <a:pos x="88" y="383"/>
                </a:cxn>
                <a:cxn ang="0">
                  <a:pos x="212" y="522"/>
                </a:cxn>
                <a:cxn ang="0">
                  <a:pos x="333" y="386"/>
                </a:cxn>
                <a:cxn ang="0">
                  <a:pos x="424" y="212"/>
                </a:cxn>
              </a:cxnLst>
              <a:rect l="0" t="0" r="r" b="b"/>
              <a:pathLst>
                <a:path w="424" h="522">
                  <a:moveTo>
                    <a:pt x="424" y="212"/>
                  </a:moveTo>
                  <a:cubicBezTo>
                    <a:pt x="424" y="94"/>
                    <a:pt x="330" y="0"/>
                    <a:pt x="212" y="0"/>
                  </a:cubicBezTo>
                  <a:cubicBezTo>
                    <a:pt x="95" y="0"/>
                    <a:pt x="0" y="94"/>
                    <a:pt x="0" y="212"/>
                  </a:cubicBezTo>
                  <a:cubicBezTo>
                    <a:pt x="0" y="282"/>
                    <a:pt x="35" y="345"/>
                    <a:pt x="88" y="383"/>
                  </a:cubicBezTo>
                  <a:cubicBezTo>
                    <a:pt x="212" y="522"/>
                    <a:pt x="212" y="522"/>
                    <a:pt x="212" y="522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88" y="348"/>
                    <a:pt x="424" y="284"/>
                    <a:pt x="424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Oval 151"/>
            <p:cNvSpPr/>
            <p:nvPr/>
          </p:nvSpPr>
          <p:spPr>
            <a:xfrm>
              <a:off x="6060282" y="604044"/>
              <a:ext cx="609600" cy="6096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800" b="1" dirty="0">
                  <a:cs typeface="+mn-ea"/>
                  <a:sym typeface="+mn-lt"/>
                </a:rPr>
                <a:t>Ideas</a:t>
              </a:r>
              <a:endParaRPr lang="en-US" sz="2400" b="1" dirty="0">
                <a:cs typeface="+mn-ea"/>
                <a:sym typeface="+mn-lt"/>
              </a:endParaRPr>
            </a:p>
          </p:txBody>
        </p:sp>
      </p:grpSp>
      <p:sp>
        <p:nvSpPr>
          <p:cNvPr id="30" name="TextBox 152"/>
          <p:cNvSpPr txBox="1"/>
          <p:nvPr/>
        </p:nvSpPr>
        <p:spPr>
          <a:xfrm>
            <a:off x="685800" y="3874770"/>
            <a:ext cx="1925320" cy="9055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+mn-ea"/>
                <a:sym typeface="+mn-lt"/>
              </a:rPr>
              <a:t>④ 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用测试集数据和做好标签的训练集进行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比对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，得到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准确率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31" name="TextBox 153"/>
          <p:cNvSpPr txBox="1"/>
          <p:nvPr/>
        </p:nvSpPr>
        <p:spPr>
          <a:xfrm>
            <a:off x="898525" y="2155825"/>
            <a:ext cx="2936875" cy="572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② </a:t>
            </a:r>
            <a:r>
              <a:rPr lang="zh-CN" altLang="en-US" sz="1600" dirty="0">
                <a:solidFill>
                  <a:schemeClr val="tx1"/>
                </a:solidFill>
                <a:cs typeface="+mn-lt"/>
                <a:sym typeface="+mn-lt"/>
              </a:rPr>
              <a:t>使用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YOLOv3模型进行图片处理</a:t>
            </a:r>
            <a:r>
              <a:rPr lang="zh-CN" altLang="en-US" sz="1600" dirty="0">
                <a:solidFill>
                  <a:schemeClr val="tx1"/>
                </a:solidFill>
                <a:cs typeface="+mn-lt"/>
                <a:sym typeface="+mn-lt"/>
              </a:rPr>
              <a:t>，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数据集进行多次</a:t>
            </a:r>
            <a:r>
              <a:rPr lang="en-US" sz="1600" dirty="0">
                <a:solidFill>
                  <a:srgbClr val="FF0000"/>
                </a:solidFill>
                <a:cs typeface="+mn-lt"/>
                <a:sym typeface="+mn-lt"/>
              </a:rPr>
              <a:t>训练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和</a:t>
            </a:r>
            <a:r>
              <a:rPr lang="en-US" sz="1600" dirty="0">
                <a:solidFill>
                  <a:srgbClr val="FF0000"/>
                </a:solidFill>
                <a:cs typeface="+mn-lt"/>
                <a:sym typeface="+mn-lt"/>
              </a:rPr>
              <a:t>验证</a:t>
            </a:r>
          </a:p>
        </p:txBody>
      </p:sp>
      <p:sp>
        <p:nvSpPr>
          <p:cNvPr id="32" name="TextBox 154"/>
          <p:cNvSpPr txBox="1"/>
          <p:nvPr/>
        </p:nvSpPr>
        <p:spPr>
          <a:xfrm>
            <a:off x="5931913" y="3361330"/>
            <a:ext cx="2188176" cy="6307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③ 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训练过程中某些结果值的变化，通过调整参数得到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最佳模型</a:t>
            </a:r>
          </a:p>
        </p:txBody>
      </p:sp>
      <p:sp>
        <p:nvSpPr>
          <p:cNvPr id="33" name="TextBox 155"/>
          <p:cNvSpPr txBox="1"/>
          <p:nvPr/>
        </p:nvSpPr>
        <p:spPr>
          <a:xfrm>
            <a:off x="6501439" y="1418693"/>
            <a:ext cx="2175304" cy="6178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①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通过对9000+的图片进行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数据清洗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，分出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训练集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测试集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531723" y="102973"/>
            <a:ext cx="2484223" cy="5148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671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解决思路</a:t>
            </a:r>
          </a:p>
        </p:txBody>
      </p:sp>
    </p:spTree>
  </p:cSld>
  <p:clrMapOvr>
    <a:masterClrMapping/>
  </p:clrMapOvr>
  <p:transition spd="med" advClick="0" advTm="89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15941" y="-2599162"/>
            <a:ext cx="5203284" cy="5203284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355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49081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253336" y="701826"/>
            <a:ext cx="259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TWO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项目分析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705225" y="1876425"/>
            <a:ext cx="1813560" cy="276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2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：可行性分析</a:t>
            </a: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565525" y="2228850"/>
            <a:ext cx="1758950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：问题分析</a:t>
            </a:r>
          </a:p>
        </p:txBody>
      </p:sp>
      <p:sp>
        <p:nvSpPr>
          <p:cNvPr id="5" name="等腰三角形 4"/>
          <p:cNvSpPr/>
          <p:nvPr/>
        </p:nvSpPr>
        <p:spPr>
          <a:xfrm>
            <a:off x="1953260" y="3949065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19195" y="2535555"/>
            <a:ext cx="1470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 3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：解决方案</a:t>
            </a:r>
          </a:p>
        </p:txBody>
      </p:sp>
    </p:spTree>
  </p:cSld>
  <p:clrMapOvr>
    <a:masterClrMapping/>
  </p:clrMapOvr>
  <p:transition spd="med" advClick="0" advTm="78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8" grpId="0"/>
      <p:bldP spid="9" grpId="0"/>
      <p:bldP spid="13" grpId="0"/>
      <p:bldP spid="14" grpId="0" bldLvl="0" animBg="1"/>
      <p:bldP spid="10" grpId="0" animBg="1"/>
      <p:bldP spid="2" grpId="0" bldLvl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524000" y="67628"/>
            <a:ext cx="2619375" cy="5953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" y="759460"/>
            <a:ext cx="8064500" cy="176466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57234" y="2812942"/>
          <a:ext cx="8229600" cy="1684020"/>
        </p:xfrm>
        <a:graphic>
          <a:graphicData uri="http://schemas.openxmlformats.org/drawingml/2006/table">
            <a:tbl>
              <a:tblPr/>
              <a:tblGrid>
                <a:gridCol w="103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算法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RCNN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Fast RCNN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Faster RCNN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YOLO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1"/>
                        <a:t>SSD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8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virtue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accurate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Faster than RCNN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 accuracy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accurate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、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fast speed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fast speed</a:t>
                      </a:r>
                      <a:r>
                        <a:rPr lang="zh-CN" altLang="en-US" sz="1400" b="0"/>
                        <a:t>、</a:t>
                      </a:r>
                      <a:r>
                        <a:rPr lang="en-US" altLang="zh-CN" sz="1400" b="0"/>
                        <a:t>identify small targets</a:t>
                      </a:r>
                      <a:endParaRPr lang="zh-CN" altLang="en-US" sz="1400" b="0"/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defect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slow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-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speed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time consuming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time consuming</a:t>
                      </a:r>
                      <a:r>
                        <a:rPr lang="zh-CN" altLang="en-US" sz="1400" b="0"/>
                        <a:t>、</a:t>
                      </a:r>
                      <a:r>
                        <a:rPr lang="en-US" altLang="zh-CN" sz="1400" b="0"/>
                        <a:t>slow speed</a:t>
                      </a:r>
                      <a:endParaRPr lang="zh-CN" altLang="en-US" sz="1400" b="0"/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lost samll traget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400" b="0"/>
                        <a:t>training hard</a:t>
                      </a:r>
                    </a:p>
                  </a:txBody>
                  <a:tcPr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604645" y="133350"/>
            <a:ext cx="2771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可行性分析</a:t>
            </a:r>
          </a:p>
        </p:txBody>
      </p:sp>
    </p:spTree>
  </p:cSld>
  <p:clrMapOvr>
    <a:masterClrMapping/>
  </p:clrMapOvr>
  <p:transition spd="med" advClick="0" advTm="3795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076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70f036-df3a-4d0b-8744-962ccc28682d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599951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58946916"/>
  <p:tag name="KSO_WM_UNIT_PLACING_PICTURE_USER_VIEWPORT" val="{&quot;height&quot;:5010,&quot;width&quot;:75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18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25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41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27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12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10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169126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3536A"/>
      </a:accent1>
      <a:accent2>
        <a:srgbClr val="7F7F7F"/>
      </a:accent2>
      <a:accent3>
        <a:srgbClr val="43536A"/>
      </a:accent3>
      <a:accent4>
        <a:srgbClr val="7F7F7F"/>
      </a:accent4>
      <a:accent5>
        <a:srgbClr val="43536A"/>
      </a:accent5>
      <a:accent6>
        <a:srgbClr val="7F7F7F"/>
      </a:accent6>
      <a:hlink>
        <a:srgbClr val="F49100"/>
      </a:hlink>
      <a:folHlink>
        <a:srgbClr val="85DFD0"/>
      </a:folHlink>
    </a:clrScheme>
    <a:fontScheme name="qb0g2jk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632</Words>
  <Application>Microsoft Office PowerPoint</Application>
  <PresentationFormat>全屏显示(16:9)</PresentationFormat>
  <Paragraphs>146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黑体</vt:lpstr>
      <vt:lpstr>微软雅黑</vt:lpstr>
      <vt:lpstr>Agency FB</vt:lpstr>
      <vt:lpstr>Arial</vt:lpstr>
      <vt:lpstr>Calibri</vt:lpstr>
      <vt:lpstr>webwppDefTheme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欧美商务</dc:title>
  <dc:creator>第一PPT</dc:creator>
  <cp:keywords>www.1ppt.com</cp:keywords>
  <dc:description>www.1ppt.com</dc:description>
  <cp:lastModifiedBy>岳 巍</cp:lastModifiedBy>
  <cp:revision>4</cp:revision>
  <dcterms:created xsi:type="dcterms:W3CDTF">2020-05-25T15:44:00Z</dcterms:created>
  <dcterms:modified xsi:type="dcterms:W3CDTF">2020-05-27T08:28:48Z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