
<file path=[Content_Types].xml><?xml version="1.0" encoding="utf-8"?>
<Types xmlns="http://schemas.openxmlformats.org/package/2006/content-types">
  <Default Extension="jpeg" ContentType="image/jpeg"/>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handoutMasterIdLst>
    <p:handoutMasterId r:id="rId27"/>
  </p:handoutMasterIdLst>
  <p:sldIdLst>
    <p:sldId id="3223" r:id="rId3"/>
    <p:sldId id="3294" r:id="rId5"/>
    <p:sldId id="3224" r:id="rId6"/>
    <p:sldId id="3225" r:id="rId7"/>
    <p:sldId id="3177" r:id="rId8"/>
    <p:sldId id="3248" r:id="rId9"/>
    <p:sldId id="3268" r:id="rId10"/>
    <p:sldId id="3168" r:id="rId11"/>
    <p:sldId id="3269" r:id="rId12"/>
    <p:sldId id="3173" r:id="rId13"/>
    <p:sldId id="3226" r:id="rId14"/>
    <p:sldId id="3169" r:id="rId15"/>
    <p:sldId id="3172" r:id="rId16"/>
    <p:sldId id="3170" r:id="rId17"/>
    <p:sldId id="3246" r:id="rId18"/>
    <p:sldId id="3176" r:id="rId19"/>
    <p:sldId id="3247" r:id="rId20"/>
    <p:sldId id="3271" r:id="rId21"/>
    <p:sldId id="3272" r:id="rId22"/>
    <p:sldId id="3273" r:id="rId23"/>
    <p:sldId id="3278" r:id="rId24"/>
    <p:sldId id="3277" r:id="rId25"/>
    <p:sldId id="3229" r:id="rId26"/>
  </p:sldIdLst>
  <p:sldSz cx="12858750" cy="7232650"/>
  <p:notesSz cx="6858000" cy="9144000"/>
  <p:custDataLst>
    <p:tags r:id="rId31"/>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showPr>
  <p:clrMru>
    <a:srgbClr val="E7EDF1"/>
    <a:srgbClr val="C5E657"/>
    <a:srgbClr val="79C7DE"/>
    <a:srgbClr val="889EB6"/>
    <a:srgbClr val="004236"/>
    <a:srgbClr val="169274"/>
    <a:srgbClr val="60AEA9"/>
    <a:srgbClr val="84004C"/>
    <a:srgbClr val="8B2FC3"/>
    <a:srgbClr val="C924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64" autoAdjust="0"/>
    <p:restoredTop sz="93031" autoAdjust="0"/>
  </p:normalViewPr>
  <p:slideViewPr>
    <p:cSldViewPr>
      <p:cViewPr>
        <p:scale>
          <a:sx n="50" d="100"/>
          <a:sy n="50" d="100"/>
        </p:scale>
        <p:origin x="-408" y="-1500"/>
      </p:cViewPr>
      <p:guideLst>
        <p:guide orient="horz" pos="358"/>
        <p:guide orient="horz" pos="4160"/>
        <p:guide pos="4050"/>
        <p:guide pos="7584"/>
        <p:guide pos="376"/>
        <p:guide pos="1362"/>
      </p:guideLst>
    </p:cSldViewPr>
  </p:slideViewPr>
  <p:outlineViewPr>
    <p:cViewPr>
      <p:scale>
        <a:sx n="100" d="100"/>
        <a:sy n="100" d="100"/>
      </p:scale>
      <p:origin x="0" y="-14412"/>
    </p:cViewPr>
  </p:outlineViewPr>
  <p:notesTextViewPr>
    <p:cViewPr>
      <p:scale>
        <a:sx n="1" d="1"/>
        <a:sy n="1" d="1"/>
      </p:scale>
      <p:origin x="0" y="0"/>
    </p:cViewPr>
  </p:notesTextViewPr>
  <p:sorterViewPr>
    <p:cViewPr>
      <p:scale>
        <a:sx n="132" d="100"/>
        <a:sy n="132" d="100"/>
      </p:scale>
      <p:origin x="0" y="0"/>
    </p:cViewPr>
  </p:sorterViewPr>
  <p:notesViewPr>
    <p:cSldViewPr>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tags" Target="tags/tag10.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handoutMaster" Target="handoutMasters/handoutMaster1.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4400" rtl="0" eaLnBrk="1" latinLnBrk="0" hangingPunct="1">
      <a:defRPr sz="1300" kern="1200">
        <a:solidFill>
          <a:schemeClr val="tx1"/>
        </a:solidFill>
        <a:latin typeface="+mn-lt"/>
        <a:ea typeface="+mn-ea"/>
        <a:cs typeface="+mn-cs"/>
      </a:defRPr>
    </a:lvl6pPr>
    <a:lvl7pPr marL="2742565" algn="l" defTabSz="914400" rtl="0" eaLnBrk="1" latinLnBrk="0" hangingPunct="1">
      <a:defRPr sz="1300" kern="1200">
        <a:solidFill>
          <a:schemeClr val="tx1"/>
        </a:solidFill>
        <a:latin typeface="+mn-lt"/>
        <a:ea typeface="+mn-ea"/>
        <a:cs typeface="+mn-cs"/>
      </a:defRPr>
    </a:lvl7pPr>
    <a:lvl8pPr marL="3199765" algn="l" defTabSz="914400" rtl="0" eaLnBrk="1" latinLnBrk="0" hangingPunct="1">
      <a:defRPr sz="1300" kern="1200">
        <a:solidFill>
          <a:schemeClr val="tx1"/>
        </a:solidFill>
        <a:latin typeface="+mn-lt"/>
        <a:ea typeface="+mn-ea"/>
        <a:cs typeface="+mn-cs"/>
      </a:defRPr>
    </a:lvl8pPr>
    <a:lvl9pPr marL="3656965" algn="l" defTabSz="91440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06BE02D-20C0-F840-AFAC-BEA99C74FDC2}" type="slidenum">
              <a:rPr lang="en-US" smtClean="0"/>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86050" y="514350"/>
            <a:ext cx="4573588" cy="257175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86050" y="514350"/>
            <a:ext cx="4573588" cy="257175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86050" y="514350"/>
            <a:ext cx="4573588" cy="257175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06BE02D-20C0-F840-AFAC-BEA99C74FDC2}"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3A93E93-166D-47F5-9EF1-ACEABE24AEE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18D5ACA-62CA-46DB-AD6B-12EDD6D51A23}" type="slidenum">
              <a:rPr lang="zh-CN" altLang="en-US" smtClean="0"/>
            </a:fld>
            <a:endParaRPr lang="zh-CN" altLang="en-US"/>
          </a:p>
        </p:txBody>
      </p:sp>
      <p:sp>
        <p:nvSpPr>
          <p:cNvPr id="7" name="矩形 6"/>
          <p:cNvSpPr/>
          <p:nvPr userDrawn="1"/>
        </p:nvSpPr>
        <p:spPr>
          <a:xfrm>
            <a:off x="8325228" y="6352629"/>
            <a:ext cx="775136" cy="246221"/>
          </a:xfrm>
          <a:prstGeom prst="rect">
            <a:avLst/>
          </a:prstGeom>
        </p:spPr>
        <p:txBody>
          <a:bodyPr wrap="square">
            <a:spAutoFit/>
          </a:bodyPr>
          <a:lstStyle/>
          <a:p>
            <a:pPr fontAlgn="auto">
              <a:spcBef>
                <a:spcPts val="0"/>
              </a:spcBef>
              <a:spcAft>
                <a:spcPts val="0"/>
              </a:spcAft>
            </a:pP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pPr>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pP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pPr>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pPr>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pPr>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pPr>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pPr>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r>
              <a:rPr lang="en-US" altLang="zh-CN" sz="100" dirty="0" smtClean="0">
                <a:solidFill>
                  <a:prstClr val="white"/>
                </a:solidFill>
                <a:latin typeface="Calibri" panose="020F0502020204030204"/>
                <a:ea typeface="宋体" panose="02010600030101010101" pitchFamily="2" charset="-122"/>
              </a:rPr>
              <a:t>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pPr>
            <a:r>
              <a:rPr lang="zh-CN" altLang="en-US" sz="100" dirty="0" smtClean="0">
                <a:solidFill>
                  <a:prstClr val="white"/>
                </a:solidFill>
                <a:latin typeface="Calibri" panose="020F0502020204030204"/>
                <a:ea typeface="宋体" panose="02010600030101010101" pitchFamily="2" charset="-122"/>
              </a:rPr>
              <a:t>字体下载：</a:t>
            </a:r>
            <a:r>
              <a:rPr lang="en-US" altLang="zh-CN" sz="100" dirty="0" smtClean="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pPr>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43A93E93-166D-47F5-9EF1-ACEABE24AEEA}" type="datetimeFigureOut">
              <a:rPr lang="zh-CN" altLang="en-US" smtClean="0"/>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118D5ACA-62CA-46DB-AD6B-12EDD6D51A2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image" Target="../media/image11.GIF"/><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xml"/><Relationship Id="rId2" Type="http://schemas.openxmlformats.org/officeDocument/2006/relationships/tags" Target="../tags/tag6.xml"/><Relationship Id="rId1" Type="http://schemas.openxmlformats.org/officeDocument/2006/relationships/tags" Target="../tags/tag5.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xml"/><Relationship Id="rId3" Type="http://schemas.openxmlformats.org/officeDocument/2006/relationships/image" Target="../media/image15.GIF"/><Relationship Id="rId2" Type="http://schemas.openxmlformats.org/officeDocument/2006/relationships/image" Target="../media/image1.svg"/><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xml"/><Relationship Id="rId2" Type="http://schemas.openxmlformats.org/officeDocument/2006/relationships/image" Target="../media/image18.png"/><Relationship Id="rId1"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xml"/><Relationship Id="rId2" Type="http://schemas.openxmlformats.org/officeDocument/2006/relationships/image" Target="../media/image21.png"/><Relationship Id="rId1" Type="http://schemas.openxmlformats.org/officeDocument/2006/relationships/image" Target="../media/image20.GIF"/></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22.GIF"/></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xml"/><Relationship Id="rId2" Type="http://schemas.openxmlformats.org/officeDocument/2006/relationships/tags" Target="../tags/tag8.xml"/><Relationship Id="rId1" Type="http://schemas.openxmlformats.org/officeDocument/2006/relationships/tags" Target="../tags/tag7.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1.xml"/><Relationship Id="rId3" Type="http://schemas.openxmlformats.org/officeDocument/2006/relationships/tags" Target="../tags/tag9.xml"/><Relationship Id="rId2" Type="http://schemas.openxmlformats.org/officeDocument/2006/relationships/image" Target="../media/image24.GIF"/><Relationship Id="rId1"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4.GIF"/><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tags" Target="../tags/tag4.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1.xml"/><Relationship Id="rId4" Type="http://schemas.openxmlformats.org/officeDocument/2006/relationships/image" Target="../media/image10.GIF"/><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11.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525" y="0"/>
            <a:ext cx="12877800" cy="7232650"/>
          </a:xfrm>
          <a:prstGeom prst="rect">
            <a:avLst/>
          </a:prstGeom>
          <a:blipFill dpi="0" rotWithShape="1">
            <a:blip r:embed="rId1"/>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a:off x="3405039" y="0"/>
            <a:ext cx="9453711" cy="7259413"/>
          </a:xfrm>
          <a:custGeom>
            <a:avLst/>
            <a:gdLst>
              <a:gd name="connsiteX0" fmla="*/ 3171161 w 9418858"/>
              <a:gd name="connsiteY0" fmla="*/ 0 h 7232650"/>
              <a:gd name="connsiteX1" fmla="*/ 9418858 w 9418858"/>
              <a:gd name="connsiteY1" fmla="*/ 0 h 7232650"/>
              <a:gd name="connsiteX2" fmla="*/ 9418858 w 9418858"/>
              <a:gd name="connsiteY2" fmla="*/ 7232650 h 7232650"/>
              <a:gd name="connsiteX3" fmla="*/ 4498986 w 9418858"/>
              <a:gd name="connsiteY3" fmla="*/ 7232650 h 7232650"/>
              <a:gd name="connsiteX4" fmla="*/ 4488508 w 9418858"/>
              <a:gd name="connsiteY4" fmla="*/ 7223814 h 7232650"/>
              <a:gd name="connsiteX5" fmla="*/ 4258581 w 9418858"/>
              <a:gd name="connsiteY5" fmla="*/ 7223814 h 7232650"/>
              <a:gd name="connsiteX6" fmla="*/ 0 w 9418858"/>
              <a:gd name="connsiteY6" fmla="*/ 3549070 h 7232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18858" h="7232650">
                <a:moveTo>
                  <a:pt x="3171161" y="0"/>
                </a:moveTo>
                <a:lnTo>
                  <a:pt x="9418858" y="0"/>
                </a:lnTo>
                <a:lnTo>
                  <a:pt x="9418858" y="7232650"/>
                </a:lnTo>
                <a:lnTo>
                  <a:pt x="4498986" y="7232650"/>
                </a:lnTo>
                <a:lnTo>
                  <a:pt x="4488508" y="7223814"/>
                </a:lnTo>
                <a:lnTo>
                  <a:pt x="4258581" y="7223814"/>
                </a:lnTo>
                <a:lnTo>
                  <a:pt x="0" y="3549070"/>
                </a:lnTo>
                <a:close/>
              </a:path>
            </a:pathLst>
          </a:custGeom>
          <a:solidFill>
            <a:schemeClr val="accent3">
              <a:alpha val="69804"/>
            </a:schemeClr>
          </a:solidFill>
          <a:ln>
            <a:noFill/>
          </a:ln>
          <a:effectLst>
            <a:outerShdw blurRad="317500" dist="127000" dir="10800000" algn="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8671844" y="0"/>
            <a:ext cx="4186907" cy="5390824"/>
          </a:xfrm>
          <a:custGeom>
            <a:avLst/>
            <a:gdLst>
              <a:gd name="connsiteX0" fmla="*/ 1588612 w 4186907"/>
              <a:gd name="connsiteY0" fmla="*/ 0 h 5390824"/>
              <a:gd name="connsiteX1" fmla="*/ 4186907 w 4186907"/>
              <a:gd name="connsiteY1" fmla="*/ 0 h 5390824"/>
              <a:gd name="connsiteX2" fmla="*/ 4186907 w 4186907"/>
              <a:gd name="connsiteY2" fmla="*/ 5390824 h 5390824"/>
              <a:gd name="connsiteX3" fmla="*/ 0 w 4186907"/>
              <a:gd name="connsiteY3" fmla="*/ 1777928 h 5390824"/>
            </a:gdLst>
            <a:ahLst/>
            <a:cxnLst>
              <a:cxn ang="0">
                <a:pos x="connsiteX0" y="connsiteY0"/>
              </a:cxn>
              <a:cxn ang="0">
                <a:pos x="connsiteX1" y="connsiteY1"/>
              </a:cxn>
              <a:cxn ang="0">
                <a:pos x="connsiteX2" y="connsiteY2"/>
              </a:cxn>
              <a:cxn ang="0">
                <a:pos x="connsiteX3" y="connsiteY3"/>
              </a:cxn>
            </a:cxnLst>
            <a:rect l="l" t="t" r="r" b="b"/>
            <a:pathLst>
              <a:path w="4186907" h="5390824">
                <a:moveTo>
                  <a:pt x="1588612" y="0"/>
                </a:moveTo>
                <a:lnTo>
                  <a:pt x="4186907" y="0"/>
                </a:lnTo>
                <a:lnTo>
                  <a:pt x="4186907" y="5390824"/>
                </a:lnTo>
                <a:lnTo>
                  <a:pt x="0" y="1777928"/>
                </a:lnTo>
                <a:close/>
              </a:path>
            </a:pathLst>
          </a:custGeom>
          <a:solidFill>
            <a:schemeClr val="accent2">
              <a:alpha val="80000"/>
            </a:schemeClr>
          </a:solidFill>
          <a:ln>
            <a:noFill/>
          </a:ln>
          <a:effectLst>
            <a:outerShdw blurRad="317500" dist="127000" dir="10800000" algn="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259"/>
          <p:cNvSpPr>
            <a:spLocks noChangeArrowheads="1"/>
          </p:cNvSpPr>
          <p:nvPr/>
        </p:nvSpPr>
        <p:spPr bwMode="auto">
          <a:xfrm>
            <a:off x="2817495" y="1640205"/>
            <a:ext cx="10041255" cy="5163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r">
              <a:buNone/>
            </a:pPr>
            <a:r>
              <a:rPr lang="en-US" altLang="zh-CN" sz="8800" b="1" cap="all" dirty="0" smtClean="0">
                <a:solidFill>
                  <a:schemeClr val="bg1"/>
                </a:solidFill>
                <a:cs typeface="Arial" panose="020B0604020202020204" pitchFamily="34" charset="0"/>
              </a:rPr>
              <a:t>201</a:t>
            </a:r>
            <a:r>
              <a:rPr lang="en-US" sz="8800" b="1" cap="all" dirty="0" smtClean="0">
                <a:solidFill>
                  <a:schemeClr val="bg1"/>
                </a:solidFill>
                <a:cs typeface="Arial" panose="020B0604020202020204" pitchFamily="34" charset="0"/>
              </a:rPr>
              <a:t>8</a:t>
            </a:r>
            <a:r>
              <a:rPr lang="zh-CN" altLang="en-US" sz="8800" b="1" cap="all" dirty="0" smtClean="0">
                <a:solidFill>
                  <a:schemeClr val="bg1"/>
                </a:solidFill>
                <a:cs typeface="Arial" panose="020B0604020202020204" pitchFamily="34" charset="0"/>
              </a:rPr>
              <a:t>网络零售平台商品分类</a:t>
            </a:r>
            <a:endParaRPr lang="zh-CN" altLang="en-US" sz="8800" b="1" cap="all" dirty="0" smtClean="0">
              <a:solidFill>
                <a:schemeClr val="bg1"/>
              </a:solidFill>
              <a:cs typeface="Arial" panose="020B0604020202020204" pitchFamily="34" charset="0"/>
            </a:endParaRPr>
          </a:p>
          <a:p>
            <a:pPr algn="r">
              <a:buNone/>
            </a:pPr>
            <a:endParaRPr lang="en-US" altLang="zh-CN" sz="8800" b="1" cap="all" dirty="0" smtClean="0">
              <a:solidFill>
                <a:schemeClr val="bg1"/>
              </a:solidFill>
              <a:cs typeface="Arial" panose="020B0604020202020204" pitchFamily="34" charset="0"/>
            </a:endParaRPr>
          </a:p>
          <a:p>
            <a:pPr algn="r">
              <a:buNone/>
            </a:pPr>
            <a:endParaRPr lang="zh-CN" altLang="en-US" sz="4000" b="1" cap="all" dirty="0" smtClean="0">
              <a:solidFill>
                <a:schemeClr val="bg1"/>
              </a:solidFill>
              <a:cs typeface="Arial" panose="020B0604020202020204" pitchFamily="34" charset="0"/>
            </a:endParaRPr>
          </a:p>
        </p:txBody>
      </p:sp>
      <p:sp>
        <p:nvSpPr>
          <p:cNvPr id="3" name="文本框 2"/>
          <p:cNvSpPr txBox="1"/>
          <p:nvPr/>
        </p:nvSpPr>
        <p:spPr>
          <a:xfrm>
            <a:off x="6967855" y="5665470"/>
            <a:ext cx="5388610" cy="768350"/>
          </a:xfrm>
          <a:prstGeom prst="rect">
            <a:avLst/>
          </a:prstGeom>
          <a:noFill/>
        </p:spPr>
        <p:txBody>
          <a:bodyPr wrap="square" rtlCol="0" anchor="t">
            <a:spAutoFit/>
          </a:bodyPr>
          <a:p>
            <a:r>
              <a:rPr lang="en-US" sz="4400" dirty="0">
                <a:solidFill>
                  <a:schemeClr val="bg1"/>
                </a:solidFill>
                <a:latin typeface="Arial" panose="020B0604020202020204" pitchFamily="34" charset="0"/>
                <a:ea typeface="微软雅黑" panose="020B0503020204020204" pitchFamily="34" charset="-122"/>
                <a:sym typeface="Arial" panose="020B0604020202020204" pitchFamily="34" charset="0"/>
              </a:rPr>
              <a:t>   TempName</a:t>
            </a:r>
            <a:r>
              <a:rPr lang="zh-CN" altLang="en-US" sz="4400" dirty="0">
                <a:solidFill>
                  <a:schemeClr val="bg1"/>
                </a:solidFill>
                <a:latin typeface="Arial" panose="020B0604020202020204" pitchFamily="34" charset="0"/>
                <a:ea typeface="微软雅黑" panose="020B0503020204020204" pitchFamily="34" charset="-122"/>
                <a:sym typeface="Arial" panose="020B0604020202020204" pitchFamily="34" charset="0"/>
              </a:rPr>
              <a:t>小组</a:t>
            </a:r>
            <a:endParaRPr lang="zh-CN" altLang="en-US" sz="4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9">
        <p14:flip dir="r"/>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upRigh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1+#ppt_w/2"/>
                                          </p:val>
                                        </p:tav>
                                        <p:tav tm="100000">
                                          <p:val>
                                            <p:strVal val="#ppt_x"/>
                                          </p:val>
                                        </p:tav>
                                      </p:tavLst>
                                    </p:anim>
                                    <p:anim calcmode="lin" valueType="num">
                                      <p:cBhvr additive="base">
                                        <p:cTn id="13"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22"/>
                                        </p:tgtEl>
                                        <p:attrNameLst>
                                          <p:attrName>style.visibility</p:attrName>
                                        </p:attrNameLst>
                                      </p:cBhvr>
                                      <p:to>
                                        <p:strVal val="visible"/>
                                      </p:to>
                                    </p:set>
                                    <p:anim calcmode="lin" valueType="num">
                                      <p:cBhvr additive="base">
                                        <p:cTn id="18" dur="500" fill="hold"/>
                                        <p:tgtEl>
                                          <p:spTgt spid="22"/>
                                        </p:tgtEl>
                                        <p:attrNameLst>
                                          <p:attrName>ppt_x</p:attrName>
                                        </p:attrNameLst>
                                      </p:cBhvr>
                                      <p:tavLst>
                                        <p:tav tm="0">
                                          <p:val>
                                            <p:strVal val="1+#ppt_w/2"/>
                                          </p:val>
                                        </p:tav>
                                        <p:tav tm="100000">
                                          <p:val>
                                            <p:strVal val="#ppt_x"/>
                                          </p:val>
                                        </p:tav>
                                      </p:tavLst>
                                    </p:anim>
                                    <p:anim calcmode="lin" valueType="num">
                                      <p:cBhvr additive="base">
                                        <p:cTn id="19" dur="500" fill="hold"/>
                                        <p:tgtEl>
                                          <p:spTgt spid="22"/>
                                        </p:tgtEl>
                                        <p:attrNameLst>
                                          <p:attrName>ppt_y</p:attrName>
                                        </p:attrNameLst>
                                      </p:cBhvr>
                                      <p:tavLst>
                                        <p:tav tm="0">
                                          <p:val>
                                            <p:strVal val="#ppt_y"/>
                                          </p:val>
                                        </p:tav>
                                        <p:tav tm="100000">
                                          <p:val>
                                            <p:strVal val="#ppt_y"/>
                                          </p:val>
                                        </p:tav>
                                      </p:tavLst>
                                    </p:anim>
                                  </p:childTnLst>
                                </p:cTn>
                              </p:par>
                            </p:childTnLst>
                          </p:cTn>
                        </p:par>
                        <p:par>
                          <p:cTn id="20" fill="hold">
                            <p:stCondLst>
                              <p:cond delay="500"/>
                            </p:stCondLst>
                            <p:childTnLst>
                              <p:par>
                                <p:cTn id="21" presetID="41" presetClass="entr" presetSubtype="0" fill="hold" grpId="0" nodeType="afterEffect">
                                  <p:stCondLst>
                                    <p:cond delay="0"/>
                                  </p:stCondLst>
                                  <p:iterate type="lt">
                                    <p:tmPct val="10000"/>
                                  </p:iterate>
                                  <p:childTnLst>
                                    <p:set>
                                      <p:cBhvr>
                                        <p:cTn id="22" dur="1" fill="hold">
                                          <p:stCondLst>
                                            <p:cond delay="0"/>
                                          </p:stCondLst>
                                        </p:cTn>
                                        <p:tgtEl>
                                          <p:spTgt spid="12"/>
                                        </p:tgtEl>
                                        <p:attrNameLst>
                                          <p:attrName>style.visibility</p:attrName>
                                        </p:attrNameLst>
                                      </p:cBhvr>
                                      <p:to>
                                        <p:strVal val="visible"/>
                                      </p:to>
                                    </p:set>
                                    <p:anim calcmode="lin" valueType="num">
                                      <p:cBhvr>
                                        <p:cTn id="23"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12"/>
                                        </p:tgtEl>
                                        <p:attrNameLst>
                                          <p:attrName>ppt_y</p:attrName>
                                        </p:attrNameLst>
                                      </p:cBhvr>
                                      <p:tavLst>
                                        <p:tav tm="0">
                                          <p:val>
                                            <p:strVal val="#ppt_y"/>
                                          </p:val>
                                        </p:tav>
                                        <p:tav tm="100000">
                                          <p:val>
                                            <p:strVal val="#ppt_y"/>
                                          </p:val>
                                        </p:tav>
                                      </p:tavLst>
                                    </p:anim>
                                    <p:anim calcmode="lin" valueType="num">
                                      <p:cBhvr>
                                        <p:cTn id="25"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41" presetClass="entr" presetSubtype="0" fill="hold" grpId="0" nodeType="clickEffect">
                                  <p:stCondLst>
                                    <p:cond delay="0"/>
                                  </p:stCondLst>
                                  <p:iterate type="lt">
                                    <p:tmPct val="10000"/>
                                  </p:iterate>
                                  <p:childTnLst>
                                    <p:set>
                                      <p:cBhvr>
                                        <p:cTn id="31" dur="1" fill="hold">
                                          <p:stCondLst>
                                            <p:cond delay="0"/>
                                          </p:stCondLst>
                                        </p:cTn>
                                        <p:tgtEl>
                                          <p:spTgt spid="3"/>
                                        </p:tgtEl>
                                        <p:attrNameLst>
                                          <p:attrName>style.visibility</p:attrName>
                                        </p:attrNameLst>
                                      </p:cBhvr>
                                      <p:to>
                                        <p:strVal val="visible"/>
                                      </p:to>
                                    </p:set>
                                    <p:anim calcmode="lin" valueType="num">
                                      <p:cBhvr>
                                        <p:cTn id="32"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33" dur="500" fill="hold"/>
                                        <p:tgtEl>
                                          <p:spTgt spid="3"/>
                                        </p:tgtEl>
                                        <p:attrNameLst>
                                          <p:attrName>ppt_y</p:attrName>
                                        </p:attrNameLst>
                                      </p:cBhvr>
                                      <p:tavLst>
                                        <p:tav tm="0">
                                          <p:val>
                                            <p:strVal val="#ppt_y"/>
                                          </p:val>
                                        </p:tav>
                                        <p:tav tm="100000">
                                          <p:val>
                                            <p:strVal val="#ppt_y"/>
                                          </p:val>
                                        </p:tav>
                                      </p:tavLst>
                                    </p:anim>
                                    <p:anim calcmode="lin" valueType="num">
                                      <p:cBhvr>
                                        <p:cTn id="34"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35"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36" dur="500" tmFilter="0,0; .5, 1; 1, 1"/>
                                        <p:tgtEl>
                                          <p:spTgt spid="3"/>
                                        </p:tgtEl>
                                      </p:cBhvr>
                                    </p:animEffect>
                                  </p:childTnLst>
                                </p:cTn>
                              </p:par>
                            </p:childTnLst>
                          </p:cTn>
                        </p:par>
                        <p:par>
                          <p:cTn id="37" fill="hold">
                            <p:stCondLst>
                              <p:cond delay="1100"/>
                            </p:stCondLst>
                            <p:childTnLst>
                              <p:par>
                                <p:cTn id="38" presetID="26" presetClass="emph" presetSubtype="0" fill="hold" grpId="1" nodeType="afterEffect">
                                  <p:stCondLst>
                                    <p:cond delay="0"/>
                                  </p:stCondLst>
                                  <p:iterate type="lt">
                                    <p:tmPct val="0"/>
                                  </p:iterate>
                                  <p:childTnLst>
                                    <p:animEffect transition="out" filter="fade">
                                      <p:cBhvr>
                                        <p:cTn id="39" dur="500" tmFilter="0, 0; .2, .5; .8, .5; 1, 0"/>
                                        <p:tgtEl>
                                          <p:spTgt spid="12"/>
                                        </p:tgtEl>
                                      </p:cBhvr>
                                    </p:animEffect>
                                    <p:animScale>
                                      <p:cBhvr>
                                        <p:cTn id="40"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7" grpId="0" animBg="1"/>
      <p:bldP spid="22" grpId="0" bldLvl="0" animBg="1"/>
      <p:bldP spid="12" grpId="0"/>
      <p:bldP spid="12" grpId="1"/>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文本占位符 13"/>
          <p:cNvSpPr txBox="1"/>
          <p:nvPr/>
        </p:nvSpPr>
        <p:spPr>
          <a:xfrm>
            <a:off x="381000" y="214630"/>
            <a:ext cx="2527300" cy="354965"/>
          </a:xfrm>
          <a:prstGeom prst="rect">
            <a:avLst/>
          </a:prstGeom>
        </p:spPr>
        <p:txBody>
          <a:bodyPr vert="horz"/>
          <a:lstStyle>
            <a:lvl1pPr marL="0" indent="0" algn="l" defTabSz="964565" rtl="0" eaLnBrk="1" latinLnBrk="0" hangingPunct="1">
              <a:lnSpc>
                <a:spcPct val="100000"/>
              </a:lnSpc>
              <a:spcBef>
                <a:spcPts val="1055"/>
              </a:spcBef>
              <a:buFont typeface="Arial" panose="020B0604020202020204" pitchFamily="34" charset="0"/>
              <a:buNone/>
              <a:defRPr sz="1685" kern="1200">
                <a:solidFill>
                  <a:schemeClr val="tx1"/>
                </a:solidFill>
                <a:latin typeface="+mn-lt"/>
                <a:ea typeface="+mn-ea"/>
                <a:cs typeface="+mn-cs"/>
              </a:defRPr>
            </a:lvl1pPr>
            <a:lvl2pPr marL="723265" indent="-241300" algn="l" defTabSz="964565"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4565"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r>
              <a:rPr kumimoji="1" lang="zh-CN" altLang="en-US" sz="1800" dirty="0">
                <a:solidFill>
                  <a:schemeClr val="accent3"/>
                </a:solidFill>
                <a:latin typeface="微软雅黑" panose="020B0503020204020204" pitchFamily="34" charset="-122"/>
                <a:ea typeface="微软雅黑" panose="020B0503020204020204" pitchFamily="34" charset="-122"/>
              </a:rPr>
              <a:t>项目分析</a:t>
            </a:r>
            <a:r>
              <a:rPr kumimoji="1" lang="en-US" altLang="zh-CN" sz="1800" dirty="0">
                <a:solidFill>
                  <a:schemeClr val="accent3"/>
                </a:solidFill>
                <a:latin typeface="微软雅黑" panose="020B0503020204020204" pitchFamily="34" charset="-122"/>
                <a:ea typeface="微软雅黑" panose="020B0503020204020204" pitchFamily="34" charset="-122"/>
              </a:rPr>
              <a:t>--</a:t>
            </a:r>
            <a:r>
              <a:rPr kumimoji="1" lang="zh-CN" altLang="en-US" sz="1800" dirty="0">
                <a:solidFill>
                  <a:schemeClr val="accent3"/>
                </a:solidFill>
                <a:latin typeface="微软雅黑" panose="020B0503020204020204" pitchFamily="34" charset="-122"/>
                <a:ea typeface="微软雅黑" panose="020B0503020204020204" pitchFamily="34" charset="-122"/>
              </a:rPr>
              <a:t>解决思路</a:t>
            </a:r>
            <a:endParaRPr kumimoji="1" lang="zh-CN" altLang="en-US" sz="1800" dirty="0">
              <a:solidFill>
                <a:schemeClr val="accent3"/>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7506970" y="1522095"/>
            <a:ext cx="2785110" cy="460375"/>
          </a:xfrm>
          <a:prstGeom prst="rect">
            <a:avLst/>
          </a:prstGeom>
          <a:noFill/>
        </p:spPr>
        <p:txBody>
          <a:bodyPr wrap="none" rtlCol="0" anchor="t">
            <a:spAutoFit/>
          </a:bodyPr>
          <a:p>
            <a:r>
              <a:rPr lang="en-US" altLang="zh-CN" sz="2400" b="1" dirty="0">
                <a:latin typeface="幼圆" panose="02010509060101010101" charset="-122"/>
                <a:ea typeface="幼圆" panose="02010509060101010101" charset="-122"/>
                <a:sym typeface="+mn-ea"/>
              </a:rPr>
              <a:t>1</a:t>
            </a:r>
            <a:r>
              <a:rPr lang="zh-CN" altLang="en-US" sz="2400" b="1" dirty="0">
                <a:latin typeface="幼圆" panose="02010509060101010101" charset="-122"/>
                <a:ea typeface="幼圆" panose="02010509060101010101" charset="-122"/>
                <a:sym typeface="+mn-ea"/>
              </a:rPr>
              <a:t>、结巴分词预处理</a:t>
            </a:r>
            <a:endParaRPr lang="zh-CN" altLang="en-US" sz="2400" b="1" dirty="0">
              <a:latin typeface="幼圆" panose="02010509060101010101" charset="-122"/>
              <a:ea typeface="幼圆" panose="02010509060101010101" charset="-122"/>
              <a:sym typeface="+mn-ea"/>
            </a:endParaRPr>
          </a:p>
        </p:txBody>
      </p:sp>
      <p:sp>
        <p:nvSpPr>
          <p:cNvPr id="5" name="文本框 4"/>
          <p:cNvSpPr txBox="1"/>
          <p:nvPr/>
        </p:nvSpPr>
        <p:spPr>
          <a:xfrm>
            <a:off x="7506970" y="2847340"/>
            <a:ext cx="2172970" cy="460375"/>
          </a:xfrm>
          <a:prstGeom prst="rect">
            <a:avLst/>
          </a:prstGeom>
          <a:noFill/>
        </p:spPr>
        <p:txBody>
          <a:bodyPr wrap="none" rtlCol="0" anchor="t">
            <a:spAutoFit/>
          </a:bodyPr>
          <a:p>
            <a:r>
              <a:rPr lang="en-US" sz="2400" b="1" dirty="0">
                <a:latin typeface="幼圆" panose="02010509060101010101" charset="-122"/>
                <a:ea typeface="幼圆" panose="02010509060101010101" charset="-122"/>
                <a:sym typeface="+mn-ea"/>
              </a:rPr>
              <a:t>2</a:t>
            </a:r>
            <a:r>
              <a:rPr lang="zh-CN" altLang="en-US" sz="2400" b="1" dirty="0">
                <a:latin typeface="幼圆" panose="02010509060101010101" charset="-122"/>
                <a:ea typeface="幼圆" panose="02010509060101010101" charset="-122"/>
                <a:sym typeface="+mn-ea"/>
              </a:rPr>
              <a:t>、构造词汇表</a:t>
            </a:r>
            <a:endParaRPr lang="zh-CN" altLang="en-US" sz="2400" b="1" dirty="0">
              <a:latin typeface="幼圆" panose="02010509060101010101" charset="-122"/>
              <a:ea typeface="幼圆" panose="02010509060101010101" charset="-122"/>
              <a:sym typeface="+mn-ea"/>
            </a:endParaRPr>
          </a:p>
        </p:txBody>
      </p:sp>
      <p:sp>
        <p:nvSpPr>
          <p:cNvPr id="6" name="文本框 5"/>
          <p:cNvSpPr txBox="1"/>
          <p:nvPr/>
        </p:nvSpPr>
        <p:spPr>
          <a:xfrm>
            <a:off x="7506970" y="4096385"/>
            <a:ext cx="2942590" cy="460375"/>
          </a:xfrm>
          <a:prstGeom prst="rect">
            <a:avLst/>
          </a:prstGeom>
          <a:noFill/>
        </p:spPr>
        <p:txBody>
          <a:bodyPr wrap="none" rtlCol="0" anchor="t">
            <a:spAutoFit/>
          </a:bodyPr>
          <a:p>
            <a:r>
              <a:rPr lang="en-US" sz="2400" b="1" dirty="0">
                <a:latin typeface="幼圆" panose="02010509060101010101" charset="-122"/>
                <a:ea typeface="幼圆" panose="02010509060101010101" charset="-122"/>
                <a:sym typeface="+mn-ea"/>
              </a:rPr>
              <a:t>3</a:t>
            </a:r>
            <a:r>
              <a:rPr lang="zh-CN" altLang="en-US" sz="2400" b="1" dirty="0">
                <a:latin typeface="幼圆" panose="02010509060101010101" charset="-122"/>
                <a:ea typeface="幼圆" panose="02010509060101010101" charset="-122"/>
                <a:sym typeface="+mn-ea"/>
              </a:rPr>
              <a:t>、</a:t>
            </a:r>
            <a:r>
              <a:rPr lang="en-US" altLang="zh-CN" sz="2400" b="1" dirty="0">
                <a:latin typeface="幼圆" panose="02010509060101010101" charset="-122"/>
                <a:ea typeface="幼圆" panose="02010509060101010101" charset="-122"/>
                <a:sym typeface="+mn-ea"/>
              </a:rPr>
              <a:t>one-hot</a:t>
            </a:r>
            <a:r>
              <a:rPr lang="zh-CN" altLang="en-US" sz="2400" b="1" dirty="0">
                <a:latin typeface="幼圆" panose="02010509060101010101" charset="-122"/>
                <a:ea typeface="幼圆" panose="02010509060101010101" charset="-122"/>
                <a:sym typeface="+mn-ea"/>
              </a:rPr>
              <a:t>表示数据</a:t>
            </a:r>
            <a:endParaRPr lang="zh-CN" altLang="en-US" sz="2400" b="1" dirty="0">
              <a:latin typeface="幼圆" panose="02010509060101010101" charset="-122"/>
              <a:ea typeface="幼圆" panose="02010509060101010101" charset="-122"/>
              <a:sym typeface="+mn-ea"/>
            </a:endParaRPr>
          </a:p>
        </p:txBody>
      </p:sp>
      <p:sp>
        <p:nvSpPr>
          <p:cNvPr id="13" name="文本框 12"/>
          <p:cNvSpPr txBox="1"/>
          <p:nvPr/>
        </p:nvSpPr>
        <p:spPr>
          <a:xfrm>
            <a:off x="7506970" y="5380990"/>
            <a:ext cx="3858260" cy="460375"/>
          </a:xfrm>
          <a:prstGeom prst="rect">
            <a:avLst/>
          </a:prstGeom>
          <a:noFill/>
        </p:spPr>
        <p:txBody>
          <a:bodyPr wrap="none" rtlCol="0" anchor="t">
            <a:spAutoFit/>
          </a:bodyPr>
          <a:p>
            <a:r>
              <a:rPr lang="en-US" sz="2400" b="1" dirty="0">
                <a:latin typeface="幼圆" panose="02010509060101010101" charset="-122"/>
                <a:ea typeface="幼圆" panose="02010509060101010101" charset="-122"/>
                <a:sym typeface="+mn-ea"/>
              </a:rPr>
              <a:t>4</a:t>
            </a:r>
            <a:r>
              <a:rPr lang="zh-CN" altLang="en-US" sz="2400" b="1" dirty="0">
                <a:latin typeface="幼圆" panose="02010509060101010101" charset="-122"/>
                <a:ea typeface="幼圆" panose="02010509060101010101" charset="-122"/>
                <a:sym typeface="+mn-ea"/>
              </a:rPr>
              <a:t>、基于</a:t>
            </a:r>
            <a:r>
              <a:rPr lang="en-US" altLang="zh-CN" sz="2400" b="1" dirty="0">
                <a:latin typeface="幼圆" panose="02010509060101010101" charset="-122"/>
                <a:ea typeface="幼圆" panose="02010509060101010101" charset="-122"/>
                <a:sym typeface="+mn-ea"/>
              </a:rPr>
              <a:t>CNN</a:t>
            </a:r>
            <a:r>
              <a:rPr lang="zh-CN" altLang="en-US" sz="2400" b="1" dirty="0">
                <a:latin typeface="幼圆" panose="02010509060101010101" charset="-122"/>
                <a:ea typeface="幼圆" panose="02010509060101010101" charset="-122"/>
                <a:sym typeface="+mn-ea"/>
              </a:rPr>
              <a:t>的文本分类模型</a:t>
            </a:r>
            <a:endParaRPr lang="zh-CN" altLang="en-US" sz="2400" b="1" dirty="0">
              <a:latin typeface="幼圆" panose="02010509060101010101" charset="-122"/>
              <a:ea typeface="幼圆" panose="02010509060101010101" charset="-122"/>
              <a:sym typeface="+mn-ea"/>
            </a:endParaRPr>
          </a:p>
        </p:txBody>
      </p:sp>
      <p:pic>
        <p:nvPicPr>
          <p:cNvPr id="14" name="图片 13"/>
          <p:cNvPicPr>
            <a:picLocks noChangeAspect="1"/>
          </p:cNvPicPr>
          <p:nvPr/>
        </p:nvPicPr>
        <p:blipFill>
          <a:blip r:embed="rId1"/>
          <a:stretch>
            <a:fillRect/>
          </a:stretch>
        </p:blipFill>
        <p:spPr>
          <a:xfrm>
            <a:off x="1419860" y="998855"/>
            <a:ext cx="5235575" cy="5235575"/>
          </a:xfrm>
          <a:prstGeom prst="rect">
            <a:avLst/>
          </a:prstGeom>
        </p:spPr>
      </p:pic>
      <p:pic>
        <p:nvPicPr>
          <p:cNvPr id="16" name="图片 15" descr="timg (1)"/>
          <p:cNvPicPr>
            <a:picLocks noChangeAspect="1"/>
          </p:cNvPicPr>
          <p:nvPr/>
        </p:nvPicPr>
        <p:blipFill>
          <a:blip r:embed="rId2"/>
          <a:stretch>
            <a:fillRect/>
          </a:stretch>
        </p:blipFill>
        <p:spPr>
          <a:xfrm>
            <a:off x="10292080" y="-2540"/>
            <a:ext cx="2583815" cy="193802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9" advTm="0">
        <p14:flip dir="r"/>
      </p:transition>
    </mc:Choice>
    <mc:Fallback>
      <p:transition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41" presetClass="entr" presetSubtype="0" fill="hold" grpId="0" nodeType="clickEffect">
                                  <p:stCondLst>
                                    <p:cond delay="0"/>
                                  </p:stCondLst>
                                  <p:iterate type="lt">
                                    <p:tmPct val="10000"/>
                                  </p:iterate>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4"/>
                                        </p:tgtEl>
                                        <p:attrNameLst>
                                          <p:attrName>ppt_y</p:attrName>
                                        </p:attrNameLst>
                                      </p:cBhvr>
                                      <p:tavLst>
                                        <p:tav tm="0">
                                          <p:val>
                                            <p:strVal val="#ppt_y"/>
                                          </p:val>
                                        </p:tav>
                                        <p:tav tm="100000">
                                          <p:val>
                                            <p:strVal val="#ppt_y"/>
                                          </p:val>
                                        </p:tav>
                                      </p:tavLst>
                                    </p:anim>
                                    <p:anim calcmode="lin" valueType="num">
                                      <p:cBhvr>
                                        <p:cTn id="14"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41" presetClass="entr" presetSubtype="0" fill="hold" grpId="0" nodeType="clickEffect">
                                  <p:stCondLst>
                                    <p:cond delay="0"/>
                                  </p:stCondLst>
                                  <p:iterate type="lt">
                                    <p:tmPct val="10000"/>
                                  </p:iterate>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5"/>
                                        </p:tgtEl>
                                        <p:attrNameLst>
                                          <p:attrName>ppt_y</p:attrName>
                                        </p:attrNameLst>
                                      </p:cBhvr>
                                      <p:tavLst>
                                        <p:tav tm="0">
                                          <p:val>
                                            <p:strVal val="#ppt_y"/>
                                          </p:val>
                                        </p:tav>
                                        <p:tav tm="100000">
                                          <p:val>
                                            <p:strVal val="#ppt_y"/>
                                          </p:val>
                                        </p:tav>
                                      </p:tavLst>
                                    </p:anim>
                                    <p:anim calcmode="lin" valueType="num">
                                      <p:cBhvr>
                                        <p:cTn id="23"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41" presetClass="entr" presetSubtype="0" fill="hold" grpId="0" nodeType="clickEffect">
                                  <p:stCondLst>
                                    <p:cond delay="0"/>
                                  </p:stCondLst>
                                  <p:iterate type="lt">
                                    <p:tmPct val="10000"/>
                                  </p:iterate>
                                  <p:childTnLst>
                                    <p:set>
                                      <p:cBhvr>
                                        <p:cTn id="29" dur="1" fill="hold">
                                          <p:stCondLst>
                                            <p:cond delay="0"/>
                                          </p:stCondLst>
                                        </p:cTn>
                                        <p:tgtEl>
                                          <p:spTgt spid="6"/>
                                        </p:tgtEl>
                                        <p:attrNameLst>
                                          <p:attrName>style.visibility</p:attrName>
                                        </p:attrNameLst>
                                      </p:cBhvr>
                                      <p:to>
                                        <p:strVal val="visible"/>
                                      </p:to>
                                    </p:set>
                                    <p:anim calcmode="lin" valueType="num">
                                      <p:cBhvr>
                                        <p:cTn id="30"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31" dur="500" fill="hold"/>
                                        <p:tgtEl>
                                          <p:spTgt spid="6"/>
                                        </p:tgtEl>
                                        <p:attrNameLst>
                                          <p:attrName>ppt_y</p:attrName>
                                        </p:attrNameLst>
                                      </p:cBhvr>
                                      <p:tavLst>
                                        <p:tav tm="0">
                                          <p:val>
                                            <p:strVal val="#ppt_y"/>
                                          </p:val>
                                        </p:tav>
                                        <p:tav tm="100000">
                                          <p:val>
                                            <p:strVal val="#ppt_y"/>
                                          </p:val>
                                        </p:tav>
                                      </p:tavLst>
                                    </p:anim>
                                    <p:anim calcmode="lin" valueType="num">
                                      <p:cBhvr>
                                        <p:cTn id="32"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33"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34" dur="500" tmFilter="0,0; .5, 1; 1, 1"/>
                                        <p:tgtEl>
                                          <p:spTgt spid="6"/>
                                        </p:tgtEl>
                                      </p:cBhvr>
                                    </p:animEffect>
                                  </p:childTnLst>
                                </p:cTn>
                              </p:par>
                            </p:childTnLst>
                          </p:cTn>
                        </p:par>
                      </p:childTnLst>
                    </p:cTn>
                  </p:par>
                  <p:par>
                    <p:cTn id="35" fill="hold">
                      <p:stCondLst>
                        <p:cond delay="indefinite"/>
                      </p:stCondLst>
                      <p:childTnLst>
                        <p:par>
                          <p:cTn id="36" fill="hold">
                            <p:stCondLst>
                              <p:cond delay="0"/>
                            </p:stCondLst>
                            <p:childTnLst>
                              <p:par>
                                <p:cTn id="37" presetID="41" presetClass="entr" presetSubtype="0" fill="hold" grpId="0" nodeType="clickEffect">
                                  <p:stCondLst>
                                    <p:cond delay="0"/>
                                  </p:stCondLst>
                                  <p:iterate type="lt">
                                    <p:tmPct val="10000"/>
                                  </p:iterate>
                                  <p:childTnLst>
                                    <p:set>
                                      <p:cBhvr>
                                        <p:cTn id="38" dur="1" fill="hold">
                                          <p:stCondLst>
                                            <p:cond delay="0"/>
                                          </p:stCondLst>
                                        </p:cTn>
                                        <p:tgtEl>
                                          <p:spTgt spid="13"/>
                                        </p:tgtEl>
                                        <p:attrNameLst>
                                          <p:attrName>style.visibility</p:attrName>
                                        </p:attrNameLst>
                                      </p:cBhvr>
                                      <p:to>
                                        <p:strVal val="visible"/>
                                      </p:to>
                                    </p:set>
                                    <p:anim calcmode="lin" valueType="num">
                                      <p:cBhvr>
                                        <p:cTn id="39"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40" dur="500" fill="hold"/>
                                        <p:tgtEl>
                                          <p:spTgt spid="13"/>
                                        </p:tgtEl>
                                        <p:attrNameLst>
                                          <p:attrName>ppt_y</p:attrName>
                                        </p:attrNameLst>
                                      </p:cBhvr>
                                      <p:tavLst>
                                        <p:tav tm="0">
                                          <p:val>
                                            <p:strVal val="#ppt_y"/>
                                          </p:val>
                                        </p:tav>
                                        <p:tav tm="100000">
                                          <p:val>
                                            <p:strVal val="#ppt_y"/>
                                          </p:val>
                                        </p:tav>
                                      </p:tavLst>
                                    </p:anim>
                                    <p:anim calcmode="lin" valueType="num">
                                      <p:cBhvr>
                                        <p:cTn id="41"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42"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43" dur="500" tmFilter="0,0; .5, 1; 1, 1"/>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794" y="521082"/>
            <a:ext cx="12857163" cy="59757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9" tIns="45714" rIns="91429" bIns="45714" numCol="1" spcCol="0" rtlCol="0" fromWordArt="0" anchor="ctr" anchorCtr="0" forceAA="0" compatLnSpc="1">
            <a:noAutofit/>
          </a:bodyPr>
          <a:lstStyle/>
          <a:p>
            <a:pPr algn="ctr"/>
            <a:endParaRPr lang="zh-CN" altLang="en-US"/>
          </a:p>
        </p:txBody>
      </p:sp>
      <p:grpSp>
        <p:nvGrpSpPr>
          <p:cNvPr id="15" name="组合 14"/>
          <p:cNvGrpSpPr/>
          <p:nvPr/>
        </p:nvGrpSpPr>
        <p:grpSpPr>
          <a:xfrm>
            <a:off x="4701568" y="1096357"/>
            <a:ext cx="3455617" cy="2990271"/>
            <a:chOff x="2466945" y="1407843"/>
            <a:chExt cx="1861430" cy="1610763"/>
          </a:xfrm>
        </p:grpSpPr>
        <p:sp>
          <p:nvSpPr>
            <p:cNvPr id="16" name="Freeform 9"/>
            <p:cNvSpPr/>
            <p:nvPr/>
          </p:nvSpPr>
          <p:spPr bwMode="auto">
            <a:xfrm>
              <a:off x="2466945" y="1407843"/>
              <a:ext cx="1861430" cy="1610763"/>
            </a:xfrm>
            <a:custGeom>
              <a:avLst/>
              <a:gdLst>
                <a:gd name="T0" fmla="*/ 15 w 740"/>
                <a:gd name="T1" fmla="*/ 47 h 640"/>
                <a:gd name="T2" fmla="*/ 42 w 740"/>
                <a:gd name="T3" fmla="*/ 0 h 640"/>
                <a:gd name="T4" fmla="*/ 698 w 740"/>
                <a:gd name="T5" fmla="*/ 0 h 640"/>
                <a:gd name="T6" fmla="*/ 725 w 740"/>
                <a:gd name="T7" fmla="*/ 47 h 640"/>
                <a:gd name="T8" fmla="*/ 397 w 740"/>
                <a:gd name="T9" fmla="*/ 614 h 640"/>
                <a:gd name="T10" fmla="*/ 343 w 740"/>
                <a:gd name="T11" fmla="*/ 614 h 640"/>
                <a:gd name="T12" fmla="*/ 15 w 740"/>
                <a:gd name="T13" fmla="*/ 47 h 640"/>
              </a:gdLst>
              <a:ahLst/>
              <a:cxnLst>
                <a:cxn ang="0">
                  <a:pos x="T0" y="T1"/>
                </a:cxn>
                <a:cxn ang="0">
                  <a:pos x="T2" y="T3"/>
                </a:cxn>
                <a:cxn ang="0">
                  <a:pos x="T4" y="T5"/>
                </a:cxn>
                <a:cxn ang="0">
                  <a:pos x="T6" y="T7"/>
                </a:cxn>
                <a:cxn ang="0">
                  <a:pos x="T8" y="T9"/>
                </a:cxn>
                <a:cxn ang="0">
                  <a:pos x="T10" y="T11"/>
                </a:cxn>
                <a:cxn ang="0">
                  <a:pos x="T12" y="T13"/>
                </a:cxn>
              </a:cxnLst>
              <a:rect l="0" t="0" r="r" b="b"/>
              <a:pathLst>
                <a:path w="740" h="640">
                  <a:moveTo>
                    <a:pt x="15" y="47"/>
                  </a:moveTo>
                  <a:cubicBezTo>
                    <a:pt x="0" y="21"/>
                    <a:pt x="12" y="0"/>
                    <a:pt x="42" y="0"/>
                  </a:cubicBezTo>
                  <a:cubicBezTo>
                    <a:pt x="698" y="0"/>
                    <a:pt x="698" y="0"/>
                    <a:pt x="698" y="0"/>
                  </a:cubicBezTo>
                  <a:cubicBezTo>
                    <a:pt x="728" y="0"/>
                    <a:pt x="740" y="21"/>
                    <a:pt x="725" y="47"/>
                  </a:cubicBezTo>
                  <a:cubicBezTo>
                    <a:pt x="397" y="614"/>
                    <a:pt x="397" y="614"/>
                    <a:pt x="397" y="614"/>
                  </a:cubicBezTo>
                  <a:cubicBezTo>
                    <a:pt x="382" y="640"/>
                    <a:pt x="358" y="640"/>
                    <a:pt x="343" y="614"/>
                  </a:cubicBezTo>
                  <a:lnTo>
                    <a:pt x="15" y="47"/>
                  </a:lnTo>
                  <a:close/>
                </a:path>
              </a:pathLst>
            </a:custGeom>
            <a:gradFill flip="none" rotWithShape="1">
              <a:gsLst>
                <a:gs pos="0">
                  <a:srgbClr val="F0F0F0"/>
                </a:gs>
                <a:gs pos="100000">
                  <a:srgbClr val="F1F1F1"/>
                </a:gs>
              </a:gsLst>
              <a:lin ang="2700000" scaled="1"/>
              <a:tileRect/>
            </a:gradFill>
            <a:ln w="38100" cap="flat" cmpd="sng" algn="ctr">
              <a:gradFill flip="none" rotWithShape="1">
                <a:gsLst>
                  <a:gs pos="100000">
                    <a:srgbClr val="FFFFFF"/>
                  </a:gs>
                  <a:gs pos="0">
                    <a:srgbClr val="CECED0"/>
                  </a:gs>
                </a:gsLst>
                <a:lin ang="13500000" scaled="1"/>
                <a:tileRect/>
              </a:gradFill>
              <a:prstDash val="solid"/>
              <a:miter lim="800000"/>
            </a:ln>
            <a:effectLst>
              <a:outerShdw blurRad="190500" dist="88900" dir="2700000" algn="tl" rotWithShape="0">
                <a:prstClr val="black">
                  <a:alpha val="35000"/>
                </a:prstClr>
              </a:outerShdw>
            </a:effectLst>
          </p:spPr>
          <p:txBody>
            <a:bodyPr lIns="96382" tIns="48192" rIns="96382" bIns="48192" anchor="ctr"/>
            <a:lstStyle/>
            <a:p>
              <a:pPr algn="ctr" defTabSz="1285240" fontAlgn="auto">
                <a:spcBef>
                  <a:spcPts val="0"/>
                </a:spcBef>
                <a:spcAft>
                  <a:spcPts val="0"/>
                </a:spcAft>
                <a:defRPr/>
              </a:pPr>
              <a:endParaRPr lang="zh-CN" altLang="en-US" sz="2530" kern="0">
                <a:solidFill>
                  <a:sysClr val="window" lastClr="FFFFFF"/>
                </a:solidFill>
                <a:latin typeface="Calibri" panose="020F0502020204030204"/>
                <a:ea typeface="微软雅黑" panose="020B0503020204020204" pitchFamily="34" charset="-122"/>
              </a:endParaRPr>
            </a:p>
          </p:txBody>
        </p:sp>
        <p:sp>
          <p:nvSpPr>
            <p:cNvPr id="17" name="Freeform 9"/>
            <p:cNvSpPr>
              <a:spLocks noChangeAspect="1"/>
            </p:cNvSpPr>
            <p:nvPr/>
          </p:nvSpPr>
          <p:spPr bwMode="auto">
            <a:xfrm>
              <a:off x="2708225" y="1580661"/>
              <a:ext cx="1352221" cy="1170594"/>
            </a:xfrm>
            <a:custGeom>
              <a:avLst/>
              <a:gdLst>
                <a:gd name="T0" fmla="*/ 15 w 740"/>
                <a:gd name="T1" fmla="*/ 47 h 640"/>
                <a:gd name="T2" fmla="*/ 42 w 740"/>
                <a:gd name="T3" fmla="*/ 0 h 640"/>
                <a:gd name="T4" fmla="*/ 698 w 740"/>
                <a:gd name="T5" fmla="*/ 0 h 640"/>
                <a:gd name="T6" fmla="*/ 725 w 740"/>
                <a:gd name="T7" fmla="*/ 47 h 640"/>
                <a:gd name="T8" fmla="*/ 397 w 740"/>
                <a:gd name="T9" fmla="*/ 614 h 640"/>
                <a:gd name="T10" fmla="*/ 343 w 740"/>
                <a:gd name="T11" fmla="*/ 614 h 640"/>
                <a:gd name="T12" fmla="*/ 15 w 740"/>
                <a:gd name="T13" fmla="*/ 47 h 640"/>
              </a:gdLst>
              <a:ahLst/>
              <a:cxnLst>
                <a:cxn ang="0">
                  <a:pos x="T0" y="T1"/>
                </a:cxn>
                <a:cxn ang="0">
                  <a:pos x="T2" y="T3"/>
                </a:cxn>
                <a:cxn ang="0">
                  <a:pos x="T4" y="T5"/>
                </a:cxn>
                <a:cxn ang="0">
                  <a:pos x="T6" y="T7"/>
                </a:cxn>
                <a:cxn ang="0">
                  <a:pos x="T8" y="T9"/>
                </a:cxn>
                <a:cxn ang="0">
                  <a:pos x="T10" y="T11"/>
                </a:cxn>
                <a:cxn ang="0">
                  <a:pos x="T12" y="T13"/>
                </a:cxn>
              </a:cxnLst>
              <a:rect l="0" t="0" r="r" b="b"/>
              <a:pathLst>
                <a:path w="740" h="640">
                  <a:moveTo>
                    <a:pt x="15" y="47"/>
                  </a:moveTo>
                  <a:cubicBezTo>
                    <a:pt x="0" y="21"/>
                    <a:pt x="12" y="0"/>
                    <a:pt x="42" y="0"/>
                  </a:cubicBezTo>
                  <a:cubicBezTo>
                    <a:pt x="698" y="0"/>
                    <a:pt x="698" y="0"/>
                    <a:pt x="698" y="0"/>
                  </a:cubicBezTo>
                  <a:cubicBezTo>
                    <a:pt x="728" y="0"/>
                    <a:pt x="740" y="21"/>
                    <a:pt x="725" y="47"/>
                  </a:cubicBezTo>
                  <a:cubicBezTo>
                    <a:pt x="397" y="614"/>
                    <a:pt x="397" y="614"/>
                    <a:pt x="397" y="614"/>
                  </a:cubicBezTo>
                  <a:cubicBezTo>
                    <a:pt x="382" y="640"/>
                    <a:pt x="358" y="640"/>
                    <a:pt x="343" y="614"/>
                  </a:cubicBezTo>
                  <a:lnTo>
                    <a:pt x="15" y="47"/>
                  </a:lnTo>
                  <a:close/>
                </a:path>
              </a:pathLst>
            </a:custGeom>
            <a:solidFill>
              <a:schemeClr val="accent1"/>
            </a:solidFill>
            <a:ln w="28575" cap="flat">
              <a:noFill/>
              <a:prstDash val="solid"/>
              <a:miter lim="800000"/>
            </a:ln>
            <a:effectLst>
              <a:outerShdw blurRad="127000" dist="63500" dir="2700000" algn="tl" rotWithShape="0">
                <a:prstClr val="black">
                  <a:alpha val="40000"/>
                </a:prstClr>
              </a:outerShdw>
            </a:effectLst>
          </p:spPr>
          <p:txBody>
            <a:bodyPr lIns="96382" tIns="48192" rIns="96382" bIns="48192"/>
            <a:lstStyle/>
            <a:p>
              <a:pPr fontAlgn="auto">
                <a:spcBef>
                  <a:spcPts val="0"/>
                </a:spcBef>
                <a:spcAft>
                  <a:spcPts val="0"/>
                </a:spcAft>
                <a:defRPr/>
              </a:pPr>
              <a:endParaRPr lang="zh-CN" altLang="en-US">
                <a:solidFill>
                  <a:prstClr val="black"/>
                </a:solidFill>
                <a:latin typeface="Arial" panose="020B0604020202020204"/>
                <a:ea typeface="+mn-ea"/>
              </a:endParaRPr>
            </a:p>
          </p:txBody>
        </p:sp>
      </p:grpSp>
      <p:sp>
        <p:nvSpPr>
          <p:cNvPr id="14" name="矩形 259"/>
          <p:cNvSpPr>
            <a:spLocks noChangeArrowheads="1"/>
          </p:cNvSpPr>
          <p:nvPr/>
        </p:nvSpPr>
        <p:spPr bwMode="auto">
          <a:xfrm>
            <a:off x="5012019" y="1542301"/>
            <a:ext cx="2834715" cy="132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8000" cap="all" dirty="0" smtClean="0">
                <a:solidFill>
                  <a:schemeClr val="bg1"/>
                </a:solidFill>
                <a:effectLst>
                  <a:outerShdw blurRad="38100" dist="38100" dir="2700000" algn="tl">
                    <a:srgbClr val="000000">
                      <a:alpha val="43137"/>
                    </a:srgbClr>
                  </a:outerShdw>
                </a:effectLst>
                <a:latin typeface="方正正准黑简体" panose="02000000000000000000" pitchFamily="2" charset="-122"/>
                <a:ea typeface="方正正准黑简体" panose="02000000000000000000" pitchFamily="2" charset="-122"/>
                <a:cs typeface="Arial" panose="020B0604020202020204" pitchFamily="34" charset="0"/>
              </a:rPr>
              <a:t>03</a:t>
            </a:r>
            <a:endParaRPr lang="zh-CN" altLang="en-US" sz="8000" cap="all" dirty="0">
              <a:solidFill>
                <a:schemeClr val="bg1"/>
              </a:solidFill>
              <a:effectLst>
                <a:outerShdw blurRad="38100" dist="38100" dir="2700000" algn="tl">
                  <a:srgbClr val="000000">
                    <a:alpha val="43137"/>
                  </a:srgbClr>
                </a:outerShdw>
              </a:effectLst>
              <a:latin typeface="方正正准黑简体" panose="02000000000000000000" pitchFamily="2" charset="-122"/>
              <a:ea typeface="方正正准黑简体" panose="02000000000000000000" pitchFamily="2" charset="-122"/>
              <a:cs typeface="Arial" panose="020B0604020202020204" pitchFamily="34" charset="0"/>
            </a:endParaRPr>
          </a:p>
        </p:txBody>
      </p:sp>
      <p:cxnSp>
        <p:nvCxnSpPr>
          <p:cNvPr id="31" name="直接连接符 30"/>
          <p:cNvCxnSpPr/>
          <p:nvPr>
            <p:custDataLst>
              <p:tags r:id="rId1"/>
            </p:custDataLst>
          </p:nvPr>
        </p:nvCxnSpPr>
        <p:spPr>
          <a:xfrm>
            <a:off x="4125406" y="4944538"/>
            <a:ext cx="4639519"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MH_Entry_1"/>
          <p:cNvSpPr/>
          <p:nvPr>
            <p:custDataLst>
              <p:tags r:id="rId2"/>
            </p:custDataLst>
          </p:nvPr>
        </p:nvSpPr>
        <p:spPr>
          <a:xfrm>
            <a:off x="3982680" y="4107239"/>
            <a:ext cx="4966664" cy="73850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r>
              <a:rPr lang="en-US" altLang="zh-CN" sz="4800" dirty="0">
                <a:solidFill>
                  <a:schemeClr val="bg1"/>
                </a:solidFill>
                <a:latin typeface="Arial" panose="020B0604020202020204" pitchFamily="34" charset="0"/>
                <a:ea typeface="微软雅黑" panose="020B0503020204020204" pitchFamily="34" charset="-122"/>
                <a:sym typeface="Arial" panose="020B0604020202020204" pitchFamily="34" charset="0"/>
              </a:rPr>
              <a:t>       </a:t>
            </a:r>
            <a:r>
              <a:rPr lang="zh-CN" sz="4800" dirty="0">
                <a:solidFill>
                  <a:schemeClr val="bg1"/>
                </a:solidFill>
                <a:latin typeface="Arial" panose="020B0604020202020204" pitchFamily="34" charset="0"/>
                <a:ea typeface="微软雅黑" panose="020B0503020204020204" pitchFamily="34" charset="-122"/>
                <a:sym typeface="Arial" panose="020B0604020202020204" pitchFamily="34" charset="0"/>
              </a:rPr>
              <a:t>解决方案</a:t>
            </a:r>
            <a:endParaRPr lang="zh-CN" sz="48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TextBox 11"/>
          <p:cNvSpPr txBox="1"/>
          <p:nvPr/>
        </p:nvSpPr>
        <p:spPr>
          <a:xfrm>
            <a:off x="4713420" y="5012717"/>
            <a:ext cx="1370330" cy="337185"/>
          </a:xfrm>
          <a:prstGeom prst="rect">
            <a:avLst/>
          </a:prstGeom>
          <a:noFill/>
        </p:spPr>
        <p:txBody>
          <a:bodyPr wrap="none" rtlCol="0">
            <a:spAutoFit/>
          </a:bodyPr>
          <a:lstStyle/>
          <a:p>
            <a:pPr marL="171450" lvl="1" indent="-171450">
              <a:buFont typeface="Arial" panose="020B0604020202020204" pitchFamily="34" charset="0"/>
              <a:buChar char="•"/>
            </a:pPr>
            <a:r>
              <a:rPr lang="zh-CN" sz="1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数据预处理</a:t>
            </a:r>
            <a:endParaRPr lang="zh-CN" sz="1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4" name="TextBox 11"/>
          <p:cNvSpPr txBox="1"/>
          <p:nvPr/>
        </p:nvSpPr>
        <p:spPr>
          <a:xfrm>
            <a:off x="6425707" y="5012717"/>
            <a:ext cx="963930" cy="337185"/>
          </a:xfrm>
          <a:prstGeom prst="rect">
            <a:avLst/>
          </a:prstGeom>
          <a:noFill/>
        </p:spPr>
        <p:txBody>
          <a:bodyPr wrap="none" rtlCol="0">
            <a:spAutoFit/>
          </a:bodyPr>
          <a:lstStyle/>
          <a:p>
            <a:pPr marL="171450" lvl="1" indent="-171450">
              <a:buFont typeface="Arial" panose="020B0604020202020204" pitchFamily="34" charset="0"/>
              <a:buChar char="•"/>
            </a:pPr>
            <a:r>
              <a:rPr lang="zh-CN" sz="1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词汇表</a:t>
            </a:r>
            <a:endParaRPr lang="zh-CN" sz="1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TextBox 11"/>
          <p:cNvSpPr txBox="1"/>
          <p:nvPr/>
        </p:nvSpPr>
        <p:spPr>
          <a:xfrm>
            <a:off x="4713420" y="5357255"/>
            <a:ext cx="1043940" cy="337185"/>
          </a:xfrm>
          <a:prstGeom prst="rect">
            <a:avLst/>
          </a:prstGeom>
          <a:noFill/>
        </p:spPr>
        <p:txBody>
          <a:bodyPr wrap="none" rtlCol="0">
            <a:spAutoFit/>
          </a:bodyPr>
          <a:lstStyle/>
          <a:p>
            <a:pPr marL="171450" lvl="1" indent="-171450">
              <a:buFont typeface="Arial" panose="020B0604020202020204" pitchFamily="34" charset="0"/>
              <a:buChar char="•"/>
            </a:pPr>
            <a:r>
              <a:rPr lang="en-US" sz="1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one-hot</a:t>
            </a:r>
            <a:endParaRPr lang="en-US" sz="1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6" name="TextBox 11"/>
          <p:cNvSpPr txBox="1"/>
          <p:nvPr/>
        </p:nvSpPr>
        <p:spPr>
          <a:xfrm>
            <a:off x="6425707" y="5357255"/>
            <a:ext cx="2623185" cy="337185"/>
          </a:xfrm>
          <a:prstGeom prst="rect">
            <a:avLst/>
          </a:prstGeom>
          <a:noFill/>
        </p:spPr>
        <p:txBody>
          <a:bodyPr wrap="none" rtlCol="0">
            <a:spAutoFit/>
          </a:bodyPr>
          <a:lstStyle/>
          <a:p>
            <a:pPr marL="171450" lvl="1" indent="-171450">
              <a:buFont typeface="Arial" panose="020B0604020202020204" pitchFamily="34" charset="0"/>
              <a:buChar char="•"/>
            </a:pPr>
            <a:r>
              <a:rPr lang="zh-CN" sz="1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基于</a:t>
            </a:r>
            <a:r>
              <a:rPr lang="en-US" altLang="zh-CN" sz="1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CNN</a:t>
            </a:r>
            <a:r>
              <a:rPr lang="zh-CN" altLang="en-US" sz="1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的文本分类模型</a:t>
            </a:r>
            <a:endParaRPr lang="zh-CN" altLang="en-US" sz="1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9" advTm="0">
        <p14:flip dir="r"/>
      </p:transition>
    </mc:Choice>
    <mc:Fallback>
      <p:transition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49" presetClass="entr" presetSubtype="0" decel="10000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p:cTn id="11" dur="500" fill="hold"/>
                                        <p:tgtEl>
                                          <p:spTgt spid="15"/>
                                        </p:tgtEl>
                                        <p:attrNameLst>
                                          <p:attrName>ppt_w</p:attrName>
                                        </p:attrNameLst>
                                      </p:cBhvr>
                                      <p:tavLst>
                                        <p:tav tm="0">
                                          <p:val>
                                            <p:fltVal val="0"/>
                                          </p:val>
                                        </p:tav>
                                        <p:tav tm="100000">
                                          <p:val>
                                            <p:strVal val="#ppt_w"/>
                                          </p:val>
                                        </p:tav>
                                      </p:tavLst>
                                    </p:anim>
                                    <p:anim calcmode="lin" valueType="num">
                                      <p:cBhvr>
                                        <p:cTn id="12" dur="500" fill="hold"/>
                                        <p:tgtEl>
                                          <p:spTgt spid="15"/>
                                        </p:tgtEl>
                                        <p:attrNameLst>
                                          <p:attrName>ppt_h</p:attrName>
                                        </p:attrNameLst>
                                      </p:cBhvr>
                                      <p:tavLst>
                                        <p:tav tm="0">
                                          <p:val>
                                            <p:fltVal val="0"/>
                                          </p:val>
                                        </p:tav>
                                        <p:tav tm="100000">
                                          <p:val>
                                            <p:strVal val="#ppt_h"/>
                                          </p:val>
                                        </p:tav>
                                      </p:tavLst>
                                    </p:anim>
                                    <p:anim calcmode="lin" valueType="num">
                                      <p:cBhvr>
                                        <p:cTn id="13" dur="500" fill="hold"/>
                                        <p:tgtEl>
                                          <p:spTgt spid="15"/>
                                        </p:tgtEl>
                                        <p:attrNameLst>
                                          <p:attrName>style.rotation</p:attrName>
                                        </p:attrNameLst>
                                      </p:cBhvr>
                                      <p:tavLst>
                                        <p:tav tm="0">
                                          <p:val>
                                            <p:fltVal val="360"/>
                                          </p:val>
                                        </p:tav>
                                        <p:tav tm="100000">
                                          <p:val>
                                            <p:fltVal val="0"/>
                                          </p:val>
                                        </p:tav>
                                      </p:tavLst>
                                    </p:anim>
                                    <p:animEffect transition="in" filter="fade">
                                      <p:cBhvr>
                                        <p:cTn id="14" dur="500"/>
                                        <p:tgtEl>
                                          <p:spTgt spid="15"/>
                                        </p:tgtEl>
                                      </p:cBhvr>
                                    </p:animEffect>
                                  </p:childTnLst>
                                </p:cTn>
                              </p:par>
                            </p:childTnLst>
                          </p:cTn>
                        </p:par>
                        <p:par>
                          <p:cTn id="15" fill="hold">
                            <p:stCondLst>
                              <p:cond delay="1000"/>
                            </p:stCondLst>
                            <p:childTnLst>
                              <p:par>
                                <p:cTn id="16" presetID="41" presetClass="entr" presetSubtype="0" fill="hold" grpId="0" nodeType="afterEffect">
                                  <p:stCondLst>
                                    <p:cond delay="0"/>
                                  </p:stCondLst>
                                  <p:iterate type="lt">
                                    <p:tmPct val="10000"/>
                                  </p:iterate>
                                  <p:childTnLst>
                                    <p:set>
                                      <p:cBhvr>
                                        <p:cTn id="17" dur="1" fill="hold">
                                          <p:stCondLst>
                                            <p:cond delay="0"/>
                                          </p:stCondLst>
                                        </p:cTn>
                                        <p:tgtEl>
                                          <p:spTgt spid="14"/>
                                        </p:tgtEl>
                                        <p:attrNameLst>
                                          <p:attrName>style.visibility</p:attrName>
                                        </p:attrNameLst>
                                      </p:cBhvr>
                                      <p:to>
                                        <p:strVal val="visible"/>
                                      </p:to>
                                    </p:set>
                                    <p:anim calcmode="lin" valueType="num">
                                      <p:cBhvr>
                                        <p:cTn id="18" dur="5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14"/>
                                        </p:tgtEl>
                                        <p:attrNameLst>
                                          <p:attrName>ppt_y</p:attrName>
                                        </p:attrNameLst>
                                      </p:cBhvr>
                                      <p:tavLst>
                                        <p:tav tm="0">
                                          <p:val>
                                            <p:strVal val="#ppt_y"/>
                                          </p:val>
                                        </p:tav>
                                        <p:tav tm="100000">
                                          <p:val>
                                            <p:strVal val="#ppt_y"/>
                                          </p:val>
                                        </p:tav>
                                      </p:tavLst>
                                    </p:anim>
                                    <p:anim calcmode="lin" valueType="num">
                                      <p:cBhvr>
                                        <p:cTn id="20" dur="5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14"/>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14"/>
                                        </p:tgtEl>
                                      </p:cBhvr>
                                    </p:animEffect>
                                  </p:childTnLst>
                                </p:cTn>
                              </p:par>
                            </p:childTnLst>
                          </p:cTn>
                        </p:par>
                        <p:par>
                          <p:cTn id="23" fill="hold">
                            <p:stCondLst>
                              <p:cond delay="1549"/>
                            </p:stCondLst>
                            <p:childTnLst>
                              <p:par>
                                <p:cTn id="24" presetID="26" presetClass="emph" presetSubtype="0" fill="hold" grpId="1" nodeType="afterEffect">
                                  <p:stCondLst>
                                    <p:cond delay="0"/>
                                  </p:stCondLst>
                                  <p:iterate type="lt">
                                    <p:tmPct val="0"/>
                                  </p:iterate>
                                  <p:childTnLst>
                                    <p:animEffect transition="out" filter="fade">
                                      <p:cBhvr>
                                        <p:cTn id="25" dur="500" tmFilter="0, 0; .2, .5; .8, .5; 1, 0"/>
                                        <p:tgtEl>
                                          <p:spTgt spid="14"/>
                                        </p:tgtEl>
                                      </p:cBhvr>
                                    </p:animEffect>
                                    <p:animScale>
                                      <p:cBhvr>
                                        <p:cTn id="26" dur="250" autoRev="1" fill="hold"/>
                                        <p:tgtEl>
                                          <p:spTgt spid="14"/>
                                        </p:tgtEl>
                                      </p:cBhvr>
                                      <p:by x="105000" y="105000"/>
                                    </p:animScale>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wipe(down)">
                                      <p:cBhvr>
                                        <p:cTn id="31" dur="500"/>
                                        <p:tgtEl>
                                          <p:spTgt spid="3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wipe(left)">
                                      <p:cBhvr>
                                        <p:cTn id="36" dur="500"/>
                                        <p:tgtEl>
                                          <p:spTgt spid="31"/>
                                        </p:tgtEl>
                                      </p:cBhvr>
                                    </p:animEffect>
                                  </p:childTnLst>
                                </p:cTn>
                              </p:par>
                            </p:childTnLst>
                          </p:cTn>
                        </p:par>
                        <p:par>
                          <p:cTn id="37" fill="hold">
                            <p:stCondLst>
                              <p:cond delay="500"/>
                            </p:stCondLst>
                            <p:childTnLst>
                              <p:par>
                                <p:cTn id="38" presetID="12" presetClass="entr" presetSubtype="8" fill="hold" grpId="0" nodeType="afterEffect">
                                  <p:stCondLst>
                                    <p:cond delay="0"/>
                                  </p:stCondLst>
                                  <p:childTnLst>
                                    <p:set>
                                      <p:cBhvr>
                                        <p:cTn id="39" dur="1" fill="hold">
                                          <p:stCondLst>
                                            <p:cond delay="0"/>
                                          </p:stCondLst>
                                        </p:cTn>
                                        <p:tgtEl>
                                          <p:spTgt spid="33"/>
                                        </p:tgtEl>
                                        <p:attrNameLst>
                                          <p:attrName>style.visibility</p:attrName>
                                        </p:attrNameLst>
                                      </p:cBhvr>
                                      <p:to>
                                        <p:strVal val="visible"/>
                                      </p:to>
                                    </p:set>
                                    <p:anim calcmode="lin" valueType="num">
                                      <p:cBhvr additive="base">
                                        <p:cTn id="40" dur="500"/>
                                        <p:tgtEl>
                                          <p:spTgt spid="33"/>
                                        </p:tgtEl>
                                        <p:attrNameLst>
                                          <p:attrName>ppt_x</p:attrName>
                                        </p:attrNameLst>
                                      </p:cBhvr>
                                      <p:tavLst>
                                        <p:tav tm="0">
                                          <p:val>
                                            <p:strVal val="#ppt_x-#ppt_w*1.125000"/>
                                          </p:val>
                                        </p:tav>
                                        <p:tav tm="100000">
                                          <p:val>
                                            <p:strVal val="#ppt_x"/>
                                          </p:val>
                                        </p:tav>
                                      </p:tavLst>
                                    </p:anim>
                                    <p:animEffect transition="in" filter="wipe(right)">
                                      <p:cBhvr>
                                        <p:cTn id="41" dur="500"/>
                                        <p:tgtEl>
                                          <p:spTgt spid="33"/>
                                        </p:tgtEl>
                                      </p:cBhvr>
                                    </p:animEffect>
                                  </p:childTnLst>
                                </p:cTn>
                              </p:par>
                            </p:childTnLst>
                          </p:cTn>
                        </p:par>
                        <p:par>
                          <p:cTn id="42" fill="hold">
                            <p:stCondLst>
                              <p:cond delay="1000"/>
                            </p:stCondLst>
                            <p:childTnLst>
                              <p:par>
                                <p:cTn id="43" presetID="12" presetClass="entr" presetSubtype="8" fill="hold" grpId="0" nodeType="afterEffect">
                                  <p:stCondLst>
                                    <p:cond delay="0"/>
                                  </p:stCondLst>
                                  <p:childTnLst>
                                    <p:set>
                                      <p:cBhvr>
                                        <p:cTn id="44" dur="1" fill="hold">
                                          <p:stCondLst>
                                            <p:cond delay="0"/>
                                          </p:stCondLst>
                                        </p:cTn>
                                        <p:tgtEl>
                                          <p:spTgt spid="34"/>
                                        </p:tgtEl>
                                        <p:attrNameLst>
                                          <p:attrName>style.visibility</p:attrName>
                                        </p:attrNameLst>
                                      </p:cBhvr>
                                      <p:to>
                                        <p:strVal val="visible"/>
                                      </p:to>
                                    </p:set>
                                    <p:anim calcmode="lin" valueType="num">
                                      <p:cBhvr additive="base">
                                        <p:cTn id="45" dur="500"/>
                                        <p:tgtEl>
                                          <p:spTgt spid="34"/>
                                        </p:tgtEl>
                                        <p:attrNameLst>
                                          <p:attrName>ppt_x</p:attrName>
                                        </p:attrNameLst>
                                      </p:cBhvr>
                                      <p:tavLst>
                                        <p:tav tm="0">
                                          <p:val>
                                            <p:strVal val="#ppt_x-#ppt_w*1.125000"/>
                                          </p:val>
                                        </p:tav>
                                        <p:tav tm="100000">
                                          <p:val>
                                            <p:strVal val="#ppt_x"/>
                                          </p:val>
                                        </p:tav>
                                      </p:tavLst>
                                    </p:anim>
                                    <p:animEffect transition="in" filter="wipe(right)">
                                      <p:cBhvr>
                                        <p:cTn id="46" dur="500"/>
                                        <p:tgtEl>
                                          <p:spTgt spid="34"/>
                                        </p:tgtEl>
                                      </p:cBhvr>
                                    </p:animEffect>
                                  </p:childTnLst>
                                </p:cTn>
                              </p:par>
                            </p:childTnLst>
                          </p:cTn>
                        </p:par>
                        <p:par>
                          <p:cTn id="47" fill="hold">
                            <p:stCondLst>
                              <p:cond delay="1500"/>
                            </p:stCondLst>
                            <p:childTnLst>
                              <p:par>
                                <p:cTn id="48" presetID="12" presetClass="entr" presetSubtype="8" fill="hold" grpId="0" nodeType="afterEffect">
                                  <p:stCondLst>
                                    <p:cond delay="0"/>
                                  </p:stCondLst>
                                  <p:childTnLst>
                                    <p:set>
                                      <p:cBhvr>
                                        <p:cTn id="49" dur="1" fill="hold">
                                          <p:stCondLst>
                                            <p:cond delay="0"/>
                                          </p:stCondLst>
                                        </p:cTn>
                                        <p:tgtEl>
                                          <p:spTgt spid="35"/>
                                        </p:tgtEl>
                                        <p:attrNameLst>
                                          <p:attrName>style.visibility</p:attrName>
                                        </p:attrNameLst>
                                      </p:cBhvr>
                                      <p:to>
                                        <p:strVal val="visible"/>
                                      </p:to>
                                    </p:set>
                                    <p:anim calcmode="lin" valueType="num">
                                      <p:cBhvr additive="base">
                                        <p:cTn id="50" dur="500"/>
                                        <p:tgtEl>
                                          <p:spTgt spid="35"/>
                                        </p:tgtEl>
                                        <p:attrNameLst>
                                          <p:attrName>ppt_x</p:attrName>
                                        </p:attrNameLst>
                                      </p:cBhvr>
                                      <p:tavLst>
                                        <p:tav tm="0">
                                          <p:val>
                                            <p:strVal val="#ppt_x-#ppt_w*1.125000"/>
                                          </p:val>
                                        </p:tav>
                                        <p:tav tm="100000">
                                          <p:val>
                                            <p:strVal val="#ppt_x"/>
                                          </p:val>
                                        </p:tav>
                                      </p:tavLst>
                                    </p:anim>
                                    <p:animEffect transition="in" filter="wipe(right)">
                                      <p:cBhvr>
                                        <p:cTn id="51" dur="500"/>
                                        <p:tgtEl>
                                          <p:spTgt spid="35"/>
                                        </p:tgtEl>
                                      </p:cBhvr>
                                    </p:animEffect>
                                  </p:childTnLst>
                                </p:cTn>
                              </p:par>
                            </p:childTnLst>
                          </p:cTn>
                        </p:par>
                        <p:par>
                          <p:cTn id="52" fill="hold">
                            <p:stCondLst>
                              <p:cond delay="2000"/>
                            </p:stCondLst>
                            <p:childTnLst>
                              <p:par>
                                <p:cTn id="53" presetID="12" presetClass="entr" presetSubtype="8" fill="hold" grpId="0" nodeType="afterEffect">
                                  <p:stCondLst>
                                    <p:cond delay="0"/>
                                  </p:stCondLst>
                                  <p:childTnLst>
                                    <p:set>
                                      <p:cBhvr>
                                        <p:cTn id="54" dur="1" fill="hold">
                                          <p:stCondLst>
                                            <p:cond delay="0"/>
                                          </p:stCondLst>
                                        </p:cTn>
                                        <p:tgtEl>
                                          <p:spTgt spid="36"/>
                                        </p:tgtEl>
                                        <p:attrNameLst>
                                          <p:attrName>style.visibility</p:attrName>
                                        </p:attrNameLst>
                                      </p:cBhvr>
                                      <p:to>
                                        <p:strVal val="visible"/>
                                      </p:to>
                                    </p:set>
                                    <p:anim calcmode="lin" valueType="num">
                                      <p:cBhvr additive="base">
                                        <p:cTn id="55" dur="500"/>
                                        <p:tgtEl>
                                          <p:spTgt spid="36"/>
                                        </p:tgtEl>
                                        <p:attrNameLst>
                                          <p:attrName>ppt_x</p:attrName>
                                        </p:attrNameLst>
                                      </p:cBhvr>
                                      <p:tavLst>
                                        <p:tav tm="0">
                                          <p:val>
                                            <p:strVal val="#ppt_x-#ppt_w*1.125000"/>
                                          </p:val>
                                        </p:tav>
                                        <p:tav tm="100000">
                                          <p:val>
                                            <p:strVal val="#ppt_x"/>
                                          </p:val>
                                        </p:tav>
                                      </p:tavLst>
                                    </p:anim>
                                    <p:animEffect transition="in" filter="wipe(right)">
                                      <p:cBhvr>
                                        <p:cTn id="5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p:bldP spid="14" grpId="1"/>
      <p:bldP spid="32" grpId="0" bldLvl="0" animBg="1"/>
      <p:bldP spid="33" grpId="0"/>
      <p:bldP spid="34" grpId="0"/>
      <p:bldP spid="35" grpId="0"/>
      <p:bldP spid="3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占位符 13"/>
          <p:cNvSpPr txBox="1"/>
          <p:nvPr/>
        </p:nvSpPr>
        <p:spPr>
          <a:xfrm>
            <a:off x="381000" y="214630"/>
            <a:ext cx="2626995" cy="354965"/>
          </a:xfrm>
          <a:prstGeom prst="rect">
            <a:avLst/>
          </a:prstGeom>
        </p:spPr>
        <p:txBody>
          <a:bodyPr vert="horz"/>
          <a:lstStyle>
            <a:lvl1pPr marL="0" indent="0" algn="l" defTabSz="964565" rtl="0" eaLnBrk="1" latinLnBrk="0" hangingPunct="1">
              <a:lnSpc>
                <a:spcPct val="100000"/>
              </a:lnSpc>
              <a:spcBef>
                <a:spcPts val="1055"/>
              </a:spcBef>
              <a:buFont typeface="Arial" panose="020B0604020202020204" pitchFamily="34" charset="0"/>
              <a:buNone/>
              <a:defRPr sz="1685" kern="1200">
                <a:solidFill>
                  <a:schemeClr val="tx1"/>
                </a:solidFill>
                <a:latin typeface="+mn-lt"/>
                <a:ea typeface="+mn-ea"/>
                <a:cs typeface="+mn-cs"/>
              </a:defRPr>
            </a:lvl1pPr>
            <a:lvl2pPr marL="723265" indent="-241300" algn="l" defTabSz="964565"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4565"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r>
              <a:rPr kumimoji="1" lang="zh-CN" altLang="en-US" sz="1800" dirty="0" smtClean="0">
                <a:solidFill>
                  <a:schemeClr val="accent3"/>
                </a:solidFill>
                <a:latin typeface="微软雅黑" panose="020B0503020204020204" pitchFamily="34" charset="-122"/>
                <a:ea typeface="微软雅黑" panose="020B0503020204020204" pitchFamily="34" charset="-122"/>
              </a:rPr>
              <a:t>解决方案</a:t>
            </a:r>
            <a:r>
              <a:rPr kumimoji="1" lang="en-US" altLang="zh-CN" sz="1800" dirty="0" smtClean="0">
                <a:solidFill>
                  <a:schemeClr val="accent3"/>
                </a:solidFill>
                <a:latin typeface="微软雅黑" panose="020B0503020204020204" pitchFamily="34" charset="-122"/>
                <a:ea typeface="微软雅黑" panose="020B0503020204020204" pitchFamily="34" charset="-122"/>
              </a:rPr>
              <a:t>--</a:t>
            </a:r>
            <a:r>
              <a:rPr kumimoji="1" lang="zh-CN" altLang="en-US" sz="1800" dirty="0" smtClean="0">
                <a:solidFill>
                  <a:schemeClr val="accent3"/>
                </a:solidFill>
                <a:latin typeface="微软雅黑" panose="020B0503020204020204" pitchFamily="34" charset="-122"/>
                <a:ea typeface="微软雅黑" panose="020B0503020204020204" pitchFamily="34" charset="-122"/>
              </a:rPr>
              <a:t>数据预处理</a:t>
            </a:r>
            <a:endParaRPr kumimoji="1" lang="zh-CN" altLang="en-US" sz="1800" dirty="0" smtClean="0">
              <a:solidFill>
                <a:schemeClr val="accent3"/>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82905" y="2240280"/>
            <a:ext cx="2019300" cy="460375"/>
          </a:xfrm>
          <a:prstGeom prst="rect">
            <a:avLst/>
          </a:prstGeom>
          <a:noFill/>
        </p:spPr>
        <p:txBody>
          <a:bodyPr wrap="none" rtlCol="0" anchor="t">
            <a:spAutoFit/>
          </a:bodyPr>
          <a:p>
            <a:r>
              <a:rPr lang="zh-CN" altLang="en-US" sz="2400" b="1" dirty="0">
                <a:latin typeface="幼圆" panose="02010509060101010101" charset="-122"/>
                <a:ea typeface="幼圆" panose="02010509060101010101" charset="-122"/>
                <a:sym typeface="+mn-ea"/>
              </a:rPr>
              <a:t>错误数据处理</a:t>
            </a:r>
            <a:endParaRPr lang="zh-CN" altLang="en-US" sz="2400" b="1" dirty="0">
              <a:latin typeface="幼圆" panose="02010509060101010101" charset="-122"/>
              <a:ea typeface="幼圆" panose="02010509060101010101" charset="-122"/>
              <a:sym typeface="+mn-ea"/>
            </a:endParaRPr>
          </a:p>
        </p:txBody>
      </p:sp>
      <p:sp>
        <p:nvSpPr>
          <p:cNvPr id="19" name="右箭头 18"/>
          <p:cNvSpPr/>
          <p:nvPr/>
        </p:nvSpPr>
        <p:spPr>
          <a:xfrm>
            <a:off x="2981960" y="4142740"/>
            <a:ext cx="979170" cy="4857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文本框 19"/>
          <p:cNvSpPr txBox="1"/>
          <p:nvPr/>
        </p:nvSpPr>
        <p:spPr>
          <a:xfrm>
            <a:off x="4984750" y="2240280"/>
            <a:ext cx="1714500" cy="460375"/>
          </a:xfrm>
          <a:prstGeom prst="rect">
            <a:avLst/>
          </a:prstGeom>
          <a:noFill/>
        </p:spPr>
        <p:txBody>
          <a:bodyPr wrap="none" rtlCol="0" anchor="t">
            <a:spAutoFit/>
          </a:bodyPr>
          <a:p>
            <a:r>
              <a:rPr lang="en-US" altLang="zh-CN" sz="2400" b="1" dirty="0">
                <a:latin typeface="幼圆" panose="02010509060101010101" charset="-122"/>
                <a:ea typeface="幼圆" panose="02010509060101010101" charset="-122"/>
                <a:sym typeface="+mn-ea"/>
              </a:rPr>
              <a:t>  </a:t>
            </a:r>
            <a:r>
              <a:rPr lang="zh-CN" altLang="en-US" sz="2400" b="1" dirty="0">
                <a:latin typeface="幼圆" panose="02010509060101010101" charset="-122"/>
                <a:ea typeface="幼圆" panose="02010509060101010101" charset="-122"/>
                <a:sym typeface="+mn-ea"/>
              </a:rPr>
              <a:t>结巴分词</a:t>
            </a:r>
            <a:endParaRPr lang="zh-CN" altLang="en-US" sz="2400" b="1" dirty="0">
              <a:latin typeface="幼圆" panose="02010509060101010101" charset="-122"/>
              <a:ea typeface="幼圆" panose="02010509060101010101" charset="-122"/>
              <a:sym typeface="+mn-ea"/>
            </a:endParaRPr>
          </a:p>
        </p:txBody>
      </p:sp>
      <p:sp>
        <p:nvSpPr>
          <p:cNvPr id="23" name="流程图: 可选过程 22"/>
          <p:cNvSpPr/>
          <p:nvPr/>
        </p:nvSpPr>
        <p:spPr>
          <a:xfrm>
            <a:off x="4500880" y="3016885"/>
            <a:ext cx="2986405" cy="2736215"/>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腾讯QQ黄钻★三个月QQ黄钻★3个月季卡★官方自动充值可查时间可续费</a:t>
            </a:r>
            <a:endParaRPr lang="zh-CN" altLang="en-US">
              <a:solidFill>
                <a:schemeClr val="tx1"/>
              </a:solidFill>
            </a:endParaRPr>
          </a:p>
        </p:txBody>
      </p:sp>
      <p:sp>
        <p:nvSpPr>
          <p:cNvPr id="24" name="右箭头 23"/>
          <p:cNvSpPr/>
          <p:nvPr/>
        </p:nvSpPr>
        <p:spPr>
          <a:xfrm>
            <a:off x="8021955" y="4142740"/>
            <a:ext cx="979170" cy="4857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文本框 27"/>
          <p:cNvSpPr txBox="1"/>
          <p:nvPr/>
        </p:nvSpPr>
        <p:spPr>
          <a:xfrm>
            <a:off x="10209530" y="2240280"/>
            <a:ext cx="1407160" cy="460375"/>
          </a:xfrm>
          <a:prstGeom prst="rect">
            <a:avLst/>
          </a:prstGeom>
          <a:noFill/>
        </p:spPr>
        <p:txBody>
          <a:bodyPr wrap="none" rtlCol="0" anchor="t">
            <a:spAutoFit/>
          </a:bodyPr>
          <a:p>
            <a:r>
              <a:rPr lang="zh-CN" altLang="en-US" sz="2400" b="1" dirty="0">
                <a:solidFill>
                  <a:srgbClr val="FF0000"/>
                </a:solidFill>
                <a:latin typeface="幼圆" panose="02010509060101010101" charset="-122"/>
                <a:ea typeface="幼圆" panose="02010509060101010101" charset="-122"/>
                <a:sym typeface="+mn-ea"/>
              </a:rPr>
              <a:t>分词结果</a:t>
            </a:r>
            <a:endParaRPr lang="zh-CN" altLang="en-US" sz="2400" b="1" dirty="0">
              <a:solidFill>
                <a:srgbClr val="FF0000"/>
              </a:solidFill>
              <a:latin typeface="幼圆" panose="02010509060101010101" charset="-122"/>
              <a:ea typeface="幼圆" panose="02010509060101010101" charset="-122"/>
              <a:sym typeface="+mn-ea"/>
            </a:endParaRPr>
          </a:p>
        </p:txBody>
      </p:sp>
      <p:sp>
        <p:nvSpPr>
          <p:cNvPr id="29" name="流程图: 可选过程 28"/>
          <p:cNvSpPr/>
          <p:nvPr/>
        </p:nvSpPr>
        <p:spPr>
          <a:xfrm>
            <a:off x="9420225" y="3016885"/>
            <a:ext cx="2986405" cy="2736215"/>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腾讯   QQ   黄钻   三个   月 QQ   黄钻   个   月季   卡 官方   自动   充值   可   查 时间   可   续费</a:t>
            </a:r>
            <a:endParaRPr lang="zh-CN" altLang="en-US">
              <a:solidFill>
                <a:schemeClr val="tx1"/>
              </a:solidFill>
            </a:endParaRPr>
          </a:p>
        </p:txBody>
      </p:sp>
      <p:pic>
        <p:nvPicPr>
          <p:cNvPr id="32" name="图片 31" descr="3476601"/>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254000" y="3368040"/>
            <a:ext cx="2251710" cy="2251710"/>
          </a:xfrm>
          <a:prstGeom prst="rect">
            <a:avLst/>
          </a:prstGeom>
        </p:spPr>
      </p:pic>
      <p:pic>
        <p:nvPicPr>
          <p:cNvPr id="33" name="图片 32" descr="timg (2)"/>
          <p:cNvPicPr>
            <a:picLocks noChangeAspect="1"/>
          </p:cNvPicPr>
          <p:nvPr/>
        </p:nvPicPr>
        <p:blipFill>
          <a:blip r:embed="rId3"/>
          <a:stretch>
            <a:fillRect/>
          </a:stretch>
        </p:blipFill>
        <p:spPr>
          <a:xfrm>
            <a:off x="10586720" y="127000"/>
            <a:ext cx="2043430" cy="158940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9" advTm="0">
        <p14:flip dir="r"/>
      </p:transition>
    </mc:Choice>
    <mc:Fallback>
      <p:transition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500" fill="hold"/>
                                        <p:tgtEl>
                                          <p:spTgt spid="32"/>
                                        </p:tgtEl>
                                        <p:attrNameLst>
                                          <p:attrName>ppt_x</p:attrName>
                                        </p:attrNameLst>
                                      </p:cBhvr>
                                      <p:tavLst>
                                        <p:tav tm="0">
                                          <p:val>
                                            <p:strVal val="#ppt_x"/>
                                          </p:val>
                                        </p:tav>
                                        <p:tav tm="100000">
                                          <p:val>
                                            <p:strVal val="#ppt_x"/>
                                          </p:val>
                                        </p:tav>
                                      </p:tavLst>
                                    </p:anim>
                                    <p:anim calcmode="lin" valueType="num">
                                      <p:cBhvr additive="base">
                                        <p:cTn id="12"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500" fill="hold"/>
                                        <p:tgtEl>
                                          <p:spTgt spid="19"/>
                                        </p:tgtEl>
                                        <p:attrNameLst>
                                          <p:attrName>ppt_x</p:attrName>
                                        </p:attrNameLst>
                                      </p:cBhvr>
                                      <p:tavLst>
                                        <p:tav tm="0">
                                          <p:val>
                                            <p:strVal val="#ppt_x"/>
                                          </p:val>
                                        </p:tav>
                                        <p:tav tm="100000">
                                          <p:val>
                                            <p:strVal val="#ppt_x"/>
                                          </p:val>
                                        </p:tav>
                                      </p:tavLst>
                                    </p:anim>
                                    <p:anim calcmode="lin" valueType="num">
                                      <p:cBhvr additive="base">
                                        <p:cTn id="18" dur="500" fill="hold"/>
                                        <p:tgtEl>
                                          <p:spTgt spid="1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 calcmode="lin" valueType="num">
                                      <p:cBhvr additive="base">
                                        <p:cTn id="21" dur="500" fill="hold"/>
                                        <p:tgtEl>
                                          <p:spTgt spid="20"/>
                                        </p:tgtEl>
                                        <p:attrNameLst>
                                          <p:attrName>ppt_x</p:attrName>
                                        </p:attrNameLst>
                                      </p:cBhvr>
                                      <p:tavLst>
                                        <p:tav tm="0">
                                          <p:val>
                                            <p:strVal val="#ppt_x"/>
                                          </p:val>
                                        </p:tav>
                                        <p:tav tm="100000">
                                          <p:val>
                                            <p:strVal val="#ppt_x"/>
                                          </p:val>
                                        </p:tav>
                                      </p:tavLst>
                                    </p:anim>
                                    <p:anim calcmode="lin" valueType="num">
                                      <p:cBhvr additive="base">
                                        <p:cTn id="22" dur="500" fill="hold"/>
                                        <p:tgtEl>
                                          <p:spTgt spid="20"/>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ppt_x"/>
                                          </p:val>
                                        </p:tav>
                                        <p:tav tm="100000">
                                          <p:val>
                                            <p:strVal val="#ppt_x"/>
                                          </p:val>
                                        </p:tav>
                                      </p:tavLst>
                                    </p:anim>
                                    <p:anim calcmode="lin" valueType="num">
                                      <p:cBhvr additive="base">
                                        <p:cTn id="2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fill="hold"/>
                                        <p:tgtEl>
                                          <p:spTgt spid="24"/>
                                        </p:tgtEl>
                                        <p:attrNameLst>
                                          <p:attrName>ppt_x</p:attrName>
                                        </p:attrNameLst>
                                      </p:cBhvr>
                                      <p:tavLst>
                                        <p:tav tm="0">
                                          <p:val>
                                            <p:strVal val="#ppt_x"/>
                                          </p:val>
                                        </p:tav>
                                        <p:tav tm="100000">
                                          <p:val>
                                            <p:strVal val="#ppt_x"/>
                                          </p:val>
                                        </p:tav>
                                      </p:tavLst>
                                    </p:anim>
                                    <p:anim calcmode="lin" valueType="num">
                                      <p:cBhvr additive="base">
                                        <p:cTn id="32" dur="500" fill="hold"/>
                                        <p:tgtEl>
                                          <p:spTgt spid="2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anim calcmode="lin" valueType="num">
                                      <p:cBhvr additive="base">
                                        <p:cTn id="35" dur="500" fill="hold"/>
                                        <p:tgtEl>
                                          <p:spTgt spid="28"/>
                                        </p:tgtEl>
                                        <p:attrNameLst>
                                          <p:attrName>ppt_x</p:attrName>
                                        </p:attrNameLst>
                                      </p:cBhvr>
                                      <p:tavLst>
                                        <p:tav tm="0">
                                          <p:val>
                                            <p:strVal val="#ppt_x"/>
                                          </p:val>
                                        </p:tav>
                                        <p:tav tm="100000">
                                          <p:val>
                                            <p:strVal val="#ppt_x"/>
                                          </p:val>
                                        </p:tav>
                                      </p:tavLst>
                                    </p:anim>
                                    <p:anim calcmode="lin" valueType="num">
                                      <p:cBhvr additive="base">
                                        <p:cTn id="36" dur="500" fill="hold"/>
                                        <p:tgtEl>
                                          <p:spTgt spid="2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anim calcmode="lin" valueType="num">
                                      <p:cBhvr additive="base">
                                        <p:cTn id="39" dur="500" fill="hold"/>
                                        <p:tgtEl>
                                          <p:spTgt spid="29"/>
                                        </p:tgtEl>
                                        <p:attrNameLst>
                                          <p:attrName>ppt_x</p:attrName>
                                        </p:attrNameLst>
                                      </p:cBhvr>
                                      <p:tavLst>
                                        <p:tav tm="0">
                                          <p:val>
                                            <p:strVal val="#ppt_x"/>
                                          </p:val>
                                        </p:tav>
                                        <p:tav tm="100000">
                                          <p:val>
                                            <p:strVal val="#ppt_x"/>
                                          </p:val>
                                        </p:tav>
                                      </p:tavLst>
                                    </p:anim>
                                    <p:anim calcmode="lin" valueType="num">
                                      <p:cBhvr additive="base">
                                        <p:cTn id="4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9" grpId="0" bldLvl="0" animBg="1"/>
      <p:bldP spid="20" grpId="0"/>
      <p:bldP spid="23" grpId="0" bldLvl="0" animBg="1"/>
      <p:bldP spid="24" grpId="0" bldLvl="0" animBg="1"/>
      <p:bldP spid="28" grpId="0"/>
      <p:bldP spid="29"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970957" y="5086757"/>
            <a:ext cx="1092992" cy="215555"/>
          </a:xfrm>
          <a:prstGeom prst="roundRect">
            <a:avLst>
              <a:gd name="adj" fmla="val 50000"/>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0" name="Rounded Rectangle 59"/>
          <p:cNvSpPr/>
          <p:nvPr/>
        </p:nvSpPr>
        <p:spPr>
          <a:xfrm>
            <a:off x="970957" y="4787365"/>
            <a:ext cx="1092992" cy="215555"/>
          </a:xfrm>
          <a:prstGeom prst="roundRect">
            <a:avLst>
              <a:gd name="adj" fmla="val 50000"/>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1" name="Rounded Rectangle 60"/>
          <p:cNvSpPr/>
          <p:nvPr/>
        </p:nvSpPr>
        <p:spPr>
          <a:xfrm>
            <a:off x="970957" y="4495205"/>
            <a:ext cx="1092992" cy="215555"/>
          </a:xfrm>
          <a:prstGeom prst="roundRect">
            <a:avLst>
              <a:gd name="adj" fmla="val 50000"/>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2" name="Rounded Rectangle 61"/>
          <p:cNvSpPr/>
          <p:nvPr/>
        </p:nvSpPr>
        <p:spPr>
          <a:xfrm>
            <a:off x="970957" y="4195814"/>
            <a:ext cx="1092992" cy="215555"/>
          </a:xfrm>
          <a:prstGeom prst="roundRect">
            <a:avLst>
              <a:gd name="adj" fmla="val 50000"/>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3" name="Rounded Rectangle 62"/>
          <p:cNvSpPr/>
          <p:nvPr/>
        </p:nvSpPr>
        <p:spPr>
          <a:xfrm>
            <a:off x="970957" y="3895913"/>
            <a:ext cx="1092992" cy="215555"/>
          </a:xfrm>
          <a:prstGeom prst="roundRect">
            <a:avLst>
              <a:gd name="adj" fmla="val 50000"/>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Rounded Rectangle 78"/>
          <p:cNvSpPr/>
          <p:nvPr/>
        </p:nvSpPr>
        <p:spPr>
          <a:xfrm>
            <a:off x="970957" y="3596522"/>
            <a:ext cx="1092992" cy="215555"/>
          </a:xfrm>
          <a:prstGeom prst="roundRect">
            <a:avLst>
              <a:gd name="adj" fmla="val 50000"/>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0" name="Rounded Rectangle 79"/>
          <p:cNvSpPr/>
          <p:nvPr/>
        </p:nvSpPr>
        <p:spPr>
          <a:xfrm>
            <a:off x="970957" y="3304362"/>
            <a:ext cx="1092992" cy="215555"/>
          </a:xfrm>
          <a:prstGeom prst="roundRect">
            <a:avLst>
              <a:gd name="adj" fmla="val 50000"/>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1" name="Rounded Rectangle 80"/>
          <p:cNvSpPr/>
          <p:nvPr/>
        </p:nvSpPr>
        <p:spPr>
          <a:xfrm>
            <a:off x="970957" y="3004971"/>
            <a:ext cx="1092992" cy="215555"/>
          </a:xfrm>
          <a:prstGeom prst="roundRect">
            <a:avLst>
              <a:gd name="adj" fmla="val 50000"/>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2" name="Rounded Rectangle 81"/>
          <p:cNvSpPr/>
          <p:nvPr/>
        </p:nvSpPr>
        <p:spPr>
          <a:xfrm>
            <a:off x="2499426" y="5086757"/>
            <a:ext cx="1092992" cy="215555"/>
          </a:xfrm>
          <a:prstGeom prst="roundRect">
            <a:avLst>
              <a:gd name="adj" fmla="val 50000"/>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3" name="Rounded Rectangle 82"/>
          <p:cNvSpPr/>
          <p:nvPr/>
        </p:nvSpPr>
        <p:spPr>
          <a:xfrm>
            <a:off x="2499426" y="4787365"/>
            <a:ext cx="1092992" cy="215555"/>
          </a:xfrm>
          <a:prstGeom prst="roundRect">
            <a:avLst>
              <a:gd name="adj" fmla="val 50000"/>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4" name="Rounded Rectangle 83"/>
          <p:cNvSpPr/>
          <p:nvPr/>
        </p:nvSpPr>
        <p:spPr>
          <a:xfrm>
            <a:off x="2499426" y="4495205"/>
            <a:ext cx="1092992" cy="215555"/>
          </a:xfrm>
          <a:prstGeom prst="roundRect">
            <a:avLst>
              <a:gd name="adj" fmla="val 50000"/>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5" name="Rounded Rectangle 84"/>
          <p:cNvSpPr/>
          <p:nvPr/>
        </p:nvSpPr>
        <p:spPr>
          <a:xfrm>
            <a:off x="2499426" y="4195814"/>
            <a:ext cx="1092992" cy="215555"/>
          </a:xfrm>
          <a:prstGeom prst="roundRect">
            <a:avLst>
              <a:gd name="adj" fmla="val 50000"/>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6" name="Rounded Rectangle 85"/>
          <p:cNvSpPr/>
          <p:nvPr/>
        </p:nvSpPr>
        <p:spPr>
          <a:xfrm>
            <a:off x="2499426" y="3895913"/>
            <a:ext cx="1092992" cy="215555"/>
          </a:xfrm>
          <a:prstGeom prst="roundRect">
            <a:avLst>
              <a:gd name="adj" fmla="val 50000"/>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7" name="Rounded Rectangle 86"/>
          <p:cNvSpPr/>
          <p:nvPr/>
        </p:nvSpPr>
        <p:spPr>
          <a:xfrm>
            <a:off x="2499426" y="3596522"/>
            <a:ext cx="1092992" cy="215555"/>
          </a:xfrm>
          <a:prstGeom prst="roundRect">
            <a:avLst>
              <a:gd name="adj" fmla="val 50000"/>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8" name="Rounded Rectangle 87"/>
          <p:cNvSpPr/>
          <p:nvPr/>
        </p:nvSpPr>
        <p:spPr>
          <a:xfrm>
            <a:off x="2499426" y="3304362"/>
            <a:ext cx="1092992" cy="215555"/>
          </a:xfrm>
          <a:prstGeom prst="roundRect">
            <a:avLst>
              <a:gd name="adj" fmla="val 50000"/>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9" name="Rounded Rectangle 88"/>
          <p:cNvSpPr/>
          <p:nvPr/>
        </p:nvSpPr>
        <p:spPr>
          <a:xfrm>
            <a:off x="2499426" y="3004971"/>
            <a:ext cx="1092992" cy="215555"/>
          </a:xfrm>
          <a:prstGeom prst="roundRect">
            <a:avLst>
              <a:gd name="adj" fmla="val 50000"/>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0" name="Rounded Rectangle 89"/>
          <p:cNvSpPr/>
          <p:nvPr/>
        </p:nvSpPr>
        <p:spPr>
          <a:xfrm>
            <a:off x="4075166" y="5086757"/>
            <a:ext cx="1092992" cy="215555"/>
          </a:xfrm>
          <a:prstGeom prst="roundRect">
            <a:avLst>
              <a:gd name="adj" fmla="val 50000"/>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1" name="Rounded Rectangle 90"/>
          <p:cNvSpPr/>
          <p:nvPr/>
        </p:nvSpPr>
        <p:spPr>
          <a:xfrm>
            <a:off x="4075166" y="4787365"/>
            <a:ext cx="1092992" cy="215555"/>
          </a:xfrm>
          <a:prstGeom prst="roundRect">
            <a:avLst>
              <a:gd name="adj" fmla="val 50000"/>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2" name="Rounded Rectangle 91"/>
          <p:cNvSpPr/>
          <p:nvPr/>
        </p:nvSpPr>
        <p:spPr>
          <a:xfrm>
            <a:off x="4075166" y="4495205"/>
            <a:ext cx="1092992" cy="215555"/>
          </a:xfrm>
          <a:prstGeom prst="roundRect">
            <a:avLst>
              <a:gd name="adj" fmla="val 50000"/>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3" name="Rounded Rectangle 92"/>
          <p:cNvSpPr/>
          <p:nvPr/>
        </p:nvSpPr>
        <p:spPr>
          <a:xfrm>
            <a:off x="4075166" y="4195814"/>
            <a:ext cx="1092992" cy="215555"/>
          </a:xfrm>
          <a:prstGeom prst="roundRect">
            <a:avLst>
              <a:gd name="adj" fmla="val 50000"/>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4" name="Rounded Rectangle 93"/>
          <p:cNvSpPr/>
          <p:nvPr/>
        </p:nvSpPr>
        <p:spPr>
          <a:xfrm>
            <a:off x="4075166" y="3895913"/>
            <a:ext cx="1092992" cy="215555"/>
          </a:xfrm>
          <a:prstGeom prst="roundRect">
            <a:avLst>
              <a:gd name="adj" fmla="val 50000"/>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5" name="Rounded Rectangle 94"/>
          <p:cNvSpPr/>
          <p:nvPr/>
        </p:nvSpPr>
        <p:spPr>
          <a:xfrm>
            <a:off x="4075166" y="3596522"/>
            <a:ext cx="1092992" cy="215555"/>
          </a:xfrm>
          <a:prstGeom prst="roundRect">
            <a:avLst>
              <a:gd name="adj" fmla="val 50000"/>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6" name="Rounded Rectangle 95"/>
          <p:cNvSpPr/>
          <p:nvPr/>
        </p:nvSpPr>
        <p:spPr>
          <a:xfrm>
            <a:off x="4075166" y="3304362"/>
            <a:ext cx="1092992" cy="215555"/>
          </a:xfrm>
          <a:prstGeom prst="roundRect">
            <a:avLst>
              <a:gd name="adj" fmla="val 50000"/>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7" name="Rounded Rectangle 96"/>
          <p:cNvSpPr/>
          <p:nvPr/>
        </p:nvSpPr>
        <p:spPr>
          <a:xfrm>
            <a:off x="4075166" y="3004971"/>
            <a:ext cx="1092992" cy="215555"/>
          </a:xfrm>
          <a:prstGeom prst="roundRect">
            <a:avLst>
              <a:gd name="adj" fmla="val 50000"/>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8" name="Rounded Rectangle 97"/>
          <p:cNvSpPr/>
          <p:nvPr/>
        </p:nvSpPr>
        <p:spPr>
          <a:xfrm>
            <a:off x="970957" y="2702489"/>
            <a:ext cx="1092992" cy="215555"/>
          </a:xfrm>
          <a:prstGeom prst="roundRect">
            <a:avLst>
              <a:gd name="adj" fmla="val 50000"/>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9" name="Rounded Rectangle 98"/>
          <p:cNvSpPr/>
          <p:nvPr/>
        </p:nvSpPr>
        <p:spPr>
          <a:xfrm>
            <a:off x="2499426" y="2702489"/>
            <a:ext cx="1092992" cy="215555"/>
          </a:xfrm>
          <a:prstGeom prst="roundRect">
            <a:avLst>
              <a:gd name="adj" fmla="val 50000"/>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0" name="Rounded Rectangle 99"/>
          <p:cNvSpPr/>
          <p:nvPr/>
        </p:nvSpPr>
        <p:spPr>
          <a:xfrm>
            <a:off x="4075166" y="2702489"/>
            <a:ext cx="1092992" cy="215555"/>
          </a:xfrm>
          <a:prstGeom prst="roundRect">
            <a:avLst>
              <a:gd name="adj" fmla="val 50000"/>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3" name="Rounded Rectangle 102"/>
          <p:cNvSpPr/>
          <p:nvPr/>
        </p:nvSpPr>
        <p:spPr>
          <a:xfrm>
            <a:off x="970957" y="2405785"/>
            <a:ext cx="1092992" cy="215555"/>
          </a:xfrm>
          <a:prstGeom prst="roundRect">
            <a:avLst>
              <a:gd name="adj" fmla="val 50000"/>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 name="Rounded Rectangle 103"/>
          <p:cNvSpPr/>
          <p:nvPr/>
        </p:nvSpPr>
        <p:spPr>
          <a:xfrm>
            <a:off x="2499426" y="2405785"/>
            <a:ext cx="1092992" cy="215555"/>
          </a:xfrm>
          <a:prstGeom prst="roundRect">
            <a:avLst>
              <a:gd name="adj" fmla="val 50000"/>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5" name="Rounded Rectangle 104"/>
          <p:cNvSpPr/>
          <p:nvPr/>
        </p:nvSpPr>
        <p:spPr>
          <a:xfrm>
            <a:off x="4075166" y="2405785"/>
            <a:ext cx="1092992" cy="215555"/>
          </a:xfrm>
          <a:prstGeom prst="roundRect">
            <a:avLst>
              <a:gd name="adj" fmla="val 50000"/>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5" name="文本占位符 13"/>
          <p:cNvSpPr txBox="1"/>
          <p:nvPr/>
        </p:nvSpPr>
        <p:spPr>
          <a:xfrm>
            <a:off x="380703" y="214850"/>
            <a:ext cx="2160240" cy="355063"/>
          </a:xfrm>
          <a:prstGeom prst="rect">
            <a:avLst/>
          </a:prstGeom>
        </p:spPr>
        <p:txBody>
          <a:bodyPr vert="horz"/>
          <a:lstStyle>
            <a:lvl1pPr marL="0" indent="0" algn="l" defTabSz="964565" rtl="0" eaLnBrk="1" latinLnBrk="0" hangingPunct="1">
              <a:lnSpc>
                <a:spcPct val="100000"/>
              </a:lnSpc>
              <a:spcBef>
                <a:spcPts val="1055"/>
              </a:spcBef>
              <a:buFont typeface="Arial" panose="020B0604020202020204" pitchFamily="34" charset="0"/>
              <a:buNone/>
              <a:defRPr sz="1685" kern="1200">
                <a:solidFill>
                  <a:schemeClr val="tx1"/>
                </a:solidFill>
                <a:latin typeface="+mn-lt"/>
                <a:ea typeface="+mn-ea"/>
                <a:cs typeface="+mn-cs"/>
              </a:defRPr>
            </a:lvl1pPr>
            <a:lvl2pPr marL="723265" indent="-241300" algn="l" defTabSz="964565"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4565"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r>
              <a:rPr kumimoji="1" lang="zh-CN" altLang="en-US" sz="1800" dirty="0">
                <a:solidFill>
                  <a:schemeClr val="accent3"/>
                </a:solidFill>
                <a:latin typeface="微软雅黑" panose="020B0503020204020204" pitchFamily="34" charset="-122"/>
                <a:ea typeface="微软雅黑" panose="020B0503020204020204" pitchFamily="34" charset="-122"/>
              </a:rPr>
              <a:t>解决方案</a:t>
            </a:r>
            <a:r>
              <a:rPr kumimoji="1" lang="en-US" altLang="zh-CN" sz="1800" dirty="0">
                <a:solidFill>
                  <a:schemeClr val="accent3"/>
                </a:solidFill>
                <a:latin typeface="微软雅黑" panose="020B0503020204020204" pitchFamily="34" charset="-122"/>
                <a:ea typeface="微软雅黑" panose="020B0503020204020204" pitchFamily="34" charset="-122"/>
              </a:rPr>
              <a:t>--</a:t>
            </a:r>
            <a:r>
              <a:rPr kumimoji="1" lang="zh-CN" altLang="en-US" sz="1800" dirty="0">
                <a:solidFill>
                  <a:schemeClr val="accent3"/>
                </a:solidFill>
                <a:latin typeface="微软雅黑" panose="020B0503020204020204" pitchFamily="34" charset="-122"/>
                <a:ea typeface="微软雅黑" panose="020B0503020204020204" pitchFamily="34" charset="-122"/>
              </a:rPr>
              <a:t>词汇表</a:t>
            </a:r>
            <a:endParaRPr kumimoji="1" lang="zh-CN" altLang="en-US" sz="1800" dirty="0">
              <a:solidFill>
                <a:schemeClr val="accent3"/>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4184015" y="789305"/>
            <a:ext cx="2941320" cy="645160"/>
          </a:xfrm>
          <a:prstGeom prst="rect">
            <a:avLst/>
          </a:prstGeom>
          <a:noFill/>
        </p:spPr>
        <p:txBody>
          <a:bodyPr wrap="none" rtlCol="0" anchor="t">
            <a:spAutoFit/>
          </a:bodyPr>
          <a:p>
            <a:r>
              <a:rPr lang="zh-CN" altLang="en-US" b="1" dirty="0">
                <a:latin typeface="幼圆" panose="02010509060101010101" charset="-122"/>
                <a:ea typeface="幼圆" panose="02010509060101010101" charset="-122"/>
                <a:sym typeface="+mn-ea"/>
              </a:rPr>
              <a:t>将结巴分词之后的词汇整理</a:t>
            </a:r>
            <a:endParaRPr lang="zh-CN" altLang="en-US" b="1" dirty="0">
              <a:latin typeface="幼圆" panose="02010509060101010101" charset="-122"/>
              <a:ea typeface="幼圆" panose="02010509060101010101" charset="-122"/>
              <a:sym typeface="+mn-ea"/>
            </a:endParaRPr>
          </a:p>
          <a:p>
            <a:r>
              <a:rPr lang="zh-CN" altLang="en-US" b="1" dirty="0">
                <a:latin typeface="幼圆" panose="02010509060101010101" charset="-122"/>
                <a:ea typeface="幼圆" panose="02010509060101010101" charset="-122"/>
                <a:sym typeface="+mn-ea"/>
              </a:rPr>
              <a:t>      存入</a:t>
            </a:r>
            <a:r>
              <a:rPr lang="zh-CN" altLang="en-US" b="1" dirty="0">
                <a:latin typeface="幼圆" panose="02010509060101010101" charset="-122"/>
                <a:ea typeface="幼圆" panose="02010509060101010101" charset="-122"/>
                <a:sym typeface="+mn-ea"/>
              </a:rPr>
              <a:t>词汇表</a:t>
            </a:r>
            <a:endParaRPr lang="zh-CN" altLang="en-US" b="1" dirty="0">
              <a:latin typeface="幼圆" panose="02010509060101010101" charset="-122"/>
              <a:ea typeface="幼圆" panose="02010509060101010101" charset="-122"/>
              <a:sym typeface="+mn-ea"/>
            </a:endParaRPr>
          </a:p>
        </p:txBody>
      </p:sp>
      <p:graphicFrame>
        <p:nvGraphicFramePr>
          <p:cNvPr id="6" name="表格 5"/>
          <p:cNvGraphicFramePr/>
          <p:nvPr/>
        </p:nvGraphicFramePr>
        <p:xfrm>
          <a:off x="6877050" y="1847850"/>
          <a:ext cx="4747260" cy="3871595"/>
        </p:xfrm>
        <a:graphic>
          <a:graphicData uri="http://schemas.openxmlformats.org/drawingml/2006/table">
            <a:tbl>
              <a:tblPr firstRow="1" bandRow="1">
                <a:tableStyleId>{5C22544A-7EE6-4342-B048-85BDC9FD1C3A}</a:tableStyleId>
              </a:tblPr>
              <a:tblGrid>
                <a:gridCol w="2373630"/>
                <a:gridCol w="2373630"/>
              </a:tblGrid>
              <a:tr h="442595">
                <a:tc>
                  <a:txBody>
                    <a:bodyPr/>
                    <a:p>
                      <a:pPr algn="l">
                        <a:buClrTx/>
                        <a:buSzTx/>
                        <a:buFontTx/>
                        <a:buNone/>
                      </a:pPr>
                      <a:r>
                        <a:rPr lang="en-US" altLang="zh-CN" b="0">
                          <a:solidFill>
                            <a:schemeClr val="dk1"/>
                          </a:solidFill>
                        </a:rPr>
                        <a:t>                 </a:t>
                      </a:r>
                      <a:r>
                        <a:rPr lang="zh-CN" altLang="en-US" b="0">
                          <a:solidFill>
                            <a:schemeClr val="dk1"/>
                          </a:solidFill>
                        </a:rPr>
                        <a:t>自动</a:t>
                      </a:r>
                      <a:endParaRPr lang="zh-CN" altLang="en-US" b="0">
                        <a:solidFill>
                          <a:schemeClr val="dk1"/>
                        </a:solidFill>
                      </a:endParaRPr>
                    </a:p>
                  </a:txBody>
                  <a:tcPr anchor="ctr" anchorCtr="0">
                    <a:solidFill>
                      <a:srgbClr val="E7EDF1"/>
                    </a:solidFill>
                  </a:tcPr>
                </a:tc>
                <a:tc>
                  <a:txBody>
                    <a:bodyPr/>
                    <a:p>
                      <a:pPr algn="l">
                        <a:buClrTx/>
                        <a:buSzTx/>
                        <a:buFontTx/>
                        <a:buNone/>
                      </a:pPr>
                      <a:r>
                        <a:rPr lang="en-US" altLang="zh-CN" b="0">
                          <a:solidFill>
                            <a:schemeClr val="dk1"/>
                          </a:solidFill>
                        </a:rPr>
                        <a:t>                 </a:t>
                      </a:r>
                      <a:r>
                        <a:rPr lang="zh-CN" altLang="en-US" b="0">
                          <a:solidFill>
                            <a:schemeClr val="dk1"/>
                          </a:solidFill>
                        </a:rPr>
                        <a:t>充值</a:t>
                      </a:r>
                      <a:endParaRPr lang="zh-CN" altLang="en-US" b="0">
                        <a:solidFill>
                          <a:schemeClr val="dk1"/>
                        </a:solidFill>
                      </a:endParaRPr>
                    </a:p>
                  </a:txBody>
                  <a:tcPr anchor="ctr" anchorCtr="0">
                    <a:solidFill>
                      <a:srgbClr val="E7EDF1"/>
                    </a:solidFill>
                  </a:tcPr>
                </a:tc>
              </a:tr>
              <a:tr h="381000">
                <a:tc>
                  <a:txBody>
                    <a:bodyPr/>
                    <a:p>
                      <a:pPr>
                        <a:buNone/>
                      </a:pPr>
                      <a:r>
                        <a:rPr lang="en-US" altLang="zh-CN"/>
                        <a:t>                   </a:t>
                      </a:r>
                      <a:r>
                        <a:rPr lang="zh-CN" altLang="en-US"/>
                        <a:t>被</a:t>
                      </a:r>
                      <a:endParaRPr lang="zh-CN" altLang="en-US"/>
                    </a:p>
                  </a:txBody>
                  <a:tcPr anchor="ctr" anchorCtr="0"/>
                </a:tc>
                <a:tc>
                  <a:txBody>
                    <a:bodyPr/>
                    <a:p>
                      <a:pPr>
                        <a:buNone/>
                      </a:pPr>
                      <a:r>
                        <a:rPr lang="en-US" altLang="zh-CN" sz="1800">
                          <a:sym typeface="+mn-ea"/>
                        </a:rPr>
                        <a:t>                 </a:t>
                      </a:r>
                      <a:r>
                        <a:rPr lang="zh-CN" altLang="en-US" sz="1800">
                          <a:sym typeface="+mn-ea"/>
                        </a:rPr>
                        <a:t>京东</a:t>
                      </a:r>
                      <a:endParaRPr lang="zh-CN" altLang="en-US"/>
                    </a:p>
                  </a:txBody>
                  <a:tcPr anchor="ctr" anchorCtr="0"/>
                </a:tc>
              </a:tr>
              <a:tr h="381000">
                <a:tc>
                  <a:txBody>
                    <a:bodyPr/>
                    <a:p>
                      <a:pPr>
                        <a:buNone/>
                      </a:pPr>
                      <a:r>
                        <a:rPr lang="en-US" altLang="zh-CN" sz="1800">
                          <a:sym typeface="+mn-ea"/>
                        </a:rPr>
                        <a:t>                   </a:t>
                      </a:r>
                      <a:r>
                        <a:rPr lang="zh-CN" altLang="en-US" sz="1800">
                          <a:sym typeface="+mn-ea"/>
                        </a:rPr>
                        <a:t>味</a:t>
                      </a:r>
                      <a:endParaRPr lang="zh-CN" altLang="en-US"/>
                    </a:p>
                  </a:txBody>
                  <a:tcPr anchor="ctr" anchorCtr="0"/>
                </a:tc>
                <a:tc>
                  <a:txBody>
                    <a:bodyPr/>
                    <a:p>
                      <a:pPr>
                        <a:buNone/>
                      </a:pPr>
                      <a:r>
                        <a:rPr lang="en-US" altLang="zh-CN" sz="1800">
                          <a:sym typeface="+mn-ea"/>
                        </a:rPr>
                        <a:t>                 </a:t>
                      </a:r>
                      <a:r>
                        <a:rPr lang="zh-CN" altLang="en-US" sz="1800">
                          <a:sym typeface="+mn-ea"/>
                        </a:rPr>
                        <a:t>配送</a:t>
                      </a:r>
                      <a:endParaRPr lang="zh-CN" altLang="en-US"/>
                    </a:p>
                  </a:txBody>
                  <a:tcPr anchor="ctr" anchorCtr="0"/>
                </a:tc>
              </a:tr>
              <a:tr h="381000">
                <a:tc>
                  <a:txBody>
                    <a:bodyPr/>
                    <a:p>
                      <a:pPr>
                        <a:buNone/>
                      </a:pPr>
                      <a:r>
                        <a:rPr lang="en-US" altLang="zh-CN" sz="1800">
                          <a:sym typeface="+mn-ea"/>
                        </a:rPr>
                        <a:t>                   </a:t>
                      </a:r>
                      <a:r>
                        <a:rPr lang="zh-CN" altLang="en-US" sz="1800">
                          <a:sym typeface="+mn-ea"/>
                        </a:rPr>
                        <a:t>Q</a:t>
                      </a:r>
                      <a:endParaRPr lang="zh-CN" altLang="en-US"/>
                    </a:p>
                  </a:txBody>
                  <a:tcPr anchor="ctr" anchorCtr="0"/>
                </a:tc>
                <a:tc>
                  <a:txBody>
                    <a:bodyPr/>
                    <a:p>
                      <a:pPr>
                        <a:buNone/>
                      </a:pPr>
                      <a:r>
                        <a:rPr lang="en-US" altLang="zh-CN" sz="1800">
                          <a:sym typeface="+mn-ea"/>
                        </a:rPr>
                        <a:t>                 </a:t>
                      </a:r>
                      <a:r>
                        <a:rPr lang="zh-CN" altLang="en-US" sz="1800">
                          <a:sym typeface="+mn-ea"/>
                        </a:rPr>
                        <a:t>儿童</a:t>
                      </a:r>
                      <a:endParaRPr lang="zh-CN" altLang="en-US"/>
                    </a:p>
                  </a:txBody>
                  <a:tcPr anchor="ctr" anchorCtr="0"/>
                </a:tc>
              </a:tr>
              <a:tr h="381000">
                <a:tc>
                  <a:txBody>
                    <a:bodyPr/>
                    <a:p>
                      <a:pPr>
                        <a:buNone/>
                      </a:pPr>
                      <a:r>
                        <a:rPr lang="en-US" altLang="zh-CN" sz="1800">
                          <a:sym typeface="+mn-ea"/>
                        </a:rPr>
                        <a:t>                 </a:t>
                      </a:r>
                      <a:r>
                        <a:rPr lang="zh-CN" altLang="en-US" sz="1800">
                          <a:sym typeface="+mn-ea"/>
                        </a:rPr>
                        <a:t>零食</a:t>
                      </a:r>
                      <a:endParaRPr lang="zh-CN" altLang="en-US"/>
                    </a:p>
                  </a:txBody>
                  <a:tcPr anchor="ctr" anchorCtr="0"/>
                </a:tc>
                <a:tc>
                  <a:txBody>
                    <a:bodyPr/>
                    <a:p>
                      <a:pPr>
                        <a:buNone/>
                      </a:pPr>
                      <a:r>
                        <a:rPr lang="en-US" altLang="zh-CN" sz="1800">
                          <a:sym typeface="+mn-ea"/>
                        </a:rPr>
                        <a:t>                 </a:t>
                      </a:r>
                      <a:r>
                        <a:rPr lang="zh-CN" altLang="en-US" sz="1800">
                          <a:sym typeface="+mn-ea"/>
                        </a:rPr>
                        <a:t>插座</a:t>
                      </a:r>
                      <a:endParaRPr lang="zh-CN" altLang="en-US"/>
                    </a:p>
                  </a:txBody>
                  <a:tcPr anchor="ctr" anchorCtr="0"/>
                </a:tc>
              </a:tr>
              <a:tr h="381000">
                <a:tc>
                  <a:txBody>
                    <a:bodyPr/>
                    <a:p>
                      <a:pPr>
                        <a:buNone/>
                      </a:pPr>
                      <a:r>
                        <a:rPr lang="en-US" altLang="zh-CN" sz="1800">
                          <a:sym typeface="+mn-ea"/>
                        </a:rPr>
                        <a:t>                  </a:t>
                      </a:r>
                      <a:r>
                        <a:rPr lang="zh-CN" altLang="en-US" sz="1800">
                          <a:sym typeface="+mn-ea"/>
                        </a:rPr>
                        <a:t>QQ</a:t>
                      </a:r>
                      <a:endParaRPr lang="zh-CN" altLang="en-US"/>
                    </a:p>
                  </a:txBody>
                  <a:tcPr anchor="ctr" anchorCtr="0"/>
                </a:tc>
                <a:tc>
                  <a:txBody>
                    <a:bodyPr/>
                    <a:p>
                      <a:pPr>
                        <a:buNone/>
                      </a:pPr>
                      <a:r>
                        <a:rPr lang="en-US" altLang="zh-CN" sz="1800">
                          <a:sym typeface="+mn-ea"/>
                        </a:rPr>
                        <a:t>                   </a:t>
                      </a:r>
                      <a:r>
                        <a:rPr lang="zh-CN" altLang="en-US" sz="1800">
                          <a:sym typeface="+mn-ea"/>
                        </a:rPr>
                        <a:t>送</a:t>
                      </a:r>
                      <a:endParaRPr lang="zh-CN" altLang="en-US"/>
                    </a:p>
                  </a:txBody>
                  <a:tcPr anchor="ctr" anchorCtr="0"/>
                </a:tc>
              </a:tr>
              <a:tr h="381000">
                <a:tc>
                  <a:txBody>
                    <a:bodyPr/>
                    <a:p>
                      <a:pPr>
                        <a:buNone/>
                      </a:pPr>
                      <a:r>
                        <a:rPr lang="en-US" altLang="zh-CN" sz="1800">
                          <a:sym typeface="+mn-ea"/>
                        </a:rPr>
                        <a:t>                   </a:t>
                      </a:r>
                      <a:r>
                        <a:rPr lang="zh-CN" altLang="en-US" sz="1800">
                          <a:sym typeface="+mn-ea"/>
                        </a:rPr>
                        <a:t>个</a:t>
                      </a:r>
                      <a:endParaRPr lang="zh-CN" altLang="en-US"/>
                    </a:p>
                  </a:txBody>
                  <a:tcPr anchor="ctr" anchorCtr="0"/>
                </a:tc>
                <a:tc>
                  <a:txBody>
                    <a:bodyPr/>
                    <a:p>
                      <a:pPr>
                        <a:buNone/>
                      </a:pPr>
                      <a:r>
                        <a:rPr lang="en-US" altLang="zh-CN"/>
                        <a:t>                 </a:t>
                      </a:r>
                      <a:r>
                        <a:rPr lang="zh-CN" altLang="en-US"/>
                        <a:t>脚垫</a:t>
                      </a:r>
                      <a:endParaRPr lang="zh-CN" altLang="en-US"/>
                    </a:p>
                  </a:txBody>
                  <a:tcPr anchor="ctr" anchorCtr="0"/>
                </a:tc>
              </a:tr>
              <a:tr h="381000">
                <a:tc>
                  <a:txBody>
                    <a:bodyPr/>
                    <a:p>
                      <a:pPr>
                        <a:buNone/>
                      </a:pPr>
                      <a:r>
                        <a:rPr lang="en-US" altLang="zh-CN" sz="1800">
                          <a:sym typeface="+mn-ea"/>
                        </a:rPr>
                        <a:t>                   </a:t>
                      </a:r>
                      <a:r>
                        <a:rPr lang="zh-CN" altLang="en-US" sz="1800">
                          <a:sym typeface="+mn-ea"/>
                        </a:rPr>
                        <a:t>猫</a:t>
                      </a:r>
                      <a:endParaRPr lang="zh-CN" altLang="en-US"/>
                    </a:p>
                  </a:txBody>
                  <a:tcPr anchor="ctr" anchorCtr="0"/>
                </a:tc>
                <a:tc>
                  <a:txBody>
                    <a:bodyPr/>
                    <a:p>
                      <a:pPr>
                        <a:buNone/>
                      </a:pPr>
                      <a:r>
                        <a:rPr lang="en-US" altLang="zh-CN" sz="1800">
                          <a:sym typeface="+mn-ea"/>
                        </a:rPr>
                        <a:t>                 </a:t>
                      </a:r>
                      <a:r>
                        <a:rPr lang="zh-CN" altLang="en-US" sz="1800">
                          <a:sym typeface="+mn-ea"/>
                        </a:rPr>
                        <a:t>时尚</a:t>
                      </a:r>
                      <a:endParaRPr lang="zh-CN" altLang="en-US"/>
                    </a:p>
                  </a:txBody>
                  <a:tcPr anchor="ctr" anchorCtr="0"/>
                </a:tc>
              </a:tr>
              <a:tr h="381000">
                <a:tc>
                  <a:txBody>
                    <a:bodyPr/>
                    <a:p>
                      <a:pPr>
                        <a:buNone/>
                      </a:pPr>
                      <a:r>
                        <a:rPr lang="en-US" altLang="zh-CN" sz="1800">
                          <a:sym typeface="+mn-ea"/>
                        </a:rPr>
                        <a:t>                 </a:t>
                      </a:r>
                      <a:r>
                        <a:rPr lang="zh-CN" altLang="en-US" sz="1800">
                          <a:sym typeface="+mn-ea"/>
                        </a:rPr>
                        <a:t>套装</a:t>
                      </a:r>
                      <a:endParaRPr lang="zh-CN" altLang="en-US"/>
                    </a:p>
                  </a:txBody>
                  <a:tcPr anchor="ctr" anchorCtr="0"/>
                </a:tc>
                <a:tc>
                  <a:txBody>
                    <a:bodyPr/>
                    <a:p>
                      <a:pPr>
                        <a:buNone/>
                      </a:pPr>
                      <a:r>
                        <a:rPr lang="en-US" altLang="zh-CN" sz="1800">
                          <a:sym typeface="+mn-ea"/>
                        </a:rPr>
                        <a:t>                  </a:t>
                      </a:r>
                      <a:r>
                        <a:rPr lang="zh-CN" altLang="en-US" sz="1800">
                          <a:sym typeface="+mn-ea"/>
                        </a:rPr>
                        <a:t>包</a:t>
                      </a:r>
                      <a:endParaRPr lang="zh-CN" altLang="en-US"/>
                    </a:p>
                  </a:txBody>
                  <a:tcPr anchor="ctr" anchorCtr="0"/>
                </a:tc>
              </a:tr>
              <a:tr h="381000">
                <a:tc>
                  <a:txBody>
                    <a:bodyPr/>
                    <a:p>
                      <a:pPr>
                        <a:buNone/>
                      </a:pPr>
                      <a:r>
                        <a:rPr lang="en-US" altLang="zh-CN" sz="1800">
                          <a:sym typeface="+mn-ea"/>
                        </a:rPr>
                        <a:t>                   </a:t>
                      </a:r>
                      <a:r>
                        <a:rPr lang="zh-CN" altLang="en-US" sz="1800">
                          <a:sym typeface="+mn-ea"/>
                        </a:rPr>
                        <a:t>棒</a:t>
                      </a:r>
                      <a:endParaRPr lang="zh-CN" altLang="en-US"/>
                    </a:p>
                  </a:txBody>
                  <a:tcPr anchor="ctr" anchorCtr="0"/>
                </a:tc>
                <a:tc>
                  <a:txBody>
                    <a:bodyPr/>
                    <a:p>
                      <a:pPr>
                        <a:buNone/>
                      </a:pPr>
                      <a:r>
                        <a:rPr lang="en-US" altLang="zh-CN" sz="1800">
                          <a:sym typeface="+mn-ea"/>
                        </a:rPr>
                        <a:t>                 </a:t>
                      </a:r>
                      <a:r>
                        <a:rPr lang="zh-CN" altLang="en-US" sz="1800">
                          <a:sym typeface="+mn-ea"/>
                        </a:rPr>
                        <a:t>扶手</a:t>
                      </a:r>
                      <a:endParaRPr lang="zh-CN" altLang="en-US"/>
                    </a:p>
                  </a:txBody>
                  <a:tcPr anchor="ctr" anchorCtr="0"/>
                </a:tc>
              </a:tr>
            </a:tbl>
          </a:graphicData>
        </a:graphic>
      </p:graphicFrame>
      <p:pic>
        <p:nvPicPr>
          <p:cNvPr id="3" name="图片 2"/>
          <p:cNvPicPr>
            <a:picLocks noChangeAspect="1"/>
          </p:cNvPicPr>
          <p:nvPr/>
        </p:nvPicPr>
        <p:blipFill>
          <a:blip r:embed="rId1"/>
          <a:stretch>
            <a:fillRect/>
          </a:stretch>
        </p:blipFill>
        <p:spPr>
          <a:xfrm>
            <a:off x="11168380" y="100330"/>
            <a:ext cx="1467485" cy="146748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9" advTm="0">
        <p14:flip dir="r"/>
      </p:transition>
    </mc:Choice>
    <mc:Fallback>
      <p:transition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fade">
                                      <p:cBhvr>
                                        <p:cTn id="19" dur="500"/>
                                        <p:tgtEl>
                                          <p:spTgt spid="6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fade">
                                      <p:cBhvr>
                                        <p:cTn id="22" dur="500"/>
                                        <p:tgtEl>
                                          <p:spTgt spid="6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2"/>
                                        </p:tgtEl>
                                        <p:attrNameLst>
                                          <p:attrName>style.visibility</p:attrName>
                                        </p:attrNameLst>
                                      </p:cBhvr>
                                      <p:to>
                                        <p:strVal val="visible"/>
                                      </p:to>
                                    </p:set>
                                    <p:animEffect transition="in" filter="fade">
                                      <p:cBhvr>
                                        <p:cTn id="25" dur="500"/>
                                        <p:tgtEl>
                                          <p:spTgt spid="6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3"/>
                                        </p:tgtEl>
                                        <p:attrNameLst>
                                          <p:attrName>style.visibility</p:attrName>
                                        </p:attrNameLst>
                                      </p:cBhvr>
                                      <p:to>
                                        <p:strVal val="visible"/>
                                      </p:to>
                                    </p:set>
                                    <p:animEffect transition="in" filter="fade">
                                      <p:cBhvr>
                                        <p:cTn id="28" dur="500"/>
                                        <p:tgtEl>
                                          <p:spTgt spid="6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9"/>
                                        </p:tgtEl>
                                        <p:attrNameLst>
                                          <p:attrName>style.visibility</p:attrName>
                                        </p:attrNameLst>
                                      </p:cBhvr>
                                      <p:to>
                                        <p:strVal val="visible"/>
                                      </p:to>
                                    </p:set>
                                    <p:animEffect transition="in" filter="fade">
                                      <p:cBhvr>
                                        <p:cTn id="31" dur="500"/>
                                        <p:tgtEl>
                                          <p:spTgt spid="7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0"/>
                                        </p:tgtEl>
                                        <p:attrNameLst>
                                          <p:attrName>style.visibility</p:attrName>
                                        </p:attrNameLst>
                                      </p:cBhvr>
                                      <p:to>
                                        <p:strVal val="visible"/>
                                      </p:to>
                                    </p:set>
                                    <p:animEffect transition="in" filter="fade">
                                      <p:cBhvr>
                                        <p:cTn id="34" dur="500"/>
                                        <p:tgtEl>
                                          <p:spTgt spid="8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1"/>
                                        </p:tgtEl>
                                        <p:attrNameLst>
                                          <p:attrName>style.visibility</p:attrName>
                                        </p:attrNameLst>
                                      </p:cBhvr>
                                      <p:to>
                                        <p:strVal val="visible"/>
                                      </p:to>
                                    </p:set>
                                    <p:animEffect transition="in" filter="fade">
                                      <p:cBhvr>
                                        <p:cTn id="37" dur="500"/>
                                        <p:tgtEl>
                                          <p:spTgt spid="8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98"/>
                                        </p:tgtEl>
                                        <p:attrNameLst>
                                          <p:attrName>style.visibility</p:attrName>
                                        </p:attrNameLst>
                                      </p:cBhvr>
                                      <p:to>
                                        <p:strVal val="visible"/>
                                      </p:to>
                                    </p:set>
                                    <p:animEffect transition="in" filter="fade">
                                      <p:cBhvr>
                                        <p:cTn id="40" dur="500"/>
                                        <p:tgtEl>
                                          <p:spTgt spid="9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03"/>
                                        </p:tgtEl>
                                        <p:attrNameLst>
                                          <p:attrName>style.visibility</p:attrName>
                                        </p:attrNameLst>
                                      </p:cBhvr>
                                      <p:to>
                                        <p:strVal val="visible"/>
                                      </p:to>
                                    </p:set>
                                    <p:animEffect transition="in" filter="fade">
                                      <p:cBhvr>
                                        <p:cTn id="43" dur="500"/>
                                        <p:tgtEl>
                                          <p:spTgt spid="103"/>
                                        </p:tgtEl>
                                      </p:cBhvr>
                                    </p:animEffect>
                                  </p:childTnLst>
                                </p:cTn>
                              </p:par>
                            </p:childTnLst>
                          </p:cTn>
                        </p:par>
                        <p:par>
                          <p:cTn id="44" fill="hold">
                            <p:stCondLst>
                              <p:cond delay="500"/>
                            </p:stCondLst>
                            <p:childTnLst>
                              <p:par>
                                <p:cTn id="45" presetID="10" presetClass="entr" presetSubtype="0" fill="hold" grpId="0" nodeType="afterEffect">
                                  <p:stCondLst>
                                    <p:cond delay="0"/>
                                  </p:stCondLst>
                                  <p:childTnLst>
                                    <p:set>
                                      <p:cBhvr>
                                        <p:cTn id="46" dur="1" fill="hold">
                                          <p:stCondLst>
                                            <p:cond delay="0"/>
                                          </p:stCondLst>
                                        </p:cTn>
                                        <p:tgtEl>
                                          <p:spTgt spid="82"/>
                                        </p:tgtEl>
                                        <p:attrNameLst>
                                          <p:attrName>style.visibility</p:attrName>
                                        </p:attrNameLst>
                                      </p:cBhvr>
                                      <p:to>
                                        <p:strVal val="visible"/>
                                      </p:to>
                                    </p:set>
                                    <p:animEffect transition="in" filter="fade">
                                      <p:cBhvr>
                                        <p:cTn id="47" dur="500"/>
                                        <p:tgtEl>
                                          <p:spTgt spid="8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83"/>
                                        </p:tgtEl>
                                        <p:attrNameLst>
                                          <p:attrName>style.visibility</p:attrName>
                                        </p:attrNameLst>
                                      </p:cBhvr>
                                      <p:to>
                                        <p:strVal val="visible"/>
                                      </p:to>
                                    </p:set>
                                    <p:animEffect transition="in" filter="fade">
                                      <p:cBhvr>
                                        <p:cTn id="50" dur="500"/>
                                        <p:tgtEl>
                                          <p:spTgt spid="83"/>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84"/>
                                        </p:tgtEl>
                                        <p:attrNameLst>
                                          <p:attrName>style.visibility</p:attrName>
                                        </p:attrNameLst>
                                      </p:cBhvr>
                                      <p:to>
                                        <p:strVal val="visible"/>
                                      </p:to>
                                    </p:set>
                                    <p:animEffect transition="in" filter="fade">
                                      <p:cBhvr>
                                        <p:cTn id="53" dur="500"/>
                                        <p:tgtEl>
                                          <p:spTgt spid="84"/>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85"/>
                                        </p:tgtEl>
                                        <p:attrNameLst>
                                          <p:attrName>style.visibility</p:attrName>
                                        </p:attrNameLst>
                                      </p:cBhvr>
                                      <p:to>
                                        <p:strVal val="visible"/>
                                      </p:to>
                                    </p:set>
                                    <p:animEffect transition="in" filter="fade">
                                      <p:cBhvr>
                                        <p:cTn id="56" dur="500"/>
                                        <p:tgtEl>
                                          <p:spTgt spid="85"/>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86"/>
                                        </p:tgtEl>
                                        <p:attrNameLst>
                                          <p:attrName>style.visibility</p:attrName>
                                        </p:attrNameLst>
                                      </p:cBhvr>
                                      <p:to>
                                        <p:strVal val="visible"/>
                                      </p:to>
                                    </p:set>
                                    <p:animEffect transition="in" filter="fade">
                                      <p:cBhvr>
                                        <p:cTn id="59" dur="500"/>
                                        <p:tgtEl>
                                          <p:spTgt spid="86"/>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87"/>
                                        </p:tgtEl>
                                        <p:attrNameLst>
                                          <p:attrName>style.visibility</p:attrName>
                                        </p:attrNameLst>
                                      </p:cBhvr>
                                      <p:to>
                                        <p:strVal val="visible"/>
                                      </p:to>
                                    </p:set>
                                    <p:animEffect transition="in" filter="fade">
                                      <p:cBhvr>
                                        <p:cTn id="62" dur="500"/>
                                        <p:tgtEl>
                                          <p:spTgt spid="87"/>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88"/>
                                        </p:tgtEl>
                                        <p:attrNameLst>
                                          <p:attrName>style.visibility</p:attrName>
                                        </p:attrNameLst>
                                      </p:cBhvr>
                                      <p:to>
                                        <p:strVal val="visible"/>
                                      </p:to>
                                    </p:set>
                                    <p:animEffect transition="in" filter="fade">
                                      <p:cBhvr>
                                        <p:cTn id="65" dur="500"/>
                                        <p:tgtEl>
                                          <p:spTgt spid="88"/>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89"/>
                                        </p:tgtEl>
                                        <p:attrNameLst>
                                          <p:attrName>style.visibility</p:attrName>
                                        </p:attrNameLst>
                                      </p:cBhvr>
                                      <p:to>
                                        <p:strVal val="visible"/>
                                      </p:to>
                                    </p:set>
                                    <p:animEffect transition="in" filter="fade">
                                      <p:cBhvr>
                                        <p:cTn id="68" dur="500"/>
                                        <p:tgtEl>
                                          <p:spTgt spid="89"/>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99"/>
                                        </p:tgtEl>
                                        <p:attrNameLst>
                                          <p:attrName>style.visibility</p:attrName>
                                        </p:attrNameLst>
                                      </p:cBhvr>
                                      <p:to>
                                        <p:strVal val="visible"/>
                                      </p:to>
                                    </p:set>
                                    <p:animEffect transition="in" filter="fade">
                                      <p:cBhvr>
                                        <p:cTn id="71" dur="500"/>
                                        <p:tgtEl>
                                          <p:spTgt spid="99"/>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04"/>
                                        </p:tgtEl>
                                        <p:attrNameLst>
                                          <p:attrName>style.visibility</p:attrName>
                                        </p:attrNameLst>
                                      </p:cBhvr>
                                      <p:to>
                                        <p:strVal val="visible"/>
                                      </p:to>
                                    </p:set>
                                    <p:animEffect transition="in" filter="fade">
                                      <p:cBhvr>
                                        <p:cTn id="74" dur="500"/>
                                        <p:tgtEl>
                                          <p:spTgt spid="104"/>
                                        </p:tgtEl>
                                      </p:cBhvr>
                                    </p:animEffect>
                                  </p:childTnLst>
                                </p:cTn>
                              </p:par>
                            </p:childTnLst>
                          </p:cTn>
                        </p:par>
                        <p:par>
                          <p:cTn id="75" fill="hold">
                            <p:stCondLst>
                              <p:cond delay="1000"/>
                            </p:stCondLst>
                            <p:childTnLst>
                              <p:par>
                                <p:cTn id="76" presetID="10" presetClass="entr" presetSubtype="0" fill="hold" grpId="0" nodeType="afterEffect">
                                  <p:stCondLst>
                                    <p:cond delay="0"/>
                                  </p:stCondLst>
                                  <p:childTnLst>
                                    <p:set>
                                      <p:cBhvr>
                                        <p:cTn id="77" dur="1" fill="hold">
                                          <p:stCondLst>
                                            <p:cond delay="0"/>
                                          </p:stCondLst>
                                        </p:cTn>
                                        <p:tgtEl>
                                          <p:spTgt spid="90"/>
                                        </p:tgtEl>
                                        <p:attrNameLst>
                                          <p:attrName>style.visibility</p:attrName>
                                        </p:attrNameLst>
                                      </p:cBhvr>
                                      <p:to>
                                        <p:strVal val="visible"/>
                                      </p:to>
                                    </p:set>
                                    <p:animEffect transition="in" filter="fade">
                                      <p:cBhvr>
                                        <p:cTn id="78" dur="500"/>
                                        <p:tgtEl>
                                          <p:spTgt spid="90"/>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91"/>
                                        </p:tgtEl>
                                        <p:attrNameLst>
                                          <p:attrName>style.visibility</p:attrName>
                                        </p:attrNameLst>
                                      </p:cBhvr>
                                      <p:to>
                                        <p:strVal val="visible"/>
                                      </p:to>
                                    </p:set>
                                    <p:animEffect transition="in" filter="fade">
                                      <p:cBhvr>
                                        <p:cTn id="81" dur="500"/>
                                        <p:tgtEl>
                                          <p:spTgt spid="91"/>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92"/>
                                        </p:tgtEl>
                                        <p:attrNameLst>
                                          <p:attrName>style.visibility</p:attrName>
                                        </p:attrNameLst>
                                      </p:cBhvr>
                                      <p:to>
                                        <p:strVal val="visible"/>
                                      </p:to>
                                    </p:set>
                                    <p:animEffect transition="in" filter="fade">
                                      <p:cBhvr>
                                        <p:cTn id="84" dur="500"/>
                                        <p:tgtEl>
                                          <p:spTgt spid="92"/>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93"/>
                                        </p:tgtEl>
                                        <p:attrNameLst>
                                          <p:attrName>style.visibility</p:attrName>
                                        </p:attrNameLst>
                                      </p:cBhvr>
                                      <p:to>
                                        <p:strVal val="visible"/>
                                      </p:to>
                                    </p:set>
                                    <p:animEffect transition="in" filter="fade">
                                      <p:cBhvr>
                                        <p:cTn id="87" dur="500"/>
                                        <p:tgtEl>
                                          <p:spTgt spid="93"/>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94"/>
                                        </p:tgtEl>
                                        <p:attrNameLst>
                                          <p:attrName>style.visibility</p:attrName>
                                        </p:attrNameLst>
                                      </p:cBhvr>
                                      <p:to>
                                        <p:strVal val="visible"/>
                                      </p:to>
                                    </p:set>
                                    <p:animEffect transition="in" filter="fade">
                                      <p:cBhvr>
                                        <p:cTn id="90" dur="500"/>
                                        <p:tgtEl>
                                          <p:spTgt spid="94"/>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95"/>
                                        </p:tgtEl>
                                        <p:attrNameLst>
                                          <p:attrName>style.visibility</p:attrName>
                                        </p:attrNameLst>
                                      </p:cBhvr>
                                      <p:to>
                                        <p:strVal val="visible"/>
                                      </p:to>
                                    </p:set>
                                    <p:animEffect transition="in" filter="fade">
                                      <p:cBhvr>
                                        <p:cTn id="93" dur="500"/>
                                        <p:tgtEl>
                                          <p:spTgt spid="95"/>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96"/>
                                        </p:tgtEl>
                                        <p:attrNameLst>
                                          <p:attrName>style.visibility</p:attrName>
                                        </p:attrNameLst>
                                      </p:cBhvr>
                                      <p:to>
                                        <p:strVal val="visible"/>
                                      </p:to>
                                    </p:set>
                                    <p:animEffect transition="in" filter="fade">
                                      <p:cBhvr>
                                        <p:cTn id="96" dur="500"/>
                                        <p:tgtEl>
                                          <p:spTgt spid="96"/>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97"/>
                                        </p:tgtEl>
                                        <p:attrNameLst>
                                          <p:attrName>style.visibility</p:attrName>
                                        </p:attrNameLst>
                                      </p:cBhvr>
                                      <p:to>
                                        <p:strVal val="visible"/>
                                      </p:to>
                                    </p:set>
                                    <p:animEffect transition="in" filter="fade">
                                      <p:cBhvr>
                                        <p:cTn id="99" dur="500"/>
                                        <p:tgtEl>
                                          <p:spTgt spid="97"/>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100"/>
                                        </p:tgtEl>
                                        <p:attrNameLst>
                                          <p:attrName>style.visibility</p:attrName>
                                        </p:attrNameLst>
                                      </p:cBhvr>
                                      <p:to>
                                        <p:strVal val="visible"/>
                                      </p:to>
                                    </p:set>
                                    <p:animEffect transition="in" filter="fade">
                                      <p:cBhvr>
                                        <p:cTn id="102" dur="500"/>
                                        <p:tgtEl>
                                          <p:spTgt spid="100"/>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105"/>
                                        </p:tgtEl>
                                        <p:attrNameLst>
                                          <p:attrName>style.visibility</p:attrName>
                                        </p:attrNameLst>
                                      </p:cBhvr>
                                      <p:to>
                                        <p:strVal val="visible"/>
                                      </p:to>
                                    </p:set>
                                    <p:animEffect transition="in" filter="fade">
                                      <p:cBhvr>
                                        <p:cTn id="105" dur="500"/>
                                        <p:tgtEl>
                                          <p:spTgt spid="105"/>
                                        </p:tgtEl>
                                      </p:cBhvr>
                                    </p:animEffect>
                                  </p:childTnLst>
                                </p:cTn>
                              </p:par>
                            </p:childTnLst>
                          </p:cTn>
                        </p:par>
                        <p:par>
                          <p:cTn id="106" fill="hold">
                            <p:stCondLst>
                              <p:cond delay="1500"/>
                            </p:stCondLst>
                            <p:childTnLst>
                              <p:par>
                                <p:cTn id="107" presetID="3" presetClass="entr" presetSubtype="10" fill="hold" nodeType="afterEffect">
                                  <p:stCondLst>
                                    <p:cond delay="0"/>
                                  </p:stCondLst>
                                  <p:childTnLst>
                                    <p:set>
                                      <p:cBhvr>
                                        <p:cTn id="108" dur="1" fill="hold">
                                          <p:stCondLst>
                                            <p:cond delay="0"/>
                                          </p:stCondLst>
                                        </p:cTn>
                                        <p:tgtEl>
                                          <p:spTgt spid="6"/>
                                        </p:tgtEl>
                                        <p:attrNameLst>
                                          <p:attrName>style.visibility</p:attrName>
                                        </p:attrNameLst>
                                      </p:cBhvr>
                                      <p:to>
                                        <p:strVal val="visible"/>
                                      </p:to>
                                    </p:set>
                                    <p:animEffect transition="in" filter="blinds(horizontal)">
                                      <p:cBhvr>
                                        <p:cTn id="10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60" grpId="0" bldLvl="0" animBg="1"/>
      <p:bldP spid="61" grpId="0" bldLvl="0" animBg="1"/>
      <p:bldP spid="62" grpId="0" bldLvl="0" animBg="1"/>
      <p:bldP spid="63" grpId="0" bldLvl="0" animBg="1"/>
      <p:bldP spid="79" grpId="0" bldLvl="0" animBg="1"/>
      <p:bldP spid="80" grpId="0" bldLvl="0" animBg="1"/>
      <p:bldP spid="81" grpId="0" bldLvl="0" animBg="1"/>
      <p:bldP spid="82" grpId="0" bldLvl="0" animBg="1"/>
      <p:bldP spid="83" grpId="0" bldLvl="0" animBg="1"/>
      <p:bldP spid="84" grpId="0" bldLvl="0" animBg="1"/>
      <p:bldP spid="85" grpId="0" bldLvl="0" animBg="1"/>
      <p:bldP spid="86" grpId="0" bldLvl="0" animBg="1"/>
      <p:bldP spid="87" grpId="0" bldLvl="0" animBg="1"/>
      <p:bldP spid="88" grpId="0" bldLvl="0" animBg="1"/>
      <p:bldP spid="89" grpId="0" bldLvl="0" animBg="1"/>
      <p:bldP spid="90" grpId="0" bldLvl="0" animBg="1"/>
      <p:bldP spid="91" grpId="0" bldLvl="0" animBg="1"/>
      <p:bldP spid="92" grpId="0" bldLvl="0" animBg="1"/>
      <p:bldP spid="93" grpId="0" bldLvl="0" animBg="1"/>
      <p:bldP spid="94" grpId="0" bldLvl="0" animBg="1"/>
      <p:bldP spid="95" grpId="0" bldLvl="0" animBg="1"/>
      <p:bldP spid="96" grpId="0" bldLvl="0" animBg="1"/>
      <p:bldP spid="97" grpId="0" bldLvl="0" animBg="1"/>
      <p:bldP spid="98" grpId="0" bldLvl="0" animBg="1"/>
      <p:bldP spid="99" grpId="0" bldLvl="0" animBg="1"/>
      <p:bldP spid="100" grpId="0" bldLvl="0" animBg="1"/>
      <p:bldP spid="103" grpId="0" bldLvl="0" animBg="1"/>
      <p:bldP spid="104" grpId="0" bldLvl="0" animBg="1"/>
      <p:bldP spid="105" grpId="0" bldLvl="0" animBg="1"/>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占位符 13"/>
          <p:cNvSpPr txBox="1"/>
          <p:nvPr/>
        </p:nvSpPr>
        <p:spPr>
          <a:xfrm>
            <a:off x="381000" y="214630"/>
            <a:ext cx="2864485" cy="354965"/>
          </a:xfrm>
          <a:prstGeom prst="rect">
            <a:avLst/>
          </a:prstGeom>
        </p:spPr>
        <p:txBody>
          <a:bodyPr vert="horz"/>
          <a:lstStyle>
            <a:lvl1pPr marL="0" indent="0" algn="l" defTabSz="964565" rtl="0" eaLnBrk="1" latinLnBrk="0" hangingPunct="1">
              <a:lnSpc>
                <a:spcPct val="100000"/>
              </a:lnSpc>
              <a:spcBef>
                <a:spcPts val="1055"/>
              </a:spcBef>
              <a:buFont typeface="Arial" panose="020B0604020202020204" pitchFamily="34" charset="0"/>
              <a:buNone/>
              <a:defRPr sz="1685" kern="1200">
                <a:solidFill>
                  <a:schemeClr val="tx1"/>
                </a:solidFill>
                <a:latin typeface="+mn-lt"/>
                <a:ea typeface="+mn-ea"/>
                <a:cs typeface="+mn-cs"/>
              </a:defRPr>
            </a:lvl1pPr>
            <a:lvl2pPr marL="723265" indent="-241300" algn="l" defTabSz="964565"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4565"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r>
              <a:rPr kumimoji="1" lang="zh-CN" altLang="en-US" sz="1800" dirty="0" smtClean="0">
                <a:solidFill>
                  <a:schemeClr val="accent3"/>
                </a:solidFill>
                <a:latin typeface="微软雅黑" panose="020B0503020204020204" pitchFamily="34" charset="-122"/>
                <a:ea typeface="微软雅黑" panose="020B0503020204020204" pitchFamily="34" charset="-122"/>
              </a:rPr>
              <a:t>解决方案</a:t>
            </a:r>
            <a:r>
              <a:rPr kumimoji="1" lang="en-US" altLang="zh-CN" sz="1800" dirty="0" smtClean="0">
                <a:solidFill>
                  <a:schemeClr val="accent3"/>
                </a:solidFill>
                <a:latin typeface="微软雅黑" panose="020B0503020204020204" pitchFamily="34" charset="-122"/>
                <a:ea typeface="微软雅黑" panose="020B0503020204020204" pitchFamily="34" charset="-122"/>
              </a:rPr>
              <a:t>--one-hot</a:t>
            </a:r>
            <a:endParaRPr kumimoji="1" lang="en-US" altLang="zh-CN" sz="1800" dirty="0" smtClean="0">
              <a:solidFill>
                <a:schemeClr val="accent3"/>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4333240" y="685800"/>
            <a:ext cx="3869690" cy="829945"/>
          </a:xfrm>
          <a:prstGeom prst="rect">
            <a:avLst/>
          </a:prstGeom>
          <a:noFill/>
        </p:spPr>
        <p:txBody>
          <a:bodyPr wrap="square" rtlCol="0" anchor="t">
            <a:spAutoFit/>
          </a:bodyPr>
          <a:p>
            <a:r>
              <a:rPr lang="zh-CN" altLang="en-US" sz="2400" b="1" dirty="0">
                <a:latin typeface="幼圆" panose="02010509060101010101" charset="-122"/>
                <a:ea typeface="幼圆" panose="02010509060101010101" charset="-122"/>
                <a:sym typeface="+mn-ea"/>
              </a:rPr>
              <a:t>one-hot表示数据与标签</a:t>
            </a:r>
            <a:endParaRPr lang="zh-CN" altLang="en-US" sz="2400" b="1" dirty="0">
              <a:latin typeface="幼圆" panose="02010509060101010101" charset="-122"/>
              <a:ea typeface="幼圆" panose="02010509060101010101" charset="-122"/>
              <a:sym typeface="+mn-ea"/>
            </a:endParaRPr>
          </a:p>
          <a:p>
            <a:r>
              <a:rPr lang="zh-CN" altLang="en-US" sz="2400" b="1" dirty="0">
                <a:latin typeface="幼圆" panose="02010509060101010101" charset="-122"/>
                <a:ea typeface="幼圆" panose="02010509060101010101" charset="-122"/>
                <a:sym typeface="+mn-ea"/>
              </a:rPr>
              <a:t>    计算机可识别</a:t>
            </a:r>
            <a:endParaRPr lang="zh-CN" altLang="en-US" sz="2400" b="1" dirty="0">
              <a:latin typeface="幼圆" panose="02010509060101010101" charset="-122"/>
              <a:ea typeface="幼圆" panose="02010509060101010101" charset="-122"/>
              <a:sym typeface="+mn-ea"/>
            </a:endParaRPr>
          </a:p>
        </p:txBody>
      </p:sp>
      <p:pic>
        <p:nvPicPr>
          <p:cNvPr id="2" name="图片 -2147482606" descr="P349B2165RRPH2LU4PGFSSL"/>
          <p:cNvPicPr>
            <a:picLocks noChangeAspect="1"/>
          </p:cNvPicPr>
          <p:nvPr/>
        </p:nvPicPr>
        <p:blipFill>
          <a:blip r:embed="rId1"/>
          <a:srcRect r="12967"/>
          <a:stretch>
            <a:fillRect/>
          </a:stretch>
        </p:blipFill>
        <p:spPr>
          <a:xfrm>
            <a:off x="1232535" y="1750695"/>
            <a:ext cx="3898900" cy="3802380"/>
          </a:xfrm>
          <a:prstGeom prst="rect">
            <a:avLst/>
          </a:prstGeom>
          <a:noFill/>
          <a:ln w="9525">
            <a:noFill/>
          </a:ln>
        </p:spPr>
      </p:pic>
      <p:sp>
        <p:nvSpPr>
          <p:cNvPr id="3" name="文本框 2"/>
          <p:cNvSpPr txBox="1"/>
          <p:nvPr/>
        </p:nvSpPr>
        <p:spPr>
          <a:xfrm>
            <a:off x="1911985" y="6172200"/>
            <a:ext cx="2540000" cy="368300"/>
          </a:xfrm>
          <a:prstGeom prst="rect">
            <a:avLst/>
          </a:prstGeom>
          <a:noFill/>
        </p:spPr>
        <p:txBody>
          <a:bodyPr wrap="square" rtlCol="0" anchor="t">
            <a:spAutoFit/>
          </a:bodyPr>
          <a:p>
            <a:r>
              <a:rPr lang="zh-CN" altLang="en-US" b="1" dirty="0">
                <a:latin typeface="幼圆" panose="02010509060101010101" charset="-122"/>
                <a:ea typeface="幼圆" panose="02010509060101010101" charset="-122"/>
                <a:sym typeface="+mn-ea"/>
              </a:rPr>
              <a:t>One-hot标签示例图</a:t>
            </a:r>
            <a:endParaRPr lang="zh-CN" altLang="en-US" b="1" dirty="0">
              <a:latin typeface="幼圆" panose="02010509060101010101" charset="-122"/>
              <a:ea typeface="幼圆" panose="02010509060101010101" charset="-122"/>
              <a:sym typeface="+mn-ea"/>
            </a:endParaRPr>
          </a:p>
        </p:txBody>
      </p:sp>
      <p:pic>
        <p:nvPicPr>
          <p:cNvPr id="5" name="图片 -2147482614" descr="4E2FE3E39E4315B9EA6B804F6E150801"/>
          <p:cNvPicPr>
            <a:picLocks noChangeAspect="1"/>
          </p:cNvPicPr>
          <p:nvPr/>
        </p:nvPicPr>
        <p:blipFill>
          <a:blip r:embed="rId2"/>
          <a:srcRect r="8919" b="44803"/>
          <a:stretch>
            <a:fillRect/>
          </a:stretch>
        </p:blipFill>
        <p:spPr>
          <a:xfrm>
            <a:off x="7301865" y="1750695"/>
            <a:ext cx="4491355" cy="3726815"/>
          </a:xfrm>
          <a:prstGeom prst="rect">
            <a:avLst/>
          </a:prstGeom>
          <a:noFill/>
          <a:ln w="9525">
            <a:noFill/>
          </a:ln>
        </p:spPr>
      </p:pic>
      <p:sp>
        <p:nvSpPr>
          <p:cNvPr id="6" name="文本框 5"/>
          <p:cNvSpPr txBox="1"/>
          <p:nvPr/>
        </p:nvSpPr>
        <p:spPr>
          <a:xfrm>
            <a:off x="8362315" y="6172200"/>
            <a:ext cx="2818765" cy="368300"/>
          </a:xfrm>
          <a:prstGeom prst="rect">
            <a:avLst/>
          </a:prstGeom>
          <a:noFill/>
        </p:spPr>
        <p:txBody>
          <a:bodyPr wrap="square" rtlCol="0" anchor="t">
            <a:spAutoFit/>
          </a:bodyPr>
          <a:p>
            <a:r>
              <a:rPr lang="zh-CN" altLang="en-US" b="1" dirty="0">
                <a:latin typeface="幼圆" panose="02010509060101010101" charset="-122"/>
                <a:ea typeface="幼圆" panose="02010509060101010101" charset="-122"/>
                <a:sym typeface="+mn-ea"/>
              </a:rPr>
              <a:t>One-hot表示数据示例图</a:t>
            </a:r>
            <a:endParaRPr lang="zh-CN" altLang="en-US" b="1" dirty="0">
              <a:latin typeface="幼圆" panose="02010509060101010101" charset="-122"/>
              <a:ea typeface="幼圆" panose="0201050906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9" advTm="0">
        <p14:flip dir="r"/>
      </p:transition>
    </mc:Choice>
    <mc:Fallback>
      <p:transition advTm="0">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13"/>
          <p:cNvSpPr txBox="1"/>
          <p:nvPr/>
        </p:nvSpPr>
        <p:spPr>
          <a:xfrm>
            <a:off x="381000" y="214630"/>
            <a:ext cx="3919855" cy="354965"/>
          </a:xfrm>
          <a:prstGeom prst="rect">
            <a:avLst/>
          </a:prstGeom>
        </p:spPr>
        <p:txBody>
          <a:bodyPr vert="horz"/>
          <a:lstStyle>
            <a:lvl1pPr marL="0" indent="0" algn="l" defTabSz="964565" rtl="0" eaLnBrk="1" latinLnBrk="0" hangingPunct="1">
              <a:lnSpc>
                <a:spcPct val="100000"/>
              </a:lnSpc>
              <a:spcBef>
                <a:spcPts val="1055"/>
              </a:spcBef>
              <a:buFont typeface="Arial" panose="020B0604020202020204" pitchFamily="34" charset="0"/>
              <a:buNone/>
              <a:defRPr sz="1685" kern="1200">
                <a:solidFill>
                  <a:schemeClr val="tx1"/>
                </a:solidFill>
                <a:latin typeface="+mn-lt"/>
                <a:ea typeface="+mn-ea"/>
                <a:cs typeface="+mn-cs"/>
              </a:defRPr>
            </a:lvl1pPr>
            <a:lvl2pPr marL="723265" indent="-241300" algn="l" defTabSz="964565"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4565"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r>
              <a:rPr kumimoji="1" lang="zh-CN" altLang="en-US" sz="1800" dirty="0" smtClean="0">
                <a:solidFill>
                  <a:schemeClr val="accent3"/>
                </a:solidFill>
                <a:latin typeface="微软雅黑" panose="020B0503020204020204" pitchFamily="34" charset="-122"/>
                <a:ea typeface="微软雅黑" panose="020B0503020204020204" pitchFamily="34" charset="-122"/>
              </a:rPr>
              <a:t>解决方案</a:t>
            </a:r>
            <a:r>
              <a:rPr kumimoji="1" lang="en-US" altLang="zh-CN" sz="1800" dirty="0" smtClean="0">
                <a:solidFill>
                  <a:schemeClr val="accent3"/>
                </a:solidFill>
                <a:latin typeface="微软雅黑" panose="020B0503020204020204" pitchFamily="34" charset="-122"/>
                <a:ea typeface="微软雅黑" panose="020B0503020204020204" pitchFamily="34" charset="-122"/>
              </a:rPr>
              <a:t>--</a:t>
            </a:r>
            <a:r>
              <a:rPr kumimoji="1" lang="zh-CN" altLang="en-US" sz="1800" dirty="0" smtClean="0">
                <a:solidFill>
                  <a:schemeClr val="accent3"/>
                </a:solidFill>
                <a:latin typeface="微软雅黑" panose="020B0503020204020204" pitchFamily="34" charset="-122"/>
                <a:ea typeface="微软雅黑" panose="020B0503020204020204" pitchFamily="34" charset="-122"/>
              </a:rPr>
              <a:t>基于</a:t>
            </a:r>
            <a:r>
              <a:rPr kumimoji="1" lang="en-US" altLang="zh-CN" sz="1800" dirty="0" smtClean="0">
                <a:solidFill>
                  <a:schemeClr val="accent3"/>
                </a:solidFill>
                <a:latin typeface="微软雅黑" panose="020B0503020204020204" pitchFamily="34" charset="-122"/>
                <a:ea typeface="微软雅黑" panose="020B0503020204020204" pitchFamily="34" charset="-122"/>
              </a:rPr>
              <a:t>CNN</a:t>
            </a:r>
            <a:r>
              <a:rPr kumimoji="1" lang="zh-CN" altLang="en-US" sz="1800" dirty="0" smtClean="0">
                <a:solidFill>
                  <a:schemeClr val="accent3"/>
                </a:solidFill>
                <a:latin typeface="微软雅黑" panose="020B0503020204020204" pitchFamily="34" charset="-122"/>
                <a:ea typeface="微软雅黑" panose="020B0503020204020204" pitchFamily="34" charset="-122"/>
              </a:rPr>
              <a:t>的文本分类模型</a:t>
            </a:r>
            <a:endParaRPr kumimoji="1" lang="zh-CN" altLang="en-US" sz="1800" dirty="0" smtClean="0">
              <a:solidFill>
                <a:schemeClr val="accent3"/>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1"/>
          <a:stretch>
            <a:fillRect/>
          </a:stretch>
        </p:blipFill>
        <p:spPr>
          <a:xfrm>
            <a:off x="5288915" y="953770"/>
            <a:ext cx="6869430" cy="5770245"/>
          </a:xfrm>
          <a:prstGeom prst="rect">
            <a:avLst/>
          </a:prstGeom>
        </p:spPr>
      </p:pic>
      <p:sp>
        <p:nvSpPr>
          <p:cNvPr id="11" name="文本框 10"/>
          <p:cNvSpPr txBox="1"/>
          <p:nvPr/>
        </p:nvSpPr>
        <p:spPr>
          <a:xfrm>
            <a:off x="381000" y="3023870"/>
            <a:ext cx="4765675" cy="1476375"/>
          </a:xfrm>
          <a:prstGeom prst="rect">
            <a:avLst/>
          </a:prstGeom>
          <a:noFill/>
        </p:spPr>
        <p:txBody>
          <a:bodyPr wrap="square" rtlCol="0" anchor="t">
            <a:spAutoFit/>
          </a:bodyPr>
          <a:p>
            <a:r>
              <a:rPr lang="zh-CN" altLang="en-US" b="1" dirty="0">
                <a:latin typeface="幼圆" panose="02010509060101010101" charset="-122"/>
                <a:ea typeface="幼圆" panose="02010509060101010101" charset="-122"/>
                <a:sym typeface="+mn-ea"/>
              </a:rPr>
              <a:t>训练集和验证集的比例为19:1。</a:t>
            </a:r>
            <a:endParaRPr lang="zh-CN" altLang="en-US" b="1" dirty="0">
              <a:latin typeface="幼圆" panose="02010509060101010101" charset="-122"/>
              <a:ea typeface="幼圆" panose="02010509060101010101" charset="-122"/>
              <a:sym typeface="+mn-ea"/>
            </a:endParaRPr>
          </a:p>
          <a:p>
            <a:endParaRPr lang="zh-CN" altLang="en-US" b="1" dirty="0">
              <a:latin typeface="幼圆" panose="02010509060101010101" charset="-122"/>
              <a:ea typeface="幼圆" panose="02010509060101010101" charset="-122"/>
              <a:sym typeface="+mn-ea"/>
            </a:endParaRPr>
          </a:p>
          <a:p>
            <a:endParaRPr lang="zh-CN" altLang="en-US" b="1" dirty="0">
              <a:latin typeface="幼圆" panose="02010509060101010101" charset="-122"/>
              <a:ea typeface="幼圆" panose="02010509060101010101" charset="-122"/>
              <a:sym typeface="+mn-ea"/>
            </a:endParaRPr>
          </a:p>
          <a:p>
            <a:r>
              <a:rPr lang="zh-CN" altLang="en-US" b="1" dirty="0">
                <a:latin typeface="幼圆" panose="02010509060101010101" charset="-122"/>
                <a:ea typeface="幼圆" panose="02010509060101010101" charset="-122"/>
                <a:sym typeface="+mn-ea"/>
              </a:rPr>
              <a:t>其中47.5万数据作为训练集，2.5万数据</a:t>
            </a:r>
            <a:endParaRPr lang="zh-CN" altLang="en-US" b="1" dirty="0">
              <a:latin typeface="幼圆" panose="02010509060101010101" charset="-122"/>
              <a:ea typeface="幼圆" panose="02010509060101010101" charset="-122"/>
              <a:sym typeface="+mn-ea"/>
            </a:endParaRPr>
          </a:p>
          <a:p>
            <a:r>
              <a:rPr lang="zh-CN" altLang="en-US" b="1" dirty="0">
                <a:latin typeface="幼圆" panose="02010509060101010101" charset="-122"/>
                <a:ea typeface="幼圆" panose="02010509060101010101" charset="-122"/>
                <a:sym typeface="+mn-ea"/>
              </a:rPr>
              <a:t>作为验证集。</a:t>
            </a:r>
            <a:endParaRPr lang="zh-CN" altLang="en-US" b="1" dirty="0">
              <a:latin typeface="幼圆" panose="02010509060101010101" charset="-122"/>
              <a:ea typeface="幼圆" panose="0201050906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9" advTm="0">
        <p14:flip dir="r"/>
      </p:transition>
    </mc:Choice>
    <mc:Fallback>
      <p:transition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13"/>
          <p:cNvSpPr txBox="1"/>
          <p:nvPr/>
        </p:nvSpPr>
        <p:spPr>
          <a:xfrm>
            <a:off x="381000" y="214630"/>
            <a:ext cx="3919855" cy="354965"/>
          </a:xfrm>
          <a:prstGeom prst="rect">
            <a:avLst/>
          </a:prstGeom>
        </p:spPr>
        <p:txBody>
          <a:bodyPr vert="horz"/>
          <a:lstStyle>
            <a:lvl1pPr marL="0" indent="0" algn="l" defTabSz="964565" rtl="0" eaLnBrk="1" latinLnBrk="0" hangingPunct="1">
              <a:lnSpc>
                <a:spcPct val="100000"/>
              </a:lnSpc>
              <a:spcBef>
                <a:spcPts val="1055"/>
              </a:spcBef>
              <a:buFont typeface="Arial" panose="020B0604020202020204" pitchFamily="34" charset="0"/>
              <a:buNone/>
              <a:defRPr sz="1685" kern="1200">
                <a:solidFill>
                  <a:schemeClr val="tx1"/>
                </a:solidFill>
                <a:latin typeface="+mn-lt"/>
                <a:ea typeface="+mn-ea"/>
                <a:cs typeface="+mn-cs"/>
              </a:defRPr>
            </a:lvl1pPr>
            <a:lvl2pPr marL="723265" indent="-241300" algn="l" defTabSz="964565"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4565"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r>
              <a:rPr kumimoji="1" lang="zh-CN" altLang="en-US" sz="1800" dirty="0" smtClean="0">
                <a:solidFill>
                  <a:schemeClr val="accent3"/>
                </a:solidFill>
                <a:latin typeface="微软雅黑" panose="020B0503020204020204" pitchFamily="34" charset="-122"/>
                <a:ea typeface="微软雅黑" panose="020B0503020204020204" pitchFamily="34" charset="-122"/>
              </a:rPr>
              <a:t>解决方案</a:t>
            </a:r>
            <a:r>
              <a:rPr kumimoji="1" lang="en-US" altLang="zh-CN" sz="1800" dirty="0" smtClean="0">
                <a:solidFill>
                  <a:schemeClr val="accent3"/>
                </a:solidFill>
                <a:latin typeface="微软雅黑" panose="020B0503020204020204" pitchFamily="34" charset="-122"/>
                <a:ea typeface="微软雅黑" panose="020B0503020204020204" pitchFamily="34" charset="-122"/>
              </a:rPr>
              <a:t>--</a:t>
            </a:r>
            <a:r>
              <a:rPr kumimoji="1" lang="zh-CN" altLang="en-US" sz="1800" dirty="0" smtClean="0">
                <a:solidFill>
                  <a:schemeClr val="accent3"/>
                </a:solidFill>
                <a:latin typeface="微软雅黑" panose="020B0503020204020204" pitchFamily="34" charset="-122"/>
                <a:ea typeface="微软雅黑" panose="020B0503020204020204" pitchFamily="34" charset="-122"/>
              </a:rPr>
              <a:t>基于</a:t>
            </a:r>
            <a:r>
              <a:rPr kumimoji="1" lang="en-US" altLang="zh-CN" sz="1800" dirty="0" smtClean="0">
                <a:solidFill>
                  <a:schemeClr val="accent3"/>
                </a:solidFill>
                <a:latin typeface="微软雅黑" panose="020B0503020204020204" pitchFamily="34" charset="-122"/>
                <a:ea typeface="微软雅黑" panose="020B0503020204020204" pitchFamily="34" charset="-122"/>
              </a:rPr>
              <a:t>CNN</a:t>
            </a:r>
            <a:r>
              <a:rPr kumimoji="1" lang="zh-CN" altLang="en-US" sz="1800" dirty="0" smtClean="0">
                <a:solidFill>
                  <a:schemeClr val="accent3"/>
                </a:solidFill>
                <a:latin typeface="微软雅黑" panose="020B0503020204020204" pitchFamily="34" charset="-122"/>
                <a:ea typeface="微软雅黑" panose="020B0503020204020204" pitchFamily="34" charset="-122"/>
              </a:rPr>
              <a:t>的文本分类模型</a:t>
            </a:r>
            <a:endParaRPr kumimoji="1" lang="zh-CN" altLang="en-US" sz="1800" dirty="0" smtClean="0">
              <a:solidFill>
                <a:schemeClr val="accent3"/>
              </a:solidFill>
              <a:latin typeface="微软雅黑" panose="020B0503020204020204" pitchFamily="34" charset="-122"/>
              <a:ea typeface="微软雅黑" panose="020B0503020204020204" pitchFamily="34" charset="-122"/>
            </a:endParaRPr>
          </a:p>
        </p:txBody>
      </p:sp>
      <p:pic>
        <p:nvPicPr>
          <p:cNvPr id="23" name="图片 22" descr="timg (4)"/>
          <p:cNvPicPr>
            <a:picLocks noChangeAspect="1"/>
          </p:cNvPicPr>
          <p:nvPr/>
        </p:nvPicPr>
        <p:blipFill>
          <a:blip r:embed="rId1"/>
          <a:stretch>
            <a:fillRect/>
          </a:stretch>
        </p:blipFill>
        <p:spPr>
          <a:xfrm>
            <a:off x="10031095" y="3175"/>
            <a:ext cx="2747645" cy="2747645"/>
          </a:xfrm>
          <a:prstGeom prst="rect">
            <a:avLst/>
          </a:prstGeom>
        </p:spPr>
      </p:pic>
      <p:pic>
        <p:nvPicPr>
          <p:cNvPr id="2" name="图片 -2147482596"/>
          <p:cNvPicPr>
            <a:picLocks noChangeAspect="1"/>
          </p:cNvPicPr>
          <p:nvPr/>
        </p:nvPicPr>
        <p:blipFill>
          <a:blip r:embed="rId2"/>
          <a:stretch>
            <a:fillRect/>
          </a:stretch>
        </p:blipFill>
        <p:spPr>
          <a:xfrm>
            <a:off x="1585595" y="1707515"/>
            <a:ext cx="8075295" cy="5368290"/>
          </a:xfrm>
          <a:prstGeom prst="rect">
            <a:avLst/>
          </a:prstGeom>
          <a:noFill/>
          <a:ln w="9525">
            <a:noFill/>
          </a:ln>
        </p:spPr>
      </p:pic>
      <p:sp>
        <p:nvSpPr>
          <p:cNvPr id="25" name="文本框 24"/>
          <p:cNvSpPr txBox="1"/>
          <p:nvPr/>
        </p:nvSpPr>
        <p:spPr>
          <a:xfrm>
            <a:off x="4487545" y="1192530"/>
            <a:ext cx="3463925" cy="368300"/>
          </a:xfrm>
          <a:prstGeom prst="rect">
            <a:avLst/>
          </a:prstGeom>
          <a:noFill/>
        </p:spPr>
        <p:txBody>
          <a:bodyPr wrap="square" rtlCol="0" anchor="t">
            <a:spAutoFit/>
          </a:bodyPr>
          <a:p>
            <a:r>
              <a:rPr lang="zh-CN" altLang="en-US" b="1" dirty="0">
                <a:latin typeface="幼圆" panose="02010509060101010101" charset="-122"/>
                <a:ea typeface="幼圆" panose="02010509060101010101" charset="-122"/>
                <a:sym typeface="+mn-ea"/>
              </a:rPr>
              <a:t>CNN的大致结构</a:t>
            </a:r>
            <a:endParaRPr lang="zh-CN" altLang="en-US" b="1" dirty="0">
              <a:latin typeface="幼圆" panose="02010509060101010101" charset="-122"/>
              <a:ea typeface="幼圆" panose="0201050906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9" advTm="0">
        <p14:flip dir="r"/>
      </p:transition>
    </mc:Choice>
    <mc:Fallback>
      <p:transition advTm="0">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13"/>
          <p:cNvSpPr txBox="1"/>
          <p:nvPr/>
        </p:nvSpPr>
        <p:spPr>
          <a:xfrm>
            <a:off x="381000" y="214630"/>
            <a:ext cx="3919855" cy="354965"/>
          </a:xfrm>
          <a:prstGeom prst="rect">
            <a:avLst/>
          </a:prstGeom>
        </p:spPr>
        <p:txBody>
          <a:bodyPr vert="horz"/>
          <a:lstStyle>
            <a:lvl1pPr marL="0" indent="0" algn="l" defTabSz="964565" rtl="0" eaLnBrk="1" latinLnBrk="0" hangingPunct="1">
              <a:lnSpc>
                <a:spcPct val="100000"/>
              </a:lnSpc>
              <a:spcBef>
                <a:spcPts val="1055"/>
              </a:spcBef>
              <a:buFont typeface="Arial" panose="020B0604020202020204" pitchFamily="34" charset="0"/>
              <a:buNone/>
              <a:defRPr sz="1685" kern="1200">
                <a:solidFill>
                  <a:schemeClr val="tx1"/>
                </a:solidFill>
                <a:latin typeface="+mn-lt"/>
                <a:ea typeface="+mn-ea"/>
                <a:cs typeface="+mn-cs"/>
              </a:defRPr>
            </a:lvl1pPr>
            <a:lvl2pPr marL="723265" indent="-241300" algn="l" defTabSz="964565"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4565"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r>
              <a:rPr kumimoji="1" lang="zh-CN" altLang="en-US" sz="1800" dirty="0" smtClean="0">
                <a:solidFill>
                  <a:schemeClr val="accent3"/>
                </a:solidFill>
                <a:latin typeface="微软雅黑" panose="020B0503020204020204" pitchFamily="34" charset="-122"/>
                <a:ea typeface="微软雅黑" panose="020B0503020204020204" pitchFamily="34" charset="-122"/>
              </a:rPr>
              <a:t>解决方案</a:t>
            </a:r>
            <a:r>
              <a:rPr kumimoji="1" lang="en-US" altLang="zh-CN" sz="1800" dirty="0" smtClean="0">
                <a:solidFill>
                  <a:schemeClr val="accent3"/>
                </a:solidFill>
                <a:latin typeface="微软雅黑" panose="020B0503020204020204" pitchFamily="34" charset="-122"/>
                <a:ea typeface="微软雅黑" panose="020B0503020204020204" pitchFamily="34" charset="-122"/>
              </a:rPr>
              <a:t>--</a:t>
            </a:r>
            <a:r>
              <a:rPr kumimoji="1" lang="zh-CN" altLang="en-US" sz="1800" dirty="0" smtClean="0">
                <a:solidFill>
                  <a:schemeClr val="accent3"/>
                </a:solidFill>
                <a:latin typeface="微软雅黑" panose="020B0503020204020204" pitchFamily="34" charset="-122"/>
                <a:ea typeface="微软雅黑" panose="020B0503020204020204" pitchFamily="34" charset="-122"/>
              </a:rPr>
              <a:t>基于</a:t>
            </a:r>
            <a:r>
              <a:rPr kumimoji="1" lang="en-US" altLang="zh-CN" sz="1800" dirty="0" smtClean="0">
                <a:solidFill>
                  <a:schemeClr val="accent3"/>
                </a:solidFill>
                <a:latin typeface="微软雅黑" panose="020B0503020204020204" pitchFamily="34" charset="-122"/>
                <a:ea typeface="微软雅黑" panose="020B0503020204020204" pitchFamily="34" charset="-122"/>
              </a:rPr>
              <a:t>CNN</a:t>
            </a:r>
            <a:r>
              <a:rPr kumimoji="1" lang="zh-CN" altLang="en-US" sz="1800" dirty="0" smtClean="0">
                <a:solidFill>
                  <a:schemeClr val="accent3"/>
                </a:solidFill>
                <a:latin typeface="微软雅黑" panose="020B0503020204020204" pitchFamily="34" charset="-122"/>
                <a:ea typeface="微软雅黑" panose="020B0503020204020204" pitchFamily="34" charset="-122"/>
              </a:rPr>
              <a:t>的文本分类模型</a:t>
            </a:r>
            <a:endParaRPr kumimoji="1" lang="zh-CN" altLang="en-US" sz="1800" dirty="0" smtClean="0">
              <a:solidFill>
                <a:schemeClr val="accent3"/>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3403600" y="1162685"/>
            <a:ext cx="5206365" cy="645160"/>
          </a:xfrm>
          <a:prstGeom prst="rect">
            <a:avLst/>
          </a:prstGeom>
          <a:noFill/>
        </p:spPr>
        <p:txBody>
          <a:bodyPr wrap="square" rtlCol="0" anchor="t">
            <a:spAutoFit/>
          </a:bodyPr>
          <a:p>
            <a:r>
              <a:rPr lang="zh-CN" altLang="en-US" b="1" dirty="0">
                <a:latin typeface="幼圆" panose="02010509060101010101" charset="-122"/>
                <a:ea typeface="幼圆" panose="02010509060101010101" charset="-122"/>
                <a:sym typeface="+mn-ea"/>
              </a:rPr>
              <a:t>为了能够得到一个最佳的训练模型，我们人工的调试了训练过程中的一些参数情况。如下</a:t>
            </a:r>
            <a:r>
              <a:rPr lang="zh-CN" altLang="en-US" b="1" dirty="0">
                <a:latin typeface="幼圆" panose="02010509060101010101" charset="-122"/>
                <a:ea typeface="幼圆" panose="02010509060101010101" charset="-122"/>
                <a:sym typeface="+mn-ea"/>
              </a:rPr>
              <a:t>表所示：</a:t>
            </a:r>
            <a:endParaRPr lang="zh-CN" altLang="en-US" b="1" dirty="0">
              <a:latin typeface="幼圆" panose="02010509060101010101" charset="-122"/>
              <a:ea typeface="幼圆" panose="02010509060101010101" charset="-122"/>
              <a:sym typeface="+mn-ea"/>
            </a:endParaRPr>
          </a:p>
        </p:txBody>
      </p:sp>
      <p:graphicFrame>
        <p:nvGraphicFramePr>
          <p:cNvPr id="5" name="表格 4"/>
          <p:cNvGraphicFramePr/>
          <p:nvPr/>
        </p:nvGraphicFramePr>
        <p:xfrm>
          <a:off x="1120775" y="2298700"/>
          <a:ext cx="10617200" cy="4008120"/>
        </p:xfrm>
        <a:graphic>
          <a:graphicData uri="http://schemas.openxmlformats.org/drawingml/2006/table">
            <a:tbl>
              <a:tblPr firstRow="1" bandRow="1">
                <a:tableStyleId>{5C22544A-7EE6-4342-B048-85BDC9FD1C3A}</a:tableStyleId>
              </a:tblPr>
              <a:tblGrid>
                <a:gridCol w="2123440"/>
                <a:gridCol w="2123440"/>
                <a:gridCol w="2123440"/>
                <a:gridCol w="2123440"/>
                <a:gridCol w="2123440"/>
              </a:tblGrid>
              <a:tr h="381000">
                <a:tc gridSpan="5">
                  <a:txBody>
                    <a:bodyPr/>
                    <a:p>
                      <a:pPr algn="ctr">
                        <a:buNone/>
                      </a:pPr>
                      <a:r>
                        <a:rPr lang="zh-CN" altLang="en-US"/>
                        <a:t>参数变化过程</a:t>
                      </a:r>
                      <a:endParaRPr lang="zh-CN" altLang="en-US"/>
                    </a:p>
                  </a:txBody>
                  <a:tcPr/>
                </a:tc>
                <a:tc hMerge="1">
                  <a:tcPr/>
                </a:tc>
                <a:tc hMerge="1">
                  <a:tcPr/>
                </a:tc>
                <a:tc hMerge="1">
                  <a:tcPr/>
                </a:tc>
                <a:tc hMerge="1">
                  <a:tcPr/>
                </a:tc>
              </a:tr>
              <a:tr h="381000">
                <a:tc>
                  <a:txBody>
                    <a:bodyPr/>
                    <a:p>
                      <a:pPr algn="ctr">
                        <a:buNone/>
                      </a:pPr>
                      <a:r>
                        <a:rPr lang="zh-CN" altLang="en-US"/>
                        <a:t>参数</a:t>
                      </a:r>
                      <a:endParaRPr lang="zh-CN" altLang="en-US"/>
                    </a:p>
                  </a:txBody>
                  <a:tcPr/>
                </a:tc>
                <a:tc>
                  <a:txBody>
                    <a:bodyPr/>
                    <a:p>
                      <a:pPr algn="ctr">
                        <a:buNone/>
                      </a:pPr>
                      <a:r>
                        <a:rPr lang="zh-CN" altLang="en-US"/>
                        <a:t>第一次</a:t>
                      </a:r>
                      <a:endParaRPr lang="zh-CN" altLang="en-US"/>
                    </a:p>
                  </a:txBody>
                  <a:tcPr/>
                </a:tc>
                <a:tc>
                  <a:txBody>
                    <a:bodyPr/>
                    <a:p>
                      <a:pPr algn="ctr">
                        <a:buNone/>
                      </a:pPr>
                      <a:r>
                        <a:rPr lang="zh-CN" altLang="en-US"/>
                        <a:t>第二次</a:t>
                      </a:r>
                      <a:endParaRPr lang="zh-CN" altLang="en-US"/>
                    </a:p>
                  </a:txBody>
                  <a:tcPr/>
                </a:tc>
                <a:tc>
                  <a:txBody>
                    <a:bodyPr/>
                    <a:p>
                      <a:pPr algn="ctr">
                        <a:buNone/>
                      </a:pPr>
                      <a:r>
                        <a:rPr lang="zh-CN" altLang="en-US"/>
                        <a:t>第三次</a:t>
                      </a:r>
                      <a:endParaRPr lang="zh-CN" altLang="en-US"/>
                    </a:p>
                  </a:txBody>
                  <a:tcPr/>
                </a:tc>
                <a:tc>
                  <a:txBody>
                    <a:bodyPr/>
                    <a:p>
                      <a:pPr algn="ctr">
                        <a:buNone/>
                      </a:pPr>
                      <a:r>
                        <a:rPr lang="zh-CN" altLang="en-US"/>
                        <a:t>第四次</a:t>
                      </a:r>
                      <a:endParaRPr lang="zh-CN" altLang="en-US"/>
                    </a:p>
                  </a:txBody>
                  <a:tcPr/>
                </a:tc>
              </a:tr>
              <a:tr h="381000">
                <a:tc>
                  <a:txBody>
                    <a:bodyPr/>
                    <a:p>
                      <a:pPr algn="ctr">
                        <a:buNone/>
                      </a:pPr>
                      <a:r>
                        <a:rPr lang="en-US" altLang="zh-CN"/>
                        <a:t>num_epochs</a:t>
                      </a:r>
                      <a:endParaRPr lang="en-US" altLang="zh-CN"/>
                    </a:p>
                  </a:txBody>
                  <a:tcPr/>
                </a:tc>
                <a:tc>
                  <a:txBody>
                    <a:bodyPr/>
                    <a:p>
                      <a:pPr algn="ctr">
                        <a:buNone/>
                      </a:pPr>
                      <a:r>
                        <a:rPr lang="en-US" altLang="zh-CN"/>
                        <a:t>35</a:t>
                      </a:r>
                      <a:endParaRPr lang="en-US" altLang="zh-CN"/>
                    </a:p>
                  </a:txBody>
                  <a:tcPr/>
                </a:tc>
                <a:tc>
                  <a:txBody>
                    <a:bodyPr/>
                    <a:p>
                      <a:pPr algn="ctr">
                        <a:buNone/>
                      </a:pPr>
                      <a:r>
                        <a:rPr lang="en-US" altLang="zh-CN"/>
                        <a:t>35</a:t>
                      </a:r>
                      <a:endParaRPr lang="en-US" altLang="zh-CN"/>
                    </a:p>
                  </a:txBody>
                  <a:tcPr/>
                </a:tc>
                <a:tc>
                  <a:txBody>
                    <a:bodyPr/>
                    <a:p>
                      <a:pPr algn="ctr">
                        <a:buNone/>
                      </a:pPr>
                      <a:r>
                        <a:rPr lang="en-US" altLang="zh-CN"/>
                        <a:t>100</a:t>
                      </a:r>
                      <a:endParaRPr lang="en-US" altLang="zh-CN"/>
                    </a:p>
                  </a:txBody>
                  <a:tcPr/>
                </a:tc>
                <a:tc>
                  <a:txBody>
                    <a:bodyPr/>
                    <a:p>
                      <a:pPr algn="ctr">
                        <a:buNone/>
                      </a:pPr>
                      <a:r>
                        <a:rPr lang="en-US" altLang="zh-CN"/>
                        <a:t>40</a:t>
                      </a:r>
                      <a:endParaRPr lang="en-US" altLang="zh-CN"/>
                    </a:p>
                  </a:txBody>
                  <a:tcPr/>
                </a:tc>
              </a:tr>
              <a:tr h="381000">
                <a:tc>
                  <a:txBody>
                    <a:bodyPr/>
                    <a:p>
                      <a:pPr algn="ctr">
                        <a:buNone/>
                      </a:pPr>
                      <a:r>
                        <a:rPr lang="en-US" altLang="zh-CN"/>
                        <a:t>batch_size</a:t>
                      </a:r>
                      <a:endParaRPr lang="en-US" altLang="zh-CN"/>
                    </a:p>
                  </a:txBody>
                  <a:tcPr/>
                </a:tc>
                <a:tc>
                  <a:txBody>
                    <a:bodyPr/>
                    <a:p>
                      <a:pPr algn="ctr">
                        <a:buNone/>
                      </a:pPr>
                      <a:r>
                        <a:rPr lang="en-US" altLang="zh-CN"/>
                        <a:t>64</a:t>
                      </a:r>
                      <a:endParaRPr lang="en-US" altLang="zh-CN"/>
                    </a:p>
                  </a:txBody>
                  <a:tcPr/>
                </a:tc>
                <a:tc>
                  <a:txBody>
                    <a:bodyPr/>
                    <a:p>
                      <a:pPr algn="ctr">
                        <a:buNone/>
                      </a:pPr>
                      <a:r>
                        <a:rPr lang="en-US" altLang="zh-CN"/>
                        <a:t>512</a:t>
                      </a:r>
                      <a:endParaRPr lang="en-US" altLang="zh-CN"/>
                    </a:p>
                  </a:txBody>
                  <a:tcPr/>
                </a:tc>
                <a:tc>
                  <a:txBody>
                    <a:bodyPr/>
                    <a:p>
                      <a:pPr algn="ctr">
                        <a:buNone/>
                      </a:pPr>
                      <a:r>
                        <a:rPr lang="en-US" altLang="zh-CN"/>
                        <a:t>256</a:t>
                      </a:r>
                      <a:endParaRPr lang="en-US" altLang="zh-CN"/>
                    </a:p>
                  </a:txBody>
                  <a:tcPr/>
                </a:tc>
                <a:tc>
                  <a:txBody>
                    <a:bodyPr/>
                    <a:p>
                      <a:pPr algn="ctr">
                        <a:buNone/>
                      </a:pPr>
                      <a:r>
                        <a:rPr lang="en-US" altLang="zh-CN"/>
                        <a:t>256</a:t>
                      </a:r>
                      <a:endParaRPr lang="en-US" altLang="zh-CN"/>
                    </a:p>
                  </a:txBody>
                  <a:tcPr/>
                </a:tc>
              </a:tr>
              <a:tr h="381000">
                <a:tc>
                  <a:txBody>
                    <a:bodyPr/>
                    <a:p>
                      <a:pPr algn="ctr">
                        <a:buNone/>
                      </a:pPr>
                      <a:r>
                        <a:rPr lang="en-US" altLang="zh-CN"/>
                        <a:t>learn_rate</a:t>
                      </a:r>
                      <a:endParaRPr lang="en-US" altLang="zh-CN"/>
                    </a:p>
                  </a:txBody>
                  <a:tcPr/>
                </a:tc>
                <a:tc>
                  <a:txBody>
                    <a:bodyPr/>
                    <a:p>
                      <a:pPr algn="ctr">
                        <a:buNone/>
                      </a:pPr>
                      <a:r>
                        <a:rPr lang="en-US" altLang="zh-CN"/>
                        <a:t>0.001</a:t>
                      </a:r>
                      <a:endParaRPr lang="en-US" altLang="zh-CN"/>
                    </a:p>
                  </a:txBody>
                  <a:tcPr/>
                </a:tc>
                <a:tc>
                  <a:txBody>
                    <a:bodyPr/>
                    <a:p>
                      <a:pPr algn="ctr">
                        <a:buNone/>
                      </a:pPr>
                      <a:r>
                        <a:rPr lang="en-US" altLang="zh-CN"/>
                        <a:t>0.01</a:t>
                      </a:r>
                      <a:endParaRPr lang="en-US" altLang="zh-CN"/>
                    </a:p>
                  </a:txBody>
                  <a:tcPr/>
                </a:tc>
                <a:tc>
                  <a:txBody>
                    <a:bodyPr/>
                    <a:p>
                      <a:pPr algn="ctr">
                        <a:buNone/>
                      </a:pPr>
                      <a:r>
                        <a:rPr lang="en-US" altLang="zh-CN"/>
                        <a:t>0.001</a:t>
                      </a:r>
                      <a:endParaRPr lang="en-US" altLang="zh-CN"/>
                    </a:p>
                  </a:txBody>
                  <a:tcPr/>
                </a:tc>
                <a:tc>
                  <a:txBody>
                    <a:bodyPr/>
                    <a:p>
                      <a:pPr algn="ctr">
                        <a:buNone/>
                      </a:pPr>
                      <a:r>
                        <a:rPr lang="en-US" altLang="zh-CN"/>
                        <a:t>0.001</a:t>
                      </a:r>
                      <a:endParaRPr lang="en-US" altLang="zh-CN"/>
                    </a:p>
                  </a:txBody>
                  <a:tcPr/>
                </a:tc>
              </a:tr>
              <a:tr h="640080">
                <a:tc>
                  <a:txBody>
                    <a:bodyPr/>
                    <a:p>
                      <a:pPr algn="ctr">
                        <a:buNone/>
                      </a:pPr>
                      <a:r>
                        <a:rPr lang="zh-CN" altLang="en-US"/>
                        <a:t>训练集验证集比例</a:t>
                      </a:r>
                      <a:endParaRPr lang="zh-CN" altLang="en-US"/>
                    </a:p>
                  </a:txBody>
                  <a:tcPr/>
                </a:tc>
                <a:tc>
                  <a:txBody>
                    <a:bodyPr/>
                    <a:p>
                      <a:pPr algn="ctr">
                        <a:buNone/>
                      </a:pPr>
                      <a:r>
                        <a:rPr lang="en-US" altLang="zh-CN"/>
                        <a:t>19</a:t>
                      </a:r>
                      <a:r>
                        <a:rPr lang="zh-CN" altLang="en-US"/>
                        <a:t>：</a:t>
                      </a:r>
                      <a:r>
                        <a:rPr lang="en-US" altLang="zh-CN"/>
                        <a:t>1</a:t>
                      </a:r>
                      <a:endParaRPr lang="en-US" altLang="zh-CN"/>
                    </a:p>
                  </a:txBody>
                  <a:tcPr/>
                </a:tc>
                <a:tc>
                  <a:txBody>
                    <a:bodyPr/>
                    <a:p>
                      <a:pPr algn="ctr">
                        <a:buNone/>
                      </a:pPr>
                      <a:r>
                        <a:rPr lang="en-US" altLang="zh-CN"/>
                        <a:t>19</a:t>
                      </a:r>
                      <a:r>
                        <a:rPr lang="zh-CN" altLang="en-US"/>
                        <a:t>：</a:t>
                      </a:r>
                      <a:r>
                        <a:rPr lang="en-US" altLang="zh-CN"/>
                        <a:t>1</a:t>
                      </a:r>
                      <a:endParaRPr lang="en-US" altLang="zh-CN"/>
                    </a:p>
                  </a:txBody>
                  <a:tcPr/>
                </a:tc>
                <a:tc>
                  <a:txBody>
                    <a:bodyPr/>
                    <a:p>
                      <a:pPr algn="ctr">
                        <a:buNone/>
                      </a:pPr>
                      <a:r>
                        <a:rPr lang="en-US" altLang="zh-CN"/>
                        <a:t>4</a:t>
                      </a:r>
                      <a:r>
                        <a:rPr lang="zh-CN" altLang="en-US"/>
                        <a:t>：</a:t>
                      </a:r>
                      <a:r>
                        <a:rPr lang="en-US" altLang="zh-CN"/>
                        <a:t>1</a:t>
                      </a:r>
                      <a:endParaRPr lang="en-US" altLang="zh-CN"/>
                    </a:p>
                  </a:txBody>
                  <a:tcPr/>
                </a:tc>
                <a:tc>
                  <a:txBody>
                    <a:bodyPr/>
                    <a:p>
                      <a:pPr algn="ctr">
                        <a:buNone/>
                      </a:pPr>
                      <a:r>
                        <a:rPr lang="en-US" altLang="zh-CN"/>
                        <a:t>19</a:t>
                      </a:r>
                      <a:r>
                        <a:rPr lang="zh-CN" altLang="en-US"/>
                        <a:t>：</a:t>
                      </a:r>
                      <a:r>
                        <a:rPr lang="en-US" altLang="zh-CN"/>
                        <a:t>1</a:t>
                      </a:r>
                      <a:endParaRPr lang="en-US" altLang="zh-CN"/>
                    </a:p>
                  </a:txBody>
                  <a:tcPr/>
                </a:tc>
              </a:tr>
              <a:tr h="381000">
                <a:tc>
                  <a:txBody>
                    <a:bodyPr/>
                    <a:p>
                      <a:pPr algn="ctr">
                        <a:buNone/>
                      </a:pPr>
                      <a:r>
                        <a:rPr lang="zh-CN" altLang="en-US"/>
                        <a:t>最终结果</a:t>
                      </a:r>
                      <a:endParaRPr lang="zh-CN" altLang="en-US"/>
                    </a:p>
                  </a:txBody>
                  <a:tcPr/>
                </a:tc>
                <a:tc>
                  <a:txBody>
                    <a:bodyPr/>
                    <a:p>
                      <a:pPr algn="ctr">
                        <a:buNone/>
                      </a:pPr>
                      <a:r>
                        <a:rPr lang="en-US" sz="18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r</a:t>
                      </a:r>
                      <a:r>
                        <a:rPr lang="en-US" sz="18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ecall   </a:t>
                      </a:r>
                      <a:r>
                        <a:rPr lang="en-US" sz="1800">
                          <a:solidFill>
                            <a:srgbClr val="000000"/>
                          </a:solidFill>
                          <a:latin typeface="Palatino" charset="0"/>
                          <a:cs typeface="Palatino" charset="0"/>
                          <a:sym typeface="+mn-ea"/>
                        </a:rPr>
                        <a:t>0.628637</a:t>
                      </a:r>
                      <a:endParaRPr lang="en-US" sz="1800">
                        <a:solidFill>
                          <a:srgbClr val="000000"/>
                        </a:solidFill>
                        <a:latin typeface="Palatino" charset="0"/>
                        <a:cs typeface="Palatino" charset="0"/>
                        <a:sym typeface="+mn-ea"/>
                      </a:endParaRPr>
                    </a:p>
                    <a:p>
                      <a:pPr algn="ctr">
                        <a:buNone/>
                      </a:pPr>
                      <a:r>
                        <a:rPr lang="en-US" sz="1800">
                          <a:solidFill>
                            <a:srgbClr val="000000"/>
                          </a:solidFill>
                          <a:latin typeface="Palatino" charset="0"/>
                          <a:cs typeface="Palatino" charset="0"/>
                          <a:sym typeface="+mn-ea"/>
                        </a:rPr>
                        <a:t>accuracy   </a:t>
                      </a:r>
                      <a:r>
                        <a:rPr lang="en-US" sz="18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0</a:t>
                      </a:r>
                      <a:r>
                        <a:rPr lang="en-US" sz="1800">
                          <a:solidFill>
                            <a:srgbClr val="000000"/>
                          </a:solidFill>
                          <a:latin typeface="Palatino" charset="0"/>
                          <a:cs typeface="Palatino" charset="0"/>
                          <a:sym typeface="+mn-ea"/>
                        </a:rPr>
                        <a:t>.624419</a:t>
                      </a:r>
                      <a:endParaRPr lang="en-US" sz="1800">
                        <a:solidFill>
                          <a:srgbClr val="000000"/>
                        </a:solidFill>
                        <a:latin typeface="Palatino" charset="0"/>
                        <a:cs typeface="Palatino" charset="0"/>
                        <a:sym typeface="+mn-ea"/>
                      </a:endParaRPr>
                    </a:p>
                    <a:p>
                      <a:pPr algn="ctr">
                        <a:buNone/>
                      </a:pPr>
                      <a:r>
                        <a:rPr lang="en-US" sz="1800">
                          <a:solidFill>
                            <a:srgbClr val="000000"/>
                          </a:solidFill>
                          <a:latin typeface="Palatino" charset="0"/>
                          <a:cs typeface="Palatino" charset="0"/>
                          <a:sym typeface="+mn-ea"/>
                        </a:rPr>
                        <a:t>F    </a:t>
                      </a:r>
                      <a:r>
                        <a:rPr lang="en-US" sz="18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      </a:t>
                      </a:r>
                      <a:r>
                        <a:rPr lang="en-US" sz="1800">
                          <a:solidFill>
                            <a:srgbClr val="000000"/>
                          </a:solidFill>
                          <a:latin typeface="Palatino" charset="0"/>
                          <a:cs typeface="Palatino" charset="0"/>
                          <a:sym typeface="+mn-ea"/>
                        </a:rPr>
                        <a:t>0.625825</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a:p>
                      <a:pPr algn="ctr">
                        <a:buNone/>
                      </a:pPr>
                      <a:r>
                        <a:rPr lang="en-US" altLang="zh-CN"/>
                        <a:t>   </a:t>
                      </a:r>
                      <a:endParaRPr lang="en-US" altLang="zh-CN"/>
                    </a:p>
                  </a:txBody>
                  <a:tcPr/>
                </a:tc>
                <a:tc>
                  <a:txBody>
                    <a:bodyPr/>
                    <a:p>
                      <a:pPr algn="ctr">
                        <a:buNone/>
                      </a:pPr>
                      <a:r>
                        <a:rPr lang="en-US" sz="1800">
                          <a:solidFill>
                            <a:srgbClr val="000000"/>
                          </a:solidFill>
                          <a:latin typeface="Palatino" charset="0"/>
                          <a:cs typeface="Palatino" charset="0"/>
                          <a:sym typeface="+mn-ea"/>
                        </a:rPr>
                        <a:t>recall</a:t>
                      </a:r>
                      <a:r>
                        <a:rPr lang="en-US" sz="18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   </a:t>
                      </a:r>
                      <a:r>
                        <a:rPr lang="en-US" sz="1800">
                          <a:solidFill>
                            <a:srgbClr val="000000"/>
                          </a:solidFill>
                          <a:latin typeface="Palatino" charset="0"/>
                          <a:cs typeface="Palatino" charset="0"/>
                          <a:sym typeface="+mn-ea"/>
                        </a:rPr>
                        <a:t>  0.824505 accuracy  0.823446</a:t>
                      </a:r>
                      <a:endParaRPr lang="en-US" sz="1800">
                        <a:solidFill>
                          <a:srgbClr val="000000"/>
                        </a:solidFill>
                        <a:latin typeface="Palatino" charset="0"/>
                        <a:cs typeface="Palatino" charset="0"/>
                        <a:sym typeface="+mn-ea"/>
                      </a:endParaRPr>
                    </a:p>
                    <a:p>
                      <a:pPr algn="ctr">
                        <a:buNone/>
                      </a:pPr>
                      <a:r>
                        <a:rPr lang="en-US" sz="1800">
                          <a:solidFill>
                            <a:srgbClr val="000000"/>
                          </a:solidFill>
                          <a:latin typeface="Palatino" charset="0"/>
                          <a:cs typeface="Palatino" charset="0"/>
                          <a:sym typeface="+mn-ea"/>
                        </a:rPr>
                        <a:t>F </a:t>
                      </a:r>
                      <a:r>
                        <a:rPr lang="en-US" sz="18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       </a:t>
                      </a:r>
                      <a:r>
                        <a:rPr lang="en-US" sz="1800">
                          <a:solidFill>
                            <a:srgbClr val="000000"/>
                          </a:solidFill>
                          <a:latin typeface="Palatino" charset="0"/>
                          <a:cs typeface="Palatino" charset="0"/>
                          <a:sym typeface="+mn-ea"/>
                        </a:rPr>
                        <a:t>0.823799</a:t>
                      </a:r>
                      <a:endParaRPr lang="en-US" altLang="en-US" sz="1800" b="0">
                        <a:solidFill>
                          <a:srgbClr val="000000"/>
                        </a:solidFill>
                        <a:latin typeface="Palatino" charset="0"/>
                        <a:ea typeface="Palatino" charset="0"/>
                        <a:cs typeface="Palatino" charset="0"/>
                        <a:sym typeface="+mn-ea"/>
                      </a:endParaRPr>
                    </a:p>
                    <a:p>
                      <a:pPr algn="ctr">
                        <a:buNone/>
                      </a:pPr>
                      <a:endParaRPr lang="zh-CN" altLang="en-US"/>
                    </a:p>
                  </a:txBody>
                  <a:tcPr/>
                </a:tc>
                <a:tc>
                  <a:txBody>
                    <a:bodyPr/>
                    <a:p>
                      <a:pPr algn="ctr">
                        <a:buNone/>
                      </a:pPr>
                      <a:r>
                        <a:rPr lang="en-US" sz="1800">
                          <a:solidFill>
                            <a:srgbClr val="000000"/>
                          </a:solidFill>
                          <a:latin typeface="Palatino" charset="0"/>
                          <a:cs typeface="Palatino" charset="0"/>
                          <a:sym typeface="+mn-ea"/>
                        </a:rPr>
                        <a:t>recall </a:t>
                      </a:r>
                      <a:r>
                        <a:rPr lang="en-US" sz="18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    </a:t>
                      </a:r>
                      <a:r>
                        <a:rPr lang="en-US" sz="1800">
                          <a:solidFill>
                            <a:srgbClr val="000000"/>
                          </a:solidFill>
                          <a:latin typeface="Palatino" charset="0"/>
                          <a:cs typeface="Palatino" charset="0"/>
                          <a:sym typeface="+mn-ea"/>
                        </a:rPr>
                        <a:t>0.843764 accuracy   0.83916</a:t>
                      </a:r>
                      <a:endParaRPr lang="en-US" sz="1800">
                        <a:solidFill>
                          <a:srgbClr val="000000"/>
                        </a:solidFill>
                        <a:latin typeface="Palatino" charset="0"/>
                        <a:cs typeface="Palatino" charset="0"/>
                        <a:sym typeface="+mn-ea"/>
                      </a:endParaRPr>
                    </a:p>
                    <a:p>
                      <a:pPr algn="ctr">
                        <a:buNone/>
                      </a:pPr>
                      <a:r>
                        <a:rPr lang="en-US" sz="1800">
                          <a:solidFill>
                            <a:srgbClr val="000000"/>
                          </a:solidFill>
                          <a:latin typeface="Palatino" charset="0"/>
                          <a:cs typeface="Palatino" charset="0"/>
                          <a:sym typeface="+mn-ea"/>
                        </a:rPr>
                        <a:t> F </a:t>
                      </a:r>
                      <a:r>
                        <a:rPr lang="en-US" sz="18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       </a:t>
                      </a:r>
                      <a:r>
                        <a:rPr lang="en-US" sz="1800">
                          <a:solidFill>
                            <a:srgbClr val="000000"/>
                          </a:solidFill>
                          <a:latin typeface="Palatino" charset="0"/>
                          <a:cs typeface="Palatino" charset="0"/>
                          <a:sym typeface="+mn-ea"/>
                        </a:rPr>
                        <a:t>0.840695</a:t>
                      </a:r>
                      <a:endParaRPr lang="en-US" altLang="en-US" sz="1800" b="0">
                        <a:solidFill>
                          <a:srgbClr val="000000"/>
                        </a:solidFill>
                        <a:latin typeface="Palatino" charset="0"/>
                        <a:ea typeface="Palatino" charset="0"/>
                        <a:cs typeface="Palatino" charset="0"/>
                        <a:sym typeface="+mn-ea"/>
                      </a:endParaRPr>
                    </a:p>
                    <a:p>
                      <a:pPr algn="ctr">
                        <a:buNone/>
                      </a:pPr>
                      <a:endParaRPr lang="zh-CN" altLang="en-US"/>
                    </a:p>
                  </a:txBody>
                  <a:tcPr/>
                </a:tc>
                <a:tc>
                  <a:txBody>
                    <a:bodyPr/>
                    <a:p>
                      <a:pPr algn="ctr">
                        <a:buNone/>
                      </a:pPr>
                      <a:r>
                        <a:rPr lang="en-US" sz="18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r</a:t>
                      </a:r>
                      <a:r>
                        <a:rPr lang="en-US" sz="1800">
                          <a:solidFill>
                            <a:srgbClr val="000000"/>
                          </a:solidFill>
                          <a:latin typeface="Palatino" charset="0"/>
                          <a:cs typeface="Palatino" charset="0"/>
                          <a:sym typeface="+mn-ea"/>
                        </a:rPr>
                        <a:t>ecall </a:t>
                      </a:r>
                      <a:r>
                        <a:rPr lang="en-US" sz="18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   </a:t>
                      </a:r>
                      <a:r>
                        <a:rPr lang="en-US" sz="1800">
                          <a:solidFill>
                            <a:srgbClr val="000000"/>
                          </a:solidFill>
                          <a:latin typeface="Palatino" charset="0"/>
                          <a:cs typeface="Palatino" charset="0"/>
                          <a:sym typeface="+mn-ea"/>
                        </a:rPr>
                        <a:t>0.857021</a:t>
                      </a:r>
                      <a:endParaRPr lang="en-US" sz="1800">
                        <a:solidFill>
                          <a:srgbClr val="000000"/>
                        </a:solidFill>
                        <a:latin typeface="Palatino" charset="0"/>
                        <a:cs typeface="Palatino" charset="0"/>
                        <a:sym typeface="+mn-ea"/>
                      </a:endParaRPr>
                    </a:p>
                    <a:p>
                      <a:pPr algn="ctr">
                        <a:buNone/>
                      </a:pPr>
                      <a:r>
                        <a:rPr lang="en-US" sz="1800">
                          <a:solidFill>
                            <a:srgbClr val="000000"/>
                          </a:solidFill>
                          <a:latin typeface="Palatino" charset="0"/>
                          <a:cs typeface="Palatino" charset="0"/>
                          <a:sym typeface="+mn-ea"/>
                        </a:rPr>
                        <a:t>accuracy</a:t>
                      </a:r>
                      <a:r>
                        <a:rPr lang="en-US" sz="18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 </a:t>
                      </a:r>
                      <a:r>
                        <a:rPr lang="en-US" sz="1800">
                          <a:solidFill>
                            <a:srgbClr val="000000"/>
                          </a:solidFill>
                          <a:latin typeface="Palatino" charset="0"/>
                          <a:cs typeface="Palatino" charset="0"/>
                          <a:sym typeface="+mn-ea"/>
                        </a:rPr>
                        <a:t>0.85</a:t>
                      </a:r>
                      <a:r>
                        <a:rPr lang="en-US" sz="18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7925</a:t>
                      </a:r>
                      <a:endParaRPr lang="en-US" sz="1800">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a:p>
                      <a:pPr algn="ctr">
                        <a:buNone/>
                      </a:pPr>
                      <a:r>
                        <a:rPr lang="en-US" sz="1800">
                          <a:solidFill>
                            <a:srgbClr val="000000"/>
                          </a:solidFill>
                          <a:latin typeface="Palatino" charset="0"/>
                          <a:cs typeface="Palatino" charset="0"/>
                          <a:sym typeface="+mn-ea"/>
                        </a:rPr>
                        <a:t>F </a:t>
                      </a:r>
                      <a:r>
                        <a:rPr lang="en-US" sz="18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       </a:t>
                      </a:r>
                      <a:r>
                        <a:rPr lang="en-US" sz="1800">
                          <a:solidFill>
                            <a:srgbClr val="000000"/>
                          </a:solidFill>
                          <a:latin typeface="Palatino" charset="0"/>
                          <a:cs typeface="Palatino" charset="0"/>
                          <a:sym typeface="+mn-ea"/>
                        </a:rPr>
                        <a:t>0.853659</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a:p>
                      <a:pPr algn="ctr">
                        <a:buNone/>
                      </a:pPr>
                      <a:endParaRPr lang="zh-CN" altLang="en-US"/>
                    </a:p>
                  </a:txBody>
                  <a:tcPr/>
                </a:tc>
              </a:tr>
            </a:tbl>
          </a:graphicData>
        </a:graphic>
      </p:graphicFrame>
      <p:pic>
        <p:nvPicPr>
          <p:cNvPr id="6" name="图片 5" descr="timg (5)"/>
          <p:cNvPicPr>
            <a:picLocks noChangeAspect="1"/>
          </p:cNvPicPr>
          <p:nvPr/>
        </p:nvPicPr>
        <p:blipFill>
          <a:blip r:embed="rId1"/>
          <a:stretch>
            <a:fillRect/>
          </a:stretch>
        </p:blipFill>
        <p:spPr>
          <a:xfrm>
            <a:off x="10571480" y="20320"/>
            <a:ext cx="2381250" cy="1905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9" advTm="0">
        <p14:flip dir="r"/>
      </p:transition>
    </mc:Choice>
    <mc:Fallback>
      <p:transition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2" nodeType="clickEffect">
                                  <p:stCondLst>
                                    <p:cond delay="0"/>
                                  </p:stCondLst>
                                  <p:iterate type="lt">
                                    <p:tmPct val="0"/>
                                  </p:iterate>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2"/>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794" y="521082"/>
            <a:ext cx="12857163" cy="59757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9" tIns="45714" rIns="91429" bIns="45714" numCol="1" spcCol="0" rtlCol="0" fromWordArt="0" anchor="ctr" anchorCtr="0" forceAA="0" compatLnSpc="1">
            <a:noAutofit/>
          </a:bodyPr>
          <a:lstStyle/>
          <a:p>
            <a:pPr algn="ctr"/>
            <a:endParaRPr lang="zh-CN" altLang="en-US"/>
          </a:p>
        </p:txBody>
      </p:sp>
      <p:grpSp>
        <p:nvGrpSpPr>
          <p:cNvPr id="15" name="组合 14"/>
          <p:cNvGrpSpPr/>
          <p:nvPr/>
        </p:nvGrpSpPr>
        <p:grpSpPr>
          <a:xfrm>
            <a:off x="4701568" y="1096357"/>
            <a:ext cx="3455617" cy="2990271"/>
            <a:chOff x="2466945" y="1407843"/>
            <a:chExt cx="1861430" cy="1610763"/>
          </a:xfrm>
        </p:grpSpPr>
        <p:sp>
          <p:nvSpPr>
            <p:cNvPr id="16" name="Freeform 9"/>
            <p:cNvSpPr/>
            <p:nvPr/>
          </p:nvSpPr>
          <p:spPr bwMode="auto">
            <a:xfrm>
              <a:off x="2466945" y="1407843"/>
              <a:ext cx="1861430" cy="1610763"/>
            </a:xfrm>
            <a:custGeom>
              <a:avLst/>
              <a:gdLst>
                <a:gd name="T0" fmla="*/ 15 w 740"/>
                <a:gd name="T1" fmla="*/ 47 h 640"/>
                <a:gd name="T2" fmla="*/ 42 w 740"/>
                <a:gd name="T3" fmla="*/ 0 h 640"/>
                <a:gd name="T4" fmla="*/ 698 w 740"/>
                <a:gd name="T5" fmla="*/ 0 h 640"/>
                <a:gd name="T6" fmla="*/ 725 w 740"/>
                <a:gd name="T7" fmla="*/ 47 h 640"/>
                <a:gd name="T8" fmla="*/ 397 w 740"/>
                <a:gd name="T9" fmla="*/ 614 h 640"/>
                <a:gd name="T10" fmla="*/ 343 w 740"/>
                <a:gd name="T11" fmla="*/ 614 h 640"/>
                <a:gd name="T12" fmla="*/ 15 w 740"/>
                <a:gd name="T13" fmla="*/ 47 h 640"/>
              </a:gdLst>
              <a:ahLst/>
              <a:cxnLst>
                <a:cxn ang="0">
                  <a:pos x="T0" y="T1"/>
                </a:cxn>
                <a:cxn ang="0">
                  <a:pos x="T2" y="T3"/>
                </a:cxn>
                <a:cxn ang="0">
                  <a:pos x="T4" y="T5"/>
                </a:cxn>
                <a:cxn ang="0">
                  <a:pos x="T6" y="T7"/>
                </a:cxn>
                <a:cxn ang="0">
                  <a:pos x="T8" y="T9"/>
                </a:cxn>
                <a:cxn ang="0">
                  <a:pos x="T10" y="T11"/>
                </a:cxn>
                <a:cxn ang="0">
                  <a:pos x="T12" y="T13"/>
                </a:cxn>
              </a:cxnLst>
              <a:rect l="0" t="0" r="r" b="b"/>
              <a:pathLst>
                <a:path w="740" h="640">
                  <a:moveTo>
                    <a:pt x="15" y="47"/>
                  </a:moveTo>
                  <a:cubicBezTo>
                    <a:pt x="0" y="21"/>
                    <a:pt x="12" y="0"/>
                    <a:pt x="42" y="0"/>
                  </a:cubicBezTo>
                  <a:cubicBezTo>
                    <a:pt x="698" y="0"/>
                    <a:pt x="698" y="0"/>
                    <a:pt x="698" y="0"/>
                  </a:cubicBezTo>
                  <a:cubicBezTo>
                    <a:pt x="728" y="0"/>
                    <a:pt x="740" y="21"/>
                    <a:pt x="725" y="47"/>
                  </a:cubicBezTo>
                  <a:cubicBezTo>
                    <a:pt x="397" y="614"/>
                    <a:pt x="397" y="614"/>
                    <a:pt x="397" y="614"/>
                  </a:cubicBezTo>
                  <a:cubicBezTo>
                    <a:pt x="382" y="640"/>
                    <a:pt x="358" y="640"/>
                    <a:pt x="343" y="614"/>
                  </a:cubicBezTo>
                  <a:lnTo>
                    <a:pt x="15" y="47"/>
                  </a:lnTo>
                  <a:close/>
                </a:path>
              </a:pathLst>
            </a:custGeom>
            <a:gradFill flip="none" rotWithShape="1">
              <a:gsLst>
                <a:gs pos="0">
                  <a:srgbClr val="F0F0F0"/>
                </a:gs>
                <a:gs pos="100000">
                  <a:srgbClr val="F1F1F1"/>
                </a:gs>
              </a:gsLst>
              <a:lin ang="2700000" scaled="1"/>
              <a:tileRect/>
            </a:gradFill>
            <a:ln w="38100" cap="flat" cmpd="sng" algn="ctr">
              <a:gradFill flip="none" rotWithShape="1">
                <a:gsLst>
                  <a:gs pos="100000">
                    <a:srgbClr val="FFFFFF"/>
                  </a:gs>
                  <a:gs pos="0">
                    <a:srgbClr val="CECED0"/>
                  </a:gs>
                </a:gsLst>
                <a:lin ang="13500000" scaled="1"/>
                <a:tileRect/>
              </a:gradFill>
              <a:prstDash val="solid"/>
              <a:miter lim="800000"/>
            </a:ln>
            <a:effectLst>
              <a:outerShdw blurRad="190500" dist="88900" dir="2700000" algn="tl" rotWithShape="0">
                <a:prstClr val="black">
                  <a:alpha val="35000"/>
                </a:prstClr>
              </a:outerShdw>
            </a:effectLst>
          </p:spPr>
          <p:txBody>
            <a:bodyPr lIns="96382" tIns="48192" rIns="96382" bIns="48192" anchor="ctr"/>
            <a:lstStyle/>
            <a:p>
              <a:pPr algn="ctr" defTabSz="1285240" fontAlgn="auto">
                <a:spcBef>
                  <a:spcPts val="0"/>
                </a:spcBef>
                <a:spcAft>
                  <a:spcPts val="0"/>
                </a:spcAft>
                <a:defRPr/>
              </a:pPr>
              <a:endParaRPr lang="zh-CN" altLang="en-US" sz="2530" kern="0">
                <a:solidFill>
                  <a:sysClr val="window" lastClr="FFFFFF"/>
                </a:solidFill>
                <a:latin typeface="Calibri" panose="020F0502020204030204"/>
                <a:ea typeface="微软雅黑" panose="020B0503020204020204" pitchFamily="34" charset="-122"/>
              </a:endParaRPr>
            </a:p>
          </p:txBody>
        </p:sp>
        <p:sp>
          <p:nvSpPr>
            <p:cNvPr id="17" name="Freeform 9"/>
            <p:cNvSpPr>
              <a:spLocks noChangeAspect="1"/>
            </p:cNvSpPr>
            <p:nvPr/>
          </p:nvSpPr>
          <p:spPr bwMode="auto">
            <a:xfrm>
              <a:off x="2708225" y="1580661"/>
              <a:ext cx="1352221" cy="1170594"/>
            </a:xfrm>
            <a:custGeom>
              <a:avLst/>
              <a:gdLst>
                <a:gd name="T0" fmla="*/ 15 w 740"/>
                <a:gd name="T1" fmla="*/ 47 h 640"/>
                <a:gd name="T2" fmla="*/ 42 w 740"/>
                <a:gd name="T3" fmla="*/ 0 h 640"/>
                <a:gd name="T4" fmla="*/ 698 w 740"/>
                <a:gd name="T5" fmla="*/ 0 h 640"/>
                <a:gd name="T6" fmla="*/ 725 w 740"/>
                <a:gd name="T7" fmla="*/ 47 h 640"/>
                <a:gd name="T8" fmla="*/ 397 w 740"/>
                <a:gd name="T9" fmla="*/ 614 h 640"/>
                <a:gd name="T10" fmla="*/ 343 w 740"/>
                <a:gd name="T11" fmla="*/ 614 h 640"/>
                <a:gd name="T12" fmla="*/ 15 w 740"/>
                <a:gd name="T13" fmla="*/ 47 h 640"/>
              </a:gdLst>
              <a:ahLst/>
              <a:cxnLst>
                <a:cxn ang="0">
                  <a:pos x="T0" y="T1"/>
                </a:cxn>
                <a:cxn ang="0">
                  <a:pos x="T2" y="T3"/>
                </a:cxn>
                <a:cxn ang="0">
                  <a:pos x="T4" y="T5"/>
                </a:cxn>
                <a:cxn ang="0">
                  <a:pos x="T6" y="T7"/>
                </a:cxn>
                <a:cxn ang="0">
                  <a:pos x="T8" y="T9"/>
                </a:cxn>
                <a:cxn ang="0">
                  <a:pos x="T10" y="T11"/>
                </a:cxn>
                <a:cxn ang="0">
                  <a:pos x="T12" y="T13"/>
                </a:cxn>
              </a:cxnLst>
              <a:rect l="0" t="0" r="r" b="b"/>
              <a:pathLst>
                <a:path w="740" h="640">
                  <a:moveTo>
                    <a:pt x="15" y="47"/>
                  </a:moveTo>
                  <a:cubicBezTo>
                    <a:pt x="0" y="21"/>
                    <a:pt x="12" y="0"/>
                    <a:pt x="42" y="0"/>
                  </a:cubicBezTo>
                  <a:cubicBezTo>
                    <a:pt x="698" y="0"/>
                    <a:pt x="698" y="0"/>
                    <a:pt x="698" y="0"/>
                  </a:cubicBezTo>
                  <a:cubicBezTo>
                    <a:pt x="728" y="0"/>
                    <a:pt x="740" y="21"/>
                    <a:pt x="725" y="47"/>
                  </a:cubicBezTo>
                  <a:cubicBezTo>
                    <a:pt x="397" y="614"/>
                    <a:pt x="397" y="614"/>
                    <a:pt x="397" y="614"/>
                  </a:cubicBezTo>
                  <a:cubicBezTo>
                    <a:pt x="382" y="640"/>
                    <a:pt x="358" y="640"/>
                    <a:pt x="343" y="614"/>
                  </a:cubicBezTo>
                  <a:lnTo>
                    <a:pt x="15" y="47"/>
                  </a:lnTo>
                  <a:close/>
                </a:path>
              </a:pathLst>
            </a:custGeom>
            <a:solidFill>
              <a:schemeClr val="accent1"/>
            </a:solidFill>
            <a:ln w="28575" cap="flat">
              <a:noFill/>
              <a:prstDash val="solid"/>
              <a:miter lim="800000"/>
            </a:ln>
            <a:effectLst>
              <a:outerShdw blurRad="127000" dist="63500" dir="2700000" algn="tl" rotWithShape="0">
                <a:prstClr val="black">
                  <a:alpha val="40000"/>
                </a:prstClr>
              </a:outerShdw>
            </a:effectLst>
          </p:spPr>
          <p:txBody>
            <a:bodyPr lIns="96382" tIns="48192" rIns="96382" bIns="48192"/>
            <a:lstStyle/>
            <a:p>
              <a:pPr fontAlgn="auto">
                <a:spcBef>
                  <a:spcPts val="0"/>
                </a:spcBef>
                <a:spcAft>
                  <a:spcPts val="0"/>
                </a:spcAft>
                <a:defRPr/>
              </a:pPr>
              <a:endParaRPr lang="zh-CN" altLang="en-US">
                <a:solidFill>
                  <a:prstClr val="black"/>
                </a:solidFill>
                <a:latin typeface="Arial" panose="020B0604020202020204"/>
                <a:ea typeface="+mn-ea"/>
              </a:endParaRPr>
            </a:p>
          </p:txBody>
        </p:sp>
      </p:grpSp>
      <p:sp>
        <p:nvSpPr>
          <p:cNvPr id="14" name="矩形 259"/>
          <p:cNvSpPr>
            <a:spLocks noChangeArrowheads="1"/>
          </p:cNvSpPr>
          <p:nvPr/>
        </p:nvSpPr>
        <p:spPr bwMode="auto">
          <a:xfrm>
            <a:off x="5012019" y="1542301"/>
            <a:ext cx="2834715" cy="132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8000" cap="all" dirty="0" smtClean="0">
                <a:solidFill>
                  <a:schemeClr val="bg1"/>
                </a:solidFill>
                <a:effectLst>
                  <a:outerShdw blurRad="38100" dist="38100" dir="2700000" algn="tl">
                    <a:srgbClr val="000000">
                      <a:alpha val="43137"/>
                    </a:srgbClr>
                  </a:outerShdw>
                </a:effectLst>
                <a:latin typeface="方正正准黑简体" panose="02000000000000000000" pitchFamily="2" charset="-122"/>
                <a:ea typeface="方正正准黑简体" panose="02000000000000000000" pitchFamily="2" charset="-122"/>
                <a:cs typeface="Arial" panose="020B0604020202020204" pitchFamily="34" charset="0"/>
              </a:rPr>
              <a:t>04</a:t>
            </a:r>
            <a:endParaRPr lang="zh-CN" altLang="en-US" sz="8000" cap="all" dirty="0">
              <a:solidFill>
                <a:schemeClr val="bg1"/>
              </a:solidFill>
              <a:effectLst>
                <a:outerShdw blurRad="38100" dist="38100" dir="2700000" algn="tl">
                  <a:srgbClr val="000000">
                    <a:alpha val="43137"/>
                  </a:srgbClr>
                </a:outerShdw>
              </a:effectLst>
              <a:latin typeface="方正正准黑简体" panose="02000000000000000000" pitchFamily="2" charset="-122"/>
              <a:ea typeface="方正正准黑简体" panose="02000000000000000000" pitchFamily="2" charset="-122"/>
              <a:cs typeface="Arial" panose="020B0604020202020204" pitchFamily="34" charset="0"/>
            </a:endParaRPr>
          </a:p>
        </p:txBody>
      </p:sp>
      <p:cxnSp>
        <p:nvCxnSpPr>
          <p:cNvPr id="31" name="直接连接符 30"/>
          <p:cNvCxnSpPr/>
          <p:nvPr>
            <p:custDataLst>
              <p:tags r:id="rId1"/>
            </p:custDataLst>
          </p:nvPr>
        </p:nvCxnSpPr>
        <p:spPr>
          <a:xfrm>
            <a:off x="4125406" y="4944538"/>
            <a:ext cx="4639519"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MH_Entry_1"/>
          <p:cNvSpPr/>
          <p:nvPr>
            <p:custDataLst>
              <p:tags r:id="rId2"/>
            </p:custDataLst>
          </p:nvPr>
        </p:nvSpPr>
        <p:spPr>
          <a:xfrm>
            <a:off x="3982680" y="4107239"/>
            <a:ext cx="4966664" cy="73850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r>
              <a:rPr lang="en-US" altLang="zh-CN" sz="4800" dirty="0">
                <a:solidFill>
                  <a:schemeClr val="bg1"/>
                </a:solidFill>
                <a:latin typeface="Arial" panose="020B0604020202020204" pitchFamily="34" charset="0"/>
                <a:ea typeface="微软雅黑" panose="020B0503020204020204" pitchFamily="34" charset="-122"/>
                <a:sym typeface="Arial" panose="020B0604020202020204" pitchFamily="34" charset="0"/>
              </a:rPr>
              <a:t>       </a:t>
            </a:r>
            <a:r>
              <a:rPr lang="zh-CN" sz="4800" dirty="0">
                <a:solidFill>
                  <a:schemeClr val="bg1"/>
                </a:solidFill>
                <a:latin typeface="Arial" panose="020B0604020202020204" pitchFamily="34" charset="0"/>
                <a:ea typeface="微软雅黑" panose="020B0503020204020204" pitchFamily="34" charset="-122"/>
                <a:sym typeface="Arial" panose="020B0604020202020204" pitchFamily="34" charset="0"/>
              </a:rPr>
              <a:t>结果展示</a:t>
            </a:r>
            <a:endParaRPr lang="zh-CN" sz="48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TextBox 11"/>
          <p:cNvSpPr txBox="1"/>
          <p:nvPr/>
        </p:nvSpPr>
        <p:spPr>
          <a:xfrm>
            <a:off x="4713420" y="5012717"/>
            <a:ext cx="1370330" cy="337185"/>
          </a:xfrm>
          <a:prstGeom prst="rect">
            <a:avLst/>
          </a:prstGeom>
          <a:noFill/>
        </p:spPr>
        <p:txBody>
          <a:bodyPr wrap="none" rtlCol="0">
            <a:spAutoFit/>
          </a:bodyPr>
          <a:lstStyle/>
          <a:p>
            <a:pPr marL="171450" lvl="1" indent="-171450" algn="l">
              <a:buFont typeface="Arial" panose="020B0604020202020204" pitchFamily="34" charset="0"/>
              <a:buChar char="•"/>
            </a:pPr>
            <a:r>
              <a:rPr lang="zh-CN" sz="1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模型的效率</a:t>
            </a:r>
            <a:endParaRPr lang="zh-CN" sz="1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4" name="TextBox 11"/>
          <p:cNvSpPr txBox="1"/>
          <p:nvPr/>
        </p:nvSpPr>
        <p:spPr>
          <a:xfrm>
            <a:off x="6425707" y="5012717"/>
            <a:ext cx="1784350" cy="337185"/>
          </a:xfrm>
          <a:prstGeom prst="rect">
            <a:avLst/>
          </a:prstGeom>
          <a:noFill/>
        </p:spPr>
        <p:txBody>
          <a:bodyPr wrap="none" rtlCol="0">
            <a:spAutoFit/>
          </a:bodyPr>
          <a:lstStyle/>
          <a:p>
            <a:pPr marL="171450" lvl="1" indent="-171450">
              <a:buFont typeface="Arial" panose="020B0604020202020204" pitchFamily="34" charset="0"/>
              <a:buChar char="•"/>
            </a:pPr>
            <a:r>
              <a:rPr lang="en-US" altLang="zh-CN" sz="1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Web</a:t>
            </a:r>
            <a:r>
              <a:rPr lang="zh-CN" altLang="en-US" sz="1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端数据展示</a:t>
            </a:r>
            <a:endParaRPr lang="zh-CN" altLang="en-US" sz="1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9" advTm="0">
        <p14:flip dir="r"/>
      </p:transition>
    </mc:Choice>
    <mc:Fallback>
      <p:transition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49" presetClass="entr" presetSubtype="0" decel="10000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p:cTn id="11" dur="500" fill="hold"/>
                                        <p:tgtEl>
                                          <p:spTgt spid="15"/>
                                        </p:tgtEl>
                                        <p:attrNameLst>
                                          <p:attrName>ppt_w</p:attrName>
                                        </p:attrNameLst>
                                      </p:cBhvr>
                                      <p:tavLst>
                                        <p:tav tm="0">
                                          <p:val>
                                            <p:fltVal val="0"/>
                                          </p:val>
                                        </p:tav>
                                        <p:tav tm="100000">
                                          <p:val>
                                            <p:strVal val="#ppt_w"/>
                                          </p:val>
                                        </p:tav>
                                      </p:tavLst>
                                    </p:anim>
                                    <p:anim calcmode="lin" valueType="num">
                                      <p:cBhvr>
                                        <p:cTn id="12" dur="500" fill="hold"/>
                                        <p:tgtEl>
                                          <p:spTgt spid="15"/>
                                        </p:tgtEl>
                                        <p:attrNameLst>
                                          <p:attrName>ppt_h</p:attrName>
                                        </p:attrNameLst>
                                      </p:cBhvr>
                                      <p:tavLst>
                                        <p:tav tm="0">
                                          <p:val>
                                            <p:fltVal val="0"/>
                                          </p:val>
                                        </p:tav>
                                        <p:tav tm="100000">
                                          <p:val>
                                            <p:strVal val="#ppt_h"/>
                                          </p:val>
                                        </p:tav>
                                      </p:tavLst>
                                    </p:anim>
                                    <p:anim calcmode="lin" valueType="num">
                                      <p:cBhvr>
                                        <p:cTn id="13" dur="500" fill="hold"/>
                                        <p:tgtEl>
                                          <p:spTgt spid="15"/>
                                        </p:tgtEl>
                                        <p:attrNameLst>
                                          <p:attrName>style.rotation</p:attrName>
                                        </p:attrNameLst>
                                      </p:cBhvr>
                                      <p:tavLst>
                                        <p:tav tm="0">
                                          <p:val>
                                            <p:fltVal val="360"/>
                                          </p:val>
                                        </p:tav>
                                        <p:tav tm="100000">
                                          <p:val>
                                            <p:fltVal val="0"/>
                                          </p:val>
                                        </p:tav>
                                      </p:tavLst>
                                    </p:anim>
                                    <p:animEffect transition="in" filter="fade">
                                      <p:cBhvr>
                                        <p:cTn id="14" dur="500"/>
                                        <p:tgtEl>
                                          <p:spTgt spid="15"/>
                                        </p:tgtEl>
                                      </p:cBhvr>
                                    </p:animEffect>
                                  </p:childTnLst>
                                </p:cTn>
                              </p:par>
                            </p:childTnLst>
                          </p:cTn>
                        </p:par>
                        <p:par>
                          <p:cTn id="15" fill="hold">
                            <p:stCondLst>
                              <p:cond delay="1000"/>
                            </p:stCondLst>
                            <p:childTnLst>
                              <p:par>
                                <p:cTn id="16" presetID="41" presetClass="entr" presetSubtype="0" fill="hold" grpId="0" nodeType="afterEffect">
                                  <p:stCondLst>
                                    <p:cond delay="0"/>
                                  </p:stCondLst>
                                  <p:iterate type="lt">
                                    <p:tmPct val="10000"/>
                                  </p:iterate>
                                  <p:childTnLst>
                                    <p:set>
                                      <p:cBhvr>
                                        <p:cTn id="17" dur="1" fill="hold">
                                          <p:stCondLst>
                                            <p:cond delay="0"/>
                                          </p:stCondLst>
                                        </p:cTn>
                                        <p:tgtEl>
                                          <p:spTgt spid="14"/>
                                        </p:tgtEl>
                                        <p:attrNameLst>
                                          <p:attrName>style.visibility</p:attrName>
                                        </p:attrNameLst>
                                      </p:cBhvr>
                                      <p:to>
                                        <p:strVal val="visible"/>
                                      </p:to>
                                    </p:set>
                                    <p:anim calcmode="lin" valueType="num">
                                      <p:cBhvr>
                                        <p:cTn id="18" dur="5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14"/>
                                        </p:tgtEl>
                                        <p:attrNameLst>
                                          <p:attrName>ppt_y</p:attrName>
                                        </p:attrNameLst>
                                      </p:cBhvr>
                                      <p:tavLst>
                                        <p:tav tm="0">
                                          <p:val>
                                            <p:strVal val="#ppt_y"/>
                                          </p:val>
                                        </p:tav>
                                        <p:tav tm="100000">
                                          <p:val>
                                            <p:strVal val="#ppt_y"/>
                                          </p:val>
                                        </p:tav>
                                      </p:tavLst>
                                    </p:anim>
                                    <p:anim calcmode="lin" valueType="num">
                                      <p:cBhvr>
                                        <p:cTn id="20" dur="5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14"/>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14"/>
                                        </p:tgtEl>
                                      </p:cBhvr>
                                    </p:animEffect>
                                  </p:childTnLst>
                                </p:cTn>
                              </p:par>
                            </p:childTnLst>
                          </p:cTn>
                        </p:par>
                        <p:par>
                          <p:cTn id="23" fill="hold">
                            <p:stCondLst>
                              <p:cond delay="1549"/>
                            </p:stCondLst>
                            <p:childTnLst>
                              <p:par>
                                <p:cTn id="24" presetID="26" presetClass="emph" presetSubtype="0" fill="hold" grpId="1" nodeType="afterEffect">
                                  <p:stCondLst>
                                    <p:cond delay="0"/>
                                  </p:stCondLst>
                                  <p:iterate type="lt">
                                    <p:tmPct val="0"/>
                                  </p:iterate>
                                  <p:childTnLst>
                                    <p:animEffect transition="out" filter="fade">
                                      <p:cBhvr>
                                        <p:cTn id="25" dur="500" tmFilter="0, 0; .2, .5; .8, .5; 1, 0"/>
                                        <p:tgtEl>
                                          <p:spTgt spid="14"/>
                                        </p:tgtEl>
                                      </p:cBhvr>
                                    </p:animEffect>
                                    <p:animScale>
                                      <p:cBhvr>
                                        <p:cTn id="26" dur="250" autoRev="1" fill="hold"/>
                                        <p:tgtEl>
                                          <p:spTgt spid="14"/>
                                        </p:tgtEl>
                                      </p:cBhvr>
                                      <p:by x="105000" y="105000"/>
                                    </p:animScale>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wipe(down)">
                                      <p:cBhvr>
                                        <p:cTn id="31" dur="500"/>
                                        <p:tgtEl>
                                          <p:spTgt spid="3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wipe(left)">
                                      <p:cBhvr>
                                        <p:cTn id="36" dur="500"/>
                                        <p:tgtEl>
                                          <p:spTgt spid="31"/>
                                        </p:tgtEl>
                                      </p:cBhvr>
                                    </p:animEffect>
                                  </p:childTnLst>
                                </p:cTn>
                              </p:par>
                            </p:childTnLst>
                          </p:cTn>
                        </p:par>
                        <p:par>
                          <p:cTn id="37" fill="hold">
                            <p:stCondLst>
                              <p:cond delay="500"/>
                            </p:stCondLst>
                            <p:childTnLst>
                              <p:par>
                                <p:cTn id="38" presetID="12" presetClass="entr" presetSubtype="8" fill="hold" grpId="0" nodeType="afterEffect">
                                  <p:stCondLst>
                                    <p:cond delay="0"/>
                                  </p:stCondLst>
                                  <p:childTnLst>
                                    <p:set>
                                      <p:cBhvr>
                                        <p:cTn id="39" dur="1" fill="hold">
                                          <p:stCondLst>
                                            <p:cond delay="0"/>
                                          </p:stCondLst>
                                        </p:cTn>
                                        <p:tgtEl>
                                          <p:spTgt spid="33"/>
                                        </p:tgtEl>
                                        <p:attrNameLst>
                                          <p:attrName>style.visibility</p:attrName>
                                        </p:attrNameLst>
                                      </p:cBhvr>
                                      <p:to>
                                        <p:strVal val="visible"/>
                                      </p:to>
                                    </p:set>
                                    <p:anim calcmode="lin" valueType="num">
                                      <p:cBhvr additive="base">
                                        <p:cTn id="40" dur="500"/>
                                        <p:tgtEl>
                                          <p:spTgt spid="33"/>
                                        </p:tgtEl>
                                        <p:attrNameLst>
                                          <p:attrName>ppt_x</p:attrName>
                                        </p:attrNameLst>
                                      </p:cBhvr>
                                      <p:tavLst>
                                        <p:tav tm="0">
                                          <p:val>
                                            <p:strVal val="#ppt_x-#ppt_w*1.125000"/>
                                          </p:val>
                                        </p:tav>
                                        <p:tav tm="100000">
                                          <p:val>
                                            <p:strVal val="#ppt_x"/>
                                          </p:val>
                                        </p:tav>
                                      </p:tavLst>
                                    </p:anim>
                                    <p:animEffect transition="in" filter="wipe(right)">
                                      <p:cBhvr>
                                        <p:cTn id="41" dur="500"/>
                                        <p:tgtEl>
                                          <p:spTgt spid="33"/>
                                        </p:tgtEl>
                                      </p:cBhvr>
                                    </p:animEffect>
                                  </p:childTnLst>
                                </p:cTn>
                              </p:par>
                            </p:childTnLst>
                          </p:cTn>
                        </p:par>
                        <p:par>
                          <p:cTn id="42" fill="hold">
                            <p:stCondLst>
                              <p:cond delay="1000"/>
                            </p:stCondLst>
                            <p:childTnLst>
                              <p:par>
                                <p:cTn id="43" presetID="12" presetClass="entr" presetSubtype="8" fill="hold" grpId="0" nodeType="afterEffect">
                                  <p:stCondLst>
                                    <p:cond delay="0"/>
                                  </p:stCondLst>
                                  <p:childTnLst>
                                    <p:set>
                                      <p:cBhvr>
                                        <p:cTn id="44" dur="1" fill="hold">
                                          <p:stCondLst>
                                            <p:cond delay="0"/>
                                          </p:stCondLst>
                                        </p:cTn>
                                        <p:tgtEl>
                                          <p:spTgt spid="34"/>
                                        </p:tgtEl>
                                        <p:attrNameLst>
                                          <p:attrName>style.visibility</p:attrName>
                                        </p:attrNameLst>
                                      </p:cBhvr>
                                      <p:to>
                                        <p:strVal val="visible"/>
                                      </p:to>
                                    </p:set>
                                    <p:anim calcmode="lin" valueType="num">
                                      <p:cBhvr additive="base">
                                        <p:cTn id="45" dur="500"/>
                                        <p:tgtEl>
                                          <p:spTgt spid="34"/>
                                        </p:tgtEl>
                                        <p:attrNameLst>
                                          <p:attrName>ppt_x</p:attrName>
                                        </p:attrNameLst>
                                      </p:cBhvr>
                                      <p:tavLst>
                                        <p:tav tm="0">
                                          <p:val>
                                            <p:strVal val="#ppt_x-#ppt_w*1.125000"/>
                                          </p:val>
                                        </p:tav>
                                        <p:tav tm="100000">
                                          <p:val>
                                            <p:strVal val="#ppt_x"/>
                                          </p:val>
                                        </p:tav>
                                      </p:tavLst>
                                    </p:anim>
                                    <p:animEffect transition="in" filter="wipe(right)">
                                      <p:cBhvr>
                                        <p:cTn id="4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14" grpId="0"/>
      <p:bldP spid="14" grpId="1"/>
      <p:bldP spid="32" grpId="0" bldLvl="0" animBg="1"/>
      <p:bldP spid="33" grpId="0"/>
      <p:bldP spid="3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13"/>
          <p:cNvSpPr txBox="1"/>
          <p:nvPr/>
        </p:nvSpPr>
        <p:spPr>
          <a:xfrm>
            <a:off x="381000" y="214630"/>
            <a:ext cx="3919855" cy="354965"/>
          </a:xfrm>
          <a:prstGeom prst="rect">
            <a:avLst/>
          </a:prstGeom>
        </p:spPr>
        <p:txBody>
          <a:bodyPr vert="horz"/>
          <a:lstStyle>
            <a:lvl1pPr marL="0" indent="0" algn="l" defTabSz="964565" rtl="0" eaLnBrk="1" latinLnBrk="0" hangingPunct="1">
              <a:lnSpc>
                <a:spcPct val="100000"/>
              </a:lnSpc>
              <a:spcBef>
                <a:spcPts val="1055"/>
              </a:spcBef>
              <a:buFont typeface="Arial" panose="020B0604020202020204" pitchFamily="34" charset="0"/>
              <a:buNone/>
              <a:defRPr sz="1685" kern="1200">
                <a:solidFill>
                  <a:schemeClr val="tx1"/>
                </a:solidFill>
                <a:latin typeface="+mn-lt"/>
                <a:ea typeface="+mn-ea"/>
                <a:cs typeface="+mn-cs"/>
              </a:defRPr>
            </a:lvl1pPr>
            <a:lvl2pPr marL="723265" indent="-241300" algn="l" defTabSz="964565"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4565"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r>
              <a:rPr kumimoji="1" lang="zh-CN" altLang="en-US" sz="1800" dirty="0" smtClean="0">
                <a:solidFill>
                  <a:schemeClr val="accent3"/>
                </a:solidFill>
                <a:latin typeface="微软雅黑" panose="020B0503020204020204" pitchFamily="34" charset="-122"/>
                <a:ea typeface="微软雅黑" panose="020B0503020204020204" pitchFamily="34" charset="-122"/>
              </a:rPr>
              <a:t>结果展示</a:t>
            </a:r>
            <a:r>
              <a:rPr kumimoji="1" lang="en-US" altLang="zh-CN" sz="1800" dirty="0" smtClean="0">
                <a:solidFill>
                  <a:schemeClr val="accent3"/>
                </a:solidFill>
                <a:latin typeface="微软雅黑" panose="020B0503020204020204" pitchFamily="34" charset="-122"/>
                <a:ea typeface="微软雅黑" panose="020B0503020204020204" pitchFamily="34" charset="-122"/>
              </a:rPr>
              <a:t>--</a:t>
            </a:r>
            <a:r>
              <a:rPr kumimoji="1" lang="zh-CN" sz="1800" dirty="0" smtClean="0">
                <a:solidFill>
                  <a:schemeClr val="accent3"/>
                </a:solidFill>
                <a:latin typeface="微软雅黑" panose="020B0503020204020204" pitchFamily="34" charset="-122"/>
                <a:ea typeface="微软雅黑" panose="020B0503020204020204" pitchFamily="34" charset="-122"/>
              </a:rPr>
              <a:t>模型的效率</a:t>
            </a:r>
            <a:endParaRPr kumimoji="1" lang="zh-CN" sz="1800" dirty="0" smtClean="0">
              <a:solidFill>
                <a:schemeClr val="accent3"/>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395730" y="4904740"/>
            <a:ext cx="4251325" cy="922020"/>
          </a:xfrm>
          <a:prstGeom prst="rect">
            <a:avLst/>
          </a:prstGeom>
          <a:noFill/>
        </p:spPr>
        <p:txBody>
          <a:bodyPr wrap="square" rtlCol="0" anchor="t">
            <a:spAutoFit/>
          </a:bodyPr>
          <a:p>
            <a:pPr algn="l"/>
            <a:r>
              <a:rPr lang="zh-CN" altLang="en-US" b="1" dirty="0">
                <a:latin typeface="幼圆" panose="02010509060101010101" charset="-122"/>
                <a:ea typeface="幼圆" panose="02010509060101010101" charset="-122"/>
                <a:sym typeface="+mn-ea"/>
              </a:rPr>
              <a:t>实际上如果原始数据集更加规范准确、每类商品信息的数据集更大，</a:t>
            </a:r>
            <a:endParaRPr lang="zh-CN" altLang="en-US" b="1" dirty="0">
              <a:latin typeface="幼圆" panose="02010509060101010101" charset="-122"/>
              <a:ea typeface="幼圆" panose="02010509060101010101" charset="-122"/>
              <a:sym typeface="+mn-ea"/>
            </a:endParaRPr>
          </a:p>
          <a:p>
            <a:pPr algn="l"/>
            <a:r>
              <a:rPr lang="zh-CN" altLang="en-US" b="1" dirty="0">
                <a:latin typeface="幼圆" panose="02010509060101010101" charset="-122"/>
                <a:ea typeface="幼圆" panose="02010509060101010101" charset="-122"/>
                <a:sym typeface="+mn-ea"/>
              </a:rPr>
              <a:t>我们模型的准确率会更高。</a:t>
            </a:r>
            <a:endParaRPr lang="zh-CN" altLang="en-US" b="1" dirty="0">
              <a:latin typeface="幼圆" panose="02010509060101010101" charset="-122"/>
              <a:ea typeface="幼圆" panose="02010509060101010101" charset="-122"/>
              <a:sym typeface="+mn-ea"/>
            </a:endParaRPr>
          </a:p>
        </p:txBody>
      </p:sp>
      <p:sp>
        <p:nvSpPr>
          <p:cNvPr id="3" name="文本框 2"/>
          <p:cNvSpPr txBox="1"/>
          <p:nvPr/>
        </p:nvSpPr>
        <p:spPr>
          <a:xfrm>
            <a:off x="1395730" y="1796415"/>
            <a:ext cx="3176270" cy="368300"/>
          </a:xfrm>
          <a:prstGeom prst="rect">
            <a:avLst/>
          </a:prstGeom>
          <a:noFill/>
        </p:spPr>
        <p:txBody>
          <a:bodyPr wrap="none" rtlCol="0" anchor="t">
            <a:spAutoFit/>
          </a:bodyPr>
          <a:p>
            <a:r>
              <a:rPr lang="zh-CN" altLang="en-US" b="1" dirty="0">
                <a:latin typeface="幼圆" panose="02010509060101010101" charset="-122"/>
                <a:ea typeface="幼圆" panose="02010509060101010101" charset="-122"/>
                <a:sym typeface="+mn-ea"/>
              </a:rPr>
              <a:t>整个模型的准确率：85.792 %</a:t>
            </a:r>
            <a:endParaRPr lang="zh-CN" altLang="en-US"/>
          </a:p>
        </p:txBody>
      </p:sp>
      <p:sp>
        <p:nvSpPr>
          <p:cNvPr id="4" name="文本框 3"/>
          <p:cNvSpPr txBox="1"/>
          <p:nvPr/>
        </p:nvSpPr>
        <p:spPr>
          <a:xfrm>
            <a:off x="1395730" y="2636520"/>
            <a:ext cx="3406140" cy="368300"/>
          </a:xfrm>
          <a:prstGeom prst="rect">
            <a:avLst/>
          </a:prstGeom>
          <a:noFill/>
        </p:spPr>
        <p:txBody>
          <a:bodyPr wrap="none" rtlCol="0" anchor="t">
            <a:spAutoFit/>
          </a:bodyPr>
          <a:p>
            <a:r>
              <a:rPr lang="zh-CN" altLang="en-US" b="1" dirty="0">
                <a:latin typeface="幼圆" panose="02010509060101010101" charset="-122"/>
                <a:ea typeface="幼圆" panose="02010509060101010101" charset="-122"/>
                <a:sym typeface="+mn-ea"/>
              </a:rPr>
              <a:t>打标签的效率：97</a:t>
            </a:r>
            <a:r>
              <a:rPr lang="en-US" altLang="zh-CN" b="1" dirty="0">
                <a:latin typeface="幼圆" panose="02010509060101010101" charset="-122"/>
                <a:ea typeface="幼圆" panose="02010509060101010101" charset="-122"/>
                <a:sym typeface="+mn-ea"/>
              </a:rPr>
              <a:t>,</a:t>
            </a:r>
            <a:r>
              <a:rPr lang="zh-CN" altLang="en-US" b="1" dirty="0">
                <a:latin typeface="幼圆" panose="02010509060101010101" charset="-122"/>
                <a:ea typeface="幼圆" panose="02010509060101010101" charset="-122"/>
                <a:sym typeface="+mn-ea"/>
              </a:rPr>
              <a:t>825 个/分钟</a:t>
            </a:r>
            <a:endParaRPr lang="zh-CN" altLang="en-US"/>
          </a:p>
        </p:txBody>
      </p:sp>
      <p:sp>
        <p:nvSpPr>
          <p:cNvPr id="8" name="文本框 7"/>
          <p:cNvSpPr txBox="1"/>
          <p:nvPr/>
        </p:nvSpPr>
        <p:spPr>
          <a:xfrm>
            <a:off x="1395730" y="3475990"/>
            <a:ext cx="3521710" cy="645160"/>
          </a:xfrm>
          <a:prstGeom prst="rect">
            <a:avLst/>
          </a:prstGeom>
          <a:noFill/>
        </p:spPr>
        <p:txBody>
          <a:bodyPr wrap="none" rtlCol="0" anchor="t">
            <a:spAutoFit/>
          </a:bodyPr>
          <a:p>
            <a:r>
              <a:rPr lang="zh-CN" altLang="en-US" b="1" dirty="0">
                <a:latin typeface="幼圆" panose="02010509060101010101" charset="-122"/>
                <a:ea typeface="幼圆" panose="02010509060101010101" charset="-122"/>
                <a:sym typeface="+mn-ea"/>
              </a:rPr>
              <a:t>读取450万待预测数据</a:t>
            </a:r>
            <a:endParaRPr lang="zh-CN" altLang="en-US" b="1" dirty="0">
              <a:latin typeface="幼圆" panose="02010509060101010101" charset="-122"/>
              <a:ea typeface="幼圆" panose="02010509060101010101" charset="-122"/>
              <a:sym typeface="+mn-ea"/>
            </a:endParaRPr>
          </a:p>
          <a:p>
            <a:r>
              <a:rPr lang="zh-CN" altLang="en-US" b="1" dirty="0">
                <a:latin typeface="幼圆" panose="02010509060101010101" charset="-122"/>
                <a:ea typeface="幼圆" panose="02010509060101010101" charset="-122"/>
                <a:sym typeface="+mn-ea"/>
              </a:rPr>
              <a:t>并处理的效率：128</a:t>
            </a:r>
            <a:r>
              <a:rPr lang="en-US" altLang="zh-CN" b="1" dirty="0">
                <a:latin typeface="幼圆" panose="02010509060101010101" charset="-122"/>
                <a:ea typeface="幼圆" panose="02010509060101010101" charset="-122"/>
                <a:sym typeface="+mn-ea"/>
              </a:rPr>
              <a:t>,</a:t>
            </a:r>
            <a:r>
              <a:rPr lang="zh-CN" altLang="en-US" b="1" dirty="0">
                <a:latin typeface="幼圆" panose="02010509060101010101" charset="-122"/>
                <a:ea typeface="幼圆" panose="02010509060101010101" charset="-122"/>
                <a:sym typeface="+mn-ea"/>
              </a:rPr>
              <a:t>571 个/分钟</a:t>
            </a:r>
            <a:endParaRPr lang="zh-CN" altLang="en-US"/>
          </a:p>
        </p:txBody>
      </p:sp>
      <p:pic>
        <p:nvPicPr>
          <p:cNvPr id="12" name="图片 11" descr="QQ截图20190326204722"/>
          <p:cNvPicPr>
            <a:picLocks noChangeAspect="1"/>
          </p:cNvPicPr>
          <p:nvPr/>
        </p:nvPicPr>
        <p:blipFill>
          <a:blip r:embed="rId1"/>
          <a:stretch>
            <a:fillRect/>
          </a:stretch>
        </p:blipFill>
        <p:spPr>
          <a:xfrm>
            <a:off x="6259830" y="1701800"/>
            <a:ext cx="5943600" cy="3829050"/>
          </a:xfrm>
          <a:prstGeom prst="rect">
            <a:avLst/>
          </a:prstGeom>
        </p:spPr>
      </p:pic>
      <p:pic>
        <p:nvPicPr>
          <p:cNvPr id="14" name="图片 13" descr="timg (7)"/>
          <p:cNvPicPr>
            <a:picLocks noChangeAspect="1"/>
          </p:cNvPicPr>
          <p:nvPr/>
        </p:nvPicPr>
        <p:blipFill>
          <a:blip r:embed="rId2"/>
          <a:stretch>
            <a:fillRect/>
          </a:stretch>
        </p:blipFill>
        <p:spPr>
          <a:xfrm>
            <a:off x="11177270" y="-43815"/>
            <a:ext cx="1652905" cy="165290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p14:dur="9" advTm="0">
        <p14:flip dir="r"/>
      </p:transition>
    </mc:Choice>
    <mc:Fallback>
      <p:transition advTm="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文本占位符 13"/>
          <p:cNvSpPr txBox="1"/>
          <p:nvPr/>
        </p:nvSpPr>
        <p:spPr>
          <a:xfrm>
            <a:off x="381000" y="214630"/>
            <a:ext cx="2782570" cy="354965"/>
          </a:xfrm>
          <a:prstGeom prst="rect">
            <a:avLst/>
          </a:prstGeom>
        </p:spPr>
        <p:txBody>
          <a:bodyPr vert="horz"/>
          <a:lstStyle>
            <a:lvl1pPr marL="0" indent="0" algn="l" defTabSz="964565" rtl="0" eaLnBrk="1" latinLnBrk="0" hangingPunct="1">
              <a:lnSpc>
                <a:spcPct val="100000"/>
              </a:lnSpc>
              <a:spcBef>
                <a:spcPts val="1055"/>
              </a:spcBef>
              <a:buFont typeface="Arial" panose="020B0604020202020204" pitchFamily="34" charset="0"/>
              <a:buNone/>
              <a:defRPr sz="1685" kern="1200">
                <a:solidFill>
                  <a:schemeClr val="tx1"/>
                </a:solidFill>
                <a:latin typeface="+mn-lt"/>
                <a:ea typeface="+mn-ea"/>
                <a:cs typeface="+mn-cs"/>
              </a:defRPr>
            </a:lvl1pPr>
            <a:lvl2pPr marL="723265" indent="-241300" algn="l" defTabSz="964565"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4565"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r>
              <a:rPr kumimoji="1" lang="zh-CN" altLang="en-US" sz="1800" dirty="0" smtClean="0">
                <a:solidFill>
                  <a:schemeClr val="accent3"/>
                </a:solidFill>
                <a:latin typeface="微软雅黑" panose="020B0503020204020204" pitchFamily="34" charset="-122"/>
                <a:ea typeface="微软雅黑" panose="020B0503020204020204" pitchFamily="34" charset="-122"/>
              </a:rPr>
              <a:t>人员组织框架</a:t>
            </a:r>
            <a:endParaRPr kumimoji="1" lang="zh-CN" altLang="en-US" sz="1800" dirty="0" smtClean="0">
              <a:solidFill>
                <a:schemeClr val="accent3"/>
              </a:solidFill>
              <a:latin typeface="微软雅黑" panose="020B0503020204020204" pitchFamily="34" charset="-122"/>
              <a:ea typeface="微软雅黑" panose="020B0503020204020204" pitchFamily="34" charset="-122"/>
            </a:endParaRPr>
          </a:p>
        </p:txBody>
      </p:sp>
      <p:graphicFrame>
        <p:nvGraphicFramePr>
          <p:cNvPr id="2" name="表格 1"/>
          <p:cNvGraphicFramePr/>
          <p:nvPr/>
        </p:nvGraphicFramePr>
        <p:xfrm>
          <a:off x="1523365" y="2146935"/>
          <a:ext cx="9094470" cy="3882390"/>
        </p:xfrm>
        <a:graphic>
          <a:graphicData uri="http://schemas.openxmlformats.org/drawingml/2006/table">
            <a:tbl>
              <a:tblPr firstRow="1" bandRow="1">
                <a:tableStyleId>{5C22544A-7EE6-4342-B048-85BDC9FD1C3A}</a:tableStyleId>
              </a:tblPr>
              <a:tblGrid>
                <a:gridCol w="3031490"/>
                <a:gridCol w="3031490"/>
                <a:gridCol w="3031490"/>
              </a:tblGrid>
              <a:tr h="647065">
                <a:tc>
                  <a:txBody>
                    <a:bodyPr/>
                    <a:p>
                      <a:pPr algn="ctr">
                        <a:buNone/>
                      </a:pPr>
                      <a:r>
                        <a:rPr lang="zh-CN" altLang="en-US"/>
                        <a:t>成员</a:t>
                      </a:r>
                      <a:endParaRPr lang="zh-CN" altLang="en-US"/>
                    </a:p>
                  </a:txBody>
                  <a:tcPr/>
                </a:tc>
                <a:tc>
                  <a:txBody>
                    <a:bodyPr/>
                    <a:p>
                      <a:pPr algn="ctr">
                        <a:buNone/>
                      </a:pPr>
                      <a:r>
                        <a:rPr lang="zh-CN" altLang="en-US"/>
                        <a:t>姓名</a:t>
                      </a:r>
                      <a:endParaRPr lang="zh-CN" altLang="en-US"/>
                    </a:p>
                  </a:txBody>
                  <a:tcPr/>
                </a:tc>
                <a:tc>
                  <a:txBody>
                    <a:bodyPr/>
                    <a:p>
                      <a:pPr algn="ctr">
                        <a:buNone/>
                      </a:pPr>
                      <a:r>
                        <a:rPr lang="zh-CN" altLang="en-US"/>
                        <a:t>任务</a:t>
                      </a:r>
                      <a:r>
                        <a:rPr lang="zh-CN" altLang="en-US"/>
                        <a:t>分布</a:t>
                      </a:r>
                      <a:endParaRPr lang="zh-CN" altLang="en-US"/>
                    </a:p>
                  </a:txBody>
                  <a:tcPr/>
                </a:tc>
              </a:tr>
              <a:tr h="647065">
                <a:tc>
                  <a:txBody>
                    <a:bodyPr/>
                    <a:p>
                      <a:pPr algn="ctr">
                        <a:buNone/>
                      </a:pPr>
                      <a:r>
                        <a:rPr lang="zh-CN" altLang="en-US"/>
                        <a:t>队长</a:t>
                      </a:r>
                      <a:endParaRPr lang="zh-CN" altLang="en-US"/>
                    </a:p>
                  </a:txBody>
                  <a:tcPr/>
                </a:tc>
                <a:tc>
                  <a:txBody>
                    <a:bodyPr/>
                    <a:p>
                      <a:pPr algn="ctr">
                        <a:buNone/>
                      </a:pPr>
                      <a:r>
                        <a:rPr lang="zh-CN" altLang="en-US"/>
                        <a:t>文杰</a:t>
                      </a:r>
                      <a:endParaRPr lang="zh-CN" altLang="en-US"/>
                    </a:p>
                  </a:txBody>
                  <a:tcPr/>
                </a:tc>
                <a:tc>
                  <a:txBody>
                    <a:bodyPr/>
                    <a:p>
                      <a:pPr algn="ctr">
                        <a:buNone/>
                      </a:pPr>
                      <a:r>
                        <a:rPr lang="zh-CN" altLang="en-US"/>
                        <a:t>模型训练、</a:t>
                      </a:r>
                      <a:r>
                        <a:rPr lang="en-US" altLang="zh-CN"/>
                        <a:t>PPT</a:t>
                      </a:r>
                      <a:r>
                        <a:rPr lang="zh-CN" altLang="en-US"/>
                        <a:t>制作</a:t>
                      </a:r>
                      <a:endParaRPr lang="zh-CN" altLang="en-US"/>
                    </a:p>
                  </a:txBody>
                  <a:tcPr/>
                </a:tc>
              </a:tr>
              <a:tr h="647065">
                <a:tc>
                  <a:txBody>
                    <a:bodyPr/>
                    <a:p>
                      <a:pPr algn="ctr">
                        <a:buNone/>
                      </a:pPr>
                      <a:r>
                        <a:rPr lang="zh-CN" altLang="en-US"/>
                        <a:t>副队长</a:t>
                      </a:r>
                      <a:endParaRPr lang="zh-CN" altLang="en-US"/>
                    </a:p>
                  </a:txBody>
                  <a:tcPr/>
                </a:tc>
                <a:tc>
                  <a:txBody>
                    <a:bodyPr/>
                    <a:p>
                      <a:pPr algn="ctr">
                        <a:buNone/>
                      </a:pPr>
                      <a:r>
                        <a:rPr lang="zh-CN" altLang="en-US"/>
                        <a:t>彭巧娟</a:t>
                      </a:r>
                      <a:endParaRPr lang="zh-CN" altLang="en-US"/>
                    </a:p>
                  </a:txBody>
                  <a:tcPr/>
                </a:tc>
                <a:tc>
                  <a:txBody>
                    <a:bodyPr/>
                    <a:p>
                      <a:pPr algn="ctr">
                        <a:buNone/>
                      </a:pPr>
                      <a:r>
                        <a:rPr lang="zh-CN" altLang="en-US"/>
                        <a:t>概要文档、详细文档编辑</a:t>
                      </a:r>
                      <a:endParaRPr lang="zh-CN" altLang="en-US"/>
                    </a:p>
                  </a:txBody>
                  <a:tcPr/>
                </a:tc>
              </a:tr>
              <a:tr h="647065">
                <a:tc>
                  <a:txBody>
                    <a:bodyPr/>
                    <a:p>
                      <a:pPr algn="ctr">
                        <a:buNone/>
                      </a:pPr>
                      <a:r>
                        <a:rPr lang="zh-CN" altLang="en-US"/>
                        <a:t>队员</a:t>
                      </a:r>
                      <a:endParaRPr lang="zh-CN" altLang="en-US"/>
                    </a:p>
                  </a:txBody>
                  <a:tcPr/>
                </a:tc>
                <a:tc>
                  <a:txBody>
                    <a:bodyPr/>
                    <a:p>
                      <a:pPr algn="ctr">
                        <a:buNone/>
                      </a:pPr>
                      <a:r>
                        <a:rPr lang="zh-CN" altLang="en-US"/>
                        <a:t>郭飞明</a:t>
                      </a:r>
                      <a:endParaRPr lang="zh-CN" altLang="en-US"/>
                    </a:p>
                  </a:txBody>
                  <a:tcPr/>
                </a:tc>
                <a:tc>
                  <a:txBody>
                    <a:bodyPr/>
                    <a:p>
                      <a:pPr algn="ctr">
                        <a:buNone/>
                      </a:pPr>
                      <a:r>
                        <a:rPr lang="zh-CN" altLang="en-US"/>
                        <a:t>模型训练、后端代码</a:t>
                      </a:r>
                      <a:endParaRPr lang="zh-CN" altLang="en-US"/>
                    </a:p>
                  </a:txBody>
                  <a:tcPr/>
                </a:tc>
              </a:tr>
              <a:tr h="647065">
                <a:tc>
                  <a:txBody>
                    <a:bodyPr/>
                    <a:p>
                      <a:pPr algn="ctr">
                        <a:buNone/>
                      </a:pPr>
                      <a:r>
                        <a:rPr lang="zh-CN" altLang="en-US"/>
                        <a:t>队员</a:t>
                      </a:r>
                      <a:endParaRPr lang="zh-CN" altLang="en-US"/>
                    </a:p>
                  </a:txBody>
                  <a:tcPr/>
                </a:tc>
                <a:tc>
                  <a:txBody>
                    <a:bodyPr/>
                    <a:p>
                      <a:pPr algn="ctr">
                        <a:buNone/>
                      </a:pPr>
                      <a:r>
                        <a:rPr lang="zh-CN" altLang="en-US"/>
                        <a:t>张琳琳</a:t>
                      </a:r>
                      <a:endParaRPr lang="zh-CN" altLang="en-US"/>
                    </a:p>
                  </a:txBody>
                  <a:tcPr/>
                </a:tc>
                <a:tc>
                  <a:txBody>
                    <a:bodyPr/>
                    <a:p>
                      <a:pPr algn="ctr">
                        <a:buNone/>
                      </a:pPr>
                      <a:r>
                        <a:rPr lang="en-US" altLang="zh-CN"/>
                        <a:t>web端</a:t>
                      </a:r>
                      <a:r>
                        <a:rPr lang="zh-CN" altLang="en-US"/>
                        <a:t>数据</a:t>
                      </a:r>
                      <a:r>
                        <a:rPr lang="en-US" altLang="zh-CN"/>
                        <a:t>可视化</a:t>
                      </a:r>
                      <a:endParaRPr lang="en-US" altLang="zh-CN"/>
                    </a:p>
                  </a:txBody>
                  <a:tcPr/>
                </a:tc>
              </a:tr>
              <a:tr h="647065">
                <a:tc>
                  <a:txBody>
                    <a:bodyPr/>
                    <a:p>
                      <a:pPr algn="ctr">
                        <a:buNone/>
                      </a:pPr>
                      <a:r>
                        <a:rPr lang="zh-CN" altLang="en-US"/>
                        <a:t>队员</a:t>
                      </a:r>
                      <a:endParaRPr lang="zh-CN" altLang="en-US"/>
                    </a:p>
                  </a:txBody>
                  <a:tcPr/>
                </a:tc>
                <a:tc>
                  <a:txBody>
                    <a:bodyPr/>
                    <a:p>
                      <a:pPr algn="ctr">
                        <a:buNone/>
                      </a:pPr>
                      <a:r>
                        <a:rPr lang="zh-CN" altLang="en-US"/>
                        <a:t>喻芹</a:t>
                      </a:r>
                      <a:endParaRPr lang="zh-CN" altLang="en-US"/>
                    </a:p>
                  </a:txBody>
                  <a:tcPr/>
                </a:tc>
                <a:tc>
                  <a:txBody>
                    <a:bodyPr/>
                    <a:p>
                      <a:pPr algn="ctr">
                        <a:buNone/>
                      </a:pPr>
                      <a:r>
                        <a:rPr lang="zh-CN" altLang="en-US"/>
                        <a:t>项目演示视频制作</a:t>
                      </a:r>
                      <a:endParaRPr lang="zh-CN" altLang="en-US"/>
                    </a:p>
                  </a:txBody>
                  <a:tcPr/>
                </a:tc>
              </a:tr>
            </a:tbl>
          </a:graphicData>
        </a:graphic>
      </p:graphicFrame>
      <p:pic>
        <p:nvPicPr>
          <p:cNvPr id="7" name="图片 6" descr="u=703340956,925981140&amp;fm=26&amp;gp=0"/>
          <p:cNvPicPr>
            <a:picLocks noChangeAspect="1"/>
          </p:cNvPicPr>
          <p:nvPr/>
        </p:nvPicPr>
        <p:blipFill>
          <a:blip r:embed="rId1"/>
          <a:stretch>
            <a:fillRect/>
          </a:stretch>
        </p:blipFill>
        <p:spPr>
          <a:xfrm>
            <a:off x="10244455" y="12065"/>
            <a:ext cx="2588260" cy="20415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9">
        <p14:flip dir="r"/>
      </p:transition>
    </mc:Choice>
    <mc:Fallback>
      <p:transition>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13"/>
          <p:cNvSpPr txBox="1"/>
          <p:nvPr/>
        </p:nvSpPr>
        <p:spPr>
          <a:xfrm>
            <a:off x="381000" y="214630"/>
            <a:ext cx="3919855" cy="354965"/>
          </a:xfrm>
          <a:prstGeom prst="rect">
            <a:avLst/>
          </a:prstGeom>
        </p:spPr>
        <p:txBody>
          <a:bodyPr vert="horz"/>
          <a:lstStyle>
            <a:lvl1pPr marL="0" indent="0" algn="l" defTabSz="964565" rtl="0" eaLnBrk="1" latinLnBrk="0" hangingPunct="1">
              <a:lnSpc>
                <a:spcPct val="100000"/>
              </a:lnSpc>
              <a:spcBef>
                <a:spcPts val="1055"/>
              </a:spcBef>
              <a:buFont typeface="Arial" panose="020B0604020202020204" pitchFamily="34" charset="0"/>
              <a:buNone/>
              <a:defRPr sz="1685" kern="1200">
                <a:solidFill>
                  <a:schemeClr val="tx1"/>
                </a:solidFill>
                <a:latin typeface="+mn-lt"/>
                <a:ea typeface="+mn-ea"/>
                <a:cs typeface="+mn-cs"/>
              </a:defRPr>
            </a:lvl1pPr>
            <a:lvl2pPr marL="723265" indent="-241300" algn="l" defTabSz="964565"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4565"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r>
              <a:rPr kumimoji="1" lang="zh-CN" altLang="en-US" sz="1800" dirty="0" smtClean="0">
                <a:solidFill>
                  <a:schemeClr val="accent3"/>
                </a:solidFill>
                <a:latin typeface="微软雅黑" panose="020B0503020204020204" pitchFamily="34" charset="-122"/>
                <a:ea typeface="微软雅黑" panose="020B0503020204020204" pitchFamily="34" charset="-122"/>
              </a:rPr>
              <a:t>结果展示</a:t>
            </a:r>
            <a:r>
              <a:rPr kumimoji="1" lang="en-US" altLang="zh-CN" sz="1800" dirty="0" smtClean="0">
                <a:solidFill>
                  <a:schemeClr val="accent3"/>
                </a:solidFill>
                <a:latin typeface="微软雅黑" panose="020B0503020204020204" pitchFamily="34" charset="-122"/>
                <a:ea typeface="微软雅黑" panose="020B0503020204020204" pitchFamily="34" charset="-122"/>
              </a:rPr>
              <a:t>--Web</a:t>
            </a:r>
            <a:r>
              <a:rPr kumimoji="1" lang="zh-CN" altLang="en-US" sz="1800" dirty="0" smtClean="0">
                <a:solidFill>
                  <a:schemeClr val="accent3"/>
                </a:solidFill>
                <a:latin typeface="微软雅黑" panose="020B0503020204020204" pitchFamily="34" charset="-122"/>
                <a:ea typeface="微软雅黑" panose="020B0503020204020204" pitchFamily="34" charset="-122"/>
              </a:rPr>
              <a:t>端数据展示</a:t>
            </a:r>
            <a:endParaRPr kumimoji="1" lang="zh-CN" altLang="en-US" sz="1800" dirty="0" smtClean="0">
              <a:solidFill>
                <a:schemeClr val="accent3"/>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300990" y="1177925"/>
            <a:ext cx="12257405" cy="5630545"/>
          </a:xfrm>
          <a:prstGeom prst="rect">
            <a:avLst/>
          </a:prstGeom>
        </p:spPr>
      </p:pic>
      <p:sp>
        <p:nvSpPr>
          <p:cNvPr id="6" name="文本框 5"/>
          <p:cNvSpPr txBox="1"/>
          <p:nvPr/>
        </p:nvSpPr>
        <p:spPr>
          <a:xfrm>
            <a:off x="5960745" y="569595"/>
            <a:ext cx="1562100" cy="368300"/>
          </a:xfrm>
          <a:prstGeom prst="rect">
            <a:avLst/>
          </a:prstGeom>
          <a:noFill/>
        </p:spPr>
        <p:txBody>
          <a:bodyPr wrap="none" rtlCol="0" anchor="t">
            <a:spAutoFit/>
          </a:bodyPr>
          <a:p>
            <a:r>
              <a:rPr lang="zh-CN" altLang="en-US" b="1" dirty="0">
                <a:solidFill>
                  <a:schemeClr val="accent1"/>
                </a:solidFill>
                <a:latin typeface="幼圆" panose="02010509060101010101" charset="-122"/>
                <a:ea typeface="幼圆" panose="02010509060101010101" charset="-122"/>
                <a:sym typeface="+mn-ea"/>
              </a:rPr>
              <a:t>整体数据显示</a:t>
            </a:r>
            <a:endParaRPr lang="zh-CN" altLang="en-US" b="1" dirty="0">
              <a:solidFill>
                <a:schemeClr val="accent1"/>
              </a:solidFill>
              <a:latin typeface="幼圆" panose="02010509060101010101" charset="-122"/>
              <a:ea typeface="幼圆" panose="0201050906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9" advTm="0">
        <p14:flip dir="r"/>
      </p:transition>
    </mc:Choice>
    <mc:Fallback>
      <p:transition advTm="0">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13"/>
          <p:cNvSpPr txBox="1"/>
          <p:nvPr/>
        </p:nvSpPr>
        <p:spPr>
          <a:xfrm>
            <a:off x="381000" y="214630"/>
            <a:ext cx="3919855" cy="354965"/>
          </a:xfrm>
          <a:prstGeom prst="rect">
            <a:avLst/>
          </a:prstGeom>
        </p:spPr>
        <p:txBody>
          <a:bodyPr vert="horz"/>
          <a:lstStyle>
            <a:lvl1pPr marL="0" indent="0" algn="l" defTabSz="964565" rtl="0" eaLnBrk="1" latinLnBrk="0" hangingPunct="1">
              <a:lnSpc>
                <a:spcPct val="100000"/>
              </a:lnSpc>
              <a:spcBef>
                <a:spcPts val="1055"/>
              </a:spcBef>
              <a:buFont typeface="Arial" panose="020B0604020202020204" pitchFamily="34" charset="0"/>
              <a:buNone/>
              <a:defRPr sz="1685" kern="1200">
                <a:solidFill>
                  <a:schemeClr val="tx1"/>
                </a:solidFill>
                <a:latin typeface="+mn-lt"/>
                <a:ea typeface="+mn-ea"/>
                <a:cs typeface="+mn-cs"/>
              </a:defRPr>
            </a:lvl1pPr>
            <a:lvl2pPr marL="723265" indent="-241300" algn="l" defTabSz="964565"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4565"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r>
              <a:rPr kumimoji="1" lang="zh-CN" altLang="en-US" sz="1800" dirty="0" smtClean="0">
                <a:solidFill>
                  <a:schemeClr val="accent3"/>
                </a:solidFill>
                <a:latin typeface="微软雅黑" panose="020B0503020204020204" pitchFamily="34" charset="-122"/>
                <a:ea typeface="微软雅黑" panose="020B0503020204020204" pitchFamily="34" charset="-122"/>
              </a:rPr>
              <a:t>结果展示</a:t>
            </a:r>
            <a:r>
              <a:rPr kumimoji="1" lang="en-US" altLang="zh-CN" sz="1800" dirty="0" smtClean="0">
                <a:solidFill>
                  <a:schemeClr val="accent3"/>
                </a:solidFill>
                <a:latin typeface="微软雅黑" panose="020B0503020204020204" pitchFamily="34" charset="-122"/>
                <a:ea typeface="微软雅黑" panose="020B0503020204020204" pitchFamily="34" charset="-122"/>
              </a:rPr>
              <a:t>--Web</a:t>
            </a:r>
            <a:r>
              <a:rPr kumimoji="1" lang="zh-CN" altLang="en-US" sz="1800" dirty="0" smtClean="0">
                <a:solidFill>
                  <a:schemeClr val="accent3"/>
                </a:solidFill>
                <a:latin typeface="微软雅黑" panose="020B0503020204020204" pitchFamily="34" charset="-122"/>
                <a:ea typeface="微软雅黑" panose="020B0503020204020204" pitchFamily="34" charset="-122"/>
              </a:rPr>
              <a:t>端数据展示</a:t>
            </a:r>
            <a:endParaRPr kumimoji="1" lang="zh-CN" altLang="en-US" sz="1800" dirty="0" smtClean="0">
              <a:solidFill>
                <a:schemeClr val="accent3"/>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381000" y="1221105"/>
            <a:ext cx="11985625" cy="5510530"/>
          </a:xfrm>
          <a:prstGeom prst="rect">
            <a:avLst/>
          </a:prstGeom>
        </p:spPr>
      </p:pic>
      <p:sp>
        <p:nvSpPr>
          <p:cNvPr id="3" name="文本框 2"/>
          <p:cNvSpPr txBox="1"/>
          <p:nvPr/>
        </p:nvSpPr>
        <p:spPr>
          <a:xfrm>
            <a:off x="5974715" y="569595"/>
            <a:ext cx="1562100" cy="368300"/>
          </a:xfrm>
          <a:prstGeom prst="rect">
            <a:avLst/>
          </a:prstGeom>
          <a:noFill/>
        </p:spPr>
        <p:txBody>
          <a:bodyPr wrap="none" rtlCol="0" anchor="t">
            <a:spAutoFit/>
          </a:bodyPr>
          <a:p>
            <a:r>
              <a:rPr lang="zh-CN" altLang="en-US" b="1" dirty="0">
                <a:solidFill>
                  <a:schemeClr val="accent1"/>
                </a:solidFill>
                <a:latin typeface="幼圆" panose="02010509060101010101" charset="-122"/>
                <a:ea typeface="幼圆" panose="02010509060101010101" charset="-122"/>
                <a:sym typeface="+mn-ea"/>
              </a:rPr>
              <a:t>单一数据查询</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9" advTm="0">
        <p14:flip dir="r"/>
      </p:transition>
    </mc:Choice>
    <mc:Fallback>
      <p:transition advTm="0">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13"/>
          <p:cNvSpPr txBox="1"/>
          <p:nvPr/>
        </p:nvSpPr>
        <p:spPr>
          <a:xfrm>
            <a:off x="381000" y="214630"/>
            <a:ext cx="3919855" cy="354965"/>
          </a:xfrm>
          <a:prstGeom prst="rect">
            <a:avLst/>
          </a:prstGeom>
        </p:spPr>
        <p:txBody>
          <a:bodyPr vert="horz"/>
          <a:lstStyle>
            <a:lvl1pPr marL="0" indent="0" algn="l" defTabSz="964565" rtl="0" eaLnBrk="1" latinLnBrk="0" hangingPunct="1">
              <a:lnSpc>
                <a:spcPct val="100000"/>
              </a:lnSpc>
              <a:spcBef>
                <a:spcPts val="1055"/>
              </a:spcBef>
              <a:buFont typeface="Arial" panose="020B0604020202020204" pitchFamily="34" charset="0"/>
              <a:buNone/>
              <a:defRPr sz="1685" kern="1200">
                <a:solidFill>
                  <a:schemeClr val="tx1"/>
                </a:solidFill>
                <a:latin typeface="+mn-lt"/>
                <a:ea typeface="+mn-ea"/>
                <a:cs typeface="+mn-cs"/>
              </a:defRPr>
            </a:lvl1pPr>
            <a:lvl2pPr marL="723265" indent="-241300" algn="l" defTabSz="964565"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4565"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r>
              <a:rPr kumimoji="1" lang="zh-CN" altLang="en-US" sz="1800" dirty="0" smtClean="0">
                <a:solidFill>
                  <a:schemeClr val="accent3"/>
                </a:solidFill>
                <a:latin typeface="微软雅黑" panose="020B0503020204020204" pitchFamily="34" charset="-122"/>
                <a:ea typeface="微软雅黑" panose="020B0503020204020204" pitchFamily="34" charset="-122"/>
              </a:rPr>
              <a:t>结果展示</a:t>
            </a:r>
            <a:r>
              <a:rPr kumimoji="1" lang="en-US" altLang="zh-CN" sz="1800" dirty="0" smtClean="0">
                <a:solidFill>
                  <a:schemeClr val="accent3"/>
                </a:solidFill>
                <a:latin typeface="微软雅黑" panose="020B0503020204020204" pitchFamily="34" charset="-122"/>
                <a:ea typeface="微软雅黑" panose="020B0503020204020204" pitchFamily="34" charset="-122"/>
              </a:rPr>
              <a:t>--Web</a:t>
            </a:r>
            <a:r>
              <a:rPr kumimoji="1" lang="zh-CN" altLang="en-US" sz="1800" dirty="0" smtClean="0">
                <a:solidFill>
                  <a:schemeClr val="accent3"/>
                </a:solidFill>
                <a:latin typeface="微软雅黑" panose="020B0503020204020204" pitchFamily="34" charset="-122"/>
                <a:ea typeface="微软雅黑" panose="020B0503020204020204" pitchFamily="34" charset="-122"/>
              </a:rPr>
              <a:t>端数据展示</a:t>
            </a:r>
            <a:endParaRPr kumimoji="1" lang="zh-CN" altLang="en-US" sz="1800" dirty="0" smtClean="0">
              <a:solidFill>
                <a:schemeClr val="accent3"/>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381000" y="1188085"/>
            <a:ext cx="11628120" cy="5354320"/>
          </a:xfrm>
          <a:prstGeom prst="rect">
            <a:avLst/>
          </a:prstGeom>
        </p:spPr>
      </p:pic>
      <p:sp>
        <p:nvSpPr>
          <p:cNvPr id="4" name="文本框 3"/>
          <p:cNvSpPr txBox="1"/>
          <p:nvPr/>
        </p:nvSpPr>
        <p:spPr>
          <a:xfrm>
            <a:off x="5803900" y="569595"/>
            <a:ext cx="1562100" cy="368300"/>
          </a:xfrm>
          <a:prstGeom prst="rect">
            <a:avLst/>
          </a:prstGeom>
          <a:noFill/>
        </p:spPr>
        <p:txBody>
          <a:bodyPr wrap="none" rtlCol="0" anchor="t">
            <a:spAutoFit/>
          </a:bodyPr>
          <a:p>
            <a:r>
              <a:rPr lang="zh-CN" altLang="en-US" b="1" dirty="0">
                <a:solidFill>
                  <a:schemeClr val="accent1"/>
                </a:solidFill>
                <a:latin typeface="幼圆" panose="02010509060101010101" charset="-122"/>
                <a:ea typeface="幼圆" panose="02010509060101010101" charset="-122"/>
                <a:sym typeface="+mn-ea"/>
              </a:rPr>
              <a:t>批次数据查询</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9" advTm="0">
        <p14:flip dir="r"/>
      </p:transition>
    </mc:Choice>
    <mc:Fallback>
      <p:transition advTm="0">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050" y="0"/>
            <a:ext cx="12877800" cy="7232650"/>
          </a:xfrm>
          <a:prstGeom prst="rect">
            <a:avLst/>
          </a:prstGeom>
          <a:blipFill dpi="0" rotWithShape="1">
            <a:blip r:embed="rId1"/>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a:off x="3405039" y="0"/>
            <a:ext cx="9453711" cy="7259413"/>
          </a:xfrm>
          <a:custGeom>
            <a:avLst/>
            <a:gdLst>
              <a:gd name="connsiteX0" fmla="*/ 3171161 w 9418858"/>
              <a:gd name="connsiteY0" fmla="*/ 0 h 7232650"/>
              <a:gd name="connsiteX1" fmla="*/ 9418858 w 9418858"/>
              <a:gd name="connsiteY1" fmla="*/ 0 h 7232650"/>
              <a:gd name="connsiteX2" fmla="*/ 9418858 w 9418858"/>
              <a:gd name="connsiteY2" fmla="*/ 7232650 h 7232650"/>
              <a:gd name="connsiteX3" fmla="*/ 4498986 w 9418858"/>
              <a:gd name="connsiteY3" fmla="*/ 7232650 h 7232650"/>
              <a:gd name="connsiteX4" fmla="*/ 4488508 w 9418858"/>
              <a:gd name="connsiteY4" fmla="*/ 7223814 h 7232650"/>
              <a:gd name="connsiteX5" fmla="*/ 4258581 w 9418858"/>
              <a:gd name="connsiteY5" fmla="*/ 7223814 h 7232650"/>
              <a:gd name="connsiteX6" fmla="*/ 0 w 9418858"/>
              <a:gd name="connsiteY6" fmla="*/ 3549070 h 7232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18858" h="7232650">
                <a:moveTo>
                  <a:pt x="3171161" y="0"/>
                </a:moveTo>
                <a:lnTo>
                  <a:pt x="9418858" y="0"/>
                </a:lnTo>
                <a:lnTo>
                  <a:pt x="9418858" y="7232650"/>
                </a:lnTo>
                <a:lnTo>
                  <a:pt x="4498986" y="7232650"/>
                </a:lnTo>
                <a:lnTo>
                  <a:pt x="4488508" y="7223814"/>
                </a:lnTo>
                <a:lnTo>
                  <a:pt x="4258581" y="7223814"/>
                </a:lnTo>
                <a:lnTo>
                  <a:pt x="0" y="3549070"/>
                </a:lnTo>
                <a:close/>
              </a:path>
            </a:pathLst>
          </a:custGeom>
          <a:solidFill>
            <a:schemeClr val="accent3">
              <a:alpha val="69804"/>
            </a:schemeClr>
          </a:solidFill>
          <a:ln>
            <a:noFill/>
          </a:ln>
          <a:effectLst>
            <a:outerShdw blurRad="317500" dist="127000" dir="10800000" algn="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8671844" y="0"/>
            <a:ext cx="4186907" cy="5390824"/>
          </a:xfrm>
          <a:custGeom>
            <a:avLst/>
            <a:gdLst>
              <a:gd name="connsiteX0" fmla="*/ 1588612 w 4186907"/>
              <a:gd name="connsiteY0" fmla="*/ 0 h 5390824"/>
              <a:gd name="connsiteX1" fmla="*/ 4186907 w 4186907"/>
              <a:gd name="connsiteY1" fmla="*/ 0 h 5390824"/>
              <a:gd name="connsiteX2" fmla="*/ 4186907 w 4186907"/>
              <a:gd name="connsiteY2" fmla="*/ 5390824 h 5390824"/>
              <a:gd name="connsiteX3" fmla="*/ 0 w 4186907"/>
              <a:gd name="connsiteY3" fmla="*/ 1777928 h 5390824"/>
            </a:gdLst>
            <a:ahLst/>
            <a:cxnLst>
              <a:cxn ang="0">
                <a:pos x="connsiteX0" y="connsiteY0"/>
              </a:cxn>
              <a:cxn ang="0">
                <a:pos x="connsiteX1" y="connsiteY1"/>
              </a:cxn>
              <a:cxn ang="0">
                <a:pos x="connsiteX2" y="connsiteY2"/>
              </a:cxn>
              <a:cxn ang="0">
                <a:pos x="connsiteX3" y="connsiteY3"/>
              </a:cxn>
            </a:cxnLst>
            <a:rect l="l" t="t" r="r" b="b"/>
            <a:pathLst>
              <a:path w="4186907" h="5390824">
                <a:moveTo>
                  <a:pt x="1588612" y="0"/>
                </a:moveTo>
                <a:lnTo>
                  <a:pt x="4186907" y="0"/>
                </a:lnTo>
                <a:lnTo>
                  <a:pt x="4186907" y="5390824"/>
                </a:lnTo>
                <a:lnTo>
                  <a:pt x="0" y="1777928"/>
                </a:lnTo>
                <a:close/>
              </a:path>
            </a:pathLst>
          </a:custGeom>
          <a:solidFill>
            <a:schemeClr val="accent2">
              <a:alpha val="80000"/>
            </a:schemeClr>
          </a:solidFill>
          <a:ln>
            <a:noFill/>
          </a:ln>
          <a:effectLst>
            <a:outerShdw blurRad="317500" dist="127000" dir="10800000" algn="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259"/>
          <p:cNvSpPr>
            <a:spLocks noChangeArrowheads="1"/>
          </p:cNvSpPr>
          <p:nvPr/>
        </p:nvSpPr>
        <p:spPr bwMode="auto">
          <a:xfrm>
            <a:off x="6429375" y="3893698"/>
            <a:ext cx="561022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r">
              <a:buNone/>
            </a:pPr>
            <a:r>
              <a:rPr lang="zh-CN" altLang="en-US" sz="4000" b="1" cap="all" dirty="0" smtClean="0">
                <a:solidFill>
                  <a:schemeClr val="bg1"/>
                </a:solidFill>
                <a:cs typeface="Arial" panose="020B0604020202020204" pitchFamily="34" charset="0"/>
              </a:rPr>
              <a:t>感谢观看 批评指导</a:t>
            </a:r>
            <a:endParaRPr lang="zh-CN" altLang="en-US" sz="4000" b="1" cap="all" dirty="0">
              <a:solidFill>
                <a:schemeClr val="bg1"/>
              </a:solidFill>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9" advTm="0">
        <p14:flip dir="r"/>
      </p:transition>
    </mc:Choice>
    <mc:Fallback>
      <p:transition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upRigh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1+#ppt_w/2"/>
                                          </p:val>
                                        </p:tav>
                                        <p:tav tm="100000">
                                          <p:val>
                                            <p:strVal val="#ppt_x"/>
                                          </p:val>
                                        </p:tav>
                                      </p:tavLst>
                                    </p:anim>
                                    <p:anim calcmode="lin" valueType="num">
                                      <p:cBhvr additive="base">
                                        <p:cTn id="13"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22"/>
                                        </p:tgtEl>
                                        <p:attrNameLst>
                                          <p:attrName>style.visibility</p:attrName>
                                        </p:attrNameLst>
                                      </p:cBhvr>
                                      <p:to>
                                        <p:strVal val="visible"/>
                                      </p:to>
                                    </p:set>
                                    <p:anim calcmode="lin" valueType="num">
                                      <p:cBhvr additive="base">
                                        <p:cTn id="18" dur="500" fill="hold"/>
                                        <p:tgtEl>
                                          <p:spTgt spid="22"/>
                                        </p:tgtEl>
                                        <p:attrNameLst>
                                          <p:attrName>ppt_x</p:attrName>
                                        </p:attrNameLst>
                                      </p:cBhvr>
                                      <p:tavLst>
                                        <p:tav tm="0">
                                          <p:val>
                                            <p:strVal val="1+#ppt_w/2"/>
                                          </p:val>
                                        </p:tav>
                                        <p:tav tm="100000">
                                          <p:val>
                                            <p:strVal val="#ppt_x"/>
                                          </p:val>
                                        </p:tav>
                                      </p:tavLst>
                                    </p:anim>
                                    <p:anim calcmode="lin" valueType="num">
                                      <p:cBhvr additive="base">
                                        <p:cTn id="19" dur="500" fill="hold"/>
                                        <p:tgtEl>
                                          <p:spTgt spid="22"/>
                                        </p:tgtEl>
                                        <p:attrNameLst>
                                          <p:attrName>ppt_y</p:attrName>
                                        </p:attrNameLst>
                                      </p:cBhvr>
                                      <p:tavLst>
                                        <p:tav tm="0">
                                          <p:val>
                                            <p:strVal val="#ppt_y"/>
                                          </p:val>
                                        </p:tav>
                                        <p:tav tm="100000">
                                          <p:val>
                                            <p:strVal val="#ppt_y"/>
                                          </p:val>
                                        </p:tav>
                                      </p:tavLst>
                                    </p:anim>
                                  </p:childTnLst>
                                </p:cTn>
                              </p:par>
                            </p:childTnLst>
                          </p:cTn>
                        </p:par>
                        <p:par>
                          <p:cTn id="20" fill="hold">
                            <p:stCondLst>
                              <p:cond delay="500"/>
                            </p:stCondLst>
                            <p:childTnLst>
                              <p:par>
                                <p:cTn id="21" presetID="41" presetClass="entr" presetSubtype="0" fill="hold" grpId="0" nodeType="afterEffect">
                                  <p:stCondLst>
                                    <p:cond delay="0"/>
                                  </p:stCondLst>
                                  <p:iterate type="lt">
                                    <p:tmPct val="10000"/>
                                  </p:iterate>
                                  <p:childTnLst>
                                    <p:set>
                                      <p:cBhvr>
                                        <p:cTn id="22" dur="1" fill="hold">
                                          <p:stCondLst>
                                            <p:cond delay="0"/>
                                          </p:stCondLst>
                                        </p:cTn>
                                        <p:tgtEl>
                                          <p:spTgt spid="12"/>
                                        </p:tgtEl>
                                        <p:attrNameLst>
                                          <p:attrName>style.visibility</p:attrName>
                                        </p:attrNameLst>
                                      </p:cBhvr>
                                      <p:to>
                                        <p:strVal val="visible"/>
                                      </p:to>
                                    </p:set>
                                    <p:anim calcmode="lin" valueType="num">
                                      <p:cBhvr>
                                        <p:cTn id="23"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12"/>
                                        </p:tgtEl>
                                        <p:attrNameLst>
                                          <p:attrName>ppt_y</p:attrName>
                                        </p:attrNameLst>
                                      </p:cBhvr>
                                      <p:tavLst>
                                        <p:tav tm="0">
                                          <p:val>
                                            <p:strVal val="#ppt_y"/>
                                          </p:val>
                                        </p:tav>
                                        <p:tav tm="100000">
                                          <p:val>
                                            <p:strVal val="#ppt_y"/>
                                          </p:val>
                                        </p:tav>
                                      </p:tavLst>
                                    </p:anim>
                                    <p:anim calcmode="lin" valueType="num">
                                      <p:cBhvr>
                                        <p:cTn id="25"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12"/>
                                        </p:tgtEl>
                                      </p:cBhvr>
                                    </p:animEffect>
                                  </p:childTnLst>
                                </p:cTn>
                              </p:par>
                            </p:childTnLst>
                          </p:cTn>
                        </p:par>
                        <p:par>
                          <p:cTn id="28" fill="hold">
                            <p:stCondLst>
                              <p:cond delay="1399"/>
                            </p:stCondLst>
                            <p:childTnLst>
                              <p:par>
                                <p:cTn id="29" presetID="26" presetClass="emph" presetSubtype="0" fill="hold" grpId="1" nodeType="afterEffect">
                                  <p:stCondLst>
                                    <p:cond delay="0"/>
                                  </p:stCondLst>
                                  <p:iterate type="lt">
                                    <p:tmPct val="0"/>
                                  </p:iterate>
                                  <p:childTnLst>
                                    <p:animEffect transition="out" filter="fade">
                                      <p:cBhvr>
                                        <p:cTn id="30" dur="500" tmFilter="0, 0; .2, .5; .8, .5; 1, 0"/>
                                        <p:tgtEl>
                                          <p:spTgt spid="12"/>
                                        </p:tgtEl>
                                      </p:cBhvr>
                                    </p:animEffect>
                                    <p:animScale>
                                      <p:cBhvr>
                                        <p:cTn id="31"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7" grpId="0" animBg="1"/>
      <p:bldP spid="22" grpId="0" animBg="1"/>
      <p:bldP spid="12" grpId="0"/>
      <p:bldP spid="12"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794" y="627762"/>
            <a:ext cx="12857163" cy="59757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9" tIns="45714" rIns="91429" bIns="45714" numCol="1" spcCol="0" rtlCol="0" fromWordArt="0" anchor="ctr" anchorCtr="0" forceAA="0" compatLnSpc="1">
            <a:noAutofit/>
          </a:bodyPr>
          <a:lstStyle/>
          <a:p>
            <a:pPr algn="ctr"/>
            <a:endParaRPr lang="zh-CN" altLang="en-US"/>
          </a:p>
        </p:txBody>
      </p:sp>
      <p:grpSp>
        <p:nvGrpSpPr>
          <p:cNvPr id="15" name="组合 14"/>
          <p:cNvGrpSpPr/>
          <p:nvPr/>
        </p:nvGrpSpPr>
        <p:grpSpPr>
          <a:xfrm>
            <a:off x="597621" y="794410"/>
            <a:ext cx="3455617" cy="2990271"/>
            <a:chOff x="2466945" y="1407843"/>
            <a:chExt cx="1861430" cy="1610763"/>
          </a:xfrm>
        </p:grpSpPr>
        <p:sp>
          <p:nvSpPr>
            <p:cNvPr id="16" name="Freeform 9"/>
            <p:cNvSpPr/>
            <p:nvPr/>
          </p:nvSpPr>
          <p:spPr bwMode="auto">
            <a:xfrm>
              <a:off x="2466945" y="1407843"/>
              <a:ext cx="1861430" cy="1610763"/>
            </a:xfrm>
            <a:custGeom>
              <a:avLst/>
              <a:gdLst>
                <a:gd name="T0" fmla="*/ 15 w 740"/>
                <a:gd name="T1" fmla="*/ 47 h 640"/>
                <a:gd name="T2" fmla="*/ 42 w 740"/>
                <a:gd name="T3" fmla="*/ 0 h 640"/>
                <a:gd name="T4" fmla="*/ 698 w 740"/>
                <a:gd name="T5" fmla="*/ 0 h 640"/>
                <a:gd name="T6" fmla="*/ 725 w 740"/>
                <a:gd name="T7" fmla="*/ 47 h 640"/>
                <a:gd name="T8" fmla="*/ 397 w 740"/>
                <a:gd name="T9" fmla="*/ 614 h 640"/>
                <a:gd name="T10" fmla="*/ 343 w 740"/>
                <a:gd name="T11" fmla="*/ 614 h 640"/>
                <a:gd name="T12" fmla="*/ 15 w 740"/>
                <a:gd name="T13" fmla="*/ 47 h 640"/>
              </a:gdLst>
              <a:ahLst/>
              <a:cxnLst>
                <a:cxn ang="0">
                  <a:pos x="T0" y="T1"/>
                </a:cxn>
                <a:cxn ang="0">
                  <a:pos x="T2" y="T3"/>
                </a:cxn>
                <a:cxn ang="0">
                  <a:pos x="T4" y="T5"/>
                </a:cxn>
                <a:cxn ang="0">
                  <a:pos x="T6" y="T7"/>
                </a:cxn>
                <a:cxn ang="0">
                  <a:pos x="T8" y="T9"/>
                </a:cxn>
                <a:cxn ang="0">
                  <a:pos x="T10" y="T11"/>
                </a:cxn>
                <a:cxn ang="0">
                  <a:pos x="T12" y="T13"/>
                </a:cxn>
              </a:cxnLst>
              <a:rect l="0" t="0" r="r" b="b"/>
              <a:pathLst>
                <a:path w="740" h="640">
                  <a:moveTo>
                    <a:pt x="15" y="47"/>
                  </a:moveTo>
                  <a:cubicBezTo>
                    <a:pt x="0" y="21"/>
                    <a:pt x="12" y="0"/>
                    <a:pt x="42" y="0"/>
                  </a:cubicBezTo>
                  <a:cubicBezTo>
                    <a:pt x="698" y="0"/>
                    <a:pt x="698" y="0"/>
                    <a:pt x="698" y="0"/>
                  </a:cubicBezTo>
                  <a:cubicBezTo>
                    <a:pt x="728" y="0"/>
                    <a:pt x="740" y="21"/>
                    <a:pt x="725" y="47"/>
                  </a:cubicBezTo>
                  <a:cubicBezTo>
                    <a:pt x="397" y="614"/>
                    <a:pt x="397" y="614"/>
                    <a:pt x="397" y="614"/>
                  </a:cubicBezTo>
                  <a:cubicBezTo>
                    <a:pt x="382" y="640"/>
                    <a:pt x="358" y="640"/>
                    <a:pt x="343" y="614"/>
                  </a:cubicBezTo>
                  <a:lnTo>
                    <a:pt x="15" y="47"/>
                  </a:lnTo>
                  <a:close/>
                </a:path>
              </a:pathLst>
            </a:custGeom>
            <a:gradFill flip="none" rotWithShape="1">
              <a:gsLst>
                <a:gs pos="0">
                  <a:srgbClr val="F0F0F0"/>
                </a:gs>
                <a:gs pos="100000">
                  <a:srgbClr val="F1F1F1"/>
                </a:gs>
              </a:gsLst>
              <a:lin ang="2700000" scaled="1"/>
              <a:tileRect/>
            </a:gradFill>
            <a:ln w="38100" cap="flat" cmpd="sng" algn="ctr">
              <a:gradFill flip="none" rotWithShape="1">
                <a:gsLst>
                  <a:gs pos="100000">
                    <a:srgbClr val="FFFFFF"/>
                  </a:gs>
                  <a:gs pos="0">
                    <a:srgbClr val="CECED0"/>
                  </a:gs>
                </a:gsLst>
                <a:lin ang="13500000" scaled="1"/>
                <a:tileRect/>
              </a:gradFill>
              <a:prstDash val="solid"/>
              <a:miter lim="800000"/>
            </a:ln>
            <a:effectLst>
              <a:outerShdw blurRad="190500" dist="88900" dir="2700000" algn="tl" rotWithShape="0">
                <a:prstClr val="black">
                  <a:alpha val="35000"/>
                </a:prstClr>
              </a:outerShdw>
            </a:effectLst>
          </p:spPr>
          <p:txBody>
            <a:bodyPr lIns="96382" tIns="48192" rIns="96382" bIns="48192" anchor="ctr"/>
            <a:lstStyle/>
            <a:p>
              <a:pPr algn="ctr" defTabSz="1285240" fontAlgn="auto">
                <a:spcBef>
                  <a:spcPts val="0"/>
                </a:spcBef>
                <a:spcAft>
                  <a:spcPts val="0"/>
                </a:spcAft>
                <a:defRPr/>
              </a:pPr>
              <a:endParaRPr lang="zh-CN" altLang="en-US" sz="2530" kern="0">
                <a:solidFill>
                  <a:sysClr val="window" lastClr="FFFFFF"/>
                </a:solidFill>
                <a:latin typeface="Calibri" panose="020F0502020204030204"/>
                <a:ea typeface="微软雅黑" panose="020B0503020204020204" pitchFamily="34" charset="-122"/>
              </a:endParaRPr>
            </a:p>
          </p:txBody>
        </p:sp>
        <p:sp>
          <p:nvSpPr>
            <p:cNvPr id="17" name="Freeform 9"/>
            <p:cNvSpPr>
              <a:spLocks noChangeAspect="1"/>
            </p:cNvSpPr>
            <p:nvPr/>
          </p:nvSpPr>
          <p:spPr bwMode="auto">
            <a:xfrm>
              <a:off x="2708225" y="1580661"/>
              <a:ext cx="1352221" cy="1170594"/>
            </a:xfrm>
            <a:custGeom>
              <a:avLst/>
              <a:gdLst>
                <a:gd name="T0" fmla="*/ 15 w 740"/>
                <a:gd name="T1" fmla="*/ 47 h 640"/>
                <a:gd name="T2" fmla="*/ 42 w 740"/>
                <a:gd name="T3" fmla="*/ 0 h 640"/>
                <a:gd name="T4" fmla="*/ 698 w 740"/>
                <a:gd name="T5" fmla="*/ 0 h 640"/>
                <a:gd name="T6" fmla="*/ 725 w 740"/>
                <a:gd name="T7" fmla="*/ 47 h 640"/>
                <a:gd name="T8" fmla="*/ 397 w 740"/>
                <a:gd name="T9" fmla="*/ 614 h 640"/>
                <a:gd name="T10" fmla="*/ 343 w 740"/>
                <a:gd name="T11" fmla="*/ 614 h 640"/>
                <a:gd name="T12" fmla="*/ 15 w 740"/>
                <a:gd name="T13" fmla="*/ 47 h 640"/>
              </a:gdLst>
              <a:ahLst/>
              <a:cxnLst>
                <a:cxn ang="0">
                  <a:pos x="T0" y="T1"/>
                </a:cxn>
                <a:cxn ang="0">
                  <a:pos x="T2" y="T3"/>
                </a:cxn>
                <a:cxn ang="0">
                  <a:pos x="T4" y="T5"/>
                </a:cxn>
                <a:cxn ang="0">
                  <a:pos x="T6" y="T7"/>
                </a:cxn>
                <a:cxn ang="0">
                  <a:pos x="T8" y="T9"/>
                </a:cxn>
                <a:cxn ang="0">
                  <a:pos x="T10" y="T11"/>
                </a:cxn>
                <a:cxn ang="0">
                  <a:pos x="T12" y="T13"/>
                </a:cxn>
              </a:cxnLst>
              <a:rect l="0" t="0" r="r" b="b"/>
              <a:pathLst>
                <a:path w="740" h="640">
                  <a:moveTo>
                    <a:pt x="15" y="47"/>
                  </a:moveTo>
                  <a:cubicBezTo>
                    <a:pt x="0" y="21"/>
                    <a:pt x="12" y="0"/>
                    <a:pt x="42" y="0"/>
                  </a:cubicBezTo>
                  <a:cubicBezTo>
                    <a:pt x="698" y="0"/>
                    <a:pt x="698" y="0"/>
                    <a:pt x="698" y="0"/>
                  </a:cubicBezTo>
                  <a:cubicBezTo>
                    <a:pt x="728" y="0"/>
                    <a:pt x="740" y="21"/>
                    <a:pt x="725" y="47"/>
                  </a:cubicBezTo>
                  <a:cubicBezTo>
                    <a:pt x="397" y="614"/>
                    <a:pt x="397" y="614"/>
                    <a:pt x="397" y="614"/>
                  </a:cubicBezTo>
                  <a:cubicBezTo>
                    <a:pt x="382" y="640"/>
                    <a:pt x="358" y="640"/>
                    <a:pt x="343" y="614"/>
                  </a:cubicBezTo>
                  <a:lnTo>
                    <a:pt x="15" y="47"/>
                  </a:lnTo>
                  <a:close/>
                </a:path>
              </a:pathLst>
            </a:custGeom>
            <a:solidFill>
              <a:schemeClr val="accent1"/>
            </a:solidFill>
            <a:ln w="28575" cap="flat">
              <a:noFill/>
              <a:prstDash val="solid"/>
              <a:miter lim="800000"/>
            </a:ln>
            <a:effectLst>
              <a:outerShdw blurRad="127000" dist="63500" dir="2700000" algn="tl" rotWithShape="0">
                <a:prstClr val="black">
                  <a:alpha val="40000"/>
                </a:prstClr>
              </a:outerShdw>
            </a:effectLst>
          </p:spPr>
          <p:txBody>
            <a:bodyPr lIns="96382" tIns="48192" rIns="96382" bIns="48192"/>
            <a:lstStyle/>
            <a:p>
              <a:pPr fontAlgn="auto">
                <a:spcBef>
                  <a:spcPts val="0"/>
                </a:spcBef>
                <a:spcAft>
                  <a:spcPts val="0"/>
                </a:spcAft>
                <a:defRPr/>
              </a:pPr>
              <a:endParaRPr lang="zh-CN" altLang="en-US">
                <a:solidFill>
                  <a:prstClr val="black"/>
                </a:solidFill>
                <a:latin typeface="Arial" panose="020B0604020202020204"/>
                <a:ea typeface="+mn-ea"/>
              </a:endParaRPr>
            </a:p>
          </p:txBody>
        </p:sp>
      </p:grpSp>
      <p:sp>
        <p:nvSpPr>
          <p:cNvPr id="14" name="矩形 259"/>
          <p:cNvSpPr>
            <a:spLocks noChangeArrowheads="1"/>
          </p:cNvSpPr>
          <p:nvPr/>
        </p:nvSpPr>
        <p:spPr bwMode="auto">
          <a:xfrm>
            <a:off x="908073" y="1240355"/>
            <a:ext cx="2834715" cy="1323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8000" cap="all" dirty="0">
                <a:solidFill>
                  <a:schemeClr val="bg1"/>
                </a:solidFill>
                <a:effectLst>
                  <a:outerShdw blurRad="38100" dist="38100" dir="2700000" algn="tl">
                    <a:srgbClr val="000000">
                      <a:alpha val="43137"/>
                    </a:srgbClr>
                  </a:outerShdw>
                </a:effectLst>
                <a:latin typeface="方正正准黑简体" panose="02000000000000000000" pitchFamily="2" charset="-122"/>
                <a:ea typeface="方正正准黑简体" panose="02000000000000000000" pitchFamily="2" charset="-122"/>
                <a:cs typeface="Arial" panose="020B0604020202020204" pitchFamily="34" charset="0"/>
              </a:rPr>
              <a:t>目录</a:t>
            </a:r>
            <a:endParaRPr lang="zh-CN" altLang="en-US" sz="8000" cap="all" dirty="0">
              <a:solidFill>
                <a:schemeClr val="bg1"/>
              </a:solidFill>
              <a:effectLst>
                <a:outerShdw blurRad="38100" dist="38100" dir="2700000" algn="tl">
                  <a:srgbClr val="000000">
                    <a:alpha val="43137"/>
                  </a:srgbClr>
                </a:outerShdw>
              </a:effectLst>
              <a:latin typeface="方正正准黑简体" panose="02000000000000000000" pitchFamily="2" charset="-122"/>
              <a:ea typeface="方正正准黑简体" panose="02000000000000000000" pitchFamily="2" charset="-122"/>
              <a:cs typeface="Arial" panose="020B0604020202020204" pitchFamily="34" charset="0"/>
            </a:endParaRPr>
          </a:p>
        </p:txBody>
      </p:sp>
      <p:sp>
        <p:nvSpPr>
          <p:cNvPr id="18" name="TextBox 13"/>
          <p:cNvSpPr>
            <a:spLocks noChangeArrowheads="1"/>
          </p:cNvSpPr>
          <p:nvPr/>
        </p:nvSpPr>
        <p:spPr bwMode="auto">
          <a:xfrm>
            <a:off x="4735090" y="2563630"/>
            <a:ext cx="4794285" cy="607695"/>
          </a:xfrm>
          <a:prstGeom prst="rect">
            <a:avLst/>
          </a:prstGeom>
          <a:solidFill>
            <a:schemeClr val="accent2"/>
          </a:solidFill>
          <a:ln>
            <a:noFill/>
          </a:ln>
        </p:spPr>
        <p:txBody>
          <a:bodyPr>
            <a:spAutoFit/>
          </a:bodyPr>
          <a:lstStyle/>
          <a:p>
            <a:pPr lvl="0" algn="ctr">
              <a:lnSpc>
                <a:spcPct val="120000"/>
              </a:lnSpc>
              <a:defRPr sz="1800">
                <a:solidFill>
                  <a:srgbClr val="000000"/>
                </a:solidFill>
              </a:defRPr>
            </a:pPr>
            <a:r>
              <a:rPr lang="zh-CN" altLang="en-US" sz="2800" dirty="0">
                <a:solidFill>
                  <a:schemeClr val="bg1"/>
                </a:solidFill>
                <a:latin typeface="Arial" panose="020B0604020202020204" pitchFamily="34" charset="0"/>
                <a:ea typeface="微软雅黑" panose="020B0503020204020204" pitchFamily="34" charset="-122"/>
                <a:sym typeface="Arial" panose="020B0604020202020204" pitchFamily="34" charset="0"/>
              </a:rPr>
              <a:t>项目概述</a:t>
            </a:r>
            <a:endParaRPr lang="en-US" altLang="zh-CN" sz="28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TextBox 14"/>
          <p:cNvSpPr>
            <a:spLocks noChangeArrowheads="1"/>
          </p:cNvSpPr>
          <p:nvPr/>
        </p:nvSpPr>
        <p:spPr bwMode="auto">
          <a:xfrm>
            <a:off x="4735090" y="3630454"/>
            <a:ext cx="4794285" cy="607695"/>
          </a:xfrm>
          <a:prstGeom prst="rect">
            <a:avLst/>
          </a:prstGeom>
          <a:solidFill>
            <a:schemeClr val="accent2"/>
          </a:solidFill>
          <a:ln>
            <a:noFill/>
          </a:ln>
        </p:spPr>
        <p:txBody>
          <a:bodyPr>
            <a:spAutoFit/>
          </a:bodyPr>
          <a:lstStyle/>
          <a:p>
            <a:pPr lvl="0" algn="ctr">
              <a:lnSpc>
                <a:spcPct val="120000"/>
              </a:lnSpc>
              <a:defRPr sz="1800">
                <a:solidFill>
                  <a:srgbClr val="000000"/>
                </a:solidFill>
              </a:defRPr>
            </a:pPr>
            <a:r>
              <a:rPr lang="zh-CN" altLang="en-US" sz="2800" dirty="0">
                <a:solidFill>
                  <a:schemeClr val="bg1"/>
                </a:solidFill>
                <a:latin typeface="Arial" panose="020B0604020202020204" pitchFamily="34" charset="0"/>
                <a:ea typeface="微软雅黑" panose="020B0503020204020204" pitchFamily="34" charset="-122"/>
                <a:sym typeface="Arial" panose="020B0604020202020204" pitchFamily="34" charset="0"/>
              </a:rPr>
              <a:t>项目分析</a:t>
            </a:r>
            <a:endParaRPr lang="zh-CN" altLang="en-US" sz="28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TextBox 15"/>
          <p:cNvSpPr>
            <a:spLocks noChangeArrowheads="1"/>
          </p:cNvSpPr>
          <p:nvPr/>
        </p:nvSpPr>
        <p:spPr bwMode="auto">
          <a:xfrm>
            <a:off x="4735090" y="4679497"/>
            <a:ext cx="4794285" cy="607695"/>
          </a:xfrm>
          <a:prstGeom prst="rect">
            <a:avLst/>
          </a:prstGeom>
          <a:solidFill>
            <a:schemeClr val="accent2"/>
          </a:solidFill>
          <a:ln>
            <a:noFill/>
          </a:ln>
        </p:spPr>
        <p:txBody>
          <a:bodyPr>
            <a:spAutoFit/>
          </a:bodyPr>
          <a:lstStyle/>
          <a:p>
            <a:pPr lvl="0" algn="ctr">
              <a:lnSpc>
                <a:spcPct val="120000"/>
              </a:lnSpc>
              <a:defRPr sz="1800">
                <a:solidFill>
                  <a:srgbClr val="000000"/>
                </a:solidFill>
              </a:defRPr>
            </a:pPr>
            <a:r>
              <a:rPr lang="zh-CN" altLang="en-US" sz="2800" dirty="0">
                <a:solidFill>
                  <a:schemeClr val="bg1"/>
                </a:solidFill>
                <a:latin typeface="Arial" panose="020B0604020202020204" pitchFamily="34" charset="0"/>
                <a:ea typeface="微软雅黑" panose="020B0503020204020204" pitchFamily="34" charset="-122"/>
                <a:sym typeface="Arial" panose="020B0604020202020204" pitchFamily="34" charset="0"/>
              </a:rPr>
              <a:t>解决方案</a:t>
            </a:r>
            <a:endParaRPr lang="zh-CN" altLang="en-US" sz="28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五边形 2"/>
          <p:cNvSpPr>
            <a:spLocks noChangeArrowheads="1"/>
          </p:cNvSpPr>
          <p:nvPr/>
        </p:nvSpPr>
        <p:spPr bwMode="auto">
          <a:xfrm>
            <a:off x="4064051" y="2563628"/>
            <a:ext cx="910330" cy="486960"/>
          </a:xfrm>
          <a:prstGeom prst="homePlate">
            <a:avLst>
              <a:gd name="adj" fmla="val 46735"/>
            </a:avLst>
          </a:prstGeom>
          <a:solidFill>
            <a:schemeClr val="bg1"/>
          </a:solidFill>
          <a:ln>
            <a:noFill/>
          </a:ln>
        </p:spPr>
        <p:txBody>
          <a:bodyPr anchor="ctr"/>
          <a:lstStyle/>
          <a:p>
            <a:pPr algn="ctr"/>
            <a:endParaRPr lang="zh-CN" altLang="zh-CN" sz="200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五边形 19"/>
          <p:cNvSpPr>
            <a:spLocks noChangeArrowheads="1"/>
          </p:cNvSpPr>
          <p:nvPr/>
        </p:nvSpPr>
        <p:spPr bwMode="auto">
          <a:xfrm>
            <a:off x="4064051" y="3630450"/>
            <a:ext cx="910330" cy="486960"/>
          </a:xfrm>
          <a:prstGeom prst="homePlate">
            <a:avLst>
              <a:gd name="adj" fmla="val 46735"/>
            </a:avLst>
          </a:prstGeom>
          <a:solidFill>
            <a:schemeClr val="bg1"/>
          </a:solidFill>
          <a:ln>
            <a:noFill/>
          </a:ln>
        </p:spPr>
        <p:txBody>
          <a:bodyPr anchor="ctr"/>
          <a:lstStyle/>
          <a:p>
            <a:pPr algn="ctr"/>
            <a:endParaRPr lang="zh-CN" altLang="zh-CN" sz="200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五边形 20"/>
          <p:cNvSpPr>
            <a:spLocks noChangeArrowheads="1"/>
          </p:cNvSpPr>
          <p:nvPr/>
        </p:nvSpPr>
        <p:spPr bwMode="auto">
          <a:xfrm>
            <a:off x="4064051" y="4697273"/>
            <a:ext cx="910330" cy="486960"/>
          </a:xfrm>
          <a:prstGeom prst="homePlate">
            <a:avLst>
              <a:gd name="adj" fmla="val 46735"/>
            </a:avLst>
          </a:prstGeom>
          <a:solidFill>
            <a:schemeClr val="bg1"/>
          </a:solidFill>
          <a:ln>
            <a:noFill/>
          </a:ln>
        </p:spPr>
        <p:txBody>
          <a:bodyPr anchor="ctr"/>
          <a:lstStyle/>
          <a:p>
            <a:pPr algn="ctr"/>
            <a:endParaRPr lang="zh-CN" altLang="zh-CN" sz="200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TextBox 5"/>
          <p:cNvSpPr>
            <a:spLocks noChangeArrowheads="1"/>
          </p:cNvSpPr>
          <p:nvPr/>
        </p:nvSpPr>
        <p:spPr bwMode="auto">
          <a:xfrm>
            <a:off x="4053257" y="2432321"/>
            <a:ext cx="545074" cy="870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5060" b="1" dirty="0">
                <a:solidFill>
                  <a:schemeClr val="accent2"/>
                </a:solidFill>
                <a:latin typeface="Arial" panose="020B0604020202020204" pitchFamily="34" charset="0"/>
                <a:ea typeface="微软雅黑" panose="020B0503020204020204" pitchFamily="34" charset="-122"/>
                <a:cs typeface="Arial Unicode MS" panose="020B0604020202020204" pitchFamily="34" charset="-122"/>
                <a:sym typeface="Arial" panose="020B0604020202020204" pitchFamily="34" charset="0"/>
              </a:rPr>
              <a:t>1</a:t>
            </a:r>
            <a:endParaRPr lang="zh-CN" altLang="en-US" sz="5060" b="1" dirty="0">
              <a:solidFill>
                <a:schemeClr val="accent2"/>
              </a:solidFill>
              <a:latin typeface="Arial" panose="020B0604020202020204" pitchFamily="34" charset="0"/>
              <a:ea typeface="微软雅黑" panose="020B0503020204020204" pitchFamily="34" charset="-122"/>
              <a:cs typeface="Arial Unicode MS" panose="020B0604020202020204" pitchFamily="34" charset="-122"/>
              <a:sym typeface="Arial" panose="020B0604020202020204" pitchFamily="34" charset="0"/>
            </a:endParaRPr>
          </a:p>
        </p:txBody>
      </p:sp>
      <p:sp>
        <p:nvSpPr>
          <p:cNvPr id="27" name="TextBox 7"/>
          <p:cNvSpPr>
            <a:spLocks noChangeArrowheads="1"/>
          </p:cNvSpPr>
          <p:nvPr/>
        </p:nvSpPr>
        <p:spPr bwMode="auto">
          <a:xfrm>
            <a:off x="4064052" y="3449855"/>
            <a:ext cx="545074" cy="870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5060" b="1">
                <a:solidFill>
                  <a:schemeClr val="accent2"/>
                </a:solidFill>
                <a:latin typeface="Arial" panose="020B0604020202020204" pitchFamily="34" charset="0"/>
                <a:ea typeface="微软雅黑" panose="020B0503020204020204" pitchFamily="34" charset="-122"/>
                <a:cs typeface="Arial Unicode MS" panose="020B0604020202020204" pitchFamily="34" charset="-122"/>
                <a:sym typeface="Arial" panose="020B0604020202020204" pitchFamily="34" charset="0"/>
              </a:rPr>
              <a:t>2</a:t>
            </a:r>
            <a:endParaRPr lang="zh-CN" altLang="en-US" sz="5060" b="1">
              <a:solidFill>
                <a:schemeClr val="accent2"/>
              </a:solidFill>
              <a:latin typeface="Arial" panose="020B0604020202020204" pitchFamily="34" charset="0"/>
              <a:ea typeface="微软雅黑" panose="020B0503020204020204" pitchFamily="34" charset="-122"/>
              <a:cs typeface="Arial Unicode MS" panose="020B0604020202020204" pitchFamily="34" charset="-122"/>
              <a:sym typeface="Arial" panose="020B0604020202020204" pitchFamily="34" charset="0"/>
            </a:endParaRPr>
          </a:p>
        </p:txBody>
      </p:sp>
      <p:sp>
        <p:nvSpPr>
          <p:cNvPr id="28" name="TextBox 9"/>
          <p:cNvSpPr>
            <a:spLocks noChangeArrowheads="1"/>
          </p:cNvSpPr>
          <p:nvPr/>
        </p:nvSpPr>
        <p:spPr bwMode="auto">
          <a:xfrm>
            <a:off x="4064052" y="4494923"/>
            <a:ext cx="545074" cy="870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5060" b="1">
                <a:solidFill>
                  <a:schemeClr val="accent2"/>
                </a:solidFill>
                <a:latin typeface="Arial" panose="020B0604020202020204" pitchFamily="34" charset="0"/>
                <a:ea typeface="微软雅黑" panose="020B0503020204020204" pitchFamily="34" charset="-122"/>
                <a:cs typeface="Arial Unicode MS" panose="020B0604020202020204" pitchFamily="34" charset="-122"/>
                <a:sym typeface="Arial" panose="020B0604020202020204" pitchFamily="34" charset="0"/>
              </a:rPr>
              <a:t>3</a:t>
            </a:r>
            <a:endParaRPr lang="zh-CN" altLang="en-US" sz="5060" b="1">
              <a:solidFill>
                <a:schemeClr val="accent2"/>
              </a:solidFill>
              <a:latin typeface="Arial" panose="020B0604020202020204" pitchFamily="34" charset="0"/>
              <a:ea typeface="微软雅黑" panose="020B0503020204020204" pitchFamily="34" charset="-122"/>
              <a:cs typeface="Arial Unicode MS" panose="020B0604020202020204" pitchFamily="34" charset="-122"/>
              <a:sym typeface="Arial" panose="020B0604020202020204" pitchFamily="34" charset="0"/>
            </a:endParaRPr>
          </a:p>
        </p:txBody>
      </p:sp>
      <p:sp>
        <p:nvSpPr>
          <p:cNvPr id="2" name="TextBox 13"/>
          <p:cNvSpPr>
            <a:spLocks noChangeArrowheads="1"/>
          </p:cNvSpPr>
          <p:nvPr/>
        </p:nvSpPr>
        <p:spPr bwMode="auto">
          <a:xfrm>
            <a:off x="4735090" y="5753870"/>
            <a:ext cx="4794285" cy="607695"/>
          </a:xfrm>
          <a:prstGeom prst="rect">
            <a:avLst/>
          </a:prstGeom>
          <a:solidFill>
            <a:schemeClr val="accent2"/>
          </a:solidFill>
          <a:ln>
            <a:noFill/>
          </a:ln>
        </p:spPr>
        <p:txBody>
          <a:bodyPr>
            <a:spAutoFit/>
          </a:bodyPr>
          <a:p>
            <a:pPr lvl="0" algn="ctr">
              <a:lnSpc>
                <a:spcPct val="120000"/>
              </a:lnSpc>
              <a:defRPr sz="1800">
                <a:solidFill>
                  <a:srgbClr val="000000"/>
                </a:solidFill>
              </a:defRPr>
            </a:pPr>
            <a:r>
              <a:rPr lang="zh-CN" sz="2800" dirty="0">
                <a:solidFill>
                  <a:schemeClr val="bg1"/>
                </a:solidFill>
                <a:latin typeface="Arial" panose="020B0604020202020204" pitchFamily="34" charset="0"/>
                <a:ea typeface="微软雅黑" panose="020B0503020204020204" pitchFamily="34" charset="-122"/>
                <a:sym typeface="Arial" panose="020B0604020202020204" pitchFamily="34" charset="0"/>
              </a:rPr>
              <a:t>结果展示</a:t>
            </a:r>
            <a:endParaRPr lang="zh-CN" sz="28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 name="五边形 2"/>
          <p:cNvSpPr>
            <a:spLocks noChangeArrowheads="1"/>
          </p:cNvSpPr>
          <p:nvPr/>
        </p:nvSpPr>
        <p:spPr bwMode="auto">
          <a:xfrm>
            <a:off x="4064051" y="5753868"/>
            <a:ext cx="910330" cy="486960"/>
          </a:xfrm>
          <a:prstGeom prst="homePlate">
            <a:avLst>
              <a:gd name="adj" fmla="val 46735"/>
            </a:avLst>
          </a:prstGeom>
          <a:solidFill>
            <a:schemeClr val="bg1"/>
          </a:solidFill>
          <a:ln>
            <a:noFill/>
          </a:ln>
        </p:spPr>
        <p:txBody>
          <a:bodyPr anchor="ctr"/>
          <a:p>
            <a:pPr algn="ctr"/>
            <a:endParaRPr lang="zh-CN" altLang="zh-CN" sz="200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TextBox 5"/>
          <p:cNvSpPr>
            <a:spLocks noChangeArrowheads="1"/>
          </p:cNvSpPr>
          <p:nvPr/>
        </p:nvSpPr>
        <p:spPr bwMode="auto">
          <a:xfrm>
            <a:off x="4053257" y="5622561"/>
            <a:ext cx="540385" cy="869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p>
            <a:r>
              <a:rPr lang="en-US" altLang="zh-CN" sz="5060" b="1" dirty="0">
                <a:solidFill>
                  <a:schemeClr val="accent2"/>
                </a:solidFill>
                <a:latin typeface="Arial" panose="020B0604020202020204" pitchFamily="34" charset="0"/>
                <a:ea typeface="微软雅黑" panose="020B0503020204020204" pitchFamily="34" charset="-122"/>
                <a:cs typeface="Arial Unicode MS" panose="020B0604020202020204" pitchFamily="34" charset="-122"/>
                <a:sym typeface="Arial" panose="020B0604020202020204" pitchFamily="34" charset="0"/>
              </a:rPr>
              <a:t>4</a:t>
            </a:r>
            <a:endParaRPr lang="en-US" altLang="zh-CN" sz="5060" b="1" dirty="0">
              <a:solidFill>
                <a:schemeClr val="accent2"/>
              </a:solidFill>
              <a:latin typeface="Arial" panose="020B0604020202020204" pitchFamily="34" charset="0"/>
              <a:ea typeface="微软雅黑" panose="020B0503020204020204" pitchFamily="34" charset="-122"/>
              <a:cs typeface="Arial Unicode MS" panose="020B0604020202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9">
        <p14:flip dir="r"/>
      </p:transition>
    </mc:Choice>
    <mc:Fallback>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794" y="521082"/>
            <a:ext cx="12857163" cy="59757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9" tIns="45714" rIns="91429" bIns="45714" numCol="1" spcCol="0" rtlCol="0" fromWordArt="0" anchor="ctr" anchorCtr="0" forceAA="0" compatLnSpc="1">
            <a:noAutofit/>
          </a:bodyPr>
          <a:lstStyle/>
          <a:p>
            <a:pPr algn="ctr"/>
            <a:endParaRPr lang="zh-CN" altLang="en-US"/>
          </a:p>
        </p:txBody>
      </p:sp>
      <p:grpSp>
        <p:nvGrpSpPr>
          <p:cNvPr id="15" name="组合 14"/>
          <p:cNvGrpSpPr/>
          <p:nvPr/>
        </p:nvGrpSpPr>
        <p:grpSpPr>
          <a:xfrm>
            <a:off x="4701568" y="1096357"/>
            <a:ext cx="3455617" cy="2990271"/>
            <a:chOff x="2466945" y="1407843"/>
            <a:chExt cx="1861430" cy="1610763"/>
          </a:xfrm>
        </p:grpSpPr>
        <p:sp>
          <p:nvSpPr>
            <p:cNvPr id="16" name="Freeform 9"/>
            <p:cNvSpPr/>
            <p:nvPr/>
          </p:nvSpPr>
          <p:spPr bwMode="auto">
            <a:xfrm>
              <a:off x="2466945" y="1407843"/>
              <a:ext cx="1861430" cy="1610763"/>
            </a:xfrm>
            <a:custGeom>
              <a:avLst/>
              <a:gdLst>
                <a:gd name="T0" fmla="*/ 15 w 740"/>
                <a:gd name="T1" fmla="*/ 47 h 640"/>
                <a:gd name="T2" fmla="*/ 42 w 740"/>
                <a:gd name="T3" fmla="*/ 0 h 640"/>
                <a:gd name="T4" fmla="*/ 698 w 740"/>
                <a:gd name="T5" fmla="*/ 0 h 640"/>
                <a:gd name="T6" fmla="*/ 725 w 740"/>
                <a:gd name="T7" fmla="*/ 47 h 640"/>
                <a:gd name="T8" fmla="*/ 397 w 740"/>
                <a:gd name="T9" fmla="*/ 614 h 640"/>
                <a:gd name="T10" fmla="*/ 343 w 740"/>
                <a:gd name="T11" fmla="*/ 614 h 640"/>
                <a:gd name="T12" fmla="*/ 15 w 740"/>
                <a:gd name="T13" fmla="*/ 47 h 640"/>
              </a:gdLst>
              <a:ahLst/>
              <a:cxnLst>
                <a:cxn ang="0">
                  <a:pos x="T0" y="T1"/>
                </a:cxn>
                <a:cxn ang="0">
                  <a:pos x="T2" y="T3"/>
                </a:cxn>
                <a:cxn ang="0">
                  <a:pos x="T4" y="T5"/>
                </a:cxn>
                <a:cxn ang="0">
                  <a:pos x="T6" y="T7"/>
                </a:cxn>
                <a:cxn ang="0">
                  <a:pos x="T8" y="T9"/>
                </a:cxn>
                <a:cxn ang="0">
                  <a:pos x="T10" y="T11"/>
                </a:cxn>
                <a:cxn ang="0">
                  <a:pos x="T12" y="T13"/>
                </a:cxn>
              </a:cxnLst>
              <a:rect l="0" t="0" r="r" b="b"/>
              <a:pathLst>
                <a:path w="740" h="640">
                  <a:moveTo>
                    <a:pt x="15" y="47"/>
                  </a:moveTo>
                  <a:cubicBezTo>
                    <a:pt x="0" y="21"/>
                    <a:pt x="12" y="0"/>
                    <a:pt x="42" y="0"/>
                  </a:cubicBezTo>
                  <a:cubicBezTo>
                    <a:pt x="698" y="0"/>
                    <a:pt x="698" y="0"/>
                    <a:pt x="698" y="0"/>
                  </a:cubicBezTo>
                  <a:cubicBezTo>
                    <a:pt x="728" y="0"/>
                    <a:pt x="740" y="21"/>
                    <a:pt x="725" y="47"/>
                  </a:cubicBezTo>
                  <a:cubicBezTo>
                    <a:pt x="397" y="614"/>
                    <a:pt x="397" y="614"/>
                    <a:pt x="397" y="614"/>
                  </a:cubicBezTo>
                  <a:cubicBezTo>
                    <a:pt x="382" y="640"/>
                    <a:pt x="358" y="640"/>
                    <a:pt x="343" y="614"/>
                  </a:cubicBezTo>
                  <a:lnTo>
                    <a:pt x="15" y="47"/>
                  </a:lnTo>
                  <a:close/>
                </a:path>
              </a:pathLst>
            </a:custGeom>
            <a:gradFill flip="none" rotWithShape="1">
              <a:gsLst>
                <a:gs pos="0">
                  <a:srgbClr val="F0F0F0"/>
                </a:gs>
                <a:gs pos="100000">
                  <a:srgbClr val="F1F1F1"/>
                </a:gs>
              </a:gsLst>
              <a:lin ang="2700000" scaled="1"/>
              <a:tileRect/>
            </a:gradFill>
            <a:ln w="38100" cap="flat" cmpd="sng" algn="ctr">
              <a:gradFill flip="none" rotWithShape="1">
                <a:gsLst>
                  <a:gs pos="100000">
                    <a:srgbClr val="FFFFFF"/>
                  </a:gs>
                  <a:gs pos="0">
                    <a:srgbClr val="CECED0"/>
                  </a:gs>
                </a:gsLst>
                <a:lin ang="13500000" scaled="1"/>
                <a:tileRect/>
              </a:gradFill>
              <a:prstDash val="solid"/>
              <a:miter lim="800000"/>
            </a:ln>
            <a:effectLst>
              <a:outerShdw blurRad="190500" dist="88900" dir="2700000" algn="tl" rotWithShape="0">
                <a:prstClr val="black">
                  <a:alpha val="35000"/>
                </a:prstClr>
              </a:outerShdw>
            </a:effectLst>
          </p:spPr>
          <p:txBody>
            <a:bodyPr lIns="96382" tIns="48192" rIns="96382" bIns="48192" anchor="ctr"/>
            <a:lstStyle/>
            <a:p>
              <a:pPr algn="ctr" defTabSz="1285240" fontAlgn="auto">
                <a:spcBef>
                  <a:spcPts val="0"/>
                </a:spcBef>
                <a:spcAft>
                  <a:spcPts val="0"/>
                </a:spcAft>
                <a:defRPr/>
              </a:pPr>
              <a:endParaRPr lang="zh-CN" altLang="en-US" sz="2530" kern="0">
                <a:solidFill>
                  <a:sysClr val="window" lastClr="FFFFFF"/>
                </a:solidFill>
                <a:latin typeface="Calibri" panose="020F0502020204030204"/>
                <a:ea typeface="微软雅黑" panose="020B0503020204020204" pitchFamily="34" charset="-122"/>
              </a:endParaRPr>
            </a:p>
          </p:txBody>
        </p:sp>
        <p:sp>
          <p:nvSpPr>
            <p:cNvPr id="17" name="Freeform 9"/>
            <p:cNvSpPr>
              <a:spLocks noChangeAspect="1"/>
            </p:cNvSpPr>
            <p:nvPr/>
          </p:nvSpPr>
          <p:spPr bwMode="auto">
            <a:xfrm>
              <a:off x="2708225" y="1580661"/>
              <a:ext cx="1352221" cy="1170594"/>
            </a:xfrm>
            <a:custGeom>
              <a:avLst/>
              <a:gdLst>
                <a:gd name="T0" fmla="*/ 15 w 740"/>
                <a:gd name="T1" fmla="*/ 47 h 640"/>
                <a:gd name="T2" fmla="*/ 42 w 740"/>
                <a:gd name="T3" fmla="*/ 0 h 640"/>
                <a:gd name="T4" fmla="*/ 698 w 740"/>
                <a:gd name="T5" fmla="*/ 0 h 640"/>
                <a:gd name="T6" fmla="*/ 725 w 740"/>
                <a:gd name="T7" fmla="*/ 47 h 640"/>
                <a:gd name="T8" fmla="*/ 397 w 740"/>
                <a:gd name="T9" fmla="*/ 614 h 640"/>
                <a:gd name="T10" fmla="*/ 343 w 740"/>
                <a:gd name="T11" fmla="*/ 614 h 640"/>
                <a:gd name="T12" fmla="*/ 15 w 740"/>
                <a:gd name="T13" fmla="*/ 47 h 640"/>
              </a:gdLst>
              <a:ahLst/>
              <a:cxnLst>
                <a:cxn ang="0">
                  <a:pos x="T0" y="T1"/>
                </a:cxn>
                <a:cxn ang="0">
                  <a:pos x="T2" y="T3"/>
                </a:cxn>
                <a:cxn ang="0">
                  <a:pos x="T4" y="T5"/>
                </a:cxn>
                <a:cxn ang="0">
                  <a:pos x="T6" y="T7"/>
                </a:cxn>
                <a:cxn ang="0">
                  <a:pos x="T8" y="T9"/>
                </a:cxn>
                <a:cxn ang="0">
                  <a:pos x="T10" y="T11"/>
                </a:cxn>
                <a:cxn ang="0">
                  <a:pos x="T12" y="T13"/>
                </a:cxn>
              </a:cxnLst>
              <a:rect l="0" t="0" r="r" b="b"/>
              <a:pathLst>
                <a:path w="740" h="640">
                  <a:moveTo>
                    <a:pt x="15" y="47"/>
                  </a:moveTo>
                  <a:cubicBezTo>
                    <a:pt x="0" y="21"/>
                    <a:pt x="12" y="0"/>
                    <a:pt x="42" y="0"/>
                  </a:cubicBezTo>
                  <a:cubicBezTo>
                    <a:pt x="698" y="0"/>
                    <a:pt x="698" y="0"/>
                    <a:pt x="698" y="0"/>
                  </a:cubicBezTo>
                  <a:cubicBezTo>
                    <a:pt x="728" y="0"/>
                    <a:pt x="740" y="21"/>
                    <a:pt x="725" y="47"/>
                  </a:cubicBezTo>
                  <a:cubicBezTo>
                    <a:pt x="397" y="614"/>
                    <a:pt x="397" y="614"/>
                    <a:pt x="397" y="614"/>
                  </a:cubicBezTo>
                  <a:cubicBezTo>
                    <a:pt x="382" y="640"/>
                    <a:pt x="358" y="640"/>
                    <a:pt x="343" y="614"/>
                  </a:cubicBezTo>
                  <a:lnTo>
                    <a:pt x="15" y="47"/>
                  </a:lnTo>
                  <a:close/>
                </a:path>
              </a:pathLst>
            </a:custGeom>
            <a:solidFill>
              <a:schemeClr val="accent1"/>
            </a:solidFill>
            <a:ln w="28575" cap="flat">
              <a:noFill/>
              <a:prstDash val="solid"/>
              <a:miter lim="800000"/>
            </a:ln>
            <a:effectLst>
              <a:outerShdw blurRad="127000" dist="63500" dir="2700000" algn="tl" rotWithShape="0">
                <a:prstClr val="black">
                  <a:alpha val="40000"/>
                </a:prstClr>
              </a:outerShdw>
            </a:effectLst>
          </p:spPr>
          <p:txBody>
            <a:bodyPr lIns="96382" tIns="48192" rIns="96382" bIns="48192"/>
            <a:lstStyle/>
            <a:p>
              <a:pPr fontAlgn="auto">
                <a:spcBef>
                  <a:spcPts val="0"/>
                </a:spcBef>
                <a:spcAft>
                  <a:spcPts val="0"/>
                </a:spcAft>
                <a:defRPr/>
              </a:pPr>
              <a:endParaRPr lang="zh-CN" altLang="en-US">
                <a:solidFill>
                  <a:prstClr val="black"/>
                </a:solidFill>
                <a:latin typeface="Arial" panose="020B0604020202020204"/>
                <a:ea typeface="+mn-ea"/>
              </a:endParaRPr>
            </a:p>
          </p:txBody>
        </p:sp>
      </p:grpSp>
      <p:sp>
        <p:nvSpPr>
          <p:cNvPr id="14" name="矩形 259"/>
          <p:cNvSpPr>
            <a:spLocks noChangeArrowheads="1"/>
          </p:cNvSpPr>
          <p:nvPr/>
        </p:nvSpPr>
        <p:spPr bwMode="auto">
          <a:xfrm>
            <a:off x="5012019" y="1542301"/>
            <a:ext cx="2834715" cy="1323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8000" cap="all" dirty="0">
                <a:solidFill>
                  <a:schemeClr val="bg1"/>
                </a:solidFill>
                <a:effectLst>
                  <a:outerShdw blurRad="38100" dist="38100" dir="2700000" algn="tl">
                    <a:srgbClr val="000000">
                      <a:alpha val="43137"/>
                    </a:srgbClr>
                  </a:outerShdw>
                </a:effectLst>
                <a:latin typeface="方正正准黑简体" panose="02000000000000000000" pitchFamily="2" charset="-122"/>
                <a:ea typeface="方正正准黑简体" panose="02000000000000000000" pitchFamily="2" charset="-122"/>
                <a:cs typeface="Arial" panose="020B0604020202020204" pitchFamily="34" charset="0"/>
              </a:rPr>
              <a:t>01</a:t>
            </a:r>
            <a:endParaRPr lang="zh-CN" altLang="en-US" sz="8000" cap="all" dirty="0">
              <a:solidFill>
                <a:schemeClr val="bg1"/>
              </a:solidFill>
              <a:effectLst>
                <a:outerShdw blurRad="38100" dist="38100" dir="2700000" algn="tl">
                  <a:srgbClr val="000000">
                    <a:alpha val="43137"/>
                  </a:srgbClr>
                </a:outerShdw>
              </a:effectLst>
              <a:latin typeface="方正正准黑简体" panose="02000000000000000000" pitchFamily="2" charset="-122"/>
              <a:ea typeface="方正正准黑简体" panose="02000000000000000000" pitchFamily="2" charset="-122"/>
              <a:cs typeface="Arial" panose="020B0604020202020204" pitchFamily="34" charset="0"/>
            </a:endParaRPr>
          </a:p>
        </p:txBody>
      </p:sp>
      <p:cxnSp>
        <p:nvCxnSpPr>
          <p:cNvPr id="31" name="直接连接符 30"/>
          <p:cNvCxnSpPr/>
          <p:nvPr>
            <p:custDataLst>
              <p:tags r:id="rId1"/>
            </p:custDataLst>
          </p:nvPr>
        </p:nvCxnSpPr>
        <p:spPr>
          <a:xfrm>
            <a:off x="4125406" y="4944538"/>
            <a:ext cx="4639519"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MH_Entry_1"/>
          <p:cNvSpPr/>
          <p:nvPr>
            <p:custDataLst>
              <p:tags r:id="rId2"/>
            </p:custDataLst>
          </p:nvPr>
        </p:nvSpPr>
        <p:spPr>
          <a:xfrm>
            <a:off x="3982680" y="4107239"/>
            <a:ext cx="4966664" cy="73850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r>
              <a:rPr lang="en-US" altLang="zh-CN" sz="4800" dirty="0">
                <a:solidFill>
                  <a:schemeClr val="bg1"/>
                </a:solidFill>
                <a:latin typeface="Arial" panose="020B0604020202020204" pitchFamily="34" charset="0"/>
                <a:ea typeface="微软雅黑" panose="020B0503020204020204" pitchFamily="34" charset="-122"/>
                <a:sym typeface="Arial" panose="020B0604020202020204" pitchFamily="34" charset="0"/>
              </a:rPr>
              <a:t>       </a:t>
            </a:r>
            <a:r>
              <a:rPr lang="zh-CN" altLang="en-US" sz="4800" dirty="0">
                <a:solidFill>
                  <a:schemeClr val="bg1"/>
                </a:solidFill>
                <a:latin typeface="Arial" panose="020B0604020202020204" pitchFamily="34" charset="0"/>
                <a:ea typeface="微软雅黑" panose="020B0503020204020204" pitchFamily="34" charset="-122"/>
                <a:sym typeface="Arial" panose="020B0604020202020204" pitchFamily="34" charset="0"/>
              </a:rPr>
              <a:t>项目概述</a:t>
            </a:r>
            <a:endParaRPr lang="zh-CN" altLang="en-US" sz="48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TextBox 11"/>
          <p:cNvSpPr txBox="1"/>
          <p:nvPr/>
        </p:nvSpPr>
        <p:spPr>
          <a:xfrm>
            <a:off x="5375725" y="5011447"/>
            <a:ext cx="760730" cy="337185"/>
          </a:xfrm>
          <a:prstGeom prst="rect">
            <a:avLst/>
          </a:prstGeom>
          <a:noFill/>
        </p:spPr>
        <p:txBody>
          <a:bodyPr wrap="none" rtlCol="0">
            <a:spAutoFit/>
          </a:bodyPr>
          <a:lstStyle/>
          <a:p>
            <a:pPr marL="171450" lvl="1" indent="-171450">
              <a:buFont typeface="Arial" panose="020B0604020202020204" pitchFamily="34" charset="0"/>
              <a:buChar char="•"/>
            </a:pPr>
            <a:r>
              <a:rPr lang="zh-CN" altLang="en-US" sz="1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背景</a:t>
            </a:r>
            <a:endParaRPr lang="zh-CN" altLang="en-US" sz="1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4" name="TextBox 11"/>
          <p:cNvSpPr txBox="1"/>
          <p:nvPr/>
        </p:nvSpPr>
        <p:spPr>
          <a:xfrm>
            <a:off x="6889892" y="5011447"/>
            <a:ext cx="1167130" cy="337185"/>
          </a:xfrm>
          <a:prstGeom prst="rect">
            <a:avLst/>
          </a:prstGeom>
          <a:noFill/>
        </p:spPr>
        <p:txBody>
          <a:bodyPr wrap="none" rtlCol="0">
            <a:spAutoFit/>
          </a:bodyPr>
          <a:lstStyle/>
          <a:p>
            <a:pPr marL="171450" lvl="1" indent="-171450">
              <a:buFont typeface="Arial" panose="020B0604020202020204" pitchFamily="34" charset="0"/>
              <a:buChar char="•"/>
            </a:pPr>
            <a:r>
              <a:rPr lang="zh-CN" altLang="en-US" sz="1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项目目标</a:t>
            </a:r>
            <a:endParaRPr lang="zh-CN" altLang="en-US" sz="1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9">
        <p14:flip dir="r"/>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49" presetClass="entr" presetSubtype="0" decel="10000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p:cTn id="11" dur="500" fill="hold"/>
                                        <p:tgtEl>
                                          <p:spTgt spid="15"/>
                                        </p:tgtEl>
                                        <p:attrNameLst>
                                          <p:attrName>ppt_w</p:attrName>
                                        </p:attrNameLst>
                                      </p:cBhvr>
                                      <p:tavLst>
                                        <p:tav tm="0">
                                          <p:val>
                                            <p:fltVal val="0"/>
                                          </p:val>
                                        </p:tav>
                                        <p:tav tm="100000">
                                          <p:val>
                                            <p:strVal val="#ppt_w"/>
                                          </p:val>
                                        </p:tav>
                                      </p:tavLst>
                                    </p:anim>
                                    <p:anim calcmode="lin" valueType="num">
                                      <p:cBhvr>
                                        <p:cTn id="12" dur="500" fill="hold"/>
                                        <p:tgtEl>
                                          <p:spTgt spid="15"/>
                                        </p:tgtEl>
                                        <p:attrNameLst>
                                          <p:attrName>ppt_h</p:attrName>
                                        </p:attrNameLst>
                                      </p:cBhvr>
                                      <p:tavLst>
                                        <p:tav tm="0">
                                          <p:val>
                                            <p:fltVal val="0"/>
                                          </p:val>
                                        </p:tav>
                                        <p:tav tm="100000">
                                          <p:val>
                                            <p:strVal val="#ppt_h"/>
                                          </p:val>
                                        </p:tav>
                                      </p:tavLst>
                                    </p:anim>
                                    <p:anim calcmode="lin" valueType="num">
                                      <p:cBhvr>
                                        <p:cTn id="13" dur="500" fill="hold"/>
                                        <p:tgtEl>
                                          <p:spTgt spid="15"/>
                                        </p:tgtEl>
                                        <p:attrNameLst>
                                          <p:attrName>style.rotation</p:attrName>
                                        </p:attrNameLst>
                                      </p:cBhvr>
                                      <p:tavLst>
                                        <p:tav tm="0">
                                          <p:val>
                                            <p:fltVal val="360"/>
                                          </p:val>
                                        </p:tav>
                                        <p:tav tm="100000">
                                          <p:val>
                                            <p:fltVal val="0"/>
                                          </p:val>
                                        </p:tav>
                                      </p:tavLst>
                                    </p:anim>
                                    <p:animEffect transition="in" filter="fade">
                                      <p:cBhvr>
                                        <p:cTn id="14" dur="500"/>
                                        <p:tgtEl>
                                          <p:spTgt spid="15"/>
                                        </p:tgtEl>
                                      </p:cBhvr>
                                    </p:animEffect>
                                  </p:childTnLst>
                                </p:cTn>
                              </p:par>
                            </p:childTnLst>
                          </p:cTn>
                        </p:par>
                        <p:par>
                          <p:cTn id="15" fill="hold">
                            <p:stCondLst>
                              <p:cond delay="1000"/>
                            </p:stCondLst>
                            <p:childTnLst>
                              <p:par>
                                <p:cTn id="16" presetID="41" presetClass="entr" presetSubtype="0" fill="hold" grpId="0" nodeType="afterEffect">
                                  <p:stCondLst>
                                    <p:cond delay="0"/>
                                  </p:stCondLst>
                                  <p:iterate type="lt">
                                    <p:tmPct val="10000"/>
                                  </p:iterate>
                                  <p:childTnLst>
                                    <p:set>
                                      <p:cBhvr>
                                        <p:cTn id="17" dur="1" fill="hold">
                                          <p:stCondLst>
                                            <p:cond delay="0"/>
                                          </p:stCondLst>
                                        </p:cTn>
                                        <p:tgtEl>
                                          <p:spTgt spid="14"/>
                                        </p:tgtEl>
                                        <p:attrNameLst>
                                          <p:attrName>style.visibility</p:attrName>
                                        </p:attrNameLst>
                                      </p:cBhvr>
                                      <p:to>
                                        <p:strVal val="visible"/>
                                      </p:to>
                                    </p:set>
                                    <p:anim calcmode="lin" valueType="num">
                                      <p:cBhvr>
                                        <p:cTn id="18" dur="5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14"/>
                                        </p:tgtEl>
                                        <p:attrNameLst>
                                          <p:attrName>ppt_y</p:attrName>
                                        </p:attrNameLst>
                                      </p:cBhvr>
                                      <p:tavLst>
                                        <p:tav tm="0">
                                          <p:val>
                                            <p:strVal val="#ppt_y"/>
                                          </p:val>
                                        </p:tav>
                                        <p:tav tm="100000">
                                          <p:val>
                                            <p:strVal val="#ppt_y"/>
                                          </p:val>
                                        </p:tav>
                                      </p:tavLst>
                                    </p:anim>
                                    <p:anim calcmode="lin" valueType="num">
                                      <p:cBhvr>
                                        <p:cTn id="20" dur="5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14"/>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14"/>
                                        </p:tgtEl>
                                      </p:cBhvr>
                                    </p:animEffect>
                                  </p:childTnLst>
                                </p:cTn>
                              </p:par>
                            </p:childTnLst>
                          </p:cTn>
                        </p:par>
                        <p:par>
                          <p:cTn id="23" fill="hold">
                            <p:stCondLst>
                              <p:cond delay="1549"/>
                            </p:stCondLst>
                            <p:childTnLst>
                              <p:par>
                                <p:cTn id="24" presetID="26" presetClass="emph" presetSubtype="0" fill="hold" grpId="1" nodeType="afterEffect">
                                  <p:stCondLst>
                                    <p:cond delay="0"/>
                                  </p:stCondLst>
                                  <p:iterate type="lt">
                                    <p:tmPct val="0"/>
                                  </p:iterate>
                                  <p:childTnLst>
                                    <p:animEffect transition="out" filter="fade">
                                      <p:cBhvr>
                                        <p:cTn id="25" dur="500" tmFilter="0, 0; .2, .5; .8, .5; 1, 0"/>
                                        <p:tgtEl>
                                          <p:spTgt spid="14"/>
                                        </p:tgtEl>
                                      </p:cBhvr>
                                    </p:animEffect>
                                    <p:animScale>
                                      <p:cBhvr>
                                        <p:cTn id="26" dur="250" autoRev="1" fill="hold"/>
                                        <p:tgtEl>
                                          <p:spTgt spid="14"/>
                                        </p:tgtEl>
                                      </p:cBhvr>
                                      <p:by x="105000" y="105000"/>
                                    </p:animScale>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wipe(down)">
                                      <p:cBhvr>
                                        <p:cTn id="31" dur="500"/>
                                        <p:tgtEl>
                                          <p:spTgt spid="3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wipe(left)">
                                      <p:cBhvr>
                                        <p:cTn id="36" dur="500"/>
                                        <p:tgtEl>
                                          <p:spTgt spid="31"/>
                                        </p:tgtEl>
                                      </p:cBhvr>
                                    </p:animEffect>
                                  </p:childTnLst>
                                </p:cTn>
                              </p:par>
                            </p:childTnLst>
                          </p:cTn>
                        </p:par>
                        <p:par>
                          <p:cTn id="37" fill="hold">
                            <p:stCondLst>
                              <p:cond delay="500"/>
                            </p:stCondLst>
                            <p:childTnLst>
                              <p:par>
                                <p:cTn id="38" presetID="12" presetClass="entr" presetSubtype="8" fill="hold" grpId="0" nodeType="afterEffect">
                                  <p:stCondLst>
                                    <p:cond delay="0"/>
                                  </p:stCondLst>
                                  <p:childTnLst>
                                    <p:set>
                                      <p:cBhvr>
                                        <p:cTn id="39" dur="1" fill="hold">
                                          <p:stCondLst>
                                            <p:cond delay="0"/>
                                          </p:stCondLst>
                                        </p:cTn>
                                        <p:tgtEl>
                                          <p:spTgt spid="33"/>
                                        </p:tgtEl>
                                        <p:attrNameLst>
                                          <p:attrName>style.visibility</p:attrName>
                                        </p:attrNameLst>
                                      </p:cBhvr>
                                      <p:to>
                                        <p:strVal val="visible"/>
                                      </p:to>
                                    </p:set>
                                    <p:anim calcmode="lin" valueType="num">
                                      <p:cBhvr additive="base">
                                        <p:cTn id="40" dur="500"/>
                                        <p:tgtEl>
                                          <p:spTgt spid="33"/>
                                        </p:tgtEl>
                                        <p:attrNameLst>
                                          <p:attrName>ppt_x</p:attrName>
                                        </p:attrNameLst>
                                      </p:cBhvr>
                                      <p:tavLst>
                                        <p:tav tm="0">
                                          <p:val>
                                            <p:strVal val="#ppt_x-#ppt_w*1.125000"/>
                                          </p:val>
                                        </p:tav>
                                        <p:tav tm="100000">
                                          <p:val>
                                            <p:strVal val="#ppt_x"/>
                                          </p:val>
                                        </p:tav>
                                      </p:tavLst>
                                    </p:anim>
                                    <p:animEffect transition="in" filter="wipe(right)">
                                      <p:cBhvr>
                                        <p:cTn id="41" dur="500"/>
                                        <p:tgtEl>
                                          <p:spTgt spid="33"/>
                                        </p:tgtEl>
                                      </p:cBhvr>
                                    </p:animEffect>
                                  </p:childTnLst>
                                </p:cTn>
                              </p:par>
                            </p:childTnLst>
                          </p:cTn>
                        </p:par>
                        <p:par>
                          <p:cTn id="42" fill="hold">
                            <p:stCondLst>
                              <p:cond delay="1000"/>
                            </p:stCondLst>
                            <p:childTnLst>
                              <p:par>
                                <p:cTn id="43" presetID="12" presetClass="entr" presetSubtype="8" fill="hold" grpId="0" nodeType="afterEffect">
                                  <p:stCondLst>
                                    <p:cond delay="0"/>
                                  </p:stCondLst>
                                  <p:childTnLst>
                                    <p:set>
                                      <p:cBhvr>
                                        <p:cTn id="44" dur="1" fill="hold">
                                          <p:stCondLst>
                                            <p:cond delay="0"/>
                                          </p:stCondLst>
                                        </p:cTn>
                                        <p:tgtEl>
                                          <p:spTgt spid="34"/>
                                        </p:tgtEl>
                                        <p:attrNameLst>
                                          <p:attrName>style.visibility</p:attrName>
                                        </p:attrNameLst>
                                      </p:cBhvr>
                                      <p:to>
                                        <p:strVal val="visible"/>
                                      </p:to>
                                    </p:set>
                                    <p:anim calcmode="lin" valueType="num">
                                      <p:cBhvr additive="base">
                                        <p:cTn id="45" dur="500"/>
                                        <p:tgtEl>
                                          <p:spTgt spid="34"/>
                                        </p:tgtEl>
                                        <p:attrNameLst>
                                          <p:attrName>ppt_x</p:attrName>
                                        </p:attrNameLst>
                                      </p:cBhvr>
                                      <p:tavLst>
                                        <p:tav tm="0">
                                          <p:val>
                                            <p:strVal val="#ppt_x-#ppt_w*1.125000"/>
                                          </p:val>
                                        </p:tav>
                                        <p:tav tm="100000">
                                          <p:val>
                                            <p:strVal val="#ppt_x"/>
                                          </p:val>
                                        </p:tav>
                                      </p:tavLst>
                                    </p:anim>
                                    <p:animEffect transition="in" filter="wipe(right)">
                                      <p:cBhvr>
                                        <p:cTn id="4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p:bldP spid="14" grpId="1"/>
      <p:bldP spid="32" grpId="0" bldLvl="0" animBg="1"/>
      <p:bldP spid="33" grpId="0"/>
      <p:bldP spid="3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占位符 13"/>
          <p:cNvSpPr txBox="1"/>
          <p:nvPr/>
        </p:nvSpPr>
        <p:spPr>
          <a:xfrm>
            <a:off x="380703" y="214850"/>
            <a:ext cx="2160240" cy="355063"/>
          </a:xfrm>
          <a:prstGeom prst="rect">
            <a:avLst/>
          </a:prstGeom>
        </p:spPr>
        <p:txBody>
          <a:bodyPr vert="horz"/>
          <a:lstStyle>
            <a:lvl1pPr marL="0" indent="0" algn="l" defTabSz="964565" rtl="0" eaLnBrk="1" latinLnBrk="0" hangingPunct="1">
              <a:lnSpc>
                <a:spcPct val="100000"/>
              </a:lnSpc>
              <a:spcBef>
                <a:spcPts val="1055"/>
              </a:spcBef>
              <a:buFont typeface="Arial" panose="020B0604020202020204" pitchFamily="34" charset="0"/>
              <a:buNone/>
              <a:defRPr sz="1685" kern="1200">
                <a:solidFill>
                  <a:schemeClr val="tx1"/>
                </a:solidFill>
                <a:latin typeface="+mn-lt"/>
                <a:ea typeface="+mn-ea"/>
                <a:cs typeface="+mn-cs"/>
              </a:defRPr>
            </a:lvl1pPr>
            <a:lvl2pPr marL="723265" indent="-241300" algn="l" defTabSz="964565"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4565"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r>
              <a:rPr kumimoji="1" lang="zh-CN" altLang="en-US" sz="1800" dirty="0" smtClean="0">
                <a:solidFill>
                  <a:schemeClr val="accent3"/>
                </a:solidFill>
                <a:latin typeface="微软雅黑" panose="020B0503020204020204" pitchFamily="34" charset="-122"/>
                <a:ea typeface="微软雅黑" panose="020B0503020204020204" pitchFamily="34" charset="-122"/>
              </a:rPr>
              <a:t>项目概述</a:t>
            </a:r>
            <a:r>
              <a:rPr kumimoji="1" lang="en-US" altLang="zh-CN" sz="1800" dirty="0" smtClean="0">
                <a:solidFill>
                  <a:schemeClr val="accent3"/>
                </a:solidFill>
                <a:latin typeface="微软雅黑" panose="020B0503020204020204" pitchFamily="34" charset="-122"/>
                <a:ea typeface="微软雅黑" panose="020B0503020204020204" pitchFamily="34" charset="-122"/>
              </a:rPr>
              <a:t>--</a:t>
            </a:r>
            <a:r>
              <a:rPr kumimoji="1" lang="zh-CN" altLang="en-US" sz="1800" dirty="0" smtClean="0">
                <a:solidFill>
                  <a:schemeClr val="accent3"/>
                </a:solidFill>
                <a:latin typeface="微软雅黑" panose="020B0503020204020204" pitchFamily="34" charset="-122"/>
                <a:ea typeface="微软雅黑" panose="020B0503020204020204" pitchFamily="34" charset="-122"/>
              </a:rPr>
              <a:t>背景</a:t>
            </a:r>
            <a:endParaRPr kumimoji="1" lang="zh-CN" altLang="en-US" sz="1800" dirty="0" smtClean="0">
              <a:solidFill>
                <a:schemeClr val="accent3"/>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816315" y="1572629"/>
            <a:ext cx="7010497" cy="3829562"/>
          </a:xfrm>
          <a:prstGeom prst="rect">
            <a:avLst/>
          </a:prstGeom>
        </p:spPr>
      </p:pic>
      <p:sp>
        <p:nvSpPr>
          <p:cNvPr id="2" name="文本框 1"/>
          <p:cNvSpPr txBox="1"/>
          <p:nvPr/>
        </p:nvSpPr>
        <p:spPr>
          <a:xfrm>
            <a:off x="8044180" y="2085975"/>
            <a:ext cx="4605655" cy="2584450"/>
          </a:xfrm>
          <a:prstGeom prst="rect">
            <a:avLst/>
          </a:prstGeom>
          <a:noFill/>
        </p:spPr>
        <p:txBody>
          <a:bodyPr wrap="square" rtlCol="0" anchor="t">
            <a:spAutoFit/>
          </a:bodyPr>
          <a:p>
            <a:r>
              <a:rPr lang="en-US" altLang="zh-CN" b="1" dirty="0">
                <a:solidFill>
                  <a:schemeClr val="tx1"/>
                </a:solidFill>
                <a:latin typeface="幼圆" panose="02010509060101010101" charset="-122"/>
                <a:ea typeface="幼圆" panose="02010509060101010101" charset="-122"/>
                <a:sym typeface="+mn-ea"/>
              </a:rPr>
              <a:t>    </a:t>
            </a:r>
            <a:r>
              <a:rPr lang="zh-CN" altLang="en-US" b="1" dirty="0">
                <a:solidFill>
                  <a:schemeClr val="tx1"/>
                </a:solidFill>
                <a:latin typeface="幼圆" panose="02010509060101010101" charset="-122"/>
                <a:ea typeface="幼圆" panose="02010509060101010101" charset="-122"/>
                <a:sym typeface="+mn-ea"/>
              </a:rPr>
              <a:t>在我们的生活当中可能会有类似的经历，我们想要购买某件商品，一般是搜索该商品的类别去查询我们想要的产品。</a:t>
            </a:r>
            <a:endParaRPr lang="zh-CN" altLang="en-US" b="1" dirty="0">
              <a:solidFill>
                <a:schemeClr val="tx1"/>
              </a:solidFill>
              <a:latin typeface="幼圆" panose="02010509060101010101" charset="-122"/>
              <a:ea typeface="幼圆" panose="02010509060101010101" charset="-122"/>
              <a:sym typeface="+mn-ea"/>
            </a:endParaRPr>
          </a:p>
          <a:p>
            <a:endParaRPr lang="zh-CN" altLang="en-US" b="1" dirty="0">
              <a:solidFill>
                <a:schemeClr val="tx1"/>
              </a:solidFill>
              <a:latin typeface="幼圆" panose="02010509060101010101" charset="-122"/>
              <a:ea typeface="幼圆" panose="02010509060101010101" charset="-122"/>
              <a:sym typeface="+mn-ea"/>
            </a:endParaRPr>
          </a:p>
          <a:p>
            <a:r>
              <a:rPr lang="zh-CN" altLang="en-US" b="1" dirty="0">
                <a:solidFill>
                  <a:schemeClr val="tx1"/>
                </a:solidFill>
                <a:latin typeface="幼圆" panose="02010509060101010101" charset="-122"/>
                <a:ea typeface="幼圆" panose="02010509060101010101" charset="-122"/>
                <a:sym typeface="+mn-ea"/>
              </a:rPr>
              <a:t>    但是会存在着搜出来的商品和我们想要商品的类别不符的情况，这就是由于分类不精确导致的问题。</a:t>
            </a:r>
            <a:endParaRPr lang="zh-CN" altLang="en-US" b="1" dirty="0">
              <a:solidFill>
                <a:schemeClr val="tx1"/>
              </a:solidFill>
              <a:latin typeface="幼圆" panose="02010509060101010101" charset="-122"/>
              <a:ea typeface="幼圆" panose="02010509060101010101" charset="-122"/>
              <a:sym typeface="+mn-ea"/>
            </a:endParaRPr>
          </a:p>
          <a:p>
            <a:endParaRPr lang="zh-CN" altLang="en-US" b="1" dirty="0">
              <a:solidFill>
                <a:schemeClr val="tx1"/>
              </a:solidFill>
              <a:latin typeface="幼圆" panose="02010509060101010101" charset="-122"/>
              <a:ea typeface="幼圆" panose="02010509060101010101" charset="-122"/>
              <a:sym typeface="+mn-ea"/>
            </a:endParaRPr>
          </a:p>
          <a:p>
            <a:r>
              <a:rPr lang="zh-CN" altLang="en-US" b="1" dirty="0">
                <a:solidFill>
                  <a:schemeClr val="tx1"/>
                </a:solidFill>
                <a:latin typeface="幼圆" panose="02010509060101010101" charset="-122"/>
                <a:ea typeface="幼圆" panose="02010509060101010101" charset="-122"/>
                <a:sym typeface="+mn-ea"/>
              </a:rPr>
              <a:t>    </a:t>
            </a:r>
            <a:endParaRPr lang="zh-CN" altLang="en-US" b="1" dirty="0">
              <a:solidFill>
                <a:srgbClr val="FF0000"/>
              </a:solidFill>
              <a:latin typeface="幼圆" panose="02010509060101010101" charset="-122"/>
              <a:ea typeface="幼圆" panose="02010509060101010101" charset="-122"/>
              <a:sym typeface="+mn-ea"/>
            </a:endParaRPr>
          </a:p>
        </p:txBody>
      </p:sp>
      <p:sp>
        <p:nvSpPr>
          <p:cNvPr id="5" name="思想气泡: 云 4"/>
          <p:cNvSpPr/>
          <p:nvPr/>
        </p:nvSpPr>
        <p:spPr>
          <a:xfrm>
            <a:off x="8864416" y="4901278"/>
            <a:ext cx="2964426" cy="1897523"/>
          </a:xfrm>
          <a:prstGeom prst="cloudCallou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b="1" dirty="0"/>
              <a:t>哪一类？</a:t>
            </a:r>
            <a:endParaRPr lang="zh-CN" altLang="en-US" sz="2000" b="1" dirty="0"/>
          </a:p>
        </p:txBody>
      </p:sp>
      <p:pic>
        <p:nvPicPr>
          <p:cNvPr id="4" name="图片 3" descr="timg (6)"/>
          <p:cNvPicPr>
            <a:picLocks noChangeAspect="1"/>
          </p:cNvPicPr>
          <p:nvPr/>
        </p:nvPicPr>
        <p:blipFill>
          <a:blip r:embed="rId2"/>
          <a:stretch>
            <a:fillRect/>
          </a:stretch>
        </p:blipFill>
        <p:spPr>
          <a:xfrm>
            <a:off x="9424035" y="90170"/>
            <a:ext cx="3225800" cy="11569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9">
        <p14:flip dir="r"/>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文本占位符 13"/>
          <p:cNvSpPr txBox="1"/>
          <p:nvPr/>
        </p:nvSpPr>
        <p:spPr>
          <a:xfrm>
            <a:off x="381000" y="214630"/>
            <a:ext cx="2489200" cy="354965"/>
          </a:xfrm>
          <a:prstGeom prst="rect">
            <a:avLst/>
          </a:prstGeom>
        </p:spPr>
        <p:txBody>
          <a:bodyPr vert="horz"/>
          <a:lstStyle>
            <a:lvl1pPr marL="0" indent="0" algn="l" defTabSz="964565" rtl="0" eaLnBrk="1" latinLnBrk="0" hangingPunct="1">
              <a:lnSpc>
                <a:spcPct val="100000"/>
              </a:lnSpc>
              <a:spcBef>
                <a:spcPts val="1055"/>
              </a:spcBef>
              <a:buFont typeface="Arial" panose="020B0604020202020204" pitchFamily="34" charset="0"/>
              <a:buNone/>
              <a:defRPr sz="1685" kern="1200">
                <a:solidFill>
                  <a:schemeClr val="tx1"/>
                </a:solidFill>
                <a:latin typeface="+mn-lt"/>
                <a:ea typeface="+mn-ea"/>
                <a:cs typeface="+mn-cs"/>
              </a:defRPr>
            </a:lvl1pPr>
            <a:lvl2pPr marL="723265" indent="-241300" algn="l" defTabSz="964565"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4565"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r>
              <a:rPr kumimoji="1" lang="zh-CN" altLang="en-US" sz="1800" dirty="0" smtClean="0">
                <a:solidFill>
                  <a:schemeClr val="accent3"/>
                </a:solidFill>
                <a:latin typeface="微软雅黑" panose="020B0503020204020204" pitchFamily="34" charset="-122"/>
                <a:ea typeface="微软雅黑" panose="020B0503020204020204" pitchFamily="34" charset="-122"/>
              </a:rPr>
              <a:t>项目概述</a:t>
            </a:r>
            <a:r>
              <a:rPr kumimoji="1" lang="en-US" altLang="zh-CN" sz="1800" dirty="0" smtClean="0">
                <a:solidFill>
                  <a:schemeClr val="accent3"/>
                </a:solidFill>
                <a:latin typeface="微软雅黑" panose="020B0503020204020204" pitchFamily="34" charset="-122"/>
                <a:ea typeface="微软雅黑" panose="020B0503020204020204" pitchFamily="34" charset="-122"/>
              </a:rPr>
              <a:t>--</a:t>
            </a:r>
            <a:r>
              <a:rPr kumimoji="1" lang="zh-CN" altLang="en-US" sz="1800" dirty="0" smtClean="0">
                <a:solidFill>
                  <a:schemeClr val="accent3"/>
                </a:solidFill>
                <a:latin typeface="微软雅黑" panose="020B0503020204020204" pitchFamily="34" charset="-122"/>
                <a:ea typeface="微软雅黑" panose="020B0503020204020204" pitchFamily="34" charset="-122"/>
              </a:rPr>
              <a:t>项目目标</a:t>
            </a:r>
            <a:endParaRPr kumimoji="1" lang="zh-CN" altLang="en-US" sz="1800" dirty="0" smtClean="0">
              <a:solidFill>
                <a:schemeClr val="accent3"/>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3828415" y="1098550"/>
            <a:ext cx="5224145" cy="922020"/>
          </a:xfrm>
          <a:prstGeom prst="rect">
            <a:avLst/>
          </a:prstGeom>
          <a:noFill/>
        </p:spPr>
        <p:txBody>
          <a:bodyPr wrap="square" rtlCol="0" anchor="t">
            <a:spAutoFit/>
          </a:bodyPr>
          <a:p>
            <a:r>
              <a:rPr lang="zh-CN" altLang="en-US" b="1" dirty="0">
                <a:latin typeface="幼圆" panose="02010509060101010101" charset="-122"/>
                <a:ea typeface="幼圆" panose="02010509060101010101" charset="-122"/>
                <a:sym typeface="+mn-ea"/>
              </a:rPr>
              <a:t>因此我们的项目旨在针对来自不同零售平台的商品，能够</a:t>
            </a:r>
            <a:r>
              <a:rPr lang="zh-CN" altLang="en-US" b="1" dirty="0">
                <a:solidFill>
                  <a:srgbClr val="FF0000"/>
                </a:solidFill>
                <a:latin typeface="幼圆" panose="02010509060101010101" charset="-122"/>
                <a:ea typeface="幼圆" panose="02010509060101010101" charset="-122"/>
                <a:sym typeface="+mn-ea"/>
              </a:rPr>
              <a:t>通过其商品描述信息自动高效地判定其类别。</a:t>
            </a:r>
            <a:endParaRPr lang="zh-CN" altLang="en-US"/>
          </a:p>
        </p:txBody>
      </p:sp>
      <p:pic>
        <p:nvPicPr>
          <p:cNvPr id="5" name="图片 4" descr="u=3943740611,1762927360&amp;fm=26&amp;gp=0"/>
          <p:cNvPicPr>
            <a:picLocks noChangeAspect="1"/>
          </p:cNvPicPr>
          <p:nvPr/>
        </p:nvPicPr>
        <p:blipFill>
          <a:blip r:embed="rId1"/>
          <a:stretch>
            <a:fillRect/>
          </a:stretch>
        </p:blipFill>
        <p:spPr>
          <a:xfrm>
            <a:off x="10652760" y="111760"/>
            <a:ext cx="2095500" cy="2095500"/>
          </a:xfrm>
          <a:prstGeom prst="rect">
            <a:avLst/>
          </a:prstGeom>
        </p:spPr>
      </p:pic>
      <p:pic>
        <p:nvPicPr>
          <p:cNvPr id="6" name="图片 5"/>
          <p:cNvPicPr>
            <a:picLocks noChangeAspect="1"/>
          </p:cNvPicPr>
          <p:nvPr/>
        </p:nvPicPr>
        <p:blipFill>
          <a:blip r:embed="rId2"/>
          <a:stretch>
            <a:fillRect/>
          </a:stretch>
        </p:blipFill>
        <p:spPr>
          <a:xfrm>
            <a:off x="2870200" y="2207260"/>
            <a:ext cx="6930390" cy="429514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9">
        <p14:flip dir="r"/>
      </p:transition>
    </mc:Choice>
    <mc:Fallback>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6669" y="521082"/>
            <a:ext cx="12857163" cy="59757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9" tIns="45714" rIns="91429" bIns="45714" numCol="1" spcCol="0" rtlCol="0" fromWordArt="0" anchor="ctr" anchorCtr="0" forceAA="0" compatLnSpc="1">
            <a:noAutofit/>
          </a:bodyPr>
          <a:lstStyle/>
          <a:p>
            <a:pPr algn="ctr"/>
            <a:endParaRPr lang="zh-CN" altLang="en-US"/>
          </a:p>
        </p:txBody>
      </p:sp>
      <p:grpSp>
        <p:nvGrpSpPr>
          <p:cNvPr id="15" name="组合 14"/>
          <p:cNvGrpSpPr/>
          <p:nvPr/>
        </p:nvGrpSpPr>
        <p:grpSpPr>
          <a:xfrm>
            <a:off x="4701568" y="1096357"/>
            <a:ext cx="3455617" cy="2990271"/>
            <a:chOff x="2466945" y="1407843"/>
            <a:chExt cx="1861430" cy="1610763"/>
          </a:xfrm>
        </p:grpSpPr>
        <p:sp>
          <p:nvSpPr>
            <p:cNvPr id="16" name="Freeform 9"/>
            <p:cNvSpPr/>
            <p:nvPr/>
          </p:nvSpPr>
          <p:spPr bwMode="auto">
            <a:xfrm>
              <a:off x="2466945" y="1407843"/>
              <a:ext cx="1861430" cy="1610763"/>
            </a:xfrm>
            <a:custGeom>
              <a:avLst/>
              <a:gdLst>
                <a:gd name="T0" fmla="*/ 15 w 740"/>
                <a:gd name="T1" fmla="*/ 47 h 640"/>
                <a:gd name="T2" fmla="*/ 42 w 740"/>
                <a:gd name="T3" fmla="*/ 0 h 640"/>
                <a:gd name="T4" fmla="*/ 698 w 740"/>
                <a:gd name="T5" fmla="*/ 0 h 640"/>
                <a:gd name="T6" fmla="*/ 725 w 740"/>
                <a:gd name="T7" fmla="*/ 47 h 640"/>
                <a:gd name="T8" fmla="*/ 397 w 740"/>
                <a:gd name="T9" fmla="*/ 614 h 640"/>
                <a:gd name="T10" fmla="*/ 343 w 740"/>
                <a:gd name="T11" fmla="*/ 614 h 640"/>
                <a:gd name="T12" fmla="*/ 15 w 740"/>
                <a:gd name="T13" fmla="*/ 47 h 640"/>
              </a:gdLst>
              <a:ahLst/>
              <a:cxnLst>
                <a:cxn ang="0">
                  <a:pos x="T0" y="T1"/>
                </a:cxn>
                <a:cxn ang="0">
                  <a:pos x="T2" y="T3"/>
                </a:cxn>
                <a:cxn ang="0">
                  <a:pos x="T4" y="T5"/>
                </a:cxn>
                <a:cxn ang="0">
                  <a:pos x="T6" y="T7"/>
                </a:cxn>
                <a:cxn ang="0">
                  <a:pos x="T8" y="T9"/>
                </a:cxn>
                <a:cxn ang="0">
                  <a:pos x="T10" y="T11"/>
                </a:cxn>
                <a:cxn ang="0">
                  <a:pos x="T12" y="T13"/>
                </a:cxn>
              </a:cxnLst>
              <a:rect l="0" t="0" r="r" b="b"/>
              <a:pathLst>
                <a:path w="740" h="640">
                  <a:moveTo>
                    <a:pt x="15" y="47"/>
                  </a:moveTo>
                  <a:cubicBezTo>
                    <a:pt x="0" y="21"/>
                    <a:pt x="12" y="0"/>
                    <a:pt x="42" y="0"/>
                  </a:cubicBezTo>
                  <a:cubicBezTo>
                    <a:pt x="698" y="0"/>
                    <a:pt x="698" y="0"/>
                    <a:pt x="698" y="0"/>
                  </a:cubicBezTo>
                  <a:cubicBezTo>
                    <a:pt x="728" y="0"/>
                    <a:pt x="740" y="21"/>
                    <a:pt x="725" y="47"/>
                  </a:cubicBezTo>
                  <a:cubicBezTo>
                    <a:pt x="397" y="614"/>
                    <a:pt x="397" y="614"/>
                    <a:pt x="397" y="614"/>
                  </a:cubicBezTo>
                  <a:cubicBezTo>
                    <a:pt x="382" y="640"/>
                    <a:pt x="358" y="640"/>
                    <a:pt x="343" y="614"/>
                  </a:cubicBezTo>
                  <a:lnTo>
                    <a:pt x="15" y="47"/>
                  </a:lnTo>
                  <a:close/>
                </a:path>
              </a:pathLst>
            </a:custGeom>
            <a:gradFill flip="none" rotWithShape="1">
              <a:gsLst>
                <a:gs pos="0">
                  <a:srgbClr val="F0F0F0"/>
                </a:gs>
                <a:gs pos="100000">
                  <a:srgbClr val="F1F1F1"/>
                </a:gs>
              </a:gsLst>
              <a:lin ang="2700000" scaled="1"/>
              <a:tileRect/>
            </a:gradFill>
            <a:ln w="38100" cap="flat" cmpd="sng" algn="ctr">
              <a:gradFill flip="none" rotWithShape="1">
                <a:gsLst>
                  <a:gs pos="100000">
                    <a:srgbClr val="FFFFFF"/>
                  </a:gs>
                  <a:gs pos="0">
                    <a:srgbClr val="CECED0"/>
                  </a:gs>
                </a:gsLst>
                <a:lin ang="13500000" scaled="1"/>
                <a:tileRect/>
              </a:gradFill>
              <a:prstDash val="solid"/>
              <a:miter lim="800000"/>
            </a:ln>
            <a:effectLst>
              <a:outerShdw blurRad="190500" dist="88900" dir="2700000" algn="tl" rotWithShape="0">
                <a:prstClr val="black">
                  <a:alpha val="35000"/>
                </a:prstClr>
              </a:outerShdw>
            </a:effectLst>
          </p:spPr>
          <p:txBody>
            <a:bodyPr lIns="96382" tIns="48192" rIns="96382" bIns="48192" anchor="ctr"/>
            <a:lstStyle/>
            <a:p>
              <a:pPr algn="ctr" defTabSz="1285240" fontAlgn="auto">
                <a:spcBef>
                  <a:spcPts val="0"/>
                </a:spcBef>
                <a:spcAft>
                  <a:spcPts val="0"/>
                </a:spcAft>
                <a:defRPr/>
              </a:pPr>
              <a:endParaRPr lang="zh-CN" altLang="en-US" sz="2530" kern="0">
                <a:solidFill>
                  <a:sysClr val="window" lastClr="FFFFFF"/>
                </a:solidFill>
                <a:latin typeface="Calibri" panose="020F0502020204030204"/>
                <a:ea typeface="微软雅黑" panose="020B0503020204020204" pitchFamily="34" charset="-122"/>
              </a:endParaRPr>
            </a:p>
          </p:txBody>
        </p:sp>
        <p:sp>
          <p:nvSpPr>
            <p:cNvPr id="17" name="Freeform 9"/>
            <p:cNvSpPr>
              <a:spLocks noChangeAspect="1"/>
            </p:cNvSpPr>
            <p:nvPr/>
          </p:nvSpPr>
          <p:spPr bwMode="auto">
            <a:xfrm>
              <a:off x="2708225" y="1580661"/>
              <a:ext cx="1352221" cy="1170594"/>
            </a:xfrm>
            <a:custGeom>
              <a:avLst/>
              <a:gdLst>
                <a:gd name="T0" fmla="*/ 15 w 740"/>
                <a:gd name="T1" fmla="*/ 47 h 640"/>
                <a:gd name="T2" fmla="*/ 42 w 740"/>
                <a:gd name="T3" fmla="*/ 0 h 640"/>
                <a:gd name="T4" fmla="*/ 698 w 740"/>
                <a:gd name="T5" fmla="*/ 0 h 640"/>
                <a:gd name="T6" fmla="*/ 725 w 740"/>
                <a:gd name="T7" fmla="*/ 47 h 640"/>
                <a:gd name="T8" fmla="*/ 397 w 740"/>
                <a:gd name="T9" fmla="*/ 614 h 640"/>
                <a:gd name="T10" fmla="*/ 343 w 740"/>
                <a:gd name="T11" fmla="*/ 614 h 640"/>
                <a:gd name="T12" fmla="*/ 15 w 740"/>
                <a:gd name="T13" fmla="*/ 47 h 640"/>
              </a:gdLst>
              <a:ahLst/>
              <a:cxnLst>
                <a:cxn ang="0">
                  <a:pos x="T0" y="T1"/>
                </a:cxn>
                <a:cxn ang="0">
                  <a:pos x="T2" y="T3"/>
                </a:cxn>
                <a:cxn ang="0">
                  <a:pos x="T4" y="T5"/>
                </a:cxn>
                <a:cxn ang="0">
                  <a:pos x="T6" y="T7"/>
                </a:cxn>
                <a:cxn ang="0">
                  <a:pos x="T8" y="T9"/>
                </a:cxn>
                <a:cxn ang="0">
                  <a:pos x="T10" y="T11"/>
                </a:cxn>
                <a:cxn ang="0">
                  <a:pos x="T12" y="T13"/>
                </a:cxn>
              </a:cxnLst>
              <a:rect l="0" t="0" r="r" b="b"/>
              <a:pathLst>
                <a:path w="740" h="640">
                  <a:moveTo>
                    <a:pt x="15" y="47"/>
                  </a:moveTo>
                  <a:cubicBezTo>
                    <a:pt x="0" y="21"/>
                    <a:pt x="12" y="0"/>
                    <a:pt x="42" y="0"/>
                  </a:cubicBezTo>
                  <a:cubicBezTo>
                    <a:pt x="698" y="0"/>
                    <a:pt x="698" y="0"/>
                    <a:pt x="698" y="0"/>
                  </a:cubicBezTo>
                  <a:cubicBezTo>
                    <a:pt x="728" y="0"/>
                    <a:pt x="740" y="21"/>
                    <a:pt x="725" y="47"/>
                  </a:cubicBezTo>
                  <a:cubicBezTo>
                    <a:pt x="397" y="614"/>
                    <a:pt x="397" y="614"/>
                    <a:pt x="397" y="614"/>
                  </a:cubicBezTo>
                  <a:cubicBezTo>
                    <a:pt x="382" y="640"/>
                    <a:pt x="358" y="640"/>
                    <a:pt x="343" y="614"/>
                  </a:cubicBezTo>
                  <a:lnTo>
                    <a:pt x="15" y="47"/>
                  </a:lnTo>
                  <a:close/>
                </a:path>
              </a:pathLst>
            </a:custGeom>
            <a:solidFill>
              <a:schemeClr val="accent1"/>
            </a:solidFill>
            <a:ln w="28575" cap="flat">
              <a:noFill/>
              <a:prstDash val="solid"/>
              <a:miter lim="800000"/>
            </a:ln>
            <a:effectLst>
              <a:outerShdw blurRad="127000" dist="63500" dir="2700000" algn="tl" rotWithShape="0">
                <a:prstClr val="black">
                  <a:alpha val="40000"/>
                </a:prstClr>
              </a:outerShdw>
            </a:effectLst>
          </p:spPr>
          <p:txBody>
            <a:bodyPr lIns="96382" tIns="48192" rIns="96382" bIns="48192"/>
            <a:lstStyle/>
            <a:p>
              <a:pPr fontAlgn="auto">
                <a:spcBef>
                  <a:spcPts val="0"/>
                </a:spcBef>
                <a:spcAft>
                  <a:spcPts val="0"/>
                </a:spcAft>
                <a:defRPr/>
              </a:pPr>
              <a:endParaRPr lang="zh-CN" altLang="en-US">
                <a:solidFill>
                  <a:prstClr val="black"/>
                </a:solidFill>
                <a:latin typeface="Arial" panose="020B0604020202020204"/>
                <a:ea typeface="+mn-ea"/>
              </a:endParaRPr>
            </a:p>
          </p:txBody>
        </p:sp>
      </p:grpSp>
      <p:sp>
        <p:nvSpPr>
          <p:cNvPr id="14" name="矩形 259"/>
          <p:cNvSpPr>
            <a:spLocks noChangeArrowheads="1"/>
          </p:cNvSpPr>
          <p:nvPr/>
        </p:nvSpPr>
        <p:spPr bwMode="auto">
          <a:xfrm>
            <a:off x="5012019" y="1542301"/>
            <a:ext cx="2834715" cy="132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8000" cap="all" dirty="0" smtClean="0">
                <a:solidFill>
                  <a:schemeClr val="bg1"/>
                </a:solidFill>
                <a:effectLst>
                  <a:outerShdw blurRad="38100" dist="38100" dir="2700000" algn="tl">
                    <a:srgbClr val="000000">
                      <a:alpha val="43137"/>
                    </a:srgbClr>
                  </a:outerShdw>
                </a:effectLst>
                <a:latin typeface="方正正准黑简体" panose="02000000000000000000" pitchFamily="2" charset="-122"/>
                <a:ea typeface="方正正准黑简体" panose="02000000000000000000" pitchFamily="2" charset="-122"/>
                <a:cs typeface="Arial" panose="020B0604020202020204" pitchFamily="34" charset="0"/>
              </a:rPr>
              <a:t>02</a:t>
            </a:r>
            <a:endParaRPr lang="zh-CN" altLang="en-US" sz="8000" cap="all" dirty="0">
              <a:solidFill>
                <a:schemeClr val="bg1"/>
              </a:solidFill>
              <a:effectLst>
                <a:outerShdw blurRad="38100" dist="38100" dir="2700000" algn="tl">
                  <a:srgbClr val="000000">
                    <a:alpha val="43137"/>
                  </a:srgbClr>
                </a:outerShdw>
              </a:effectLst>
              <a:latin typeface="方正正准黑简体" panose="02000000000000000000" pitchFamily="2" charset="-122"/>
              <a:ea typeface="方正正准黑简体" panose="02000000000000000000" pitchFamily="2" charset="-122"/>
              <a:cs typeface="Arial" panose="020B0604020202020204" pitchFamily="34" charset="0"/>
            </a:endParaRPr>
          </a:p>
        </p:txBody>
      </p:sp>
      <p:cxnSp>
        <p:nvCxnSpPr>
          <p:cNvPr id="31" name="直接连接符 30"/>
          <p:cNvCxnSpPr/>
          <p:nvPr>
            <p:custDataLst>
              <p:tags r:id="rId1"/>
            </p:custDataLst>
          </p:nvPr>
        </p:nvCxnSpPr>
        <p:spPr>
          <a:xfrm>
            <a:off x="4125406" y="4944538"/>
            <a:ext cx="4639519"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MH_Entry_1"/>
          <p:cNvSpPr/>
          <p:nvPr>
            <p:custDataLst>
              <p:tags r:id="rId2"/>
            </p:custDataLst>
          </p:nvPr>
        </p:nvSpPr>
        <p:spPr>
          <a:xfrm>
            <a:off x="3982680" y="4107239"/>
            <a:ext cx="4966664" cy="73850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r>
              <a:rPr lang="en-US" altLang="zh-CN" sz="4800" dirty="0">
                <a:solidFill>
                  <a:schemeClr val="bg1"/>
                </a:solidFill>
                <a:latin typeface="Arial" panose="020B0604020202020204" pitchFamily="34" charset="0"/>
                <a:ea typeface="微软雅黑" panose="020B0503020204020204" pitchFamily="34" charset="-122"/>
                <a:sym typeface="Arial" panose="020B0604020202020204" pitchFamily="34" charset="0"/>
              </a:rPr>
              <a:t>       </a:t>
            </a:r>
            <a:r>
              <a:rPr lang="zh-CN" altLang="en-US" sz="4800" dirty="0">
                <a:solidFill>
                  <a:schemeClr val="bg1"/>
                </a:solidFill>
                <a:latin typeface="Arial" panose="020B0604020202020204" pitchFamily="34" charset="0"/>
                <a:ea typeface="微软雅黑" panose="020B0503020204020204" pitchFamily="34" charset="-122"/>
                <a:sym typeface="Arial" panose="020B0604020202020204" pitchFamily="34" charset="0"/>
              </a:rPr>
              <a:t>项目分析</a:t>
            </a:r>
            <a:endParaRPr lang="zh-CN" altLang="en-US" sz="48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TextBox 11"/>
          <p:cNvSpPr txBox="1"/>
          <p:nvPr/>
        </p:nvSpPr>
        <p:spPr>
          <a:xfrm>
            <a:off x="4713420" y="5012717"/>
            <a:ext cx="1167130" cy="337185"/>
          </a:xfrm>
          <a:prstGeom prst="rect">
            <a:avLst/>
          </a:prstGeom>
          <a:noFill/>
        </p:spPr>
        <p:txBody>
          <a:bodyPr wrap="none" rtlCol="0">
            <a:spAutoFit/>
          </a:bodyPr>
          <a:lstStyle/>
          <a:p>
            <a:pPr marL="171450" lvl="1" indent="-171450">
              <a:buFont typeface="Arial" panose="020B0604020202020204" pitchFamily="34" charset="0"/>
              <a:buChar char="•"/>
            </a:pPr>
            <a:r>
              <a:rPr lang="zh-CN" altLang="en-US" sz="1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项目难点</a:t>
            </a:r>
            <a:endParaRPr lang="zh-CN" altLang="en-US" sz="1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4" name="TextBox 11"/>
          <p:cNvSpPr txBox="1"/>
          <p:nvPr/>
        </p:nvSpPr>
        <p:spPr>
          <a:xfrm>
            <a:off x="6425707" y="5012717"/>
            <a:ext cx="1370330" cy="337185"/>
          </a:xfrm>
          <a:prstGeom prst="rect">
            <a:avLst/>
          </a:prstGeom>
          <a:noFill/>
        </p:spPr>
        <p:txBody>
          <a:bodyPr wrap="none" rtlCol="0">
            <a:spAutoFit/>
          </a:bodyPr>
          <a:lstStyle/>
          <a:p>
            <a:pPr marL="171450" lvl="1" indent="-171450">
              <a:buFont typeface="Arial" panose="020B0604020202020204" pitchFamily="34" charset="0"/>
              <a:buChar char="•"/>
            </a:pPr>
            <a:r>
              <a:rPr lang="zh-CN" altLang="en-US" sz="1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可行性分析</a:t>
            </a:r>
            <a:endParaRPr lang="en-US" altLang="zh-CN" sz="1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TextBox 11"/>
          <p:cNvSpPr txBox="1"/>
          <p:nvPr/>
        </p:nvSpPr>
        <p:spPr>
          <a:xfrm>
            <a:off x="5505900" y="5505845"/>
            <a:ext cx="1167130" cy="337185"/>
          </a:xfrm>
          <a:prstGeom prst="rect">
            <a:avLst/>
          </a:prstGeom>
          <a:noFill/>
        </p:spPr>
        <p:txBody>
          <a:bodyPr wrap="none" rtlCol="0">
            <a:spAutoFit/>
          </a:bodyPr>
          <a:lstStyle/>
          <a:p>
            <a:pPr marL="171450" lvl="1" indent="-171450">
              <a:buFont typeface="Arial" panose="020B0604020202020204" pitchFamily="34" charset="0"/>
              <a:buChar char="•"/>
            </a:pPr>
            <a:r>
              <a:rPr lang="zh-CN" sz="1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解决思路</a:t>
            </a:r>
            <a:endParaRPr lang="zh-CN" sz="1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9">
        <p14:flip dir="r"/>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49" presetClass="entr" presetSubtype="0" decel="10000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p:cTn id="11" dur="500" fill="hold"/>
                                        <p:tgtEl>
                                          <p:spTgt spid="15"/>
                                        </p:tgtEl>
                                        <p:attrNameLst>
                                          <p:attrName>ppt_w</p:attrName>
                                        </p:attrNameLst>
                                      </p:cBhvr>
                                      <p:tavLst>
                                        <p:tav tm="0">
                                          <p:val>
                                            <p:fltVal val="0"/>
                                          </p:val>
                                        </p:tav>
                                        <p:tav tm="100000">
                                          <p:val>
                                            <p:strVal val="#ppt_w"/>
                                          </p:val>
                                        </p:tav>
                                      </p:tavLst>
                                    </p:anim>
                                    <p:anim calcmode="lin" valueType="num">
                                      <p:cBhvr>
                                        <p:cTn id="12" dur="500" fill="hold"/>
                                        <p:tgtEl>
                                          <p:spTgt spid="15"/>
                                        </p:tgtEl>
                                        <p:attrNameLst>
                                          <p:attrName>ppt_h</p:attrName>
                                        </p:attrNameLst>
                                      </p:cBhvr>
                                      <p:tavLst>
                                        <p:tav tm="0">
                                          <p:val>
                                            <p:fltVal val="0"/>
                                          </p:val>
                                        </p:tav>
                                        <p:tav tm="100000">
                                          <p:val>
                                            <p:strVal val="#ppt_h"/>
                                          </p:val>
                                        </p:tav>
                                      </p:tavLst>
                                    </p:anim>
                                    <p:anim calcmode="lin" valueType="num">
                                      <p:cBhvr>
                                        <p:cTn id="13" dur="500" fill="hold"/>
                                        <p:tgtEl>
                                          <p:spTgt spid="15"/>
                                        </p:tgtEl>
                                        <p:attrNameLst>
                                          <p:attrName>style.rotation</p:attrName>
                                        </p:attrNameLst>
                                      </p:cBhvr>
                                      <p:tavLst>
                                        <p:tav tm="0">
                                          <p:val>
                                            <p:fltVal val="360"/>
                                          </p:val>
                                        </p:tav>
                                        <p:tav tm="100000">
                                          <p:val>
                                            <p:fltVal val="0"/>
                                          </p:val>
                                        </p:tav>
                                      </p:tavLst>
                                    </p:anim>
                                    <p:animEffect transition="in" filter="fade">
                                      <p:cBhvr>
                                        <p:cTn id="14" dur="500"/>
                                        <p:tgtEl>
                                          <p:spTgt spid="15"/>
                                        </p:tgtEl>
                                      </p:cBhvr>
                                    </p:animEffect>
                                  </p:childTnLst>
                                </p:cTn>
                              </p:par>
                            </p:childTnLst>
                          </p:cTn>
                        </p:par>
                        <p:par>
                          <p:cTn id="15" fill="hold">
                            <p:stCondLst>
                              <p:cond delay="1000"/>
                            </p:stCondLst>
                            <p:childTnLst>
                              <p:par>
                                <p:cTn id="16" presetID="41" presetClass="entr" presetSubtype="0" fill="hold" grpId="0" nodeType="afterEffect">
                                  <p:stCondLst>
                                    <p:cond delay="0"/>
                                  </p:stCondLst>
                                  <p:iterate type="lt">
                                    <p:tmPct val="10000"/>
                                  </p:iterate>
                                  <p:childTnLst>
                                    <p:set>
                                      <p:cBhvr>
                                        <p:cTn id="17" dur="1" fill="hold">
                                          <p:stCondLst>
                                            <p:cond delay="0"/>
                                          </p:stCondLst>
                                        </p:cTn>
                                        <p:tgtEl>
                                          <p:spTgt spid="14"/>
                                        </p:tgtEl>
                                        <p:attrNameLst>
                                          <p:attrName>style.visibility</p:attrName>
                                        </p:attrNameLst>
                                      </p:cBhvr>
                                      <p:to>
                                        <p:strVal val="visible"/>
                                      </p:to>
                                    </p:set>
                                    <p:anim calcmode="lin" valueType="num">
                                      <p:cBhvr>
                                        <p:cTn id="18" dur="5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14"/>
                                        </p:tgtEl>
                                        <p:attrNameLst>
                                          <p:attrName>ppt_y</p:attrName>
                                        </p:attrNameLst>
                                      </p:cBhvr>
                                      <p:tavLst>
                                        <p:tav tm="0">
                                          <p:val>
                                            <p:strVal val="#ppt_y"/>
                                          </p:val>
                                        </p:tav>
                                        <p:tav tm="100000">
                                          <p:val>
                                            <p:strVal val="#ppt_y"/>
                                          </p:val>
                                        </p:tav>
                                      </p:tavLst>
                                    </p:anim>
                                    <p:anim calcmode="lin" valueType="num">
                                      <p:cBhvr>
                                        <p:cTn id="20" dur="5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14"/>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14"/>
                                        </p:tgtEl>
                                      </p:cBhvr>
                                    </p:animEffect>
                                  </p:childTnLst>
                                </p:cTn>
                              </p:par>
                            </p:childTnLst>
                          </p:cTn>
                        </p:par>
                        <p:par>
                          <p:cTn id="23" fill="hold">
                            <p:stCondLst>
                              <p:cond delay="1549"/>
                            </p:stCondLst>
                            <p:childTnLst>
                              <p:par>
                                <p:cTn id="24" presetID="26" presetClass="emph" presetSubtype="0" fill="hold" grpId="1" nodeType="afterEffect">
                                  <p:stCondLst>
                                    <p:cond delay="0"/>
                                  </p:stCondLst>
                                  <p:iterate type="lt">
                                    <p:tmPct val="0"/>
                                  </p:iterate>
                                  <p:childTnLst>
                                    <p:animEffect transition="out" filter="fade">
                                      <p:cBhvr>
                                        <p:cTn id="25" dur="500" tmFilter="0, 0; .2, .5; .8, .5; 1, 0"/>
                                        <p:tgtEl>
                                          <p:spTgt spid="14"/>
                                        </p:tgtEl>
                                      </p:cBhvr>
                                    </p:animEffect>
                                    <p:animScale>
                                      <p:cBhvr>
                                        <p:cTn id="26" dur="250" autoRev="1" fill="hold"/>
                                        <p:tgtEl>
                                          <p:spTgt spid="14"/>
                                        </p:tgtEl>
                                      </p:cBhvr>
                                      <p:by x="105000" y="105000"/>
                                    </p:animScale>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wipe(down)">
                                      <p:cBhvr>
                                        <p:cTn id="31" dur="500"/>
                                        <p:tgtEl>
                                          <p:spTgt spid="3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wipe(left)">
                                      <p:cBhvr>
                                        <p:cTn id="36" dur="500"/>
                                        <p:tgtEl>
                                          <p:spTgt spid="31"/>
                                        </p:tgtEl>
                                      </p:cBhvr>
                                    </p:animEffect>
                                  </p:childTnLst>
                                </p:cTn>
                              </p:par>
                            </p:childTnLst>
                          </p:cTn>
                        </p:par>
                        <p:par>
                          <p:cTn id="37" fill="hold">
                            <p:stCondLst>
                              <p:cond delay="500"/>
                            </p:stCondLst>
                            <p:childTnLst>
                              <p:par>
                                <p:cTn id="38" presetID="12" presetClass="entr" presetSubtype="8" fill="hold" grpId="0" nodeType="afterEffect">
                                  <p:stCondLst>
                                    <p:cond delay="0"/>
                                  </p:stCondLst>
                                  <p:childTnLst>
                                    <p:set>
                                      <p:cBhvr>
                                        <p:cTn id="39" dur="1" fill="hold">
                                          <p:stCondLst>
                                            <p:cond delay="0"/>
                                          </p:stCondLst>
                                        </p:cTn>
                                        <p:tgtEl>
                                          <p:spTgt spid="33"/>
                                        </p:tgtEl>
                                        <p:attrNameLst>
                                          <p:attrName>style.visibility</p:attrName>
                                        </p:attrNameLst>
                                      </p:cBhvr>
                                      <p:to>
                                        <p:strVal val="visible"/>
                                      </p:to>
                                    </p:set>
                                    <p:anim calcmode="lin" valueType="num">
                                      <p:cBhvr additive="base">
                                        <p:cTn id="40" dur="500"/>
                                        <p:tgtEl>
                                          <p:spTgt spid="33"/>
                                        </p:tgtEl>
                                        <p:attrNameLst>
                                          <p:attrName>ppt_x</p:attrName>
                                        </p:attrNameLst>
                                      </p:cBhvr>
                                      <p:tavLst>
                                        <p:tav tm="0">
                                          <p:val>
                                            <p:strVal val="#ppt_x-#ppt_w*1.125000"/>
                                          </p:val>
                                        </p:tav>
                                        <p:tav tm="100000">
                                          <p:val>
                                            <p:strVal val="#ppt_x"/>
                                          </p:val>
                                        </p:tav>
                                      </p:tavLst>
                                    </p:anim>
                                    <p:animEffect transition="in" filter="wipe(right)">
                                      <p:cBhvr>
                                        <p:cTn id="41" dur="500"/>
                                        <p:tgtEl>
                                          <p:spTgt spid="33"/>
                                        </p:tgtEl>
                                      </p:cBhvr>
                                    </p:animEffect>
                                  </p:childTnLst>
                                </p:cTn>
                              </p:par>
                            </p:childTnLst>
                          </p:cTn>
                        </p:par>
                        <p:par>
                          <p:cTn id="42" fill="hold">
                            <p:stCondLst>
                              <p:cond delay="1000"/>
                            </p:stCondLst>
                            <p:childTnLst>
                              <p:par>
                                <p:cTn id="43" presetID="12" presetClass="entr" presetSubtype="8" fill="hold" grpId="0" nodeType="afterEffect">
                                  <p:stCondLst>
                                    <p:cond delay="0"/>
                                  </p:stCondLst>
                                  <p:childTnLst>
                                    <p:set>
                                      <p:cBhvr>
                                        <p:cTn id="44" dur="1" fill="hold">
                                          <p:stCondLst>
                                            <p:cond delay="0"/>
                                          </p:stCondLst>
                                        </p:cTn>
                                        <p:tgtEl>
                                          <p:spTgt spid="34"/>
                                        </p:tgtEl>
                                        <p:attrNameLst>
                                          <p:attrName>style.visibility</p:attrName>
                                        </p:attrNameLst>
                                      </p:cBhvr>
                                      <p:to>
                                        <p:strVal val="visible"/>
                                      </p:to>
                                    </p:set>
                                    <p:anim calcmode="lin" valueType="num">
                                      <p:cBhvr additive="base">
                                        <p:cTn id="45" dur="500"/>
                                        <p:tgtEl>
                                          <p:spTgt spid="34"/>
                                        </p:tgtEl>
                                        <p:attrNameLst>
                                          <p:attrName>ppt_x</p:attrName>
                                        </p:attrNameLst>
                                      </p:cBhvr>
                                      <p:tavLst>
                                        <p:tav tm="0">
                                          <p:val>
                                            <p:strVal val="#ppt_x-#ppt_w*1.125000"/>
                                          </p:val>
                                        </p:tav>
                                        <p:tav tm="100000">
                                          <p:val>
                                            <p:strVal val="#ppt_x"/>
                                          </p:val>
                                        </p:tav>
                                      </p:tavLst>
                                    </p:anim>
                                    <p:animEffect transition="in" filter="wipe(right)">
                                      <p:cBhvr>
                                        <p:cTn id="46" dur="500"/>
                                        <p:tgtEl>
                                          <p:spTgt spid="34"/>
                                        </p:tgtEl>
                                      </p:cBhvr>
                                    </p:animEffect>
                                  </p:childTnLst>
                                </p:cTn>
                              </p:par>
                            </p:childTnLst>
                          </p:cTn>
                        </p:par>
                        <p:par>
                          <p:cTn id="47" fill="hold">
                            <p:stCondLst>
                              <p:cond delay="1500"/>
                            </p:stCondLst>
                            <p:childTnLst>
                              <p:par>
                                <p:cTn id="48" presetID="12" presetClass="entr" presetSubtype="8" fill="hold" grpId="0" nodeType="afterEffect">
                                  <p:stCondLst>
                                    <p:cond delay="0"/>
                                  </p:stCondLst>
                                  <p:childTnLst>
                                    <p:set>
                                      <p:cBhvr>
                                        <p:cTn id="49" dur="1" fill="hold">
                                          <p:stCondLst>
                                            <p:cond delay="0"/>
                                          </p:stCondLst>
                                        </p:cTn>
                                        <p:tgtEl>
                                          <p:spTgt spid="35"/>
                                        </p:tgtEl>
                                        <p:attrNameLst>
                                          <p:attrName>style.visibility</p:attrName>
                                        </p:attrNameLst>
                                      </p:cBhvr>
                                      <p:to>
                                        <p:strVal val="visible"/>
                                      </p:to>
                                    </p:set>
                                    <p:anim calcmode="lin" valueType="num">
                                      <p:cBhvr additive="base">
                                        <p:cTn id="50" dur="500"/>
                                        <p:tgtEl>
                                          <p:spTgt spid="35"/>
                                        </p:tgtEl>
                                        <p:attrNameLst>
                                          <p:attrName>ppt_x</p:attrName>
                                        </p:attrNameLst>
                                      </p:cBhvr>
                                      <p:tavLst>
                                        <p:tav tm="0">
                                          <p:val>
                                            <p:strVal val="#ppt_x-#ppt_w*1.125000"/>
                                          </p:val>
                                        </p:tav>
                                        <p:tav tm="100000">
                                          <p:val>
                                            <p:strVal val="#ppt_x"/>
                                          </p:val>
                                        </p:tav>
                                      </p:tavLst>
                                    </p:anim>
                                    <p:animEffect transition="in" filter="wipe(right)">
                                      <p:cBhvr>
                                        <p:cTn id="5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14" grpId="0"/>
      <p:bldP spid="14" grpId="1"/>
      <p:bldP spid="32" grpId="0" bldLvl="0" animBg="1"/>
      <p:bldP spid="33" grpId="0"/>
      <p:bldP spid="34" grpId="0"/>
      <p:bldP spid="3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文本占位符 13"/>
          <p:cNvSpPr txBox="1"/>
          <p:nvPr/>
        </p:nvSpPr>
        <p:spPr>
          <a:xfrm>
            <a:off x="381000" y="214630"/>
            <a:ext cx="2489200" cy="354965"/>
          </a:xfrm>
          <a:prstGeom prst="rect">
            <a:avLst/>
          </a:prstGeom>
        </p:spPr>
        <p:txBody>
          <a:bodyPr vert="horz"/>
          <a:lstStyle>
            <a:lvl1pPr marL="0" indent="0" algn="l" defTabSz="964565" rtl="0" eaLnBrk="1" latinLnBrk="0" hangingPunct="1">
              <a:lnSpc>
                <a:spcPct val="100000"/>
              </a:lnSpc>
              <a:spcBef>
                <a:spcPts val="1055"/>
              </a:spcBef>
              <a:buFont typeface="Arial" panose="020B0604020202020204" pitchFamily="34" charset="0"/>
              <a:buNone/>
              <a:defRPr sz="1685" kern="1200">
                <a:solidFill>
                  <a:schemeClr val="tx1"/>
                </a:solidFill>
                <a:latin typeface="+mn-lt"/>
                <a:ea typeface="+mn-ea"/>
                <a:cs typeface="+mn-cs"/>
              </a:defRPr>
            </a:lvl1pPr>
            <a:lvl2pPr marL="723265" indent="-241300" algn="l" defTabSz="964565"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4565"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r>
              <a:rPr kumimoji="1" lang="zh-CN" altLang="en-US" sz="1800" dirty="0" smtClean="0">
                <a:solidFill>
                  <a:schemeClr val="accent3"/>
                </a:solidFill>
                <a:latin typeface="微软雅黑" panose="020B0503020204020204" pitchFamily="34" charset="-122"/>
                <a:ea typeface="微软雅黑" panose="020B0503020204020204" pitchFamily="34" charset="-122"/>
              </a:rPr>
              <a:t>项目分析</a:t>
            </a:r>
            <a:r>
              <a:rPr kumimoji="1" lang="en-US" altLang="zh-CN" sz="1800" dirty="0" smtClean="0">
                <a:solidFill>
                  <a:schemeClr val="accent3"/>
                </a:solidFill>
                <a:latin typeface="微软雅黑" panose="020B0503020204020204" pitchFamily="34" charset="-122"/>
                <a:ea typeface="微软雅黑" panose="020B0503020204020204" pitchFamily="34" charset="-122"/>
              </a:rPr>
              <a:t>--</a:t>
            </a:r>
            <a:r>
              <a:rPr kumimoji="1" lang="zh-CN" altLang="en-US" sz="1800" dirty="0" smtClean="0">
                <a:solidFill>
                  <a:schemeClr val="accent3"/>
                </a:solidFill>
                <a:latin typeface="微软雅黑" panose="020B0503020204020204" pitchFamily="34" charset="-122"/>
                <a:ea typeface="微软雅黑" panose="020B0503020204020204" pitchFamily="34" charset="-122"/>
              </a:rPr>
              <a:t>项目难点</a:t>
            </a:r>
            <a:endParaRPr kumimoji="1" lang="zh-CN" altLang="en-US" sz="1800" dirty="0" smtClean="0">
              <a:solidFill>
                <a:schemeClr val="accent3"/>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105535" y="1614170"/>
            <a:ext cx="3349625" cy="1014730"/>
          </a:xfrm>
          <a:prstGeom prst="rect">
            <a:avLst/>
          </a:prstGeom>
          <a:noFill/>
        </p:spPr>
        <p:txBody>
          <a:bodyPr wrap="square" rtlCol="0" anchor="t">
            <a:spAutoFit/>
          </a:bodyPr>
          <a:p>
            <a:r>
              <a:rPr lang="zh-CN" altLang="en-US" sz="2400" b="1" dirty="0">
                <a:latin typeface="幼圆" panose="02010509060101010101" charset="-122"/>
                <a:ea typeface="幼圆" panose="02010509060101010101" charset="-122"/>
                <a:sym typeface="+mn-ea"/>
              </a:rPr>
              <a:t>① 大量数据需要处理</a:t>
            </a:r>
            <a:endParaRPr lang="zh-CN" altLang="en-US" b="1" dirty="0">
              <a:solidFill>
                <a:schemeClr val="tx1"/>
              </a:solidFill>
              <a:latin typeface="幼圆" panose="02010509060101010101" charset="-122"/>
              <a:ea typeface="幼圆" panose="02010509060101010101" charset="-122"/>
              <a:sym typeface="+mn-ea"/>
            </a:endParaRPr>
          </a:p>
          <a:p>
            <a:endParaRPr lang="zh-CN" altLang="en-US" b="1" dirty="0">
              <a:solidFill>
                <a:schemeClr val="tx1"/>
              </a:solidFill>
              <a:latin typeface="幼圆" panose="02010509060101010101" charset="-122"/>
              <a:ea typeface="幼圆" panose="02010509060101010101" charset="-122"/>
              <a:sym typeface="+mn-ea"/>
            </a:endParaRPr>
          </a:p>
          <a:p>
            <a:endParaRPr lang="en-US" altLang="zh-CN" b="1" dirty="0">
              <a:latin typeface="幼圆" panose="02010509060101010101" charset="-122"/>
              <a:ea typeface="幼圆" panose="02010509060101010101" charset="-122"/>
              <a:sym typeface="+mn-ea"/>
            </a:endParaRPr>
          </a:p>
        </p:txBody>
      </p:sp>
      <p:sp>
        <p:nvSpPr>
          <p:cNvPr id="4" name="文本框 3"/>
          <p:cNvSpPr txBox="1"/>
          <p:nvPr/>
        </p:nvSpPr>
        <p:spPr>
          <a:xfrm>
            <a:off x="1105535" y="3627755"/>
            <a:ext cx="4927600" cy="460375"/>
          </a:xfrm>
          <a:prstGeom prst="rect">
            <a:avLst/>
          </a:prstGeom>
          <a:noFill/>
        </p:spPr>
        <p:txBody>
          <a:bodyPr wrap="none" rtlCol="0" anchor="t">
            <a:spAutoFit/>
          </a:bodyPr>
          <a:p>
            <a:r>
              <a:rPr lang="zh-CN" altLang="en-US" sz="2400" b="1" dirty="0">
                <a:latin typeface="幼圆" panose="02010509060101010101" charset="-122"/>
                <a:ea typeface="幼圆" panose="02010509060101010101" charset="-122"/>
                <a:sym typeface="+mn-ea"/>
              </a:rPr>
              <a:t>② 机器如何识别输入的中英文数据</a:t>
            </a:r>
            <a:endParaRPr lang="zh-CN" altLang="en-US" sz="2400" b="1" dirty="0">
              <a:latin typeface="幼圆" panose="02010509060101010101" charset="-122"/>
              <a:ea typeface="幼圆" panose="02010509060101010101" charset="-122"/>
              <a:sym typeface="+mn-ea"/>
            </a:endParaRPr>
          </a:p>
        </p:txBody>
      </p:sp>
      <p:sp>
        <p:nvSpPr>
          <p:cNvPr id="22" name="文本框 21"/>
          <p:cNvSpPr txBox="1"/>
          <p:nvPr/>
        </p:nvSpPr>
        <p:spPr>
          <a:xfrm>
            <a:off x="1105535" y="5641975"/>
            <a:ext cx="4009390" cy="460375"/>
          </a:xfrm>
          <a:prstGeom prst="rect">
            <a:avLst/>
          </a:prstGeom>
          <a:noFill/>
        </p:spPr>
        <p:txBody>
          <a:bodyPr wrap="none" rtlCol="0" anchor="t">
            <a:spAutoFit/>
          </a:bodyPr>
          <a:p>
            <a:r>
              <a:rPr lang="zh-CN" altLang="en-US" sz="2400" b="1" dirty="0">
                <a:latin typeface="幼圆" panose="02010509060101010101" charset="-122"/>
                <a:ea typeface="幼圆" panose="02010509060101010101" charset="-122"/>
                <a:sym typeface="+mn-ea"/>
              </a:rPr>
              <a:t>③ 如何保证训练结果准确性</a:t>
            </a:r>
            <a:endParaRPr lang="zh-CN" altLang="en-US" sz="2400" b="1" dirty="0">
              <a:latin typeface="幼圆" panose="02010509060101010101" charset="-122"/>
              <a:ea typeface="幼圆" panose="02010509060101010101" charset="-122"/>
              <a:sym typeface="+mn-ea"/>
            </a:endParaRPr>
          </a:p>
        </p:txBody>
      </p:sp>
      <p:sp>
        <p:nvSpPr>
          <p:cNvPr id="23" name="文本框 22"/>
          <p:cNvSpPr txBox="1"/>
          <p:nvPr/>
        </p:nvSpPr>
        <p:spPr>
          <a:xfrm>
            <a:off x="1203960" y="6612255"/>
            <a:ext cx="2143760" cy="368300"/>
          </a:xfrm>
          <a:prstGeom prst="rect">
            <a:avLst/>
          </a:prstGeom>
          <a:noFill/>
        </p:spPr>
        <p:txBody>
          <a:bodyPr wrap="none" rtlCol="0" anchor="t">
            <a:spAutoFit/>
          </a:bodyPr>
          <a:p>
            <a:r>
              <a:rPr lang="zh-CN" altLang="en-US" b="1" dirty="0">
                <a:latin typeface="幼圆" panose="02010509060101010101" charset="-122"/>
                <a:ea typeface="幼圆" panose="02010509060101010101" charset="-122"/>
                <a:sym typeface="+mn-ea"/>
              </a:rPr>
              <a:t>   </a:t>
            </a:r>
            <a:r>
              <a:rPr lang="en-US" altLang="zh-CN" b="1" dirty="0">
                <a:latin typeface="幼圆" panose="02010509060101010101" charset="-122"/>
                <a:ea typeface="幼圆" panose="02010509060101010101" charset="-122"/>
                <a:sym typeface="+mn-ea"/>
              </a:rPr>
              <a:t>........</a:t>
            </a:r>
            <a:r>
              <a:rPr lang="zh-CN" altLang="en-US" b="1" dirty="0">
                <a:latin typeface="幼圆" panose="02010509060101010101" charset="-122"/>
                <a:ea typeface="幼圆" panose="02010509060101010101" charset="-122"/>
                <a:sym typeface="+mn-ea"/>
              </a:rPr>
              <a:t>等等等</a:t>
            </a:r>
            <a:endParaRPr lang="zh-CN" altLang="en-US" b="1" dirty="0">
              <a:latin typeface="幼圆" panose="02010509060101010101" charset="-122"/>
              <a:ea typeface="幼圆" panose="02010509060101010101" charset="-122"/>
              <a:sym typeface="+mn-ea"/>
            </a:endParaRPr>
          </a:p>
        </p:txBody>
      </p:sp>
      <p:pic>
        <p:nvPicPr>
          <p:cNvPr id="24" name="图片 23"/>
          <p:cNvPicPr>
            <a:picLocks noChangeAspect="1"/>
          </p:cNvPicPr>
          <p:nvPr/>
        </p:nvPicPr>
        <p:blipFill>
          <a:blip r:embed="rId1"/>
          <a:stretch>
            <a:fillRect/>
          </a:stretch>
        </p:blipFill>
        <p:spPr>
          <a:xfrm>
            <a:off x="7324725" y="743585"/>
            <a:ext cx="3241675" cy="2157730"/>
          </a:xfrm>
          <a:prstGeom prst="rect">
            <a:avLst/>
          </a:prstGeom>
        </p:spPr>
      </p:pic>
      <p:pic>
        <p:nvPicPr>
          <p:cNvPr id="25" name="图片 24" descr="20160610092408792"/>
          <p:cNvPicPr>
            <a:picLocks noChangeAspect="1"/>
          </p:cNvPicPr>
          <p:nvPr/>
        </p:nvPicPr>
        <p:blipFill>
          <a:blip r:embed="rId2"/>
          <a:stretch>
            <a:fillRect/>
          </a:stretch>
        </p:blipFill>
        <p:spPr>
          <a:xfrm>
            <a:off x="7493635" y="2981960"/>
            <a:ext cx="2903855" cy="1752600"/>
          </a:xfrm>
          <a:prstGeom prst="rect">
            <a:avLst/>
          </a:prstGeom>
        </p:spPr>
      </p:pic>
      <p:pic>
        <p:nvPicPr>
          <p:cNvPr id="26" name="图片 25"/>
          <p:cNvPicPr>
            <a:picLocks noChangeAspect="1"/>
          </p:cNvPicPr>
          <p:nvPr/>
        </p:nvPicPr>
        <p:blipFill>
          <a:blip r:embed="rId3"/>
          <a:stretch>
            <a:fillRect/>
          </a:stretch>
        </p:blipFill>
        <p:spPr>
          <a:xfrm>
            <a:off x="7569200" y="5222240"/>
            <a:ext cx="2609850" cy="1524000"/>
          </a:xfrm>
          <a:prstGeom prst="rect">
            <a:avLst/>
          </a:prstGeom>
        </p:spPr>
      </p:pic>
      <p:pic>
        <p:nvPicPr>
          <p:cNvPr id="28" name="图片 27" descr="timg (3)"/>
          <p:cNvPicPr>
            <a:picLocks noChangeAspect="1"/>
          </p:cNvPicPr>
          <p:nvPr/>
        </p:nvPicPr>
        <p:blipFill>
          <a:blip r:embed="rId4"/>
          <a:stretch>
            <a:fillRect/>
          </a:stretch>
        </p:blipFill>
        <p:spPr>
          <a:xfrm>
            <a:off x="10541000" y="-22225"/>
            <a:ext cx="2286000" cy="2286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9" advTm="0">
        <p14:flip dir="r"/>
      </p:transition>
    </mc:Choice>
    <mc:Fallback>
      <p:transition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par>
                                <p:cTn id="12" presetID="3" presetClass="entr" presetSubtype="10" fill="hold" nodeType="with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blinds(horizontal)">
                                      <p:cBhvr>
                                        <p:cTn id="14" dur="500"/>
                                        <p:tgtEl>
                                          <p:spTgt spid="24"/>
                                        </p:tgtEl>
                                      </p:cBhvr>
                                    </p:animEffect>
                                  </p:childTnLst>
                                </p:cTn>
                              </p:par>
                            </p:childTnLst>
                          </p:cTn>
                        </p:par>
                      </p:childTnLst>
                    </p:cTn>
                  </p:par>
                  <p:par>
                    <p:cTn id="15" fill="hold">
                      <p:stCondLst>
                        <p:cond delay="indefinite"/>
                      </p:stCondLst>
                      <p:childTnLst>
                        <p:par>
                          <p:cTn id="16" fill="hold">
                            <p:stCondLst>
                              <p:cond delay="0"/>
                            </p:stCondLst>
                            <p:childTnLst>
                              <p:par>
                                <p:cTn id="17" presetID="41" presetClass="entr" presetSubtype="0" fill="hold" grpId="0" nodeType="clickEffect">
                                  <p:stCondLst>
                                    <p:cond delay="0"/>
                                  </p:stCondLst>
                                  <p:iterate type="lt">
                                    <p:tmPct val="10000"/>
                                  </p:iterate>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0" dur="500" fill="hold"/>
                                        <p:tgtEl>
                                          <p:spTgt spid="4"/>
                                        </p:tgtEl>
                                        <p:attrNameLst>
                                          <p:attrName>ppt_y</p:attrName>
                                        </p:attrNameLst>
                                      </p:cBhvr>
                                      <p:tavLst>
                                        <p:tav tm="0">
                                          <p:val>
                                            <p:strVal val="#ppt_y"/>
                                          </p:val>
                                        </p:tav>
                                        <p:tav tm="100000">
                                          <p:val>
                                            <p:strVal val="#ppt_y"/>
                                          </p:val>
                                        </p:tav>
                                      </p:tavLst>
                                    </p:anim>
                                    <p:anim calcmode="lin" valueType="num">
                                      <p:cBhvr>
                                        <p:cTn id="21"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2"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3" dur="500" tmFilter="0,0; .5, 1; 1, 1"/>
                                        <p:tgtEl>
                                          <p:spTgt spid="4"/>
                                        </p:tgtEl>
                                      </p:cBhvr>
                                    </p:animEffect>
                                  </p:childTnLst>
                                </p:cTn>
                              </p:par>
                              <p:par>
                                <p:cTn id="24" presetID="3" presetClass="entr" presetSubtype="10" fill="hold" nodeType="with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blinds(horizontal)">
                                      <p:cBhvr>
                                        <p:cTn id="26" dur="500"/>
                                        <p:tgtEl>
                                          <p:spTgt spid="25"/>
                                        </p:tgtEl>
                                      </p:cBhvr>
                                    </p:animEffect>
                                  </p:childTnLst>
                                </p:cTn>
                              </p:par>
                            </p:childTnLst>
                          </p:cTn>
                        </p:par>
                      </p:childTnLst>
                    </p:cTn>
                  </p:par>
                  <p:par>
                    <p:cTn id="27" fill="hold">
                      <p:stCondLst>
                        <p:cond delay="indefinite"/>
                      </p:stCondLst>
                      <p:childTnLst>
                        <p:par>
                          <p:cTn id="28" fill="hold">
                            <p:stCondLst>
                              <p:cond delay="0"/>
                            </p:stCondLst>
                            <p:childTnLst>
                              <p:par>
                                <p:cTn id="29" presetID="41" presetClass="entr" presetSubtype="0" fill="hold" grpId="0" nodeType="clickEffect">
                                  <p:stCondLst>
                                    <p:cond delay="0"/>
                                  </p:stCondLst>
                                  <p:iterate type="lt">
                                    <p:tmPct val="10000"/>
                                  </p:iterate>
                                  <p:childTnLst>
                                    <p:set>
                                      <p:cBhvr>
                                        <p:cTn id="30" dur="1" fill="hold">
                                          <p:stCondLst>
                                            <p:cond delay="0"/>
                                          </p:stCondLst>
                                        </p:cTn>
                                        <p:tgtEl>
                                          <p:spTgt spid="22"/>
                                        </p:tgtEl>
                                        <p:attrNameLst>
                                          <p:attrName>style.visibility</p:attrName>
                                        </p:attrNameLst>
                                      </p:cBhvr>
                                      <p:to>
                                        <p:strVal val="visible"/>
                                      </p:to>
                                    </p:set>
                                    <p:anim calcmode="lin" valueType="num">
                                      <p:cBhvr>
                                        <p:cTn id="31" dur="5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32" dur="500" fill="hold"/>
                                        <p:tgtEl>
                                          <p:spTgt spid="22"/>
                                        </p:tgtEl>
                                        <p:attrNameLst>
                                          <p:attrName>ppt_y</p:attrName>
                                        </p:attrNameLst>
                                      </p:cBhvr>
                                      <p:tavLst>
                                        <p:tav tm="0">
                                          <p:val>
                                            <p:strVal val="#ppt_y"/>
                                          </p:val>
                                        </p:tav>
                                        <p:tav tm="100000">
                                          <p:val>
                                            <p:strVal val="#ppt_y"/>
                                          </p:val>
                                        </p:tav>
                                      </p:tavLst>
                                    </p:anim>
                                    <p:anim calcmode="lin" valueType="num">
                                      <p:cBhvr>
                                        <p:cTn id="33" dur="5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34" dur="5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35" dur="500" tmFilter="0,0; .5, 1; 1, 1"/>
                                        <p:tgtEl>
                                          <p:spTgt spid="22"/>
                                        </p:tgtEl>
                                      </p:cBhvr>
                                    </p:animEffect>
                                  </p:childTnLst>
                                </p:cTn>
                              </p:par>
                              <p:par>
                                <p:cTn id="36" presetID="3" presetClass="entr" presetSubtype="10" fill="hold" nodeType="with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blinds(horizontal)">
                                      <p:cBhvr>
                                        <p:cTn id="38" dur="500"/>
                                        <p:tgtEl>
                                          <p:spTgt spid="26"/>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blinds(horizontal)">
                                      <p:cBhvr>
                                        <p:cTn id="4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22" grpId="0"/>
      <p:bldP spid="2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文本占位符 13"/>
          <p:cNvSpPr txBox="1"/>
          <p:nvPr/>
        </p:nvSpPr>
        <p:spPr>
          <a:xfrm>
            <a:off x="381000" y="214630"/>
            <a:ext cx="2527300" cy="354965"/>
          </a:xfrm>
          <a:prstGeom prst="rect">
            <a:avLst/>
          </a:prstGeom>
        </p:spPr>
        <p:txBody>
          <a:bodyPr vert="horz"/>
          <a:lstStyle>
            <a:lvl1pPr marL="0" indent="0" algn="l" defTabSz="964565" rtl="0" eaLnBrk="1" latinLnBrk="0" hangingPunct="1">
              <a:lnSpc>
                <a:spcPct val="100000"/>
              </a:lnSpc>
              <a:spcBef>
                <a:spcPts val="1055"/>
              </a:spcBef>
              <a:buFont typeface="Arial" panose="020B0604020202020204" pitchFamily="34" charset="0"/>
              <a:buNone/>
              <a:defRPr sz="1685" kern="1200">
                <a:solidFill>
                  <a:schemeClr val="tx1"/>
                </a:solidFill>
                <a:latin typeface="+mn-lt"/>
                <a:ea typeface="+mn-ea"/>
                <a:cs typeface="+mn-cs"/>
              </a:defRPr>
            </a:lvl1pPr>
            <a:lvl2pPr marL="723265" indent="-241300" algn="l" defTabSz="964565"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4565"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r>
              <a:rPr kumimoji="1" lang="zh-CN" altLang="en-US" sz="1800" dirty="0">
                <a:solidFill>
                  <a:schemeClr val="accent3"/>
                </a:solidFill>
                <a:latin typeface="微软雅黑" panose="020B0503020204020204" pitchFamily="34" charset="-122"/>
                <a:ea typeface="微软雅黑" panose="020B0503020204020204" pitchFamily="34" charset="-122"/>
              </a:rPr>
              <a:t>项目分析</a:t>
            </a:r>
            <a:r>
              <a:rPr kumimoji="1" lang="en-US" altLang="zh-CN" sz="1800" dirty="0">
                <a:solidFill>
                  <a:schemeClr val="accent3"/>
                </a:solidFill>
                <a:latin typeface="微软雅黑" panose="020B0503020204020204" pitchFamily="34" charset="-122"/>
                <a:ea typeface="微软雅黑" panose="020B0503020204020204" pitchFamily="34" charset="-122"/>
              </a:rPr>
              <a:t>--</a:t>
            </a:r>
            <a:r>
              <a:rPr kumimoji="1" lang="zh-CN" altLang="en-US" sz="1800" dirty="0">
                <a:solidFill>
                  <a:schemeClr val="accent3"/>
                </a:solidFill>
                <a:latin typeface="微软雅黑" panose="020B0503020204020204" pitchFamily="34" charset="-122"/>
                <a:ea typeface="微软雅黑" panose="020B0503020204020204" pitchFamily="34" charset="-122"/>
              </a:rPr>
              <a:t>可行性分析</a:t>
            </a:r>
            <a:endParaRPr kumimoji="1" lang="zh-CN" altLang="en-US" sz="1800" dirty="0">
              <a:solidFill>
                <a:schemeClr val="accent3"/>
              </a:solidFill>
              <a:latin typeface="微软雅黑" panose="020B0503020204020204" pitchFamily="34" charset="-122"/>
              <a:ea typeface="微软雅黑" panose="020B0503020204020204" pitchFamily="34" charset="-122"/>
            </a:endParaRPr>
          </a:p>
        </p:txBody>
      </p:sp>
      <p:pic>
        <p:nvPicPr>
          <p:cNvPr id="16" name="图片 15" descr="timg (1)"/>
          <p:cNvPicPr>
            <a:picLocks noChangeAspect="1"/>
          </p:cNvPicPr>
          <p:nvPr/>
        </p:nvPicPr>
        <p:blipFill>
          <a:blip r:embed="rId1"/>
          <a:stretch>
            <a:fillRect/>
          </a:stretch>
        </p:blipFill>
        <p:spPr>
          <a:xfrm>
            <a:off x="10292080" y="-2540"/>
            <a:ext cx="2583815" cy="1938020"/>
          </a:xfrm>
          <a:prstGeom prst="rect">
            <a:avLst/>
          </a:prstGeom>
        </p:spPr>
      </p:pic>
      <p:pic>
        <p:nvPicPr>
          <p:cNvPr id="2" name="图片 -2147482602" descr="传统机器学习和深度学习的比较"/>
          <p:cNvPicPr>
            <a:picLocks noChangeAspect="1"/>
          </p:cNvPicPr>
          <p:nvPr/>
        </p:nvPicPr>
        <p:blipFill>
          <a:blip r:embed="rId2"/>
          <a:stretch>
            <a:fillRect/>
          </a:stretch>
        </p:blipFill>
        <p:spPr>
          <a:xfrm>
            <a:off x="668020" y="944880"/>
            <a:ext cx="10132695" cy="1844675"/>
          </a:xfrm>
          <a:prstGeom prst="rect">
            <a:avLst/>
          </a:prstGeom>
          <a:noFill/>
          <a:ln w="9525">
            <a:noFill/>
          </a:ln>
        </p:spPr>
      </p:pic>
      <p:graphicFrame>
        <p:nvGraphicFramePr>
          <p:cNvPr id="9" name="表格 8"/>
          <p:cNvGraphicFramePr/>
          <p:nvPr/>
        </p:nvGraphicFramePr>
        <p:xfrm>
          <a:off x="1019175" y="3123565"/>
          <a:ext cx="9574530" cy="1402080"/>
        </p:xfrm>
        <a:graphic>
          <a:graphicData uri="http://schemas.openxmlformats.org/drawingml/2006/table">
            <a:tbl>
              <a:tblPr firstRow="1" bandRow="1">
                <a:tableStyleId>{5C22544A-7EE6-4342-B048-85BDC9FD1C3A}</a:tableStyleId>
              </a:tblPr>
              <a:tblGrid>
                <a:gridCol w="1314450"/>
                <a:gridCol w="1314450"/>
                <a:gridCol w="1315085"/>
                <a:gridCol w="1313815"/>
                <a:gridCol w="1314450"/>
                <a:gridCol w="1314450"/>
                <a:gridCol w="1687830"/>
              </a:tblGrid>
              <a:tr h="381000">
                <a:tc>
                  <a:txBody>
                    <a:bodyPr/>
                    <a:p>
                      <a:pPr algn="ctr">
                        <a:buNone/>
                      </a:pPr>
                      <a:r>
                        <a:rPr lang="en-US" altLang="zh-CN"/>
                        <a:t>Model</a:t>
                      </a:r>
                      <a:endParaRPr lang="en-US" altLang="zh-CN"/>
                    </a:p>
                  </a:txBody>
                  <a:tcPr/>
                </a:tc>
                <a:tc>
                  <a:txBody>
                    <a:bodyPr/>
                    <a:p>
                      <a:pPr algn="ctr">
                        <a:buNone/>
                      </a:pPr>
                      <a:r>
                        <a:rPr lang="en-US" altLang="zh-CN"/>
                        <a:t>fastText</a:t>
                      </a:r>
                      <a:endParaRPr lang="en-US" altLang="zh-CN"/>
                    </a:p>
                  </a:txBody>
                  <a:tcPr/>
                </a:tc>
                <a:tc>
                  <a:txBody>
                    <a:bodyPr/>
                    <a:p>
                      <a:pPr algn="ctr">
                        <a:buNone/>
                      </a:pPr>
                      <a:r>
                        <a:rPr lang="en-US" altLang="zh-CN"/>
                        <a:t>TextCNN</a:t>
                      </a:r>
                      <a:endParaRPr lang="en-US" altLang="zh-CN"/>
                    </a:p>
                  </a:txBody>
                  <a:tcPr/>
                </a:tc>
                <a:tc>
                  <a:txBody>
                    <a:bodyPr/>
                    <a:p>
                      <a:pPr algn="ctr">
                        <a:buNone/>
                      </a:pPr>
                      <a:r>
                        <a:rPr lang="en-US" altLang="zh-CN"/>
                        <a:t>TextRNN</a:t>
                      </a:r>
                      <a:endParaRPr lang="en-US" altLang="zh-CN"/>
                    </a:p>
                  </a:txBody>
                  <a:tcPr/>
                </a:tc>
                <a:tc>
                  <a:txBody>
                    <a:bodyPr/>
                    <a:p>
                      <a:pPr algn="ctr">
                        <a:buNone/>
                      </a:pPr>
                      <a:r>
                        <a:rPr lang="en-US" altLang="zh-CN"/>
                        <a:t>RCNN</a:t>
                      </a:r>
                      <a:endParaRPr lang="en-US" altLang="zh-CN"/>
                    </a:p>
                  </a:txBody>
                  <a:tcPr/>
                </a:tc>
                <a:tc>
                  <a:txBody>
                    <a:bodyPr/>
                    <a:p>
                      <a:pPr algn="ctr">
                        <a:buNone/>
                      </a:pPr>
                      <a:r>
                        <a:rPr lang="en-US" altLang="zh-CN" sz="1800">
                          <a:sym typeface="+mn-ea"/>
                        </a:rPr>
                        <a:t>Dynamic</a:t>
                      </a:r>
                      <a:endParaRPr lang="en-US" altLang="zh-CN" sz="1800">
                        <a:sym typeface="+mn-ea"/>
                      </a:endParaRPr>
                    </a:p>
                    <a:p>
                      <a:pPr algn="ctr">
                        <a:buNone/>
                      </a:pPr>
                      <a:r>
                        <a:rPr lang="en-US" altLang="zh-CN" sz="1800">
                          <a:sym typeface="+mn-ea"/>
                        </a:rPr>
                        <a:t>Memory</a:t>
                      </a:r>
                      <a:endParaRPr lang="en-US" altLang="zh-CN"/>
                    </a:p>
                  </a:txBody>
                  <a:tcPr/>
                </a:tc>
                <a:tc>
                  <a:txBody>
                    <a:bodyPr/>
                    <a:p>
                      <a:pPr algn="ctr">
                        <a:buNone/>
                      </a:pPr>
                      <a:r>
                        <a:rPr lang="en-US" altLang="zh-CN" sz="1800">
                          <a:sym typeface="+mn-ea"/>
                        </a:rPr>
                        <a:t>Transformer</a:t>
                      </a:r>
                      <a:endParaRPr lang="en-US" altLang="zh-CN" sz="1800">
                        <a:sym typeface="+mn-ea"/>
                      </a:endParaRPr>
                    </a:p>
                    <a:p>
                      <a:pPr algn="ctr">
                        <a:buNone/>
                      </a:pPr>
                      <a:endParaRPr lang="zh-CN" altLang="en-US"/>
                    </a:p>
                  </a:txBody>
                  <a:tcPr/>
                </a:tc>
              </a:tr>
              <a:tr h="640080">
                <a:tc>
                  <a:txBody>
                    <a:bodyPr/>
                    <a:p>
                      <a:pPr algn="ctr">
                        <a:buNone/>
                      </a:pPr>
                      <a:r>
                        <a:rPr lang="en-US" altLang="zh-CN" sz="1800">
                          <a:sym typeface="+mn-ea"/>
                        </a:rPr>
                        <a:t>Score</a:t>
                      </a:r>
                      <a:endParaRPr lang="en-US" altLang="zh-CN" sz="1800">
                        <a:sym typeface="+mn-ea"/>
                      </a:endParaRPr>
                    </a:p>
                    <a:p>
                      <a:pPr algn="ctr">
                        <a:buNone/>
                      </a:pPr>
                      <a:endParaRPr lang="en-US" altLang="zh-CN"/>
                    </a:p>
                  </a:txBody>
                  <a:tcPr/>
                </a:tc>
                <a:tc>
                  <a:txBody>
                    <a:bodyPr/>
                    <a:p>
                      <a:pPr algn="ctr">
                        <a:buNone/>
                      </a:pPr>
                      <a:r>
                        <a:rPr lang="en-US" altLang="zh-CN"/>
                        <a:t>0.363</a:t>
                      </a:r>
                      <a:endParaRPr lang="en-US" altLang="zh-CN"/>
                    </a:p>
                  </a:txBody>
                  <a:tcPr/>
                </a:tc>
                <a:tc>
                  <a:txBody>
                    <a:bodyPr/>
                    <a:p>
                      <a:pPr algn="ctr">
                        <a:buNone/>
                      </a:pPr>
                      <a:r>
                        <a:rPr lang="en-US" altLang="zh-CN"/>
                        <a:t>0.405</a:t>
                      </a:r>
                      <a:endParaRPr lang="en-US" altLang="zh-CN"/>
                    </a:p>
                  </a:txBody>
                  <a:tcPr/>
                </a:tc>
                <a:tc>
                  <a:txBody>
                    <a:bodyPr/>
                    <a:p>
                      <a:pPr algn="ctr">
                        <a:buNone/>
                      </a:pPr>
                      <a:r>
                        <a:rPr lang="en-US" altLang="zh-CN"/>
                        <a:t>0.358</a:t>
                      </a:r>
                      <a:endParaRPr lang="en-US" altLang="zh-CN"/>
                    </a:p>
                  </a:txBody>
                  <a:tcPr/>
                </a:tc>
                <a:tc>
                  <a:txBody>
                    <a:bodyPr/>
                    <a:p>
                      <a:pPr algn="ctr">
                        <a:buNone/>
                      </a:pPr>
                      <a:r>
                        <a:rPr lang="en-US" altLang="zh-CN"/>
                        <a:t>0.395</a:t>
                      </a:r>
                      <a:endParaRPr lang="en-US" altLang="zh-CN"/>
                    </a:p>
                  </a:txBody>
                  <a:tcPr/>
                </a:tc>
                <a:tc>
                  <a:txBody>
                    <a:bodyPr/>
                    <a:p>
                      <a:pPr algn="ctr">
                        <a:buNone/>
                      </a:pPr>
                      <a:r>
                        <a:rPr lang="en-US" altLang="zh-CN"/>
                        <a:t>0.392</a:t>
                      </a:r>
                      <a:endParaRPr lang="en-US" altLang="zh-CN"/>
                    </a:p>
                  </a:txBody>
                  <a:tcPr/>
                </a:tc>
                <a:tc>
                  <a:txBody>
                    <a:bodyPr/>
                    <a:p>
                      <a:pPr algn="ctr">
                        <a:buNone/>
                      </a:pPr>
                      <a:r>
                        <a:rPr lang="en-US" altLang="zh-CN"/>
                        <a:t>0.322</a:t>
                      </a:r>
                      <a:endParaRPr lang="en-US" altLang="zh-CN"/>
                    </a:p>
                  </a:txBody>
                  <a:tcPr/>
                </a:tc>
              </a:tr>
              <a:tr h="381000">
                <a:tc>
                  <a:txBody>
                    <a:bodyPr/>
                    <a:p>
                      <a:pPr algn="ctr">
                        <a:buNone/>
                      </a:pPr>
                      <a:r>
                        <a:rPr lang="en-US" altLang="zh-CN"/>
                        <a:t>Training</a:t>
                      </a:r>
                      <a:endParaRPr lang="en-US" altLang="zh-CN"/>
                    </a:p>
                    <a:p>
                      <a:pPr algn="ctr">
                        <a:buNone/>
                      </a:pPr>
                      <a:endParaRPr lang="en-US" altLang="zh-CN"/>
                    </a:p>
                  </a:txBody>
                  <a:tcPr/>
                </a:tc>
                <a:tc>
                  <a:txBody>
                    <a:bodyPr/>
                    <a:p>
                      <a:pPr algn="ctr">
                        <a:buNone/>
                      </a:pPr>
                      <a:r>
                        <a:rPr lang="en-US" altLang="zh-CN"/>
                        <a:t>10m</a:t>
                      </a:r>
                      <a:endParaRPr lang="en-US" altLang="zh-CN"/>
                    </a:p>
                  </a:txBody>
                  <a:tcPr/>
                </a:tc>
                <a:tc>
                  <a:txBody>
                    <a:bodyPr/>
                    <a:p>
                      <a:pPr algn="ctr">
                        <a:buNone/>
                      </a:pPr>
                      <a:r>
                        <a:rPr lang="en-US" altLang="zh-CN"/>
                        <a:t>2h</a:t>
                      </a:r>
                      <a:endParaRPr lang="en-US" altLang="zh-CN"/>
                    </a:p>
                  </a:txBody>
                  <a:tcPr/>
                </a:tc>
                <a:tc>
                  <a:txBody>
                    <a:bodyPr/>
                    <a:p>
                      <a:pPr algn="ctr">
                        <a:buNone/>
                      </a:pPr>
                      <a:r>
                        <a:rPr lang="en-US" altLang="zh-CN"/>
                        <a:t>10h</a:t>
                      </a:r>
                      <a:endParaRPr lang="en-US" altLang="zh-CN"/>
                    </a:p>
                  </a:txBody>
                  <a:tcPr/>
                </a:tc>
                <a:tc>
                  <a:txBody>
                    <a:bodyPr/>
                    <a:p>
                      <a:pPr algn="ctr">
                        <a:buNone/>
                      </a:pPr>
                      <a:r>
                        <a:rPr lang="en-US" altLang="zh-CN"/>
                        <a:t>2h</a:t>
                      </a:r>
                      <a:endParaRPr lang="en-US" altLang="zh-CN"/>
                    </a:p>
                  </a:txBody>
                  <a:tcPr/>
                </a:tc>
                <a:tc>
                  <a:txBody>
                    <a:bodyPr/>
                    <a:p>
                      <a:pPr algn="ctr">
                        <a:buNone/>
                      </a:pPr>
                      <a:r>
                        <a:rPr lang="en-US" altLang="zh-CN"/>
                        <a:t>5h</a:t>
                      </a:r>
                      <a:endParaRPr lang="en-US" altLang="zh-CN"/>
                    </a:p>
                  </a:txBody>
                  <a:tcPr/>
                </a:tc>
                <a:tc>
                  <a:txBody>
                    <a:bodyPr/>
                    <a:p>
                      <a:pPr algn="ctr">
                        <a:buNone/>
                      </a:pPr>
                      <a:r>
                        <a:rPr lang="en-US" altLang="zh-CN"/>
                        <a:t>7h</a:t>
                      </a:r>
                      <a:endParaRPr lang="en-US" altLang="zh-CN"/>
                    </a:p>
                  </a:txBody>
                  <a:tcPr/>
                </a:tc>
              </a:tr>
            </a:tbl>
          </a:graphicData>
        </a:graphic>
      </p:graphicFrame>
      <p:sp>
        <p:nvSpPr>
          <p:cNvPr id="10" name="文本框 9"/>
          <p:cNvSpPr txBox="1"/>
          <p:nvPr/>
        </p:nvSpPr>
        <p:spPr>
          <a:xfrm>
            <a:off x="2652395" y="5229860"/>
            <a:ext cx="6556375" cy="1476375"/>
          </a:xfrm>
          <a:prstGeom prst="rect">
            <a:avLst/>
          </a:prstGeom>
          <a:noFill/>
        </p:spPr>
        <p:txBody>
          <a:bodyPr wrap="square" rtlCol="0" anchor="t">
            <a:spAutoFit/>
          </a:bodyPr>
          <a:p>
            <a:pPr marL="0" indent="304800"/>
            <a:r>
              <a:rPr lang="zh-CN" altLang="en-US" b="1" dirty="0">
                <a:latin typeface="幼圆" panose="02010509060101010101" charset="-122"/>
                <a:ea typeface="幼圆" panose="02010509060101010101" charset="-122"/>
                <a:sym typeface="+mn-ea"/>
              </a:rPr>
              <a:t>文本分类模型，可以大体上分为基于传统机器学习的文本分类模型和基于深度学习的分类模型。从上图中我们也可以看到，深度学习不需要人工提取特征，自动提取初级特征并组合为高级特征。</a:t>
            </a:r>
            <a:endParaRPr lang="zh-CN" altLang="en-US" b="1" dirty="0">
              <a:latin typeface="幼圆" panose="02010509060101010101" charset="-122"/>
              <a:ea typeface="幼圆" panose="02010509060101010101" charset="-122"/>
              <a:sym typeface="+mn-ea"/>
            </a:endParaRPr>
          </a:p>
          <a:p>
            <a:pPr marL="0" indent="304800"/>
            <a:r>
              <a:rPr lang="zh-CN" altLang="en-US" b="1" dirty="0">
                <a:solidFill>
                  <a:srgbClr val="FF0000"/>
                </a:solidFill>
                <a:latin typeface="幼圆" panose="02010509060101010101" charset="-122"/>
                <a:ea typeface="幼圆" panose="02010509060101010101" charset="-122"/>
                <a:sym typeface="+mn-ea"/>
              </a:rPr>
              <a:t>目前基于深度学习模型的文本分类模型已经成为了主流</a:t>
            </a:r>
            <a:r>
              <a:rPr lang="zh-CN" altLang="en-US" b="1" dirty="0">
                <a:latin typeface="幼圆" panose="02010509060101010101" charset="-122"/>
                <a:ea typeface="幼圆" panose="02010509060101010101" charset="-122"/>
                <a:sym typeface="+mn-ea"/>
              </a:rPr>
              <a:t>。</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9" advTm="0">
        <p14:flip dir="r"/>
      </p:transition>
    </mc:Choice>
    <mc:Fallback>
      <p:transition advTm="0">
        <p:fade/>
      </p:transition>
    </mc:Fallback>
  </mc:AlternateContent>
  <p:timing>
    <p:tnLst>
      <p:par>
        <p:cTn id="1" dur="indefinite" restart="never" nodeType="tmRoot"/>
      </p:par>
    </p:tnLst>
  </p:timing>
</p:sld>
</file>

<file path=ppt/tags/tag1.xml><?xml version="1.0" encoding="utf-8"?>
<p:tagLst xmlns:p="http://schemas.openxmlformats.org/presentationml/2006/main">
  <p:tag name="MH" val="20161022204453"/>
  <p:tag name="MH_LIBRARY" val="GRAPHIC"/>
  <p:tag name="MH_ORDER" val="Straight Connector 6"/>
</p:tagLst>
</file>

<file path=ppt/tags/tag10.xml><?xml version="1.0" encoding="utf-8"?>
<p:tagLst xmlns:p="http://schemas.openxmlformats.org/presentationml/2006/main">
  <p:tag name="ISPRING_ULTRA_SCORM_COURSE_ID" val="60FA425B-3F75-4EC6-AAAF-43808ECE9BB4"/>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PRESENTATION_TITLE" val="bt703.pptx"/>
  <p:tag name="KSO_WM_DOC_GUID" val="{098c6f83-9759-4ffb-9dd6-7ffe308e40ec}"/>
</p:tagLst>
</file>

<file path=ppt/tags/tag2.xml><?xml version="1.0" encoding="utf-8"?>
<p:tagLst xmlns:p="http://schemas.openxmlformats.org/presentationml/2006/main">
  <p:tag name="MH" val="20160830110146"/>
  <p:tag name="MH_LIBRARY" val="CONTENTS"/>
  <p:tag name="MH_TYPE" val="ENTRY"/>
  <p:tag name="ID" val="553512"/>
  <p:tag name="MH_ORDER" val="1"/>
</p:tagLst>
</file>

<file path=ppt/tags/tag3.xml><?xml version="1.0" encoding="utf-8"?>
<p:tagLst xmlns:p="http://schemas.openxmlformats.org/presentationml/2006/main">
  <p:tag name="MH" val="20161022204453"/>
  <p:tag name="MH_LIBRARY" val="GRAPHIC"/>
  <p:tag name="MH_ORDER" val="Straight Connector 6"/>
</p:tagLst>
</file>

<file path=ppt/tags/tag4.xml><?xml version="1.0" encoding="utf-8"?>
<p:tagLst xmlns:p="http://schemas.openxmlformats.org/presentationml/2006/main">
  <p:tag name="MH" val="20160830110146"/>
  <p:tag name="MH_LIBRARY" val="CONTENTS"/>
  <p:tag name="MH_TYPE" val="ENTRY"/>
  <p:tag name="ID" val="553512"/>
  <p:tag name="MH_ORDER" val="1"/>
</p:tagLst>
</file>

<file path=ppt/tags/tag5.xml><?xml version="1.0" encoding="utf-8"?>
<p:tagLst xmlns:p="http://schemas.openxmlformats.org/presentationml/2006/main">
  <p:tag name="MH" val="20161022204453"/>
  <p:tag name="MH_LIBRARY" val="GRAPHIC"/>
  <p:tag name="MH_ORDER" val="Straight Connector 6"/>
</p:tagLst>
</file>

<file path=ppt/tags/tag6.xml><?xml version="1.0" encoding="utf-8"?>
<p:tagLst xmlns:p="http://schemas.openxmlformats.org/presentationml/2006/main">
  <p:tag name="MH" val="20160830110146"/>
  <p:tag name="MH_LIBRARY" val="CONTENTS"/>
  <p:tag name="MH_TYPE" val="ENTRY"/>
  <p:tag name="ID" val="553512"/>
  <p:tag name="MH_ORDER" val="1"/>
</p:tagLst>
</file>

<file path=ppt/tags/tag7.xml><?xml version="1.0" encoding="utf-8"?>
<p:tagLst xmlns:p="http://schemas.openxmlformats.org/presentationml/2006/main">
  <p:tag name="MH" val="20161022204453"/>
  <p:tag name="MH_LIBRARY" val="GRAPHIC"/>
  <p:tag name="MH_ORDER" val="Straight Connector 6"/>
</p:tagLst>
</file>

<file path=ppt/tags/tag8.xml><?xml version="1.0" encoding="utf-8"?>
<p:tagLst xmlns:p="http://schemas.openxmlformats.org/presentationml/2006/main">
  <p:tag name="MH" val="20160830110146"/>
  <p:tag name="MH_LIBRARY" val="CONTENTS"/>
  <p:tag name="MH_TYPE" val="ENTRY"/>
  <p:tag name="ID" val="553512"/>
  <p:tag name="MH_ORDER" val="1"/>
</p:tagLst>
</file>

<file path=ppt/tags/tag9.xml><?xml version="1.0" encoding="utf-8"?>
<p:tagLst xmlns:p="http://schemas.openxmlformats.org/presentationml/2006/main">
  <p:tag name="KSO_WM_SLIDE_MODEL_TYPE" val="numdgm"/>
</p:tagLst>
</file>

<file path=ppt/theme/theme1.xml><?xml version="1.0" encoding="utf-8"?>
<a:theme xmlns:a="http://schemas.openxmlformats.org/drawingml/2006/main" name="第一PPT，www.1ppt.com">
  <a:themeElements>
    <a:clrScheme name="自定义 273">
      <a:dk1>
        <a:sysClr val="windowText" lastClr="000000"/>
      </a:dk1>
      <a:lt1>
        <a:sysClr val="window" lastClr="FFFFFF"/>
      </a:lt1>
      <a:dk2>
        <a:srgbClr val="44546A"/>
      </a:dk2>
      <a:lt2>
        <a:srgbClr val="E7E6E6"/>
      </a:lt2>
      <a:accent1>
        <a:srgbClr val="1E80A7"/>
      </a:accent1>
      <a:accent2>
        <a:srgbClr val="FCC96B"/>
      </a:accent2>
      <a:accent3>
        <a:srgbClr val="1E80A7"/>
      </a:accent3>
      <a:accent4>
        <a:srgbClr val="FCC96B"/>
      </a:accent4>
      <a:accent5>
        <a:srgbClr val="1E80A7"/>
      </a:accent5>
      <a:accent6>
        <a:srgbClr val="FCC96B"/>
      </a:accent6>
      <a:hlink>
        <a:srgbClr val="1E80A7"/>
      </a:hlink>
      <a:folHlink>
        <a:srgbClr val="FCC96B"/>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2083</Words>
  <Application>WPS 演示</Application>
  <PresentationFormat>自定义</PresentationFormat>
  <Paragraphs>375</Paragraphs>
  <Slides>23</Slides>
  <Notes>22</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23</vt:i4>
      </vt:variant>
    </vt:vector>
  </HeadingPairs>
  <TitlesOfParts>
    <vt:vector size="40" baseType="lpstr">
      <vt:lpstr>Arial</vt:lpstr>
      <vt:lpstr>宋体</vt:lpstr>
      <vt:lpstr>Wingdings</vt:lpstr>
      <vt:lpstr>Calibri</vt:lpstr>
      <vt:lpstr>Calibri</vt:lpstr>
      <vt:lpstr>微软雅黑</vt:lpstr>
      <vt:lpstr>Arial</vt:lpstr>
      <vt:lpstr>方正正准黑简体</vt:lpstr>
      <vt:lpstr>黑体</vt:lpstr>
      <vt:lpstr>Arial Unicode MS</vt:lpstr>
      <vt:lpstr>幼圆</vt:lpstr>
      <vt:lpstr>Arial Unicode MS</vt:lpstr>
      <vt:lpstr>Calibri Light</vt:lpstr>
      <vt:lpstr>Palatino</vt:lpstr>
      <vt:lpstr>Palatino Linotype</vt:lpstr>
      <vt:lpstr>方正正准黑简体</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工作汇报</dc:title>
  <dc:creator/>
  <cp:keywords>www.1ppt.com</cp:keywords>
  <cp:lastModifiedBy>    Cynicism°</cp:lastModifiedBy>
  <cp:revision>12</cp:revision>
  <dcterms:created xsi:type="dcterms:W3CDTF">2016-10-17T14:00:00Z</dcterms:created>
  <dcterms:modified xsi:type="dcterms:W3CDTF">2019-03-27T02:39:33Z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