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867D68-8B8F-4B9F-8DF0-CBFB6ABD238B}">
  <a:tblStyle styleId="{F1867D68-8B8F-4B9F-8DF0-CBFB6ABD2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8f9d764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8f9d764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8f9d764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8f9d764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8f9d7640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8f9d764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8f9d764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8f9d764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8f9d764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8f9d764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8f9d764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8f9d764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8f9d7640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8f9d764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8f9d7640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8f9d764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8f9d7640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8f9d7640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8f9d7640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8f9d764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8f9d764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8f9d764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8f9d7640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8f9d7640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8f9d764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8f9d764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8f9d764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8f9d764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8f9d7640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8f9d7640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8f9d7640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8f9d7640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8f9d7640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8f9d7640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8f9d7640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8f9d7640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8f9d7640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8f9d764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8f9d7640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8f9d7640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75a04f2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75a04f2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7d5a438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7d5a438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7d5a4389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7d5a4389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8f9d764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8f9d764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8f9d764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8f9d764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8f9d764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8f9d764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8f9d764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8f9d764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Указатели и динамические массивы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Указатель на void</a:t>
            </a:r>
            <a:endParaRPr sz="28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Специальное применение имеют указатели на тип </a:t>
            </a:r>
            <a:r>
              <a:rPr i="1" lang="ru" sz="1900"/>
              <a:t>void</a:t>
            </a:r>
            <a:r>
              <a:rPr lang="ru" sz="1900"/>
              <a:t>. Указатель на тип </a:t>
            </a:r>
            <a:r>
              <a:rPr i="1" lang="ru" sz="1900"/>
              <a:t>void</a:t>
            </a:r>
            <a:r>
              <a:rPr lang="ru" sz="1900"/>
              <a:t> может указывать на значения </a:t>
            </a:r>
            <a:r>
              <a:rPr b="1" lang="ru" sz="1900"/>
              <a:t>любого</a:t>
            </a:r>
            <a:r>
              <a:rPr lang="ru" sz="1900"/>
              <a:t> типа. Однако для выполнения операций над указателем на </a:t>
            </a:r>
            <a:r>
              <a:rPr i="1" lang="ru" sz="1900"/>
              <a:t>void</a:t>
            </a:r>
            <a:r>
              <a:rPr lang="ru" sz="1900"/>
              <a:t> либо над указуемым объектом, </a:t>
            </a:r>
            <a:r>
              <a:rPr b="1" lang="ru" sz="1900"/>
              <a:t>необходимо явно привести тип указателя</a:t>
            </a:r>
            <a:r>
              <a:rPr lang="ru" sz="1900"/>
              <a:t> к типу, отличному от указателя на </a:t>
            </a:r>
            <a:r>
              <a:rPr i="1" lang="ru" sz="1900"/>
              <a:t>void</a:t>
            </a:r>
            <a:r>
              <a:rPr lang="ru" sz="1900"/>
              <a:t>.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/>
              <a:t>Указатель на объект любого типа можно присвоить переменной типа </a:t>
            </a:r>
            <a:r>
              <a:rPr i="1" lang="ru" sz="1900"/>
              <a:t>void*</a:t>
            </a:r>
            <a:r>
              <a:rPr lang="ru" sz="1900"/>
              <a:t>, один </a:t>
            </a:r>
            <a:r>
              <a:rPr i="1" lang="ru" sz="1900"/>
              <a:t>void*</a:t>
            </a:r>
            <a:r>
              <a:rPr lang="ru" sz="1900"/>
              <a:t> можно присвоить другому </a:t>
            </a:r>
            <a:r>
              <a:rPr i="1" lang="ru" sz="1900"/>
              <a:t>void*</a:t>
            </a:r>
            <a:r>
              <a:rPr lang="ru" sz="1900"/>
              <a:t>, пару </a:t>
            </a:r>
            <a:r>
              <a:rPr i="1" lang="ru" sz="1900"/>
              <a:t>void*</a:t>
            </a:r>
            <a:r>
              <a:rPr lang="ru" sz="1900"/>
              <a:t> можно сравнивать на равенство и неравенство, и, наконец, </a:t>
            </a:r>
            <a:r>
              <a:rPr i="1" lang="ru" sz="1900"/>
              <a:t>void*</a:t>
            </a:r>
            <a:r>
              <a:rPr lang="ru" sz="1900"/>
              <a:t> можно явно преобразовать в указатель на другой тип. 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Указатель на void</a:t>
            </a:r>
            <a:endParaRPr sz="28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*pi)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Правильно – неявное преобразование типа из int* в void*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*pv = pi;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*pv;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нельзя разыменовывать void*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pv++;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– нельзя произвести инкремент void*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*pi2 =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*&gt;(pv);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Явное преобразование в int*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*pd1 = pv;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*pd2 = pi;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*pd3 =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*&gt;(pv);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Небезопасно!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Операции </a:t>
            </a:r>
            <a:r>
              <a:rPr b="1" lang="ru" sz="1200"/>
              <a:t>static_cast</a:t>
            </a:r>
            <a:r>
              <a:rPr lang="ru" sz="1200"/>
              <a:t> (преобразование с проверкой во время компиляции), </a:t>
            </a:r>
            <a:r>
              <a:rPr b="1" lang="ru" sz="1200"/>
              <a:t>dynamic_cast</a:t>
            </a:r>
            <a:r>
              <a:rPr lang="ru" sz="1200"/>
              <a:t> (преобразование с проверкой во время выполнения), </a:t>
            </a:r>
            <a:r>
              <a:rPr b="1" lang="ru" sz="1200"/>
              <a:t>reinterpret_cast</a:t>
            </a:r>
            <a:r>
              <a:rPr lang="ru" sz="1200"/>
              <a:t> (преобразование без проверки), </a:t>
            </a:r>
            <a:r>
              <a:rPr b="1" lang="ru" sz="1200"/>
              <a:t>const_cast</a:t>
            </a:r>
            <a:r>
              <a:rPr lang="ru" sz="1200"/>
              <a:t> (константное преобразование) осуществляют различные преобразования типов.</a:t>
            </a:r>
            <a:endParaRPr sz="12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/>
              <a:t>Они имеют следующий синтаксис: </a:t>
            </a:r>
            <a:r>
              <a:rPr i="1" lang="ru" sz="1200"/>
              <a:t>операция</a:t>
            </a:r>
            <a:r>
              <a:rPr lang="ru" sz="1200"/>
              <a:t>&lt;</a:t>
            </a:r>
            <a:r>
              <a:rPr i="1" lang="ru" sz="1200"/>
              <a:t>новый тип</a:t>
            </a:r>
            <a:r>
              <a:rPr lang="ru" sz="1200"/>
              <a:t>&gt;(</a:t>
            </a:r>
            <a:r>
              <a:rPr i="1" lang="ru" sz="1200"/>
              <a:t>выражение</a:t>
            </a:r>
            <a:r>
              <a:rPr lang="ru" sz="1200"/>
              <a:t>). Угловые скобки являются элементом синтаксиса.</a:t>
            </a:r>
            <a:endParaRPr sz="12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Выделение памяти в C</a:t>
            </a:r>
            <a:endParaRPr sz="282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Статически распределяемые переменные существуют либо всё время существования программы, либо в течение времени существования функции, в которой они объявлены (для локальных переменных). </a:t>
            </a:r>
            <a:r>
              <a:rPr lang="ru" sz="1400"/>
              <a:t>Иногда возникает необходимость управлять распределением памяти динамически во время работы программы.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Распределение памяти осуществляется функцией</a:t>
            </a:r>
            <a:endParaRPr sz="14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400"/>
              <a:t>void *malloc</a:t>
            </a:r>
            <a:r>
              <a:rPr lang="ru" sz="1400"/>
              <a:t>(</a:t>
            </a:r>
            <a:r>
              <a:rPr i="1" lang="ru" sz="1400"/>
              <a:t>size_t size</a:t>
            </a:r>
            <a:r>
              <a:rPr lang="ru" sz="1400"/>
              <a:t>);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Прототип функции находится в файлах &lt;stdlib.h&gt; и &lt;malloc.h&gt;.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Данная функция выделяет память, объём которой </a:t>
            </a:r>
            <a:r>
              <a:rPr b="1" lang="ru" sz="1400"/>
              <a:t>в байтах</a:t>
            </a:r>
            <a:r>
              <a:rPr lang="ru" sz="1400"/>
              <a:t> указывается как параметр функции. Функция возвращает адрес выделенной памяти или </a:t>
            </a:r>
            <a:r>
              <a:rPr i="1" lang="ru" sz="1400"/>
              <a:t>NULL</a:t>
            </a:r>
            <a:r>
              <a:rPr lang="ru" sz="1400"/>
              <a:t>, если память не может быть выделена. </a:t>
            </a:r>
            <a:r>
              <a:rPr i="1" lang="ru" sz="1400"/>
              <a:t>NULL</a:t>
            </a:r>
            <a:r>
              <a:rPr lang="ru" sz="1400"/>
              <a:t> – это специальная константа, которая представляет собой недействительный указатель.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/>
              <a:t>Функция возвращает указатель на пустой тип </a:t>
            </a:r>
            <a:r>
              <a:rPr i="1" lang="ru" sz="1400"/>
              <a:t>void *</a:t>
            </a:r>
            <a:r>
              <a:rPr lang="ru" sz="1400"/>
              <a:t>, который может быть преобразован к </a:t>
            </a:r>
            <a:r>
              <a:rPr b="1" lang="ru" sz="1400"/>
              <a:t>любому</a:t>
            </a:r>
            <a:r>
              <a:rPr lang="ru" sz="1400"/>
              <a:t> типу и </a:t>
            </a:r>
            <a:r>
              <a:rPr b="1" lang="ru" sz="1400"/>
              <a:t>должен</a:t>
            </a:r>
            <a:r>
              <a:rPr lang="ru" sz="1400"/>
              <a:t> быть преобразован к нужному типу. </a:t>
            </a:r>
            <a:r>
              <a:rPr b="1" lang="ru" sz="1400"/>
              <a:t>Обязательно надо проверять результат, возвращаемый функцией!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Выделение памяти в C</a:t>
            </a:r>
            <a:endParaRPr sz="282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Существуют ещё две функции, которые позволяют сделать выделение памяти более гибким: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/>
              <a:t>void *calloc</a:t>
            </a:r>
            <a:r>
              <a:rPr lang="ru" sz="1600"/>
              <a:t>(</a:t>
            </a:r>
            <a:r>
              <a:rPr i="1" lang="ru" sz="1600"/>
              <a:t>size_t num</a:t>
            </a:r>
            <a:r>
              <a:rPr lang="ru" sz="1600"/>
              <a:t>, </a:t>
            </a:r>
            <a:r>
              <a:rPr i="1" lang="ru" sz="1600"/>
              <a:t>size_t size</a:t>
            </a:r>
            <a:r>
              <a:rPr lang="ru" sz="1600"/>
              <a:t>);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/>
              <a:t>calloc</a:t>
            </a:r>
            <a:r>
              <a:rPr lang="ru" sz="1600"/>
              <a:t> выделяет память под массив из </a:t>
            </a:r>
            <a:r>
              <a:rPr i="1" lang="ru" sz="1600"/>
              <a:t>num</a:t>
            </a:r>
            <a:r>
              <a:rPr lang="ru" sz="1600"/>
              <a:t> элементов, каждый из которых имеет размер </a:t>
            </a:r>
            <a:r>
              <a:rPr i="1" lang="ru" sz="1600"/>
              <a:t>size</a:t>
            </a:r>
            <a:r>
              <a:rPr lang="ru" sz="1600"/>
              <a:t>. Элементы массива инициализируются нулями.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/>
              <a:t>void *realloc</a:t>
            </a:r>
            <a:r>
              <a:rPr lang="ru" sz="1600"/>
              <a:t>(</a:t>
            </a:r>
            <a:r>
              <a:rPr i="1" lang="ru" sz="1600"/>
              <a:t>void *memblock</a:t>
            </a:r>
            <a:r>
              <a:rPr lang="ru" sz="1600"/>
              <a:t>, </a:t>
            </a:r>
            <a:r>
              <a:rPr i="1" lang="ru" sz="1600"/>
              <a:t>size_t size</a:t>
            </a:r>
            <a:r>
              <a:rPr lang="ru" sz="1600"/>
              <a:t>);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 sz="1600"/>
              <a:t>realloc</a:t>
            </a:r>
            <a:r>
              <a:rPr lang="ru" sz="1600"/>
              <a:t> изменяет размер блока, выделенного ранее функциями </a:t>
            </a:r>
            <a:r>
              <a:rPr i="1" lang="ru" sz="1600"/>
              <a:t>malloc</a:t>
            </a:r>
            <a:r>
              <a:rPr lang="ru" sz="1600"/>
              <a:t>, </a:t>
            </a:r>
            <a:r>
              <a:rPr i="1" lang="ru" sz="1600"/>
              <a:t>calloc</a:t>
            </a:r>
            <a:r>
              <a:rPr lang="ru" sz="1600"/>
              <a:t> или </a:t>
            </a:r>
            <a:r>
              <a:rPr i="1" lang="ru" sz="1600"/>
              <a:t>realloc</a:t>
            </a:r>
            <a:r>
              <a:rPr lang="ru" sz="1600"/>
              <a:t>. Параметр </a:t>
            </a:r>
            <a:r>
              <a:rPr i="1" lang="ru" sz="1600"/>
              <a:t>memblock</a:t>
            </a:r>
            <a:r>
              <a:rPr lang="ru" sz="1600"/>
              <a:t> содержит адрес блока для изменения, а параметр </a:t>
            </a:r>
            <a:r>
              <a:rPr i="1" lang="ru" sz="1600"/>
              <a:t>size</a:t>
            </a:r>
            <a:r>
              <a:rPr lang="ru" sz="1600"/>
              <a:t> – необходимый размер блока. Положение блока в оперативной памяти может измениться, при этом содержимое будет скопировано.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После того, как отпала необходимость в выделенной памяти, надо освободить её: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ru" sz="1600"/>
              <a:t>void free</a:t>
            </a:r>
            <a:r>
              <a:rPr lang="ru" sz="1600"/>
              <a:t>(</a:t>
            </a:r>
            <a:r>
              <a:rPr i="1" lang="ru" sz="1600"/>
              <a:t>void *memblock</a:t>
            </a:r>
            <a:r>
              <a:rPr lang="ru" sz="1600"/>
              <a:t>);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Выделение памяти в C</a:t>
            </a:r>
            <a:endParaRPr sz="282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= (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С помощью операции sizeof определяем размер переменной типа int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*) еще один вариант преобразования типов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 данном случае преобразуем void* в int*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(!p)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"Not enough memory\n"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… действия с использованием p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</a:t>
            </a:r>
            <a:r>
              <a:rPr lang="ru" sz="2820"/>
              <a:t> C</a:t>
            </a:r>
            <a:endParaRPr sz="282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Динамическое выделение памяти необходимо для эффективного использования памяти компьютера.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При </a:t>
            </a:r>
            <a:r>
              <a:rPr b="1" lang="ru" sz="1900"/>
              <a:t>статическом выделении памяти</a:t>
            </a:r>
            <a:r>
              <a:rPr lang="ru" sz="1900"/>
              <a:t> для работы с массивом необходимо объявить массив и задать ему фиксированный размер (например, из 100 элементов – int x[100];).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/>
              <a:t>В данном случае можно работать с массивом размером не более 100 элементов и значительно снижается эффективность использования памяти, если требуется например всего 10 элементов, так как в памяти выделяется место под 100 элементов.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Одномерный массив</a:t>
            </a:r>
            <a:endParaRPr sz="2820"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argc, 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*argv[])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*a, *p, *end;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i;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FILE *file;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(argc &lt; 2)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"Недостаточно параметров!\n"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		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((file = fopen(argv[1],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"Невозможно открыть файл '%s'\n"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argv[1]);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&amp;n) &lt; 1)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"Ошибка чтения из файла '%s'\n"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argv[1]);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fclose(file);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Одномерный массив</a:t>
            </a:r>
            <a:endParaRPr sz="282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Используем один из двух вариантов выделения памяти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((a = 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 ==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"Недостаточно памяти!\n"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fclose(file);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((a = 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(n,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 ==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"Недостаточно памяти!\n"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fclose(file);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Чтение одномерного массива из файла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"%lf"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&amp;a[i]) &lt; 1)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"Ошибка чтения из файла '%s'\n"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argv[1]);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fclose(file);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fclose(file);</a:t>
            </a:r>
            <a:endParaRPr sz="10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Одномерный массив</a:t>
            </a:r>
            <a:endParaRPr sz="282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Обычный способ обработки массива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 = 0, i = 0; i &lt; n; i++)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+= a[i];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"Сумма равна %lf\n"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Использование указателя для доступа к элементам массива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 = 1, p = a, end = p + n; p &lt; end; p++)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*= *p;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"\Произведение равно %lf\n"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	</a:t>
            </a: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Освобождение выделенной памяти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1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Пусть дана матрица </a:t>
            </a:r>
            <a:r>
              <a:rPr i="1" lang="ru" sz="1400"/>
              <a:t>n</a:t>
            </a:r>
            <a:r>
              <a:rPr lang="ru" sz="1400"/>
              <a:t>х</a:t>
            </a:r>
            <a:r>
              <a:rPr i="1" lang="ru" sz="1400"/>
              <a:t>m</a:t>
            </a:r>
            <a:r>
              <a:rPr lang="ru" sz="1400"/>
              <a:t>, можно хранить ее в памяти </a:t>
            </a:r>
            <a:r>
              <a:rPr b="1" lang="ru" sz="1400"/>
              <a:t>в виде одномерного массива</a:t>
            </a:r>
            <a:r>
              <a:rPr lang="ru" sz="1400"/>
              <a:t>, состоящего из элементов строк, при этом индекс любого элемента матрицы можно получить по формуле: </a:t>
            </a:r>
            <a:endParaRPr sz="14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400"/>
              <a:t>i * m + j</a:t>
            </a:r>
            <a:r>
              <a:rPr lang="ru" sz="1400"/>
              <a:t>, 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/>
              <a:t>где </a:t>
            </a:r>
            <a:r>
              <a:rPr i="1" lang="ru" sz="1400"/>
              <a:t>i</a:t>
            </a:r>
            <a:r>
              <a:rPr lang="ru" sz="1400"/>
              <a:t> - номер текущей строки, </a:t>
            </a:r>
            <a:r>
              <a:rPr i="1" lang="ru" sz="1400"/>
              <a:t>j</a:t>
            </a:r>
            <a:r>
              <a:rPr lang="ru" sz="1400"/>
              <a:t> - номер текущего стобца, </a:t>
            </a:r>
            <a:r>
              <a:rPr i="1" lang="ru" sz="1400"/>
              <a:t>m</a:t>
            </a:r>
            <a:r>
              <a:rPr lang="ru" sz="1400"/>
              <a:t> - количество элементов в строке (количество столбцов).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" name="Google Shape;164;p31"/>
          <p:cNvGraphicFramePr/>
          <p:nvPr/>
        </p:nvGraphicFramePr>
        <p:xfrm>
          <a:off x="311700" y="263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{F1867D68-8B8F-4B9F-8DF0-CBFB6ABD238B}</a:tableStyleId>
              </a:tblPr>
              <a:tblGrid>
                <a:gridCol w="483075"/>
                <a:gridCol w="483075"/>
                <a:gridCol w="483075"/>
                <a:gridCol w="483075"/>
                <a:gridCol w="483075"/>
              </a:tblGrid>
              <a:tr h="4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 =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 =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6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078600" y="2639575"/>
            <a:ext cx="5753700" cy="25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примере дана матрица </a:t>
            </a:r>
            <a:r>
              <a:rPr b="1" i="1" lang="ru" sz="1400"/>
              <a:t>a</a:t>
            </a:r>
            <a:r>
              <a:rPr lang="ru" sz="1400"/>
              <a:t>, </a:t>
            </a:r>
            <a:r>
              <a:rPr lang="ru" sz="1400"/>
              <a:t>3х4.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Индекс выделенного элемента определится как:</a:t>
            </a:r>
            <a:endParaRPr sz="14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400"/>
              <a:t>index</a:t>
            </a:r>
            <a:r>
              <a:rPr lang="ru" sz="1400"/>
              <a:t> = </a:t>
            </a:r>
            <a:r>
              <a:rPr b="1" i="1" lang="ru" sz="1400"/>
              <a:t>i * m + j</a:t>
            </a:r>
            <a:r>
              <a:rPr lang="ru" sz="1400"/>
              <a:t> = 1 * 4 + 2 = </a:t>
            </a:r>
            <a:r>
              <a:rPr b="1" lang="ru" sz="1400"/>
              <a:t>6</a:t>
            </a:r>
            <a:endParaRPr b="1"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Объем памяти, требуемый для размещения двумерного массива:</a:t>
            </a:r>
            <a:endParaRPr sz="14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400"/>
              <a:t>n * m * sizeof</a:t>
            </a:r>
            <a:r>
              <a:rPr b="1" lang="ru" sz="1400"/>
              <a:t>(&lt;</a:t>
            </a:r>
            <a:r>
              <a:rPr b="1" i="1" lang="ru" sz="1400"/>
              <a:t>тип</a:t>
            </a:r>
            <a:r>
              <a:rPr b="1" lang="ru" sz="1400"/>
              <a:t>&gt;)</a:t>
            </a:r>
            <a:endParaRPr b="1"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Обращение к элементам массива:</a:t>
            </a:r>
            <a:endParaRPr sz="1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 sz="1400"/>
              <a:t>	a[i * m + j]</a:t>
            </a:r>
            <a:r>
              <a:rPr lang="ru" sz="1400"/>
              <a:t> или с помощью указателей </a:t>
            </a:r>
            <a:r>
              <a:rPr b="1" lang="ru" sz="1400"/>
              <a:t>*(a + i * m + j)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*a; 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указатель на массив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j, n, m;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строк: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столбцов: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&amp;m);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Выделение памяти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* m * 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malloc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через calloc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= (int*)сalloc(n * m, sizeof(int));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элементов массива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(j = 0; j &lt; m; j++)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"a[%d][%d] =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(a + i * m + j));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указатели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[]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scanf("%d", &amp;a[i * m + j]); 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Вывод элементов массива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(j = 0; j &lt; m; j++)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"%5d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*(a + i * m + j));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указатели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[]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printf("%5d ", a[i * m + j]);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1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Возможен также другой способ динамического выделения памяти под двумерный массив - с использованием массива указателей, для этого необходимо:</a:t>
            </a:r>
            <a:endParaRPr sz="1400"/>
          </a:p>
          <a:p>
            <a:pPr indent="-31750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выделить блок оперативной памяти под массив указателей;</a:t>
            </a:r>
            <a:endParaRPr sz="1400"/>
          </a:p>
          <a:p>
            <a:pPr indent="-3175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выделить блоки оперативной памяти под одномерные массивы, представляющие собой строки искомой матрицы;</a:t>
            </a:r>
            <a:endParaRPr sz="1400"/>
          </a:p>
          <a:p>
            <a:pPr indent="-3175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записать адреса строк в массив указателей.</a:t>
            </a:r>
            <a:endParaRPr sz="1400"/>
          </a:p>
        </p:txBody>
      </p:sp>
      <p:graphicFrame>
        <p:nvGraphicFramePr>
          <p:cNvPr id="184" name="Google Shape;184;p34"/>
          <p:cNvGraphicFramePr/>
          <p:nvPr/>
        </p:nvGraphicFramePr>
        <p:xfrm>
          <a:off x="2341013" y="28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{F1867D68-8B8F-4B9F-8DF0-CBFB6ABD238B}</a:tableStyleId>
              </a:tblPr>
              <a:tblGrid>
                <a:gridCol w="637425"/>
                <a:gridCol w="637425"/>
                <a:gridCol w="637425"/>
                <a:gridCol w="637425"/>
                <a:gridCol w="637425"/>
                <a:gridCol w="637425"/>
                <a:gridCol w="637425"/>
              </a:tblGrid>
              <a:tr h="4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→</a:t>
                      </a:r>
                      <a:endParaRPr b="1"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0,0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0,1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0,</a:t>
                      </a:r>
                      <a:r>
                        <a:rPr lang="ru" sz="1200">
                          <a:solidFill>
                            <a:schemeClr val="dk1"/>
                          </a:solidFill>
                        </a:rPr>
                        <a:t>m-1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1,0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1,1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…</a:t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1,m-1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…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800">
                          <a:solidFill>
                            <a:schemeClr val="dk1"/>
                          </a:solidFill>
                        </a:rPr>
                        <a:t>→</a:t>
                      </a:r>
                      <a:endParaRPr b="1" sz="18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n-1,0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n-1,1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n-1,m-1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m-1</a:t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0" marL="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34"/>
          <p:cNvSpPr txBox="1"/>
          <p:nvPr/>
        </p:nvSpPr>
        <p:spPr>
          <a:xfrm rot="-5400000">
            <a:off x="1100875" y="3516275"/>
            <a:ext cx="177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Массив указателей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**a; 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указатель на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указатель на строку элементов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j, n, m;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строк: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столбцов: 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&amp;m);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Выделение памяти под указатели на строки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**)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* 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malloc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calloc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= (int**)сalloc(n, sizeof(int*));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элементов массива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Выделение памяти под хранение строк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a[i] = 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 *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malloc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через calloc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a[i] = (int*)сalloc(m, sizeof(int*));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(j = 0; j &lt; m; j++)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"a[%d][%d] = 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i, j);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&amp;a[i][j]);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C. Двумерный массив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Вывод элементов массива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(j = 0; j &lt; m; j++)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"%5d 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a[i][j]);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Очистка памяти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 </a:t>
            </a: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цикл по строкам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(a[i]);   </a:t>
            </a:r>
            <a:r>
              <a:rPr lang="ru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освобождение памяти под строку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C++</a:t>
            </a:r>
            <a:endParaRPr sz="2820"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динамического распределения памяти используются операции </a:t>
            </a:r>
            <a:r>
              <a:rPr i="1" lang="ru"/>
              <a:t>new</a:t>
            </a:r>
            <a:r>
              <a:rPr lang="ru"/>
              <a:t> и </a:t>
            </a:r>
            <a:r>
              <a:rPr i="1" lang="ru"/>
              <a:t>delete</a:t>
            </a:r>
            <a:r>
              <a:rPr lang="ru"/>
              <a:t>.  </a:t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Операция </a:t>
            </a:r>
            <a:r>
              <a:rPr i="1" lang="ru"/>
              <a:t>new</a:t>
            </a:r>
            <a:r>
              <a:rPr lang="ru"/>
              <a:t> выделяет память из области свободной памяти.</a:t>
            </a:r>
            <a:endParaRPr/>
          </a:p>
          <a:p>
            <a:pPr indent="45720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*x =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[100];</a:t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Операция </a:t>
            </a:r>
            <a:r>
              <a:rPr i="1" lang="ru"/>
              <a:t>delete</a:t>
            </a:r>
            <a:r>
              <a:rPr lang="ru"/>
              <a:t> освобождает выделенную память.  </a:t>
            </a:r>
            <a:endParaRPr/>
          </a:p>
          <a:p>
            <a:pPr indent="45720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x;</a:t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Выделяемая память, после её использования должна освобождаться, поэтому операции </a:t>
            </a:r>
            <a:r>
              <a:rPr i="1" lang="ru"/>
              <a:t>new</a:t>
            </a:r>
            <a:r>
              <a:rPr lang="ru"/>
              <a:t> и </a:t>
            </a:r>
            <a:r>
              <a:rPr i="1" lang="ru"/>
              <a:t>delete</a:t>
            </a:r>
            <a:r>
              <a:rPr lang="ru"/>
              <a:t> используются парами.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C++. Прим</a:t>
            </a:r>
            <a:r>
              <a:rPr lang="ru" sz="2820"/>
              <a:t>ер</a:t>
            </a:r>
            <a:endParaRPr sz="2820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Условие задачи (задача 5.2 вариант 1 по задачнику [3]):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Даны два массива </a:t>
            </a:r>
            <a:r>
              <a:rPr i="1" lang="ru" sz="1600"/>
              <a:t>C</a:t>
            </a:r>
            <a:r>
              <a:rPr baseline="-25000" i="1" lang="ru" sz="1600"/>
              <a:t>1</a:t>
            </a:r>
            <a:r>
              <a:rPr i="1" lang="ru" sz="1600"/>
              <a:t>, C</a:t>
            </a:r>
            <a:r>
              <a:rPr baseline="-25000" i="1" lang="ru" sz="1600"/>
              <a:t>2</a:t>
            </a:r>
            <a:r>
              <a:rPr i="1" lang="ru" sz="1600"/>
              <a:t>, …, C</a:t>
            </a:r>
            <a:r>
              <a:rPr baseline="-25000" i="1" lang="ru" sz="1600"/>
              <a:t>n</a:t>
            </a:r>
            <a:r>
              <a:rPr lang="ru" sz="1600"/>
              <a:t> и </a:t>
            </a:r>
            <a:r>
              <a:rPr i="1" lang="ru" sz="1600"/>
              <a:t>P</a:t>
            </a:r>
            <a:r>
              <a:rPr baseline="-25000" i="1" lang="ru" sz="1600"/>
              <a:t>1</a:t>
            </a:r>
            <a:r>
              <a:rPr i="1" lang="ru" sz="1600"/>
              <a:t>, P</a:t>
            </a:r>
            <a:r>
              <a:rPr baseline="-25000" i="1" lang="ru" sz="1600"/>
              <a:t>2</a:t>
            </a:r>
            <a:r>
              <a:rPr i="1" lang="ru" sz="1600"/>
              <a:t>, …, P</a:t>
            </a:r>
            <a:r>
              <a:rPr baseline="-25000" i="1" lang="ru" sz="1600"/>
              <a:t>n</a:t>
            </a:r>
            <a:r>
              <a:rPr lang="ru" sz="1600"/>
              <a:t>. Если каждый элемент первого массива меньше суммы элементов второго, найти, при каких значениях </a:t>
            </a:r>
            <a:r>
              <a:rPr i="1" lang="ru" sz="1600"/>
              <a:t>i</a:t>
            </a:r>
            <a:r>
              <a:rPr lang="ru" sz="1600"/>
              <a:t> и </a:t>
            </a:r>
            <a:r>
              <a:rPr i="1" lang="ru" sz="1600"/>
              <a:t>j</a:t>
            </a:r>
            <a:r>
              <a:rPr lang="ru" sz="1600"/>
              <a:t> максимально значение выражения </a:t>
            </a:r>
            <a:r>
              <a:rPr i="1" lang="ru" sz="1600"/>
              <a:t>C</a:t>
            </a:r>
            <a:r>
              <a:rPr baseline="-25000" i="1" lang="ru" sz="1600"/>
              <a:t>i</a:t>
            </a:r>
            <a:r>
              <a:rPr i="1" lang="ru" sz="1600"/>
              <a:t> / (P</a:t>
            </a:r>
            <a:r>
              <a:rPr baseline="-25000" i="1" lang="ru" sz="1600"/>
              <a:t>j</a:t>
            </a:r>
            <a:r>
              <a:rPr i="1" lang="ru" sz="1600"/>
              <a:t> + C</a:t>
            </a:r>
            <a:r>
              <a:rPr baseline="-25000" i="1" lang="ru" sz="1600"/>
              <a:t>i</a:t>
            </a:r>
            <a:r>
              <a:rPr baseline="30000" i="1" lang="ru" sz="1600"/>
              <a:t>2</a:t>
            </a:r>
            <a:r>
              <a:rPr i="1" lang="ru" sz="1600"/>
              <a:t>)</a:t>
            </a:r>
            <a:r>
              <a:rPr lang="ru" sz="1600"/>
              <a:t>.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Прототипы функций, которые будут нужны для решения задачи: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одномерного массива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InputMas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Сумма элементов одномерного массива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*B);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Проверка условия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*B);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Поиск индексов по условию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Findij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*B,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&amp;k,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&amp;q);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Динамические массивы в C++. Пример</a:t>
            </a:r>
            <a:endParaRPr sz="2820"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i, j;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элементов в массивах 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n;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*C =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 =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[n];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InputMas(n, C);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Ввод одномерного массива C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InputMas(n, P);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Ввод одномерного массива 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Check(n, C, P)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Проверка условия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Findij(n, C, P, i, j); 	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Поиск индексов по условию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i &lt;&lt; j &lt;&lt;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"Условие не выполнено" 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C;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P;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Динамические массивы в C++. Двумерный массив</a:t>
            </a:r>
            <a:endParaRPr sz="2720"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Аналогично </a:t>
            </a:r>
            <a:r>
              <a:rPr i="1" lang="ru" sz="1600"/>
              <a:t>malloc</a:t>
            </a:r>
            <a:r>
              <a:rPr lang="ru" sz="1600"/>
              <a:t>, двумерный массив можно представить </a:t>
            </a:r>
            <a:r>
              <a:rPr b="1" lang="ru" sz="1600"/>
              <a:t>в виде одномерного массива</a:t>
            </a:r>
            <a:r>
              <a:rPr lang="ru" sz="1600"/>
              <a:t> размера </a:t>
            </a:r>
            <a:r>
              <a:rPr i="1" lang="ru" sz="1600"/>
              <a:t>n</a:t>
            </a:r>
            <a:r>
              <a:rPr lang="ru" sz="1600"/>
              <a:t>х</a:t>
            </a:r>
            <a:r>
              <a:rPr i="1" lang="ru" sz="1600"/>
              <a:t>m</a:t>
            </a:r>
            <a:r>
              <a:rPr lang="ru" sz="1600"/>
              <a:t>, и вычислять индекс по формуле i * m + j.</a:t>
            </a:r>
            <a:endParaRPr sz="16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/>
              <a:t>Рассмотрим второй способ - </a:t>
            </a:r>
            <a:r>
              <a:rPr b="1" lang="ru" sz="1600"/>
              <a:t>с использованием массива указателей</a:t>
            </a:r>
            <a:r>
              <a:rPr lang="ru" sz="1600"/>
              <a:t> или массива массивов. Пусть дан массив </a:t>
            </a:r>
            <a:r>
              <a:rPr i="1" lang="ru" sz="1600"/>
              <a:t>A</a:t>
            </a:r>
            <a:r>
              <a:rPr lang="ru" sz="1600"/>
              <a:t>, </a:t>
            </a:r>
            <a:r>
              <a:rPr i="1" lang="ru" sz="1600"/>
              <a:t>n</a:t>
            </a:r>
            <a:r>
              <a:rPr lang="ru" sz="1600"/>
              <a:t>х</a:t>
            </a:r>
            <a:r>
              <a:rPr i="1" lang="ru" sz="1600"/>
              <a:t>m</a:t>
            </a:r>
            <a:r>
              <a:rPr lang="ru" sz="1600"/>
              <a:t>. Объявление такого массива, с помощью оператора </a:t>
            </a:r>
            <a:r>
              <a:rPr i="1" lang="ru" sz="1600"/>
              <a:t>new</a:t>
            </a:r>
            <a:r>
              <a:rPr lang="ru" sz="1600"/>
              <a:t>:</a:t>
            </a:r>
            <a:endParaRPr sz="1600"/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Выделяем память под n строк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float **A - указатель на указатель на float</a:t>
            </a:r>
            <a:endParaRPr sz="16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**A =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*[n];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n; i++)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Выделяем память для i-й строки - массива из m элементов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A[i] =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[m];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/>
              <a:t>Динамические массивы в C++. Двумерный массив</a:t>
            </a:r>
            <a:endParaRPr sz="2720"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Освобождение памяти отводимой под двумерный динамический массив:</a:t>
            </a:r>
            <a:endParaRPr b="1" sz="1400"/>
          </a:p>
          <a:p>
            <a:pPr indent="45720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n; i++)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A[i];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A;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Освобождаем память в обратном порядке, сначала для каждой строки в цикле, потом освобождаем </a:t>
            </a:r>
            <a:r>
              <a:rPr i="1" lang="ru" sz="1400"/>
              <a:t>A.</a:t>
            </a:r>
            <a:endParaRPr i="1" sz="1400"/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400"/>
              <a:t>Передача матрицы в подпрограмму:</a:t>
            </a:r>
            <a:endParaRPr b="1" sz="1400"/>
          </a:p>
          <a:p>
            <a:pPr indent="0" lvl="0" marL="45720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Прототип функции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InputMatr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**A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Вызов функции в основной программе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InputMatr(4, 5,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Указатели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Каждая переменная, которую вы объявляете в программе, имеет </a:t>
            </a:r>
            <a:r>
              <a:rPr b="1" lang="ru" sz="2100"/>
              <a:t>адрес</a:t>
            </a:r>
            <a:r>
              <a:rPr lang="ru" sz="2100"/>
              <a:t> – номер ячейки памяти, в которой она расположена. Адрес является неотъемлемой характеристикой переменной. Можно объявить другую переменную, которая будет хранить этот адрес и которая называется </a:t>
            </a:r>
            <a:r>
              <a:rPr b="1" lang="ru" sz="2100"/>
              <a:t>указателем</a:t>
            </a:r>
            <a:r>
              <a:rPr lang="ru" sz="2100"/>
              <a:t>. Указатели применяются при передаче в функцию параметров, которые мы хотим изменить, при работе с массивами, при работе с динамической памятью и в ряде других случаев.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Указатели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указателя имеет следующий синтаксис: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i="1" lang="ru"/>
              <a:t>тип</a:t>
            </a:r>
            <a:r>
              <a:rPr lang="ru"/>
              <a:t>&gt; *&lt;</a:t>
            </a:r>
            <a:r>
              <a:rPr i="1" lang="ru"/>
              <a:t>идентификатор</a:t>
            </a:r>
            <a:r>
              <a:rPr lang="ru"/>
              <a:t>&gt; [ = &lt;</a:t>
            </a:r>
            <a:r>
              <a:rPr i="1" lang="ru"/>
              <a:t>инициализатор</a:t>
            </a:r>
            <a:r>
              <a:rPr lang="ru"/>
              <a:t>&gt;];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Указатель может указывать на значения базового, перечислимого типа, структуры, объединения, функции, указателя.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*pi; 	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Указатель на int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*ppc;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Указатель на указатель на char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p, s;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Плохой стиль объявления, s – не указатель!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*p, s;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Видно, что s – не указатель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*p, *s;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Два указателя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*names[] = {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		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Массив указателей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Указатели</a:t>
            </a:r>
            <a:endParaRPr sz="28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Существуют две операции, которые имеют отношение к работе с указателями. Этими операциями являются:</a:t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операция взятия адреса (адресация) </a:t>
            </a:r>
            <a:r>
              <a:rPr b="1" lang="ru"/>
              <a:t>&amp;</a:t>
            </a:r>
            <a:r>
              <a:rPr lang="ru"/>
              <a:t>;</a:t>
            </a:r>
            <a:endParaRPr/>
          </a:p>
          <a:p>
            <a:pPr indent="-34290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операция взятия значения по адресу (косвенная адресация или разыменование) </a:t>
            </a:r>
            <a:r>
              <a:rPr b="1" lang="ru"/>
              <a:t>*</a:t>
            </a:r>
            <a:r>
              <a:rPr lang="ru"/>
              <a:t>.</a:t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*p;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= &amp;a;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Переменной p присваивается адрес переменной a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*p = 0;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Значение по адресу, находящемуся в переменной p (т.е. значение переменной а), становится равным 0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Адресная арифметика</a:t>
            </a:r>
            <a:endParaRPr sz="28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Над указателями можно производить следующие действия:</a:t>
            </a:r>
            <a:endParaRPr sz="2100"/>
          </a:p>
          <a:p>
            <a:pPr indent="-36195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складывать указатель и целое число;</a:t>
            </a:r>
            <a:endParaRPr sz="2100"/>
          </a:p>
          <a:p>
            <a:pPr indent="-36195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вычитать из указателя целое число;</a:t>
            </a:r>
            <a:endParaRPr sz="2100"/>
          </a:p>
          <a:p>
            <a:pPr indent="-361950" lvl="0" marL="457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вычитать из указателя указатель – получается целое число.</a:t>
            </a:r>
            <a:endParaRPr sz="21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100"/>
              <a:t>При этом прибавляемое/вычитаемое или полученное целое число обозначает не количество байт, а количество элементов того типа, на который указывает указатель, т.е. это число умножается или делится на размер типа.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Адресная арифметика</a:t>
            </a:r>
            <a:endParaRPr sz="282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/>
              <a:t>Вычитание указателей друг из друга определено только в том случае, если </a:t>
            </a:r>
            <a:r>
              <a:rPr b="1" lang="ru" sz="1900"/>
              <a:t>оба указателя указывают на элементы одного и того же массива</a:t>
            </a:r>
            <a:r>
              <a:rPr lang="ru" sz="1900"/>
              <a:t> (хотя язык не позволяет быстро проверить, так ли это).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/>
              <a:t>Результатом вычитания одного указателя из другого будет количество элементов массива (целое число) между этими указателями.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/>
              <a:t>В результате прибавления целого числа к указателю и вычитания целого числа из указателя получается новый указатель.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/>
              <a:t>Если полученный таким образом указатель не указывает на элемент того же массива (или на элемент, следующий за последним), что и исходный указатель, то результат его использования не определён.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Адресная арифметика</a:t>
            </a:r>
            <a:endParaRPr sz="28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Указатели можно использовать для обработки массивов.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a[100], n, *end, *p;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 = a + n; </a:t>
            </a: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n - количество элементов массива a. Имя массива является адресом его начала.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Таким образом, end - адрес элемента, находящегося после последнего элемента массива. */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 = a; p &lt; end; p++)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"%4d"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*p);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900"/>
              <a:t>Имя массива является адресом его начала!</a:t>
            </a:r>
            <a:r>
              <a:rPr lang="ru" sz="1900"/>
              <a:t> Оно имеет тип константный указатель на &lt;тип элементов массива&gt;. 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/>
              <a:t>Конструкция a[i] эквивалентна *(a + i)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Адресная арифметика</a:t>
            </a:r>
            <a:endParaRPr sz="282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Из того, что можно вычитать из указателя целое число, следует, что возможно использование отрицательных чисел в операции [ ].</a:t>
            </a:r>
            <a:endParaRPr sz="19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a[N]; </a:t>
            </a:r>
            <a:r>
              <a:rPr lang="ru" sz="1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 - константа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*endA = a + N - 1, i;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"%4d"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endA[-i]);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