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8bada38c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8bada38c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fe90e05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fe90e05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fe90e053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fe90e053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fe90e053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fe90e05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fe90e05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fe90e05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fe90e05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fe90e05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8bada3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8bada3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f75a04f25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f75a04f25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fe90e05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fe90e05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fe90e05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fe90e05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fe90e05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fe90e05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fe90e05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fe90e05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fe90e05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fe90e05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fe90e05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fe90e05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lanbook.com/book/121485" TargetMode="External"/><Relationship Id="rId4" Type="http://schemas.openxmlformats.org/officeDocument/2006/relationships/hyperlink" Target="https://e.lanbook.com/book/1005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9786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ru"/>
              <a:t>Программирование с использованием подпрограмм</a:t>
            </a:r>
            <a:endParaRPr/>
          </a:p>
          <a:p>
            <a:pPr indent="0" lvl="0" marL="0" rtl="0" algn="ctr">
              <a:spcBef>
                <a:spcPts val="0"/>
              </a:spcBef>
              <a:spcAft>
                <a:spcPts val="0"/>
              </a:spcAft>
              <a:buNone/>
            </a:pPr>
            <a:r>
              <a:rPr lang="ru" sz="1591"/>
              <a:t>часть 2</a:t>
            </a:r>
            <a:endParaRPr sz="2822"/>
          </a:p>
        </p:txBody>
      </p:sp>
      <p:pic>
        <p:nvPicPr>
          <p:cNvPr id="55" name="Google Shape;55;p13"/>
          <p:cNvPicPr preferRelativeResize="0"/>
          <p:nvPr/>
        </p:nvPicPr>
        <p:blipFill>
          <a:blip r:embed="rId3">
            <a:alphaModFix/>
          </a:blip>
          <a:stretch>
            <a:fillRect/>
          </a:stretch>
        </p:blipFill>
        <p:spPr>
          <a:xfrm>
            <a:off x="488788" y="340625"/>
            <a:ext cx="8166424" cy="333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Параметры функций по умолчанию</a:t>
            </a:r>
            <a:endParaRPr sz="282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200"/>
              <a:t>В </a:t>
            </a:r>
            <a:r>
              <a:rPr b="1" lang="ru" sz="1200"/>
              <a:t>С++</a:t>
            </a:r>
            <a:r>
              <a:rPr lang="ru" sz="1200"/>
              <a:t> можно задавать так называемые </a:t>
            </a:r>
            <a:r>
              <a:rPr b="1" lang="ru" sz="1200"/>
              <a:t>параметры функции по умолчанию</a:t>
            </a:r>
            <a:r>
              <a:rPr lang="ru" sz="1200"/>
              <a:t>. </a:t>
            </a:r>
            <a:endParaRPr sz="1200"/>
          </a:p>
          <a:p>
            <a:pPr indent="0" lvl="0" marL="0" marR="76200" rtl="0" algn="l">
              <a:spcBef>
                <a:spcPts val="0"/>
              </a:spcBef>
              <a:spcAft>
                <a:spcPts val="0"/>
              </a:spcAft>
              <a:buNone/>
            </a:pPr>
            <a:r>
              <a:rPr lang="ru" sz="1200"/>
              <a:t>Если в объявлении формального параметра задано выражение, то оно воспринимается как умолчание этого параметра. Все последующие параметры также должны иметь умолчания. Умолчания параметров подставляются в вызов функции </a:t>
            </a:r>
            <a:r>
              <a:rPr b="1" lang="ru" sz="1200"/>
              <a:t>при</a:t>
            </a:r>
            <a:r>
              <a:rPr lang="ru" sz="1200"/>
              <a:t> </a:t>
            </a:r>
            <a:r>
              <a:rPr b="1" lang="ru" sz="1200"/>
              <a:t>отсутствии в нём последних по списку параметров</a:t>
            </a:r>
            <a:r>
              <a:rPr lang="ru" sz="1200"/>
              <a:t>.</a:t>
            </a:r>
            <a:endParaRPr sz="1200"/>
          </a:p>
          <a:p>
            <a:pPr indent="0" lvl="0" marL="0" marR="76200" rtl="0" algn="l">
              <a:spcBef>
                <a:spcPts val="0"/>
              </a:spcBef>
              <a:spcAft>
                <a:spcPts val="0"/>
              </a:spcAft>
              <a:buNone/>
            </a:pPr>
            <a:r>
              <a:t/>
            </a:r>
            <a:endParaRPr sz="1200"/>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g</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 1,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a:t>
            </a:r>
            <a:r>
              <a:rPr lang="ru" sz="1200">
                <a:solidFill>
                  <a:srgbClr val="008000"/>
                </a:solidFill>
                <a:highlight>
                  <a:srgbClr val="FFFFFF"/>
                </a:highlight>
                <a:latin typeface="Courier New"/>
                <a:ea typeface="Courier New"/>
                <a:cs typeface="Courier New"/>
                <a:sym typeface="Courier New"/>
              </a:rPr>
              <a:t>// Ошибка</a:t>
            </a:r>
            <a:endParaRPr sz="12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2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h</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 1,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 2); </a:t>
            </a:r>
            <a:r>
              <a:rPr lang="ru" sz="1200">
                <a:solidFill>
                  <a:srgbClr val="008000"/>
                </a:solidFill>
                <a:highlight>
                  <a:srgbClr val="FFFFFF"/>
                </a:highlight>
                <a:latin typeface="Courier New"/>
                <a:ea typeface="Courier New"/>
                <a:cs typeface="Courier New"/>
                <a:sym typeface="Courier New"/>
              </a:rPr>
              <a:t>// Правильно</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h</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 1,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 2) { ... } </a:t>
            </a:r>
            <a:r>
              <a:rPr lang="ru" sz="1200">
                <a:solidFill>
                  <a:srgbClr val="008000"/>
                </a:solidFill>
                <a:highlight>
                  <a:srgbClr val="FFFFFF"/>
                </a:highlight>
                <a:latin typeface="Courier New"/>
                <a:ea typeface="Courier New"/>
                <a:cs typeface="Courier New"/>
                <a:sym typeface="Courier New"/>
              </a:rPr>
              <a:t>// Ошибка – повтор параметров по умолчанию</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h</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 0,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 0) { ... } </a:t>
            </a:r>
            <a:r>
              <a:rPr lang="ru" sz="1200">
                <a:solidFill>
                  <a:srgbClr val="008000"/>
                </a:solidFill>
                <a:highlight>
                  <a:srgbClr val="FFFFFF"/>
                </a:highlight>
                <a:latin typeface="Courier New"/>
                <a:ea typeface="Courier New"/>
                <a:cs typeface="Courier New"/>
                <a:sym typeface="Courier New"/>
              </a:rPr>
              <a:t>// Ошибка – изменение параметров по умолчанию</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 1,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 2);</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m </a:t>
            </a:r>
            <a:r>
              <a:rPr lang="ru" sz="1200">
                <a:solidFill>
                  <a:srgbClr val="008000"/>
                </a:solidFill>
                <a:highlight>
                  <a:srgbClr val="FFFFFF"/>
                </a:highlight>
                <a:latin typeface="Courier New"/>
                <a:ea typeface="Courier New"/>
                <a:cs typeface="Courier New"/>
                <a:sym typeface="Courier New"/>
              </a:rPr>
              <a:t>/* = 1 */</a:t>
            </a:r>
            <a:r>
              <a:rPr lang="ru" sz="1200">
                <a:solidFill>
                  <a:schemeClr val="dk1"/>
                </a:solidFill>
                <a:highlight>
                  <a:srgbClr val="FFFFFF"/>
                </a:highlight>
                <a:latin typeface="Courier New"/>
                <a:ea typeface="Courier New"/>
                <a:cs typeface="Courier New"/>
                <a:sym typeface="Courier New"/>
              </a:rPr>
              <a:t>, </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n </a:t>
            </a:r>
            <a:r>
              <a:rPr lang="ru" sz="1200">
                <a:solidFill>
                  <a:srgbClr val="008000"/>
                </a:solidFill>
                <a:highlight>
                  <a:srgbClr val="FFFFFF"/>
                </a:highlight>
                <a:latin typeface="Courier New"/>
                <a:ea typeface="Courier New"/>
                <a:cs typeface="Courier New"/>
                <a:sym typeface="Courier New"/>
              </a:rPr>
              <a:t>/* = 2 */</a:t>
            </a:r>
            <a:r>
              <a:rPr lang="ru" sz="1200">
                <a:solidFill>
                  <a:schemeClr val="dk1"/>
                </a:solidFill>
                <a:highlight>
                  <a:srgbClr val="FFFFFF"/>
                </a:highlight>
                <a:latin typeface="Courier New"/>
                <a:ea typeface="Courier New"/>
                <a:cs typeface="Courier New"/>
                <a:sym typeface="Courier New"/>
              </a:rPr>
              <a:t>) </a:t>
            </a:r>
            <a:r>
              <a:rPr lang="ru" sz="1200">
                <a:solidFill>
                  <a:srgbClr val="008000"/>
                </a:solidFill>
                <a:highlight>
                  <a:srgbClr val="FFFFFF"/>
                </a:highlight>
                <a:latin typeface="Courier New"/>
                <a:ea typeface="Courier New"/>
                <a:cs typeface="Courier New"/>
                <a:sym typeface="Courier New"/>
              </a:rPr>
              <a:t>// Правильно</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 ...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f(5, 6); </a:t>
            </a:r>
            <a:r>
              <a:rPr lang="ru" sz="1200">
                <a:solidFill>
                  <a:srgbClr val="008000"/>
                </a:solidFill>
                <a:highlight>
                  <a:srgbClr val="FFFFFF"/>
                </a:highlight>
                <a:latin typeface="Courier New"/>
                <a:ea typeface="Courier New"/>
                <a:cs typeface="Courier New"/>
                <a:sym typeface="Courier New"/>
              </a:rPr>
              <a:t>// Вызов функции с двумя параметрами</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f(5); </a:t>
            </a:r>
            <a:r>
              <a:rPr lang="ru" sz="1200">
                <a:solidFill>
                  <a:srgbClr val="008000"/>
                </a:solidFill>
                <a:highlight>
                  <a:srgbClr val="FFFFFF"/>
                </a:highlight>
                <a:latin typeface="Courier New"/>
                <a:ea typeface="Courier New"/>
                <a:cs typeface="Courier New"/>
                <a:sym typeface="Courier New"/>
              </a:rPr>
              <a:t>// Эквивалентно вызову f(5, 2);</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f(); </a:t>
            </a:r>
            <a:r>
              <a:rPr lang="ru" sz="1200">
                <a:solidFill>
                  <a:srgbClr val="008000"/>
                </a:solidFill>
                <a:highlight>
                  <a:srgbClr val="FFFFFF"/>
                </a:highlight>
                <a:latin typeface="Courier New"/>
                <a:ea typeface="Courier New"/>
                <a:cs typeface="Courier New"/>
                <a:sym typeface="Courier New"/>
              </a:rPr>
              <a:t>// Эквивалентно вызову f(1, 2);</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Функции с переменным числом параметров</a:t>
            </a:r>
            <a:endParaRPr sz="282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400"/>
              <a:t>Для объявления функции </a:t>
            </a:r>
            <a:r>
              <a:rPr lang="ru" sz="1400"/>
              <a:t>с </a:t>
            </a:r>
            <a:r>
              <a:rPr b="1" lang="ru" sz="1400"/>
              <a:t>переменным числом параметров </a:t>
            </a:r>
            <a:r>
              <a:rPr lang="ru" sz="1400"/>
              <a:t>надо указать многоточие (</a:t>
            </a:r>
            <a:r>
              <a:rPr lang="ru" sz="1400"/>
              <a:t>,</a:t>
            </a:r>
            <a:r>
              <a:rPr lang="ru" sz="1400"/>
              <a:t>…) в конце списка параметров функции. Для вызова такой функции не требуется никаких специальных действий, просто задается столько параметров, сколько нужно.</a:t>
            </a:r>
            <a:endParaRPr sz="1400"/>
          </a:p>
          <a:p>
            <a:pPr indent="0" lvl="0" marL="0" marR="76200" rtl="0" algn="l">
              <a:spcBef>
                <a:spcPts val="1000"/>
              </a:spcBef>
              <a:spcAft>
                <a:spcPts val="0"/>
              </a:spcAft>
              <a:buNone/>
            </a:pPr>
            <a:r>
              <a:rPr lang="ru" sz="1400"/>
              <a:t>Во время интерпретации списка параметров такая функция пользуется информацией, недоступной компилятору. Поэтому он не в состоянии гарантировать, что ожидаемые параметры действительно присутствуют или что они имеют правильные типы. Ясно, что если параметр не был объявлен, компилятор не имеет информации, необходимой для выполнения стандартной проверки и преобразований типа.</a:t>
            </a:r>
            <a:endParaRPr sz="1400"/>
          </a:p>
          <a:p>
            <a:pPr indent="0" lvl="0" marL="0" marR="76200" rtl="0" algn="l">
              <a:spcBef>
                <a:spcPts val="1000"/>
              </a:spcBef>
              <a:spcAft>
                <a:spcPts val="1000"/>
              </a:spcAft>
              <a:buNone/>
            </a:pPr>
            <a:r>
              <a:rPr lang="ru" sz="1400"/>
              <a:t>Внутри функции программист сам отвечает за выбор из стека дополнительных параметров. Для работы с ними используются макроопределения </a:t>
            </a:r>
            <a:r>
              <a:rPr i="1" lang="ru" sz="1400"/>
              <a:t>va_arg</a:t>
            </a:r>
            <a:r>
              <a:rPr lang="ru" sz="1400"/>
              <a:t>, </a:t>
            </a:r>
            <a:r>
              <a:rPr i="1" lang="ru" sz="1400"/>
              <a:t>va_start</a:t>
            </a:r>
            <a:r>
              <a:rPr lang="ru" sz="1400"/>
              <a:t> и </a:t>
            </a:r>
            <a:r>
              <a:rPr i="1" lang="ru" sz="1400"/>
              <a:t>va_end</a:t>
            </a:r>
            <a:r>
              <a:rPr lang="ru" sz="1400"/>
              <a:t>, определённые в файле </a:t>
            </a:r>
            <a:r>
              <a:rPr i="1" lang="ru" sz="1400"/>
              <a:t>stdarg.h</a:t>
            </a:r>
            <a:r>
              <a:rPr lang="ru" sz="1400"/>
              <a: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Функции с переменным числом параметров</a:t>
            </a:r>
            <a:endParaRPr sz="282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300">
                <a:solidFill>
                  <a:srgbClr val="2B91AF"/>
                </a:solidFill>
                <a:highlight>
                  <a:srgbClr val="FFFFFF"/>
                </a:highlight>
                <a:latin typeface="Courier New"/>
                <a:ea typeface="Courier New"/>
                <a:cs typeface="Courier New"/>
                <a:sym typeface="Courier New"/>
              </a:rPr>
              <a:t>#include &lt;stdarg.h&gt;</a:t>
            </a:r>
            <a:endParaRPr sz="1300">
              <a:solidFill>
                <a:srgbClr val="2B91AF"/>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300">
              <a:solidFill>
                <a:srgbClr val="2B91AF"/>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type </a:t>
            </a:r>
            <a:r>
              <a:rPr lang="ru" sz="1300">
                <a:solidFill>
                  <a:srgbClr val="A31515"/>
                </a:solidFill>
                <a:highlight>
                  <a:srgbClr val="FFFFFF"/>
                </a:highlight>
                <a:latin typeface="Courier New"/>
                <a:ea typeface="Courier New"/>
                <a:cs typeface="Courier New"/>
                <a:sym typeface="Courier New"/>
              </a:rPr>
              <a:t>va_arg</a:t>
            </a: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   va_list arg_ptr, </a:t>
            </a:r>
            <a:r>
              <a:rPr lang="ru" sz="1300">
                <a:solidFill>
                  <a:srgbClr val="008000"/>
                </a:solidFill>
                <a:highlight>
                  <a:srgbClr val="FFFFFF"/>
                </a:highlight>
                <a:latin typeface="Courier New"/>
                <a:ea typeface="Courier New"/>
                <a:cs typeface="Courier New"/>
                <a:sym typeface="Courier New"/>
              </a:rPr>
              <a:t>// указатель на список аргументов</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   type </a:t>
            </a:r>
            <a:r>
              <a:rPr lang="ru" sz="1300">
                <a:solidFill>
                  <a:srgbClr val="008000"/>
                </a:solidFill>
                <a:highlight>
                  <a:srgbClr val="FFFFFF"/>
                </a:highlight>
                <a:latin typeface="Courier New"/>
                <a:ea typeface="Courier New"/>
                <a:cs typeface="Courier New"/>
                <a:sym typeface="Courier New"/>
              </a:rPr>
              <a:t>// тип аргумента, который требуется извлечь</a:t>
            </a:r>
            <a:endParaRPr sz="13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rgbClr val="0000FF"/>
                </a:solidFill>
                <a:highlight>
                  <a:srgbClr val="FFFFFF"/>
                </a:highlight>
                <a:latin typeface="Courier New"/>
                <a:ea typeface="Courier New"/>
                <a:cs typeface="Courier New"/>
                <a:sym typeface="Courier New"/>
              </a:rPr>
              <a:t>void</a:t>
            </a:r>
            <a:r>
              <a:rPr lang="ru" sz="1300">
                <a:solidFill>
                  <a:schemeClr val="dk1"/>
                </a:solidFill>
                <a:highlight>
                  <a:srgbClr val="FFFFFF"/>
                </a:highlight>
                <a:latin typeface="Courier New"/>
                <a:ea typeface="Courier New"/>
                <a:cs typeface="Courier New"/>
                <a:sym typeface="Courier New"/>
              </a:rPr>
              <a:t> </a:t>
            </a:r>
            <a:r>
              <a:rPr lang="ru" sz="1300">
                <a:solidFill>
                  <a:srgbClr val="A31515"/>
                </a:solidFill>
                <a:highlight>
                  <a:srgbClr val="FFFFFF"/>
                </a:highlight>
                <a:latin typeface="Courier New"/>
                <a:ea typeface="Courier New"/>
                <a:cs typeface="Courier New"/>
                <a:sym typeface="Courier New"/>
              </a:rPr>
              <a:t>va_end</a:t>
            </a: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   va_list arg_ptr </a:t>
            </a:r>
            <a:r>
              <a:rPr lang="ru" sz="1300">
                <a:solidFill>
                  <a:srgbClr val="008000"/>
                </a:solidFill>
                <a:highlight>
                  <a:srgbClr val="FFFFFF"/>
                </a:highlight>
                <a:latin typeface="Courier New"/>
                <a:ea typeface="Courier New"/>
                <a:cs typeface="Courier New"/>
                <a:sym typeface="Courier New"/>
              </a:rPr>
              <a:t>// указатель на список аргументов</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rgbClr val="0000FF"/>
                </a:solidFill>
                <a:highlight>
                  <a:srgbClr val="FFFFFF"/>
                </a:highlight>
                <a:latin typeface="Courier New"/>
                <a:ea typeface="Courier New"/>
                <a:cs typeface="Courier New"/>
                <a:sym typeface="Courier New"/>
              </a:rPr>
              <a:t>void</a:t>
            </a:r>
            <a:r>
              <a:rPr lang="ru" sz="1300">
                <a:solidFill>
                  <a:schemeClr val="dk1"/>
                </a:solidFill>
                <a:highlight>
                  <a:srgbClr val="FFFFFF"/>
                </a:highlight>
                <a:latin typeface="Courier New"/>
                <a:ea typeface="Courier New"/>
                <a:cs typeface="Courier New"/>
                <a:sym typeface="Courier New"/>
              </a:rPr>
              <a:t> </a:t>
            </a:r>
            <a:r>
              <a:rPr lang="ru" sz="1300">
                <a:solidFill>
                  <a:srgbClr val="A31515"/>
                </a:solidFill>
                <a:highlight>
                  <a:srgbClr val="FFFFFF"/>
                </a:highlight>
                <a:latin typeface="Courier New"/>
                <a:ea typeface="Courier New"/>
                <a:cs typeface="Courier New"/>
                <a:sym typeface="Courier New"/>
              </a:rPr>
              <a:t>va_start</a:t>
            </a: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   va_list arg_ptr, </a:t>
            </a:r>
            <a:r>
              <a:rPr lang="ru" sz="1300">
                <a:solidFill>
                  <a:srgbClr val="008000"/>
                </a:solidFill>
                <a:highlight>
                  <a:srgbClr val="FFFFFF"/>
                </a:highlight>
                <a:latin typeface="Courier New"/>
                <a:ea typeface="Courier New"/>
                <a:cs typeface="Courier New"/>
                <a:sym typeface="Courier New"/>
              </a:rPr>
              <a:t>// указатель на список аргументов</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   prev_param </a:t>
            </a:r>
            <a:r>
              <a:rPr lang="ru" sz="1300">
                <a:solidFill>
                  <a:srgbClr val="008000"/>
                </a:solidFill>
                <a:highlight>
                  <a:srgbClr val="FFFFFF"/>
                </a:highlight>
                <a:latin typeface="Courier New"/>
                <a:ea typeface="Courier New"/>
                <a:cs typeface="Courier New"/>
                <a:sym typeface="Courier New"/>
              </a:rPr>
              <a:t>// параметр, который предшествует первому необязательному аргументу</a:t>
            </a:r>
            <a:endParaRPr sz="13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Функции с переменным числом параметров</a:t>
            </a:r>
            <a:endParaRPr sz="282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100">
                <a:solidFill>
                  <a:srgbClr val="2B91AF"/>
                </a:solidFill>
                <a:highlight>
                  <a:srgbClr val="FFFFFF"/>
                </a:highlight>
                <a:latin typeface="Courier New"/>
                <a:ea typeface="Courier New"/>
                <a:cs typeface="Courier New"/>
                <a:sym typeface="Courier New"/>
              </a:rPr>
              <a:t>#include &lt;cstdio&gt;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rgbClr val="2B91AF"/>
                </a:solidFill>
                <a:highlight>
                  <a:srgbClr val="FFFFFF"/>
                </a:highlight>
                <a:latin typeface="Courier New"/>
                <a:ea typeface="Courier New"/>
                <a:cs typeface="Courier New"/>
                <a:sym typeface="Courier New"/>
              </a:rPr>
              <a:t>#include &lt;stdarg.h&gt;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void</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print</a:t>
            </a:r>
            <a:r>
              <a:rPr lang="ru" sz="1100">
                <a:solidFill>
                  <a:schemeClr val="dk1"/>
                </a:solidFill>
                <a:highlight>
                  <a:srgbClr val="FFFFFF"/>
                </a:highlight>
                <a:latin typeface="Courier New"/>
                <a:ea typeface="Courier New"/>
                <a:cs typeface="Courier New"/>
                <a:sym typeface="Courier New"/>
              </a:rPr>
              <a:t>(</a:t>
            </a:r>
            <a:r>
              <a:rPr lang="ru" sz="1100">
                <a:solidFill>
                  <a:srgbClr val="0000FF"/>
                </a:solidFill>
                <a:highlight>
                  <a:srgbClr val="FFFFFF"/>
                </a:highlight>
                <a:latin typeface="Courier New"/>
                <a:ea typeface="Courier New"/>
                <a:cs typeface="Courier New"/>
                <a:sym typeface="Courier New"/>
              </a:rPr>
              <a:t>char</a:t>
            </a:r>
            <a:r>
              <a:rPr lang="ru" sz="1100">
                <a:solidFill>
                  <a:schemeClr val="dk1"/>
                </a:solidFill>
                <a:highlight>
                  <a:srgbClr val="FFFFFF"/>
                </a:highlight>
                <a:latin typeface="Courier New"/>
                <a:ea typeface="Courier New"/>
                <a:cs typeface="Courier New"/>
                <a:sym typeface="Courier New"/>
              </a:rPr>
              <a:t> *format, ...); </a:t>
            </a:r>
            <a:r>
              <a:rPr lang="ru" sz="1100">
                <a:solidFill>
                  <a:srgbClr val="008000"/>
                </a:solidFill>
                <a:highlight>
                  <a:srgbClr val="FFFFFF"/>
                </a:highlight>
                <a:latin typeface="Courier New"/>
                <a:ea typeface="Courier New"/>
                <a:cs typeface="Courier New"/>
                <a:sym typeface="Courier New"/>
              </a:rPr>
              <a:t>// функция с переменным числом параметров</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void</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main</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 = 45, b = 87;</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double</a:t>
            </a:r>
            <a:r>
              <a:rPr lang="ru" sz="1100">
                <a:solidFill>
                  <a:schemeClr val="dk1"/>
                </a:solidFill>
                <a:highlight>
                  <a:srgbClr val="FFFFFF"/>
                </a:highlight>
                <a:latin typeface="Courier New"/>
                <a:ea typeface="Courier New"/>
                <a:cs typeface="Courier New"/>
                <a:sym typeface="Courier New"/>
              </a:rPr>
              <a:t> f = 2.75;</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print(</a:t>
            </a:r>
            <a:r>
              <a:rPr lang="ru" sz="1100">
                <a:solidFill>
                  <a:srgbClr val="A31515"/>
                </a:solidFill>
                <a:highlight>
                  <a:srgbClr val="FFFFFF"/>
                </a:highlight>
                <a:latin typeface="Courier New"/>
                <a:ea typeface="Courier New"/>
                <a:cs typeface="Courier New"/>
                <a:sym typeface="Courier New"/>
              </a:rPr>
              <a:t>"dfd"</a:t>
            </a:r>
            <a:r>
              <a:rPr lang="ru" sz="1100">
                <a:solidFill>
                  <a:schemeClr val="dk1"/>
                </a:solidFill>
                <a:highlight>
                  <a:srgbClr val="FFFFFF"/>
                </a:highlight>
                <a:latin typeface="Courier New"/>
                <a:ea typeface="Courier New"/>
                <a:cs typeface="Courier New"/>
                <a:sym typeface="Courier New"/>
              </a:rPr>
              <a:t>, a, f, b);</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Функции с переменным числом параметров</a:t>
            </a:r>
            <a:endParaRPr sz="282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void</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print</a:t>
            </a:r>
            <a:r>
              <a:rPr lang="ru" sz="1100">
                <a:solidFill>
                  <a:schemeClr val="dk1"/>
                </a:solidFill>
                <a:highlight>
                  <a:srgbClr val="FFFFFF"/>
                </a:highlight>
                <a:latin typeface="Courier New"/>
                <a:ea typeface="Courier New"/>
                <a:cs typeface="Courier New"/>
                <a:sym typeface="Courier New"/>
              </a:rPr>
              <a:t>(</a:t>
            </a:r>
            <a:r>
              <a:rPr lang="ru" sz="1100">
                <a:solidFill>
                  <a:srgbClr val="0000FF"/>
                </a:solidFill>
                <a:highlight>
                  <a:srgbClr val="FFFFFF"/>
                </a:highlight>
                <a:latin typeface="Courier New"/>
                <a:ea typeface="Courier New"/>
                <a:cs typeface="Courier New"/>
                <a:sym typeface="Courier New"/>
              </a:rPr>
              <a:t>char</a:t>
            </a:r>
            <a:r>
              <a:rPr lang="ru" sz="1100">
                <a:solidFill>
                  <a:schemeClr val="dk1"/>
                </a:solidFill>
                <a:highlight>
                  <a:srgbClr val="FFFFFF"/>
                </a:highlight>
                <a:latin typeface="Courier New"/>
                <a:ea typeface="Courier New"/>
                <a:cs typeface="Courier New"/>
                <a:sym typeface="Courier New"/>
              </a:rPr>
              <a:t> * format,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va_list </a:t>
            </a:r>
            <a:r>
              <a:rPr lang="ru" sz="1100">
                <a:solidFill>
                  <a:srgbClr val="0000FF"/>
                </a:solidFill>
                <a:highlight>
                  <a:srgbClr val="FFFFFF"/>
                </a:highlight>
                <a:latin typeface="Courier New"/>
                <a:ea typeface="Courier New"/>
                <a:cs typeface="Courier New"/>
                <a:sym typeface="Courier New"/>
              </a:rPr>
              <a:t>list</a:t>
            </a:r>
            <a:r>
              <a:rPr lang="ru" sz="1100">
                <a:solidFill>
                  <a:schemeClr val="dk1"/>
                </a:solidFill>
                <a:highlight>
                  <a:srgbClr val="FFFFFF"/>
                </a:highlight>
                <a:latin typeface="Courier New"/>
                <a:ea typeface="Courier New"/>
                <a:cs typeface="Courier New"/>
                <a:sym typeface="Courier New"/>
              </a:rPr>
              <a:t>; </a:t>
            </a:r>
            <a:r>
              <a:rPr lang="ru" sz="1100">
                <a:solidFill>
                  <a:srgbClr val="008000"/>
                </a:solidFill>
                <a:highlight>
                  <a:srgbClr val="FFFFFF"/>
                </a:highlight>
                <a:latin typeface="Courier New"/>
                <a:ea typeface="Courier New"/>
                <a:cs typeface="Courier New"/>
                <a:sym typeface="Courier New"/>
              </a:rPr>
              <a:t>// Переменная для работы со списком аргументов</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n, i;</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double</a:t>
            </a:r>
            <a:r>
              <a:rPr lang="ru" sz="1100">
                <a:solidFill>
                  <a:schemeClr val="dk1"/>
                </a:solidFill>
                <a:highlight>
                  <a:srgbClr val="FFFFFF"/>
                </a:highlight>
                <a:latin typeface="Courier New"/>
                <a:ea typeface="Courier New"/>
                <a:cs typeface="Courier New"/>
                <a:sym typeface="Courier New"/>
              </a:rPr>
              <a:t> f;</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va_start(</a:t>
            </a:r>
            <a:r>
              <a:rPr lang="ru" sz="1100">
                <a:solidFill>
                  <a:srgbClr val="0000FF"/>
                </a:solidFill>
                <a:highlight>
                  <a:srgbClr val="FFFFFF"/>
                </a:highlight>
                <a:latin typeface="Courier New"/>
                <a:ea typeface="Courier New"/>
                <a:cs typeface="Courier New"/>
                <a:sym typeface="Courier New"/>
              </a:rPr>
              <a:t>list</a:t>
            </a:r>
            <a:r>
              <a:rPr lang="ru" sz="1100">
                <a:solidFill>
                  <a:schemeClr val="dk1"/>
                </a:solidFill>
                <a:highlight>
                  <a:srgbClr val="FFFFFF"/>
                </a:highlight>
                <a:latin typeface="Courier New"/>
                <a:ea typeface="Courier New"/>
                <a:cs typeface="Courier New"/>
                <a:sym typeface="Courier New"/>
              </a:rPr>
              <a:t>, format); </a:t>
            </a:r>
            <a:r>
              <a:rPr lang="ru" sz="1100">
                <a:solidFill>
                  <a:srgbClr val="008000"/>
                </a:solidFill>
                <a:highlight>
                  <a:srgbClr val="FFFFFF"/>
                </a:highlight>
                <a:latin typeface="Courier New"/>
                <a:ea typeface="Courier New"/>
                <a:cs typeface="Courier New"/>
                <a:sym typeface="Courier New"/>
              </a:rPr>
              <a:t>// Инициализация указателя на список аргументов</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for</a:t>
            </a:r>
            <a:r>
              <a:rPr lang="ru" sz="1100">
                <a:solidFill>
                  <a:schemeClr val="dk1"/>
                </a:solidFill>
                <a:highlight>
                  <a:srgbClr val="FFFFFF"/>
                </a:highlight>
                <a:latin typeface="Courier New"/>
                <a:ea typeface="Courier New"/>
                <a:cs typeface="Courier New"/>
                <a:sym typeface="Courier New"/>
              </a:rPr>
              <a:t> (i = 0; format[i]; i++)</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switch</a:t>
            </a:r>
            <a:r>
              <a:rPr lang="ru" sz="1100">
                <a:solidFill>
                  <a:schemeClr val="dk1"/>
                </a:solidFill>
                <a:highlight>
                  <a:srgbClr val="FFFFFF"/>
                </a:highlight>
                <a:latin typeface="Courier New"/>
                <a:ea typeface="Courier New"/>
                <a:cs typeface="Courier New"/>
                <a:sym typeface="Courier New"/>
              </a:rPr>
              <a:t>(format[i])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case</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'd'</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n = va_arg(</a:t>
            </a:r>
            <a:r>
              <a:rPr lang="ru" sz="1100">
                <a:solidFill>
                  <a:srgbClr val="0000FF"/>
                </a:solidFill>
                <a:highlight>
                  <a:srgbClr val="FFFFFF"/>
                </a:highlight>
                <a:latin typeface="Courier New"/>
                <a:ea typeface="Courier New"/>
                <a:cs typeface="Courier New"/>
                <a:sym typeface="Courier New"/>
              </a:rPr>
              <a:t>list</a:t>
            </a: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t>
            </a:r>
            <a:r>
              <a:rPr lang="ru" sz="1100">
                <a:solidFill>
                  <a:srgbClr val="008000"/>
                </a:solidFill>
                <a:highlight>
                  <a:srgbClr val="FFFFFF"/>
                </a:highlight>
                <a:latin typeface="Courier New"/>
                <a:ea typeface="Courier New"/>
                <a:cs typeface="Courier New"/>
                <a:sym typeface="Courier New"/>
              </a:rPr>
              <a:t>// Выбираем очередной параметр</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printf</a:t>
            </a:r>
            <a:r>
              <a:rPr lang="ru" sz="1100">
                <a:solidFill>
                  <a:schemeClr val="dk1"/>
                </a:solidFill>
                <a:highlight>
                  <a:srgbClr val="FFFFFF"/>
                </a:highlight>
                <a:latin typeface="Courier New"/>
                <a:ea typeface="Courier New"/>
                <a:cs typeface="Courier New"/>
                <a:sym typeface="Courier New"/>
              </a:rPr>
              <a:t>(</a:t>
            </a:r>
            <a:r>
              <a:rPr lang="ru" sz="1100">
                <a:solidFill>
                  <a:srgbClr val="A31515"/>
                </a:solidFill>
                <a:highlight>
                  <a:srgbClr val="FFFFFF"/>
                </a:highlight>
                <a:latin typeface="Courier New"/>
                <a:ea typeface="Courier New"/>
                <a:cs typeface="Courier New"/>
                <a:sym typeface="Courier New"/>
              </a:rPr>
              <a:t>"%d\n"</a:t>
            </a:r>
            <a:r>
              <a:rPr lang="ru" sz="1100">
                <a:solidFill>
                  <a:schemeClr val="dk1"/>
                </a:solidFill>
                <a:highlight>
                  <a:srgbClr val="FFFFFF"/>
                </a:highlight>
                <a:latin typeface="Courier New"/>
                <a:ea typeface="Courier New"/>
                <a:cs typeface="Courier New"/>
                <a:sym typeface="Courier New"/>
              </a:rPr>
              <a:t>, n);</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break</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case</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'f'</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f = va_arg(</a:t>
            </a:r>
            <a:r>
              <a:rPr lang="ru" sz="1100">
                <a:solidFill>
                  <a:srgbClr val="0000FF"/>
                </a:solidFill>
                <a:highlight>
                  <a:srgbClr val="FFFFFF"/>
                </a:highlight>
                <a:latin typeface="Courier New"/>
                <a:ea typeface="Courier New"/>
                <a:cs typeface="Courier New"/>
                <a:sym typeface="Courier New"/>
              </a:rPr>
              <a:t>list</a:t>
            </a: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double</a:t>
            </a:r>
            <a:r>
              <a:rPr lang="ru" sz="1100">
                <a:solidFill>
                  <a:schemeClr val="dk1"/>
                </a:solidFill>
                <a:highlight>
                  <a:srgbClr val="FFFFFF"/>
                </a:highlight>
                <a:latin typeface="Courier New"/>
                <a:ea typeface="Courier New"/>
                <a:cs typeface="Courier New"/>
                <a:sym typeface="Courier New"/>
              </a:rPr>
              <a:t>); </a:t>
            </a:r>
            <a:r>
              <a:rPr lang="ru" sz="1100">
                <a:solidFill>
                  <a:srgbClr val="008000"/>
                </a:solidFill>
                <a:highlight>
                  <a:srgbClr val="FFFFFF"/>
                </a:highlight>
                <a:latin typeface="Courier New"/>
                <a:ea typeface="Courier New"/>
                <a:cs typeface="Courier New"/>
                <a:sym typeface="Courier New"/>
              </a:rPr>
              <a:t>// Выбираем очередной параметр</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printf</a:t>
            </a:r>
            <a:r>
              <a:rPr lang="ru" sz="1100">
                <a:solidFill>
                  <a:schemeClr val="dk1"/>
                </a:solidFill>
                <a:highlight>
                  <a:srgbClr val="FFFFFF"/>
                </a:highlight>
                <a:latin typeface="Courier New"/>
                <a:ea typeface="Courier New"/>
                <a:cs typeface="Courier New"/>
                <a:sym typeface="Courier New"/>
              </a:rPr>
              <a:t>(</a:t>
            </a:r>
            <a:r>
              <a:rPr lang="ru" sz="1100">
                <a:solidFill>
                  <a:srgbClr val="A31515"/>
                </a:solidFill>
                <a:highlight>
                  <a:srgbClr val="FFFFFF"/>
                </a:highlight>
                <a:latin typeface="Courier New"/>
                <a:ea typeface="Courier New"/>
                <a:cs typeface="Courier New"/>
                <a:sym typeface="Courier New"/>
              </a:rPr>
              <a:t>"%lf\n"</a:t>
            </a:r>
            <a:r>
              <a:rPr lang="ru" sz="1100">
                <a:solidFill>
                  <a:schemeClr val="dk1"/>
                </a:solidFill>
                <a:highlight>
                  <a:srgbClr val="FFFFFF"/>
                </a:highlight>
                <a:latin typeface="Courier New"/>
                <a:ea typeface="Courier New"/>
                <a:cs typeface="Courier New"/>
                <a:sym typeface="Courier New"/>
              </a:rPr>
              <a:t>, f);</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break</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va_end(</a:t>
            </a:r>
            <a:r>
              <a:rPr lang="ru" sz="1100">
                <a:solidFill>
                  <a:srgbClr val="0000FF"/>
                </a:solidFill>
                <a:highlight>
                  <a:srgbClr val="FFFFFF"/>
                </a:highlight>
                <a:latin typeface="Courier New"/>
                <a:ea typeface="Courier New"/>
                <a:cs typeface="Courier New"/>
                <a:sym typeface="Courier New"/>
              </a:rPr>
              <a:t>list</a:t>
            </a:r>
            <a:r>
              <a:rPr lang="ru" sz="1100">
                <a:solidFill>
                  <a:schemeClr val="dk1"/>
                </a:solidFill>
                <a:highlight>
                  <a:srgbClr val="FFFFFF"/>
                </a:highlight>
                <a:latin typeface="Courier New"/>
                <a:ea typeface="Courier New"/>
                <a:cs typeface="Courier New"/>
                <a:sym typeface="Courier New"/>
              </a:rPr>
              <a:t>); </a:t>
            </a:r>
            <a:r>
              <a:rPr lang="ru" sz="1100">
                <a:solidFill>
                  <a:srgbClr val="008000"/>
                </a:solidFill>
                <a:highlight>
                  <a:srgbClr val="FFFFFF"/>
                </a:highlight>
                <a:latin typeface="Courier New"/>
                <a:ea typeface="Courier New"/>
                <a:cs typeface="Courier New"/>
                <a:sym typeface="Courier New"/>
              </a:rPr>
              <a:t>// Сброс указателя на список аргументов в NULL</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rgbClr val="2B91A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Список литературы по курсу</a:t>
            </a:r>
            <a:endParaRPr sz="28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ru"/>
              <a:t>Князев А.В. Основы языка С++. Учебное пособие. М.:  Издательство МЭИ, 2013 – 80 с. ISBN 978-5-7046-1425-8.</a:t>
            </a:r>
            <a:endParaRPr/>
          </a:p>
          <a:p>
            <a:pPr indent="-342900" lvl="0" marL="457200" rtl="0" algn="l">
              <a:spcBef>
                <a:spcPts val="0"/>
              </a:spcBef>
              <a:spcAft>
                <a:spcPts val="0"/>
              </a:spcAft>
              <a:buSzPts val="1800"/>
              <a:buAutoNum type="arabicPeriod"/>
            </a:pPr>
            <a:r>
              <a:rPr lang="ru"/>
              <a:t>Князев А.В. Работа со сложными структурами данных на  языке С++. Учебное пособие. М.: Издательство МЭИ, 2015 – 48 с. ISBN 978-5-7046-1658-0</a:t>
            </a:r>
            <a:endParaRPr/>
          </a:p>
          <a:p>
            <a:pPr indent="-342900" lvl="0" marL="457200" rtl="0" algn="l">
              <a:spcBef>
                <a:spcPts val="0"/>
              </a:spcBef>
              <a:spcAft>
                <a:spcPts val="0"/>
              </a:spcAft>
              <a:buSzPts val="1800"/>
              <a:buAutoNum type="arabicPeriod"/>
            </a:pPr>
            <a:r>
              <a:rPr lang="ru"/>
              <a:t>Программирование. Сборник задач. Учебное пособие.  Санкт-Петербург: Лань, 2019 – 140 с. ISBN 978-5-8114-3857-0 </a:t>
            </a:r>
            <a:r>
              <a:rPr lang="ru"/>
              <a:t>UR</a:t>
            </a:r>
            <a:r>
              <a:rPr lang="ru"/>
              <a:t>L: </a:t>
            </a:r>
            <a:r>
              <a:rPr lang="ru" u="sng">
                <a:solidFill>
                  <a:schemeClr val="hlink"/>
                </a:solidFill>
                <a:hlinkClick r:id="rId3"/>
              </a:rPr>
              <a:t>https://e.lanbook.com/book/121485</a:t>
            </a:r>
            <a:endParaRPr/>
          </a:p>
          <a:p>
            <a:pPr indent="-342900" lvl="0" marL="457200" rtl="0" algn="l">
              <a:spcBef>
                <a:spcPts val="0"/>
              </a:spcBef>
              <a:spcAft>
                <a:spcPts val="0"/>
              </a:spcAft>
              <a:buSzPts val="1800"/>
              <a:buAutoNum type="arabicPeriod"/>
            </a:pPr>
            <a:r>
              <a:rPr lang="ru"/>
              <a:t>В. Керниган, Д.М. Ричи. Язык программирования C. – Национальный Открытый Университет "ИНТУИТ", </a:t>
            </a:r>
            <a:r>
              <a:rPr lang="ru"/>
              <a:t>2016</a:t>
            </a:r>
            <a:r>
              <a:rPr lang="ru"/>
              <a:t>. –  313 с. URL: </a:t>
            </a:r>
            <a:r>
              <a:rPr lang="ru" u="sng">
                <a:solidFill>
                  <a:schemeClr val="hlink"/>
                </a:solidFill>
                <a:hlinkClick r:id="rId4"/>
              </a:rPr>
              <a:t>https://e.lanbook.com/book/100543</a:t>
            </a:r>
            <a:r>
              <a:rPr lang="ru"/>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Указатели на функцию</a:t>
            </a:r>
            <a:endParaRPr sz="2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t>С функцией можно проделать только две вещи: вызвать её и получить её адрес. Указатель, полученный взятием адреса функции, можно затем использовать для вызова функции.</a:t>
            </a:r>
            <a:endParaRPr sz="1700"/>
          </a:p>
          <a:p>
            <a:pPr indent="0" lvl="0" marL="0" rtl="0" algn="l">
              <a:spcBef>
                <a:spcPts val="1200"/>
              </a:spcBef>
              <a:spcAft>
                <a:spcPts val="0"/>
              </a:spcAft>
              <a:buNone/>
            </a:pPr>
            <a:r>
              <a:rPr lang="ru" sz="1700">
                <a:solidFill>
                  <a:srgbClr val="0000FF"/>
                </a:solidFill>
                <a:highlight>
                  <a:srgbClr val="FFFFFF"/>
                </a:highlight>
                <a:latin typeface="Courier New"/>
                <a:ea typeface="Courier New"/>
                <a:cs typeface="Courier New"/>
                <a:sym typeface="Courier New"/>
              </a:rPr>
              <a:t>void</a:t>
            </a:r>
            <a:r>
              <a:rPr lang="ru" sz="1700">
                <a:solidFill>
                  <a:schemeClr val="dk1"/>
                </a:solidFill>
                <a:highlight>
                  <a:srgbClr val="FFFFFF"/>
                </a:highlight>
                <a:latin typeface="Courier New"/>
                <a:ea typeface="Courier New"/>
                <a:cs typeface="Courier New"/>
                <a:sym typeface="Courier New"/>
              </a:rPr>
              <a:t> </a:t>
            </a:r>
            <a:r>
              <a:rPr lang="ru" sz="1700">
                <a:solidFill>
                  <a:srgbClr val="A31515"/>
                </a:solidFill>
                <a:highlight>
                  <a:srgbClr val="FFFFFF"/>
                </a:highlight>
                <a:latin typeface="Courier New"/>
                <a:ea typeface="Courier New"/>
                <a:cs typeface="Courier New"/>
                <a:sym typeface="Courier New"/>
              </a:rPr>
              <a:t>f</a:t>
            </a:r>
            <a:r>
              <a:rPr lang="ru" sz="1700">
                <a:solidFill>
                  <a:schemeClr val="dk1"/>
                </a:solidFill>
                <a:highlight>
                  <a:srgbClr val="FFFFFF"/>
                </a:highlight>
                <a:latin typeface="Courier New"/>
                <a:ea typeface="Courier New"/>
                <a:cs typeface="Courier New"/>
                <a:sym typeface="Courier New"/>
              </a:rPr>
              <a:t>(</a:t>
            </a:r>
            <a:r>
              <a:rPr lang="ru" sz="1700">
                <a:solidFill>
                  <a:srgbClr val="0000FF"/>
                </a:solidFill>
                <a:highlight>
                  <a:srgbClr val="FFFFFF"/>
                </a:highlight>
                <a:latin typeface="Courier New"/>
                <a:ea typeface="Courier New"/>
                <a:cs typeface="Courier New"/>
                <a:sym typeface="Courier New"/>
              </a:rPr>
              <a:t>int</a:t>
            </a:r>
            <a:r>
              <a:rPr lang="ru" sz="1700">
                <a:solidFill>
                  <a:schemeClr val="dk1"/>
                </a:solidFill>
                <a:highlight>
                  <a:srgbClr val="FFFFFF"/>
                </a:highlight>
                <a:latin typeface="Courier New"/>
                <a:ea typeface="Courier New"/>
                <a:cs typeface="Courier New"/>
                <a:sym typeface="Courier New"/>
              </a:rPr>
              <a:t> x) { ... }</a:t>
            </a:r>
            <a:endParaRPr sz="17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700">
                <a:solidFill>
                  <a:srgbClr val="0000FF"/>
                </a:solidFill>
                <a:highlight>
                  <a:srgbClr val="FFFFFF"/>
                </a:highlight>
                <a:latin typeface="Courier New"/>
                <a:ea typeface="Courier New"/>
                <a:cs typeface="Courier New"/>
                <a:sym typeface="Courier New"/>
              </a:rPr>
              <a:t>void</a:t>
            </a:r>
            <a:r>
              <a:rPr lang="ru" sz="1700">
                <a:solidFill>
                  <a:schemeClr val="dk1"/>
                </a:solidFill>
                <a:highlight>
                  <a:srgbClr val="FFFFFF"/>
                </a:highlight>
                <a:latin typeface="Courier New"/>
                <a:ea typeface="Courier New"/>
                <a:cs typeface="Courier New"/>
                <a:sym typeface="Courier New"/>
              </a:rPr>
              <a:t> (*</a:t>
            </a:r>
            <a:r>
              <a:rPr lang="ru" sz="1700">
                <a:solidFill>
                  <a:schemeClr val="dk1"/>
                </a:solidFill>
                <a:highlight>
                  <a:srgbClr val="FFFFFF"/>
                </a:highlight>
                <a:latin typeface="Courier New"/>
                <a:ea typeface="Courier New"/>
                <a:cs typeface="Courier New"/>
                <a:sym typeface="Courier New"/>
              </a:rPr>
              <a:t>pf</a:t>
            </a:r>
            <a:r>
              <a:rPr lang="ru" sz="1700">
                <a:solidFill>
                  <a:schemeClr val="dk1"/>
                </a:solidFill>
                <a:highlight>
                  <a:srgbClr val="FFFFFF"/>
                </a:highlight>
                <a:latin typeface="Courier New"/>
                <a:ea typeface="Courier New"/>
                <a:cs typeface="Courier New"/>
                <a:sym typeface="Courier New"/>
              </a:rPr>
              <a:t>)(</a:t>
            </a:r>
            <a:r>
              <a:rPr lang="ru" sz="1700">
                <a:solidFill>
                  <a:srgbClr val="0000FF"/>
                </a:solidFill>
                <a:highlight>
                  <a:srgbClr val="FFFFFF"/>
                </a:highlight>
                <a:latin typeface="Courier New"/>
                <a:ea typeface="Courier New"/>
                <a:cs typeface="Courier New"/>
                <a:sym typeface="Courier New"/>
              </a:rPr>
              <a:t>int</a:t>
            </a:r>
            <a:r>
              <a:rPr lang="ru" sz="1700">
                <a:solidFill>
                  <a:schemeClr val="dk1"/>
                </a:solidFill>
                <a:highlight>
                  <a:srgbClr val="FFFFFF"/>
                </a:highlight>
                <a:latin typeface="Courier New"/>
                <a:ea typeface="Courier New"/>
                <a:cs typeface="Courier New"/>
                <a:sym typeface="Courier New"/>
              </a:rPr>
              <a:t>); </a:t>
            </a:r>
            <a:r>
              <a:rPr lang="ru" sz="1700">
                <a:solidFill>
                  <a:srgbClr val="008000"/>
                </a:solidFill>
                <a:highlight>
                  <a:srgbClr val="FFFFFF"/>
                </a:highlight>
                <a:latin typeface="Courier New"/>
                <a:ea typeface="Courier New"/>
                <a:cs typeface="Courier New"/>
                <a:sym typeface="Courier New"/>
              </a:rPr>
              <a:t>// Указатель на функцию. Скобки обязательны! </a:t>
            </a:r>
            <a:endParaRPr sz="17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700">
                <a:solidFill>
                  <a:srgbClr val="0000FF"/>
                </a:solidFill>
                <a:highlight>
                  <a:srgbClr val="FFFFFF"/>
                </a:highlight>
                <a:latin typeface="Courier New"/>
                <a:ea typeface="Courier New"/>
                <a:cs typeface="Courier New"/>
                <a:sym typeface="Courier New"/>
              </a:rPr>
              <a:t>void</a:t>
            </a:r>
            <a:r>
              <a:rPr lang="ru" sz="1700">
                <a:solidFill>
                  <a:schemeClr val="dk1"/>
                </a:solidFill>
                <a:highlight>
                  <a:srgbClr val="FFFFFF"/>
                </a:highlight>
                <a:latin typeface="Courier New"/>
                <a:ea typeface="Courier New"/>
                <a:cs typeface="Courier New"/>
                <a:sym typeface="Courier New"/>
              </a:rPr>
              <a:t> </a:t>
            </a:r>
            <a:r>
              <a:rPr lang="ru" sz="1700">
                <a:solidFill>
                  <a:srgbClr val="A31515"/>
                </a:solidFill>
                <a:highlight>
                  <a:srgbClr val="FFFFFF"/>
                </a:highlight>
                <a:latin typeface="Courier New"/>
                <a:ea typeface="Courier New"/>
                <a:cs typeface="Courier New"/>
                <a:sym typeface="Courier New"/>
              </a:rPr>
              <a:t>g</a:t>
            </a:r>
            <a:r>
              <a:rPr lang="ru"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700">
                <a:solidFill>
                  <a:schemeClr val="dk1"/>
                </a:solidFill>
                <a:highlight>
                  <a:srgbClr val="FFFFFF"/>
                </a:highlight>
                <a:latin typeface="Courier New"/>
                <a:ea typeface="Courier New"/>
                <a:cs typeface="Courier New"/>
                <a:sym typeface="Courier New"/>
              </a:rPr>
              <a:t>pf = &amp;f; </a:t>
            </a:r>
            <a:r>
              <a:rPr lang="ru" sz="1700">
                <a:solidFill>
                  <a:srgbClr val="008000"/>
                </a:solidFill>
                <a:highlight>
                  <a:srgbClr val="FFFFFF"/>
                </a:highlight>
                <a:latin typeface="Courier New"/>
                <a:ea typeface="Courier New"/>
                <a:cs typeface="Courier New"/>
                <a:sym typeface="Courier New"/>
              </a:rPr>
              <a:t>// pf указывает на функцию f </a:t>
            </a:r>
            <a:endParaRPr sz="17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700">
                <a:solidFill>
                  <a:schemeClr val="dk1"/>
                </a:solidFill>
                <a:highlight>
                  <a:srgbClr val="FFFFFF"/>
                </a:highlight>
                <a:latin typeface="Courier New"/>
                <a:ea typeface="Courier New"/>
                <a:cs typeface="Courier New"/>
                <a:sym typeface="Courier New"/>
              </a:rPr>
              <a:t>pf(0); </a:t>
            </a:r>
            <a:r>
              <a:rPr lang="ru" sz="1700">
                <a:solidFill>
                  <a:srgbClr val="008000"/>
                </a:solidFill>
                <a:highlight>
                  <a:srgbClr val="FFFFFF"/>
                </a:highlight>
                <a:latin typeface="Courier New"/>
                <a:ea typeface="Courier New"/>
                <a:cs typeface="Courier New"/>
                <a:sym typeface="Courier New"/>
              </a:rPr>
              <a:t>// Вызов функции f через указатель pf </a:t>
            </a:r>
            <a:endParaRPr sz="17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rPr lang="ru" sz="1700">
                <a:solidFill>
                  <a:schemeClr val="dk1"/>
                </a:solidFill>
                <a:highlight>
                  <a:srgbClr val="FFFFFF"/>
                </a:highlight>
                <a:latin typeface="Courier New"/>
                <a:ea typeface="Courier New"/>
                <a:cs typeface="Courier New"/>
                <a:sym typeface="Courier New"/>
              </a:rPr>
              <a: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Объявление typedef</a:t>
            </a:r>
            <a:endParaRPr sz="28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Объявление, начинающееся с ключевого слова </a:t>
            </a:r>
            <a:r>
              <a:rPr i="1" lang="ru" sz="1400"/>
              <a:t>typedef</a:t>
            </a:r>
            <a:r>
              <a:rPr lang="ru" sz="1400"/>
              <a:t>, вводит новое имя для типа, не для переменной данного типа. Целью такого объявления часто является назначение короткого синонима для часто используемого типа. Например, при частом применении </a:t>
            </a:r>
            <a:r>
              <a:rPr i="1" lang="ru" sz="1400"/>
              <a:t>unsigned char</a:t>
            </a:r>
            <a:r>
              <a:rPr lang="ru" sz="1400"/>
              <a:t> можно ввести синоним </a:t>
            </a:r>
            <a:r>
              <a:rPr i="1" lang="ru" sz="1400"/>
              <a:t>uchar</a:t>
            </a:r>
            <a:r>
              <a:rPr lang="ru" sz="1400"/>
              <a:t>.</a:t>
            </a:r>
            <a:endParaRPr sz="1400"/>
          </a:p>
          <a:p>
            <a:pPr indent="0" lvl="0" marL="0" marR="76200" rtl="0" algn="l">
              <a:spcBef>
                <a:spcPts val="1200"/>
              </a:spcBef>
              <a:spcAft>
                <a:spcPts val="0"/>
              </a:spcAft>
              <a:buNone/>
            </a:pPr>
            <a:r>
              <a:rPr lang="ru" sz="1400">
                <a:solidFill>
                  <a:srgbClr val="008000"/>
                </a:solidFill>
                <a:highlight>
                  <a:srgbClr val="FFFFFF"/>
                </a:highlight>
                <a:latin typeface="Courier New"/>
                <a:ea typeface="Courier New"/>
                <a:cs typeface="Courier New"/>
                <a:sym typeface="Courier New"/>
              </a:rPr>
              <a:t>// uchar – синоним для unsigned char</a:t>
            </a:r>
            <a:endParaRPr sz="1400"/>
          </a:p>
          <a:p>
            <a:pPr indent="0" lvl="0" marL="0" marR="76200" rtl="0" algn="l">
              <a:spcBef>
                <a:spcPts val="0"/>
              </a:spcBef>
              <a:spcAft>
                <a:spcPts val="0"/>
              </a:spcAft>
              <a:buNone/>
            </a:pPr>
            <a:r>
              <a:rPr lang="ru" sz="1400">
                <a:solidFill>
                  <a:srgbClr val="0000FF"/>
                </a:solidFill>
                <a:highlight>
                  <a:srgbClr val="FFFFFF"/>
                </a:highlight>
                <a:latin typeface="Courier New"/>
                <a:ea typeface="Courier New"/>
                <a:cs typeface="Courier New"/>
                <a:sym typeface="Courier New"/>
              </a:rPr>
              <a:t>typedef</a:t>
            </a:r>
            <a:r>
              <a:rPr lang="ru" sz="1400">
                <a:solidFill>
                  <a:schemeClr val="dk1"/>
                </a:solidFill>
                <a:highlight>
                  <a:srgbClr val="FFFFFF"/>
                </a:highlight>
                <a:latin typeface="Courier New"/>
                <a:ea typeface="Courier New"/>
                <a:cs typeface="Courier New"/>
                <a:sym typeface="Courier New"/>
              </a:rPr>
              <a:t> </a:t>
            </a:r>
            <a:r>
              <a:rPr lang="ru" sz="1400">
                <a:solidFill>
                  <a:srgbClr val="0000FF"/>
                </a:solidFill>
                <a:highlight>
                  <a:srgbClr val="FFFFFF"/>
                </a:highlight>
                <a:latin typeface="Courier New"/>
                <a:ea typeface="Courier New"/>
                <a:cs typeface="Courier New"/>
                <a:sym typeface="Courier New"/>
              </a:rPr>
              <a:t>unsigned</a:t>
            </a:r>
            <a:r>
              <a:rPr lang="ru" sz="1400">
                <a:solidFill>
                  <a:schemeClr val="dk1"/>
                </a:solidFill>
                <a:highlight>
                  <a:srgbClr val="FFFFFF"/>
                </a:highlight>
                <a:latin typeface="Courier New"/>
                <a:ea typeface="Courier New"/>
                <a:cs typeface="Courier New"/>
                <a:sym typeface="Courier New"/>
              </a:rPr>
              <a:t> </a:t>
            </a:r>
            <a:r>
              <a:rPr lang="ru" sz="1400">
                <a:solidFill>
                  <a:srgbClr val="0000FF"/>
                </a:solidFill>
                <a:highlight>
                  <a:srgbClr val="FFFFFF"/>
                </a:highlight>
                <a:latin typeface="Courier New"/>
                <a:ea typeface="Courier New"/>
                <a:cs typeface="Courier New"/>
                <a:sym typeface="Courier New"/>
              </a:rPr>
              <a:t>char</a:t>
            </a:r>
            <a:r>
              <a:rPr lang="ru" sz="1400">
                <a:solidFill>
                  <a:schemeClr val="dk1"/>
                </a:solidFill>
                <a:highlight>
                  <a:srgbClr val="FFFFFF"/>
                </a:highlight>
                <a:latin typeface="Courier New"/>
                <a:ea typeface="Courier New"/>
                <a:cs typeface="Courier New"/>
                <a:sym typeface="Courier New"/>
              </a:rPr>
              <a:t> uchar;</a:t>
            </a:r>
            <a:endParaRPr sz="14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4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400">
                <a:solidFill>
                  <a:srgbClr val="008000"/>
                </a:solidFill>
                <a:highlight>
                  <a:srgbClr val="FFFFFF"/>
                </a:highlight>
                <a:latin typeface="Courier New"/>
                <a:ea typeface="Courier New"/>
                <a:cs typeface="Courier New"/>
                <a:sym typeface="Courier New"/>
              </a:rPr>
              <a:t>// Для объявления типа «указатель на функцию» можно использовать</a:t>
            </a:r>
            <a:endParaRPr sz="14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400">
                <a:solidFill>
                  <a:srgbClr val="008000"/>
                </a:solidFill>
                <a:highlight>
                  <a:srgbClr val="FFFFFF"/>
                </a:highlight>
                <a:latin typeface="Courier New"/>
                <a:ea typeface="Courier New"/>
                <a:cs typeface="Courier New"/>
                <a:sym typeface="Courier New"/>
              </a:rPr>
              <a:t>// объявление typedef</a:t>
            </a:r>
            <a:endParaRPr sz="1400">
              <a:solidFill>
                <a:srgbClr val="008000"/>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400">
                <a:solidFill>
                  <a:srgbClr val="0000FF"/>
                </a:solidFill>
                <a:highlight>
                  <a:srgbClr val="FFFFFF"/>
                </a:highlight>
                <a:latin typeface="Courier New"/>
                <a:ea typeface="Courier New"/>
                <a:cs typeface="Courier New"/>
                <a:sym typeface="Courier New"/>
              </a:rPr>
              <a:t>typedef</a:t>
            </a:r>
            <a:r>
              <a:rPr lang="ru" sz="1400">
                <a:solidFill>
                  <a:schemeClr val="dk1"/>
                </a:solidFill>
                <a:highlight>
                  <a:srgbClr val="FFFFFF"/>
                </a:highlight>
                <a:latin typeface="Courier New"/>
                <a:ea typeface="Courier New"/>
                <a:cs typeface="Courier New"/>
                <a:sym typeface="Courier New"/>
              </a:rPr>
              <a:t> </a:t>
            </a:r>
            <a:r>
              <a:rPr lang="ru" sz="1400">
                <a:solidFill>
                  <a:srgbClr val="A31515"/>
                </a:solidFill>
                <a:highlight>
                  <a:srgbClr val="FFFFFF"/>
                </a:highlight>
                <a:latin typeface="Courier New"/>
                <a:ea typeface="Courier New"/>
                <a:cs typeface="Courier New"/>
                <a:sym typeface="Courier New"/>
              </a:rPr>
              <a:t>void</a:t>
            </a:r>
            <a:r>
              <a:rPr lang="ru" sz="1400">
                <a:solidFill>
                  <a:schemeClr val="dk1"/>
                </a:solidFill>
                <a:highlight>
                  <a:srgbClr val="FFFFFF"/>
                </a:highlight>
                <a:latin typeface="Courier New"/>
                <a:ea typeface="Courier New"/>
                <a:cs typeface="Courier New"/>
                <a:sym typeface="Courier New"/>
              </a:rPr>
              <a:t> (*PF)(</a:t>
            </a:r>
            <a:r>
              <a:rPr lang="ru" sz="1400">
                <a:solidFill>
                  <a:srgbClr val="0000FF"/>
                </a:solidFill>
                <a:highlight>
                  <a:srgbClr val="FFFFFF"/>
                </a:highlight>
                <a:latin typeface="Courier New"/>
                <a:ea typeface="Courier New"/>
                <a:cs typeface="Courier New"/>
                <a:sym typeface="Courier New"/>
              </a:rPr>
              <a:t>int</a:t>
            </a:r>
            <a:r>
              <a:rPr lang="ru"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400">
                <a:solidFill>
                  <a:srgbClr val="008000"/>
                </a:solidFill>
                <a:highlight>
                  <a:srgbClr val="FFFFFF"/>
                </a:highlight>
                <a:latin typeface="Courier New"/>
                <a:ea typeface="Courier New"/>
                <a:cs typeface="Courier New"/>
                <a:sym typeface="Courier New"/>
              </a:rPr>
              <a:t>// Объявляем сам указатель на функцию, используя предварительно</a:t>
            </a:r>
            <a:endParaRPr sz="14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400">
                <a:solidFill>
                  <a:srgbClr val="008000"/>
                </a:solidFill>
                <a:highlight>
                  <a:srgbClr val="FFFFFF"/>
                </a:highlight>
                <a:latin typeface="Courier New"/>
                <a:ea typeface="Courier New"/>
                <a:cs typeface="Courier New"/>
                <a:sym typeface="Courier New"/>
              </a:rPr>
              <a:t>// определённый тип</a:t>
            </a:r>
            <a:endParaRPr sz="14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400">
                <a:solidFill>
                  <a:srgbClr val="008000"/>
                </a:solidFill>
                <a:highlight>
                  <a:srgbClr val="FFFFFF"/>
                </a:highlight>
                <a:latin typeface="Courier New"/>
                <a:ea typeface="Courier New"/>
                <a:cs typeface="Courier New"/>
                <a:sym typeface="Courier New"/>
              </a:rPr>
              <a:t>// Можно было просто объявить void (*pf)(int);</a:t>
            </a:r>
            <a:endParaRPr sz="14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400">
                <a:solidFill>
                  <a:schemeClr val="dk1"/>
                </a:solidFill>
                <a:highlight>
                  <a:srgbClr val="FFFFFF"/>
                </a:highlight>
                <a:latin typeface="Courier New"/>
                <a:ea typeface="Courier New"/>
                <a:cs typeface="Courier New"/>
                <a:sym typeface="Courier New"/>
              </a:rPr>
              <a:t>PF pf; </a:t>
            </a:r>
            <a:endParaRPr sz="14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Указатели на функцию</a:t>
            </a:r>
            <a:endParaRPr sz="28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t>Параметры указателей на функцию объявляются точно так же, как и параметры самих функций. При присваивании типы функций должны в точности совпадать. </a:t>
            </a:r>
            <a:endParaRPr sz="1200"/>
          </a:p>
          <a:p>
            <a:pPr indent="0" lvl="0" marL="0" marR="76200" rtl="0" algn="l">
              <a:spcBef>
                <a:spcPts val="1200"/>
              </a:spcBef>
              <a:spcAft>
                <a:spcPts val="0"/>
              </a:spcAft>
              <a:buNone/>
            </a:pPr>
            <a:r>
              <a:rPr lang="ru" sz="1200">
                <a:solidFill>
                  <a:srgbClr val="0000FF"/>
                </a:solidFill>
                <a:highlight>
                  <a:srgbClr val="FFFFFF"/>
                </a:highlight>
                <a:latin typeface="Courier New"/>
                <a:ea typeface="Courier New"/>
                <a:cs typeface="Courier New"/>
                <a:sym typeface="Courier New"/>
              </a:rPr>
              <a:t>typedef</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void</a:t>
            </a:r>
            <a:r>
              <a:rPr lang="ru" sz="1200">
                <a:solidFill>
                  <a:schemeClr val="dk1"/>
                </a:solidFill>
                <a:highlight>
                  <a:srgbClr val="FFFFFF"/>
                </a:highlight>
                <a:latin typeface="Courier New"/>
                <a:ea typeface="Courier New"/>
                <a:cs typeface="Courier New"/>
                <a:sym typeface="Courier New"/>
              </a:rPr>
              <a:t> (*PF)(</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PF pf;</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void</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f1</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x) {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f2</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x) {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void</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f3</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char</a:t>
            </a:r>
            <a:r>
              <a:rPr lang="ru" sz="1200">
                <a:solidFill>
                  <a:schemeClr val="dk1"/>
                </a:solidFill>
                <a:highlight>
                  <a:srgbClr val="FFFFFF"/>
                </a:highlight>
                <a:latin typeface="Courier New"/>
                <a:ea typeface="Courier New"/>
                <a:cs typeface="Courier New"/>
                <a:sym typeface="Courier New"/>
              </a:rPr>
              <a:t> x) {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void</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a:t>
            </a:r>
            <a:r>
              <a:rPr lang="ru" sz="1200">
                <a:solidFill>
                  <a:schemeClr val="dk1"/>
                </a:solidFill>
                <a:highlight>
                  <a:srgbClr val="FFFFFF"/>
                </a:highlight>
                <a:latin typeface="Courier New"/>
                <a:ea typeface="Courier New"/>
                <a:cs typeface="Courier New"/>
                <a:sym typeface="Courier New"/>
              </a:rPr>
              <a:t> () {</a:t>
            </a:r>
            <a:endParaRPr sz="12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pf = &amp;f1; 	</a:t>
            </a:r>
            <a:r>
              <a:rPr lang="ru" sz="1200">
                <a:solidFill>
                  <a:srgbClr val="008000"/>
                </a:solidFill>
                <a:highlight>
                  <a:srgbClr val="FFFFFF"/>
                </a:highlight>
                <a:latin typeface="Courier New"/>
                <a:ea typeface="Courier New"/>
                <a:cs typeface="Courier New"/>
                <a:sym typeface="Courier New"/>
              </a:rPr>
              <a:t>// Правильно </a:t>
            </a:r>
            <a:endParaRPr sz="12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pf = &amp;f2; 	</a:t>
            </a:r>
            <a:r>
              <a:rPr lang="ru" sz="1200">
                <a:solidFill>
                  <a:srgbClr val="008000"/>
                </a:solidFill>
                <a:highlight>
                  <a:srgbClr val="FFFFFF"/>
                </a:highlight>
                <a:latin typeface="Courier New"/>
                <a:ea typeface="Courier New"/>
                <a:cs typeface="Courier New"/>
                <a:sym typeface="Courier New"/>
              </a:rPr>
              <a:t>// Ошибка - не тот возвращаемый тип </a:t>
            </a:r>
            <a:endParaRPr sz="12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pf = &amp;f3; 	</a:t>
            </a:r>
            <a:r>
              <a:rPr lang="ru" sz="1200">
                <a:solidFill>
                  <a:srgbClr val="008000"/>
                </a:solidFill>
                <a:highlight>
                  <a:srgbClr val="FFFFFF"/>
                </a:highlight>
                <a:latin typeface="Courier New"/>
                <a:ea typeface="Courier New"/>
                <a:cs typeface="Courier New"/>
                <a:sym typeface="Courier New"/>
              </a:rPr>
              <a:t>// Ошибка - не тот тип параметра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a:t>
            </a:r>
            <a:endParaRPr sz="1200"/>
          </a:p>
          <a:p>
            <a:pPr indent="0" lvl="0" marL="0" rtl="0" algn="l">
              <a:spcBef>
                <a:spcPts val="0"/>
              </a:spcBef>
              <a:spcAft>
                <a:spcPts val="1200"/>
              </a:spcAft>
              <a:buNone/>
            </a:pPr>
            <a:r>
              <a:rPr lang="ru" sz="1200"/>
              <a:t>Правила передачи параметров при вызове функций через указатель те же самые, что и при непосредственном вызове функций.</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Передача функции в качестве параметра </a:t>
            </a:r>
            <a:endParaRPr sz="28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С помощью указателя на функцию можно передать функцию в качестве параметра другой функции, например:</a:t>
            </a:r>
            <a:endParaRPr sz="1100"/>
          </a:p>
          <a:p>
            <a:pPr indent="0" lvl="0" marL="0" rtl="0" algn="l">
              <a:spcBef>
                <a:spcPts val="1200"/>
              </a:spcBef>
              <a:spcAft>
                <a:spcPts val="0"/>
              </a:spcAft>
              <a:buNone/>
            </a:pPr>
            <a:r>
              <a:rPr lang="ru" sz="1100">
                <a:solidFill>
                  <a:srgbClr val="2B91AF"/>
                </a:solidFill>
                <a:highlight>
                  <a:srgbClr val="FFFFFF"/>
                </a:highlight>
                <a:latin typeface="Courier New"/>
                <a:ea typeface="Courier New"/>
                <a:cs typeface="Courier New"/>
                <a:sym typeface="Courier New"/>
              </a:rPr>
              <a:t>#include &lt;iostream&gt;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using</a:t>
            </a: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namespace</a:t>
            </a: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std</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typedef</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(*func)(</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t>
            </a:r>
            <a:r>
              <a:rPr lang="ru" sz="1100">
                <a:solidFill>
                  <a:srgbClr val="008000"/>
                </a:solidFill>
                <a:highlight>
                  <a:srgbClr val="FFFFFF"/>
                </a:highlight>
                <a:latin typeface="Courier New"/>
                <a:ea typeface="Courier New"/>
                <a:cs typeface="Courier New"/>
                <a:sym typeface="Courier New"/>
              </a:rPr>
              <a:t>// Объявляем синоним func для указателя на функцию</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f1</a:t>
            </a:r>
            <a:r>
              <a:rPr lang="ru" sz="1100">
                <a:solidFill>
                  <a:schemeClr val="dk1"/>
                </a:solidFill>
                <a:highlight>
                  <a:srgbClr val="FFFFFF"/>
                </a:highlight>
                <a:latin typeface="Courier New"/>
                <a:ea typeface="Courier New"/>
                <a:cs typeface="Courier New"/>
                <a:sym typeface="Courier New"/>
              </a:rPr>
              <a:t>(</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return</a:t>
            </a:r>
            <a:r>
              <a:rPr lang="ru" sz="1100">
                <a:solidFill>
                  <a:schemeClr val="dk1"/>
                </a:solidFill>
                <a:highlight>
                  <a:srgbClr val="FFFFFF"/>
                </a:highlight>
                <a:latin typeface="Courier New"/>
                <a:ea typeface="Courier New"/>
                <a:cs typeface="Courier New"/>
                <a:sym typeface="Courier New"/>
              </a:rPr>
              <a:t> a+a;</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f2</a:t>
            </a:r>
            <a:r>
              <a:rPr lang="ru" sz="1100">
                <a:solidFill>
                  <a:schemeClr val="dk1"/>
                </a:solidFill>
                <a:highlight>
                  <a:srgbClr val="FFFFFF"/>
                </a:highlight>
                <a:latin typeface="Courier New"/>
                <a:ea typeface="Courier New"/>
                <a:cs typeface="Courier New"/>
                <a:sym typeface="Courier New"/>
              </a:rPr>
              <a:t>(</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return</a:t>
            </a:r>
            <a:r>
              <a:rPr lang="ru" sz="1100">
                <a:solidFill>
                  <a:schemeClr val="dk1"/>
                </a:solidFill>
                <a:highlight>
                  <a:srgbClr val="FFFFFF"/>
                </a:highlight>
                <a:latin typeface="Courier New"/>
                <a:ea typeface="Courier New"/>
                <a:cs typeface="Courier New"/>
                <a:sym typeface="Courier New"/>
              </a:rPr>
              <a:t> a*a;</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void</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call</a:t>
            </a:r>
            <a:r>
              <a:rPr lang="ru" sz="1100">
                <a:solidFill>
                  <a:schemeClr val="dk1"/>
                </a:solidFill>
                <a:highlight>
                  <a:srgbClr val="FFFFFF"/>
                </a:highlight>
                <a:latin typeface="Courier New"/>
                <a:ea typeface="Courier New"/>
                <a:cs typeface="Courier New"/>
                <a:sym typeface="Courier New"/>
              </a:rPr>
              <a:t>(</a:t>
            </a: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 func f) { </a:t>
            </a:r>
            <a:r>
              <a:rPr lang="ru" sz="1100">
                <a:solidFill>
                  <a:srgbClr val="008000"/>
                </a:solidFill>
                <a:highlight>
                  <a:srgbClr val="FFFFFF"/>
                </a:highlight>
                <a:latin typeface="Courier New"/>
                <a:ea typeface="Courier New"/>
                <a:cs typeface="Courier New"/>
                <a:sym typeface="Courier New"/>
              </a:rPr>
              <a:t>// в формальных параметрах функции - указатель на функцию f</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  </a:t>
            </a:r>
            <a:r>
              <a:rPr lang="ru" sz="1100">
                <a:solidFill>
                  <a:srgbClr val="0000FF"/>
                </a:solidFill>
                <a:highlight>
                  <a:srgbClr val="FFFFFF"/>
                </a:highlight>
                <a:latin typeface="Courier New"/>
                <a:ea typeface="Courier New"/>
                <a:cs typeface="Courier New"/>
                <a:sym typeface="Courier New"/>
              </a:rPr>
              <a:t>cout</a:t>
            </a:r>
            <a:r>
              <a:rPr lang="ru" sz="1100">
                <a:solidFill>
                  <a:schemeClr val="dk1"/>
                </a:solidFill>
                <a:highlight>
                  <a:srgbClr val="FFFFFF"/>
                </a:highlight>
                <a:latin typeface="Courier New"/>
                <a:ea typeface="Courier New"/>
                <a:cs typeface="Courier New"/>
                <a:sym typeface="Courier New"/>
              </a:rPr>
              <a:t> &lt;&lt; </a:t>
            </a:r>
            <a:r>
              <a:rPr lang="ru" sz="1100">
                <a:solidFill>
                  <a:srgbClr val="A31515"/>
                </a:solidFill>
                <a:highlight>
                  <a:srgbClr val="FFFFFF"/>
                </a:highlight>
                <a:latin typeface="Courier New"/>
                <a:ea typeface="Courier New"/>
                <a:cs typeface="Courier New"/>
                <a:sym typeface="Courier New"/>
              </a:rPr>
              <a:t>"f("</a:t>
            </a:r>
            <a:r>
              <a:rPr lang="ru" sz="1100">
                <a:solidFill>
                  <a:schemeClr val="dk1"/>
                </a:solidFill>
                <a:highlight>
                  <a:srgbClr val="FFFFFF"/>
                </a:highlight>
                <a:latin typeface="Courier New"/>
                <a:ea typeface="Courier New"/>
                <a:cs typeface="Courier New"/>
                <a:sym typeface="Courier New"/>
              </a:rPr>
              <a:t> &lt;&lt; a&lt;&lt; </a:t>
            </a:r>
            <a:r>
              <a:rPr lang="ru" sz="1100">
                <a:solidFill>
                  <a:srgbClr val="A31515"/>
                </a:solidFill>
                <a:highlight>
                  <a:srgbClr val="FFFFFF"/>
                </a:highlight>
                <a:latin typeface="Courier New"/>
                <a:ea typeface="Courier New"/>
                <a:cs typeface="Courier New"/>
                <a:sym typeface="Courier New"/>
              </a:rPr>
              <a:t>") = "</a:t>
            </a:r>
            <a:r>
              <a:rPr lang="ru" sz="1100">
                <a:solidFill>
                  <a:schemeClr val="dk1"/>
                </a:solidFill>
                <a:highlight>
                  <a:srgbClr val="FFFFFF"/>
                </a:highlight>
                <a:latin typeface="Courier New"/>
                <a:ea typeface="Courier New"/>
                <a:cs typeface="Courier New"/>
                <a:sym typeface="Courier New"/>
              </a:rPr>
              <a:t>&lt;&lt; f(a) &lt;&lt; </a:t>
            </a:r>
            <a:r>
              <a:rPr lang="ru" sz="1100">
                <a:solidFill>
                  <a:srgbClr val="0000FF"/>
                </a:solidFill>
                <a:highlight>
                  <a:srgbClr val="FFFFFF"/>
                </a:highlight>
                <a:latin typeface="Courier New"/>
                <a:ea typeface="Courier New"/>
                <a:cs typeface="Courier New"/>
                <a:sym typeface="Courier New"/>
              </a:rPr>
              <a:t>endl</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int</a:t>
            </a:r>
            <a:r>
              <a:rPr lang="ru" sz="1100">
                <a:solidFill>
                  <a:schemeClr val="dk1"/>
                </a:solidFill>
                <a:highlight>
                  <a:srgbClr val="FFFFFF"/>
                </a:highlight>
                <a:latin typeface="Courier New"/>
                <a:ea typeface="Courier New"/>
                <a:cs typeface="Courier New"/>
                <a:sym typeface="Courier New"/>
              </a:rPr>
              <a:t> </a:t>
            </a:r>
            <a:r>
              <a:rPr lang="ru" sz="1100">
                <a:solidFill>
                  <a:srgbClr val="A31515"/>
                </a:solidFill>
                <a:highlight>
                  <a:srgbClr val="FFFFFF"/>
                </a:highlight>
                <a:latin typeface="Courier New"/>
                <a:ea typeface="Courier New"/>
                <a:cs typeface="Courier New"/>
                <a:sym typeface="Courier New"/>
              </a:rPr>
              <a:t>main</a:t>
            </a:r>
            <a:r>
              <a:rPr lang="ru"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cout</a:t>
            </a:r>
            <a:r>
              <a:rPr lang="ru" sz="1100">
                <a:solidFill>
                  <a:schemeClr val="dk1"/>
                </a:solidFill>
                <a:highlight>
                  <a:srgbClr val="FFFFFF"/>
                </a:highlight>
                <a:latin typeface="Courier New"/>
                <a:ea typeface="Courier New"/>
                <a:cs typeface="Courier New"/>
                <a:sym typeface="Courier New"/>
              </a:rPr>
              <a:t> &lt;&lt; </a:t>
            </a:r>
            <a:r>
              <a:rPr lang="ru" sz="1100">
                <a:solidFill>
                  <a:srgbClr val="A31515"/>
                </a:solidFill>
                <a:highlight>
                  <a:srgbClr val="FFFFFF"/>
                </a:highlight>
                <a:latin typeface="Courier New"/>
                <a:ea typeface="Courier New"/>
                <a:cs typeface="Courier New"/>
                <a:sym typeface="Courier New"/>
              </a:rPr>
              <a:t>"call f1 = a+a"</a:t>
            </a:r>
            <a:r>
              <a:rPr lang="ru" sz="1100">
                <a:solidFill>
                  <a:schemeClr val="dk1"/>
                </a:solidFill>
                <a:highlight>
                  <a:srgbClr val="FFFFFF"/>
                </a:highlight>
                <a:latin typeface="Courier New"/>
                <a:ea typeface="Courier New"/>
                <a:cs typeface="Courier New"/>
                <a:sym typeface="Courier New"/>
              </a:rPr>
              <a:t> &lt;&lt; </a:t>
            </a:r>
            <a:r>
              <a:rPr lang="ru" sz="1100">
                <a:solidFill>
                  <a:srgbClr val="0000FF"/>
                </a:solidFill>
                <a:highlight>
                  <a:srgbClr val="FFFFFF"/>
                </a:highlight>
                <a:latin typeface="Courier New"/>
                <a:ea typeface="Courier New"/>
                <a:cs typeface="Courier New"/>
                <a:sym typeface="Courier New"/>
              </a:rPr>
              <a:t>endl</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call(3, f1); </a:t>
            </a:r>
            <a:r>
              <a:rPr lang="ru" sz="1100">
                <a:solidFill>
                  <a:srgbClr val="008000"/>
                </a:solidFill>
                <a:highlight>
                  <a:srgbClr val="FFFFFF"/>
                </a:highlight>
                <a:latin typeface="Courier New"/>
                <a:ea typeface="Courier New"/>
                <a:cs typeface="Courier New"/>
                <a:sym typeface="Courier New"/>
              </a:rPr>
              <a:t>// Передаем в функцию call функцию f1 в качестве параметра</a:t>
            </a:r>
            <a:endParaRPr sz="11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100">
                <a:solidFill>
                  <a:srgbClr val="0000FF"/>
                </a:solidFill>
                <a:highlight>
                  <a:srgbClr val="FFFFFF"/>
                </a:highlight>
                <a:latin typeface="Courier New"/>
                <a:ea typeface="Courier New"/>
                <a:cs typeface="Courier New"/>
                <a:sym typeface="Courier New"/>
              </a:rPr>
              <a:t>cout</a:t>
            </a:r>
            <a:r>
              <a:rPr lang="ru" sz="1100">
                <a:solidFill>
                  <a:schemeClr val="dk1"/>
                </a:solidFill>
                <a:highlight>
                  <a:srgbClr val="FFFFFF"/>
                </a:highlight>
                <a:latin typeface="Courier New"/>
                <a:ea typeface="Courier New"/>
                <a:cs typeface="Courier New"/>
                <a:sym typeface="Courier New"/>
              </a:rPr>
              <a:t> &lt;&lt; </a:t>
            </a:r>
            <a:r>
              <a:rPr lang="ru" sz="1100">
                <a:solidFill>
                  <a:srgbClr val="A31515"/>
                </a:solidFill>
                <a:highlight>
                  <a:srgbClr val="FFFFFF"/>
                </a:highlight>
                <a:latin typeface="Courier New"/>
                <a:ea typeface="Courier New"/>
                <a:cs typeface="Courier New"/>
                <a:sym typeface="Courier New"/>
              </a:rPr>
              <a:t>"call f2 = a*a"</a:t>
            </a:r>
            <a:r>
              <a:rPr lang="ru" sz="1100">
                <a:solidFill>
                  <a:schemeClr val="dk1"/>
                </a:solidFill>
                <a:highlight>
                  <a:srgbClr val="FFFFFF"/>
                </a:highlight>
                <a:latin typeface="Courier New"/>
                <a:ea typeface="Courier New"/>
                <a:cs typeface="Courier New"/>
                <a:sym typeface="Courier New"/>
              </a:rPr>
              <a:t> &lt;&lt; </a:t>
            </a:r>
            <a:r>
              <a:rPr lang="ru" sz="1100">
                <a:solidFill>
                  <a:srgbClr val="0000FF"/>
                </a:solidFill>
                <a:highlight>
                  <a:srgbClr val="FFFFFF"/>
                </a:highlight>
                <a:latin typeface="Courier New"/>
                <a:ea typeface="Courier New"/>
                <a:cs typeface="Courier New"/>
                <a:sym typeface="Courier New"/>
              </a:rPr>
              <a:t>endl</a:t>
            </a:r>
            <a:r>
              <a:rPr lang="ru"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call(3, f2);</a:t>
            </a:r>
            <a:endParaRPr sz="11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100">
                <a:solidFill>
                  <a:schemeClr val="dk1"/>
                </a:solidFill>
                <a:highlight>
                  <a:srgbClr val="FFFFFF"/>
                </a:highlight>
                <a:latin typeface="Courier New"/>
                <a:ea typeface="Courier New"/>
                <a:cs typeface="Courier New"/>
                <a:sym typeface="Courier New"/>
              </a:rPr>
              <a:t>}</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Ссылки</a:t>
            </a:r>
            <a:endParaRPr sz="28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200"/>
              <a:t>Ссылка является альтернативным именем объекта. </a:t>
            </a:r>
            <a:r>
              <a:rPr i="1" lang="ru" sz="1200"/>
              <a:t>Ссылка</a:t>
            </a:r>
            <a:r>
              <a:rPr lang="ru" sz="1200"/>
              <a:t> – это объект, который синтаксически выглядит как переменная, а по семантике является </a:t>
            </a:r>
            <a:r>
              <a:rPr i="1" lang="ru" sz="1200"/>
              <a:t>адресом</a:t>
            </a:r>
            <a:r>
              <a:rPr lang="ru" sz="1200"/>
              <a:t>. Объявление ссылки, кроме случаев, когда ссылка является параметром функции </a:t>
            </a:r>
            <a:r>
              <a:rPr lang="ru" sz="1200"/>
              <a:t>или </a:t>
            </a:r>
            <a:r>
              <a:rPr lang="ru" sz="1200"/>
              <a:t>возвращаемым функцией значением, должно содержать инициализатор. Далее все операции производятся не над самой ссылкой, а над тем объектом, на который она указывает.</a:t>
            </a:r>
            <a:endParaRPr sz="1200"/>
          </a:p>
          <a:p>
            <a:pPr indent="0" lvl="0" marL="0" marR="76200" rtl="0" algn="l">
              <a:spcBef>
                <a:spcPts val="0"/>
              </a:spcBef>
              <a:spcAft>
                <a:spcPts val="0"/>
              </a:spcAft>
              <a:buNone/>
            </a:pPr>
            <a:r>
              <a:t/>
            </a:r>
            <a:endParaRPr sz="1200"/>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 = 10;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&amp;r = a; </a:t>
            </a:r>
            <a:r>
              <a:rPr lang="ru" sz="1200">
                <a:solidFill>
                  <a:srgbClr val="008000"/>
                </a:solidFill>
                <a:highlight>
                  <a:srgbClr val="FFFFFF"/>
                </a:highlight>
                <a:latin typeface="Courier New"/>
                <a:ea typeface="Courier New"/>
                <a:cs typeface="Courier New"/>
                <a:sym typeface="Courier New"/>
              </a:rPr>
              <a:t>// Объявляем и инициализируем ссылку</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r++; </a:t>
            </a:r>
            <a:r>
              <a:rPr lang="ru" sz="1200">
                <a:solidFill>
                  <a:srgbClr val="008000"/>
                </a:solidFill>
                <a:highlight>
                  <a:srgbClr val="FFFFFF"/>
                </a:highlight>
                <a:latin typeface="Courier New"/>
                <a:ea typeface="Courier New"/>
                <a:cs typeface="Courier New"/>
                <a:sym typeface="Courier New"/>
              </a:rPr>
              <a:t>// Значение переменной а становится 11</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void</a:t>
            </a:r>
            <a:r>
              <a:rPr lang="ru" sz="1200">
                <a:solidFill>
                  <a:schemeClr val="dk1"/>
                </a:solidFill>
                <a:highlight>
                  <a:srgbClr val="FFFFFF"/>
                </a:highlight>
                <a:latin typeface="Courier New"/>
                <a:ea typeface="Courier New"/>
                <a:cs typeface="Courier New"/>
                <a:sym typeface="Courier New"/>
              </a:rPr>
              <a:t> </a:t>
            </a:r>
            <a:r>
              <a:rPr lang="ru" sz="1200">
                <a:solidFill>
                  <a:srgbClr val="A31515"/>
                </a:solidFill>
                <a:highlight>
                  <a:srgbClr val="FFFFFF"/>
                </a:highlight>
                <a:latin typeface="Courier New"/>
                <a:ea typeface="Courier New"/>
                <a:cs typeface="Courier New"/>
                <a:sym typeface="Courier New"/>
              </a:rPr>
              <a:t>f</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double</a:t>
            </a:r>
            <a:r>
              <a:rPr lang="ru" sz="1200">
                <a:solidFill>
                  <a:schemeClr val="dk1"/>
                </a:solidFill>
                <a:highlight>
                  <a:srgbClr val="FFFFFF"/>
                </a:highlight>
                <a:latin typeface="Courier New"/>
                <a:ea typeface="Courier New"/>
                <a:cs typeface="Courier New"/>
                <a:sym typeface="Courier New"/>
              </a:rPr>
              <a:t> &amp;a) { a += 3.14; }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double</a:t>
            </a:r>
            <a:r>
              <a:rPr lang="ru" sz="1200">
                <a:solidFill>
                  <a:schemeClr val="dk1"/>
                </a:solidFill>
                <a:highlight>
                  <a:srgbClr val="FFFFFF"/>
                </a:highlight>
                <a:latin typeface="Courier New"/>
                <a:ea typeface="Courier New"/>
                <a:cs typeface="Courier New"/>
                <a:sym typeface="Courier New"/>
              </a:rPr>
              <a:t> d = 0;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f(d); </a:t>
            </a:r>
            <a:r>
              <a:rPr lang="ru" sz="1200">
                <a:solidFill>
                  <a:srgbClr val="008000"/>
                </a:solidFill>
                <a:highlight>
                  <a:srgbClr val="FFFFFF"/>
                </a:highlight>
                <a:latin typeface="Courier New"/>
                <a:ea typeface="Courier New"/>
                <a:cs typeface="Courier New"/>
                <a:sym typeface="Courier New"/>
              </a:rPr>
              <a:t>// d = 3.14</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v[20];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&amp; </a:t>
            </a:r>
            <a:r>
              <a:rPr lang="ru" sz="1200">
                <a:solidFill>
                  <a:srgbClr val="A31515"/>
                </a:solidFill>
                <a:highlight>
                  <a:srgbClr val="FFFFFF"/>
                </a:highlight>
                <a:latin typeface="Courier New"/>
                <a:ea typeface="Courier New"/>
                <a:cs typeface="Courier New"/>
                <a:sym typeface="Courier New"/>
              </a:rPr>
              <a:t>f</a:t>
            </a:r>
            <a:r>
              <a:rPr lang="ru" sz="1200">
                <a:solidFill>
                  <a:schemeClr val="dk1"/>
                </a:solidFill>
                <a:highlight>
                  <a:srgbClr val="FFFFFF"/>
                </a:highlight>
                <a:latin typeface="Courier New"/>
                <a:ea typeface="Courier New"/>
                <a:cs typeface="Courier New"/>
                <a:sym typeface="Courier New"/>
              </a:rPr>
              <a:t>(</a:t>
            </a:r>
            <a:r>
              <a:rPr lang="ru" sz="1200">
                <a:solidFill>
                  <a:srgbClr val="0000FF"/>
                </a:solidFill>
                <a:highlight>
                  <a:srgbClr val="FFFFFF"/>
                </a:highlight>
                <a:latin typeface="Courier New"/>
                <a:ea typeface="Courier New"/>
                <a:cs typeface="Courier New"/>
                <a:sym typeface="Courier New"/>
              </a:rPr>
              <a:t>int</a:t>
            </a:r>
            <a:r>
              <a:rPr lang="ru" sz="1200">
                <a:solidFill>
                  <a:schemeClr val="dk1"/>
                </a:solidFill>
                <a:highlight>
                  <a:srgbClr val="FFFFFF"/>
                </a:highlight>
                <a:latin typeface="Courier New"/>
                <a:ea typeface="Courier New"/>
                <a:cs typeface="Courier New"/>
                <a:sym typeface="Courier New"/>
              </a:rPr>
              <a:t> i) { </a:t>
            </a:r>
            <a:r>
              <a:rPr lang="ru" sz="1200">
                <a:solidFill>
                  <a:srgbClr val="0000FF"/>
                </a:solidFill>
                <a:highlight>
                  <a:srgbClr val="FFFFFF"/>
                </a:highlight>
                <a:latin typeface="Courier New"/>
                <a:ea typeface="Courier New"/>
                <a:cs typeface="Courier New"/>
                <a:sym typeface="Courier New"/>
              </a:rPr>
              <a:t>return</a:t>
            </a:r>
            <a:r>
              <a:rPr lang="ru" sz="1200">
                <a:solidFill>
                  <a:schemeClr val="dk1"/>
                </a:solidFill>
                <a:highlight>
                  <a:srgbClr val="FFFFFF"/>
                </a:highlight>
                <a:latin typeface="Courier New"/>
                <a:ea typeface="Courier New"/>
                <a:cs typeface="Courier New"/>
                <a:sym typeface="Courier New"/>
              </a:rPr>
              <a:t> v[i]; } 	 </a:t>
            </a:r>
            <a:endParaRPr sz="1200">
              <a:solidFill>
                <a:schemeClr val="dk1"/>
              </a:solidFill>
              <a:highlight>
                <a:srgbClr val="FFFFFF"/>
              </a:highlight>
              <a:latin typeface="Courier New"/>
              <a:ea typeface="Courier New"/>
              <a:cs typeface="Courier New"/>
              <a:sym typeface="Courier New"/>
            </a:endParaRPr>
          </a:p>
          <a:p>
            <a:pPr indent="0" lvl="0" marL="0" marR="76200" rtl="0" algn="l">
              <a:spcBef>
                <a:spcPts val="0"/>
              </a:spcBef>
              <a:spcAft>
                <a:spcPts val="0"/>
              </a:spcAft>
              <a:buNone/>
            </a:pPr>
            <a:r>
              <a:rPr lang="ru" sz="1200">
                <a:solidFill>
                  <a:schemeClr val="dk1"/>
                </a:solidFill>
                <a:highlight>
                  <a:srgbClr val="FFFFFF"/>
                </a:highlight>
                <a:latin typeface="Courier New"/>
                <a:ea typeface="Courier New"/>
                <a:cs typeface="Courier New"/>
                <a:sym typeface="Courier New"/>
              </a:rPr>
              <a:t>f(3) = 7; </a:t>
            </a:r>
            <a:r>
              <a:rPr lang="ru" sz="1200">
                <a:solidFill>
                  <a:srgbClr val="008000"/>
                </a:solidFill>
                <a:highlight>
                  <a:srgbClr val="FFFFFF"/>
                </a:highlight>
                <a:latin typeface="Courier New"/>
                <a:ea typeface="Courier New"/>
                <a:cs typeface="Courier New"/>
                <a:sym typeface="Courier New"/>
              </a:rPr>
              <a:t>// Элементу массива v[3] присваивается 7</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Встраиваемые функции</a:t>
            </a:r>
            <a:endParaRPr sz="28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500"/>
              <a:t>Функцию можно определить со спецификатором </a:t>
            </a:r>
            <a:r>
              <a:rPr i="1" lang="ru" sz="1500"/>
              <a:t>inline</a:t>
            </a:r>
            <a:r>
              <a:rPr lang="ru" sz="1500"/>
              <a:t>. Такие функции называются </a:t>
            </a:r>
            <a:r>
              <a:rPr i="1" lang="ru" sz="1500"/>
              <a:t>встраиваемыми</a:t>
            </a:r>
            <a:r>
              <a:rPr lang="ru" sz="1500"/>
              <a:t>. Спецификатор </a:t>
            </a:r>
            <a:r>
              <a:rPr i="1" lang="ru" sz="1500"/>
              <a:t>inline</a:t>
            </a:r>
            <a:r>
              <a:rPr lang="ru" sz="1500"/>
              <a:t> указывает компилятору, что открытая подстановка тела функции предпочтительнее обычной реализации вызова функции и что он должен пытаться каждый раз генерировать в месте вызова код, соответствующий встраиваемой функции, а не создавать отдельно код функции (однократно) и затем вызывать её посредством обычного механизма вызова. Спецификатор </a:t>
            </a:r>
            <a:r>
              <a:rPr i="1" lang="ru" sz="1500"/>
              <a:t>inline</a:t>
            </a:r>
            <a:r>
              <a:rPr lang="ru" sz="1500"/>
              <a:t> не оказывает влияния на смысл вызова функции.</a:t>
            </a:r>
            <a:endParaRPr sz="1500"/>
          </a:p>
          <a:p>
            <a:pPr indent="457200" lvl="0" marL="0" marR="254000" rtl="0" algn="l">
              <a:spcBef>
                <a:spcPts val="900"/>
              </a:spcBef>
              <a:spcAft>
                <a:spcPts val="0"/>
              </a:spcAft>
              <a:buNone/>
            </a:pPr>
            <a:r>
              <a:rPr lang="ru" sz="1500">
                <a:solidFill>
                  <a:srgbClr val="0000FF"/>
                </a:solidFill>
                <a:highlight>
                  <a:srgbClr val="FFFFFF"/>
                </a:highlight>
                <a:latin typeface="Courier New"/>
                <a:ea typeface="Courier New"/>
                <a:cs typeface="Courier New"/>
                <a:sym typeface="Courier New"/>
              </a:rPr>
              <a:t>inline</a:t>
            </a:r>
            <a:r>
              <a:rPr lang="ru" sz="1500">
                <a:solidFill>
                  <a:schemeClr val="dk1"/>
                </a:solidFill>
                <a:highlight>
                  <a:srgbClr val="FFFFFF"/>
                </a:highlight>
                <a:latin typeface="Courier New"/>
                <a:ea typeface="Courier New"/>
                <a:cs typeface="Courier New"/>
                <a:sym typeface="Courier New"/>
              </a:rPr>
              <a:t> </a:t>
            </a:r>
            <a:r>
              <a:rPr lang="ru" sz="1500">
                <a:solidFill>
                  <a:srgbClr val="0000FF"/>
                </a:solidFill>
                <a:highlight>
                  <a:srgbClr val="FFFFFF"/>
                </a:highlight>
                <a:latin typeface="Courier New"/>
                <a:ea typeface="Courier New"/>
                <a:cs typeface="Courier New"/>
                <a:sym typeface="Courier New"/>
              </a:rPr>
              <a:t>int</a:t>
            </a:r>
            <a:r>
              <a:rPr lang="ru" sz="1500">
                <a:solidFill>
                  <a:schemeClr val="dk1"/>
                </a:solidFill>
                <a:highlight>
                  <a:srgbClr val="FFFFFF"/>
                </a:highlight>
                <a:latin typeface="Courier New"/>
                <a:ea typeface="Courier New"/>
                <a:cs typeface="Courier New"/>
                <a:sym typeface="Courier New"/>
              </a:rPr>
              <a:t> </a:t>
            </a:r>
            <a:r>
              <a:rPr lang="ru" sz="1500">
                <a:solidFill>
                  <a:srgbClr val="A31515"/>
                </a:solidFill>
                <a:highlight>
                  <a:srgbClr val="FFFFFF"/>
                </a:highlight>
                <a:latin typeface="Courier New"/>
                <a:ea typeface="Courier New"/>
                <a:cs typeface="Courier New"/>
                <a:sym typeface="Courier New"/>
              </a:rPr>
              <a:t>max</a:t>
            </a:r>
            <a:r>
              <a:rPr lang="ru" sz="1500">
                <a:solidFill>
                  <a:schemeClr val="dk1"/>
                </a:solidFill>
                <a:highlight>
                  <a:srgbClr val="FFFFFF"/>
                </a:highlight>
                <a:latin typeface="Courier New"/>
                <a:ea typeface="Courier New"/>
                <a:cs typeface="Courier New"/>
                <a:sym typeface="Courier New"/>
              </a:rPr>
              <a:t>(</a:t>
            </a:r>
            <a:r>
              <a:rPr lang="ru" sz="1500">
                <a:solidFill>
                  <a:srgbClr val="0000FF"/>
                </a:solidFill>
                <a:highlight>
                  <a:srgbClr val="FFFFFF"/>
                </a:highlight>
                <a:latin typeface="Courier New"/>
                <a:ea typeface="Courier New"/>
                <a:cs typeface="Courier New"/>
                <a:sym typeface="Courier New"/>
              </a:rPr>
              <a:t>int</a:t>
            </a:r>
            <a:r>
              <a:rPr lang="ru" sz="1500">
                <a:solidFill>
                  <a:schemeClr val="dk1"/>
                </a:solidFill>
                <a:highlight>
                  <a:srgbClr val="FFFFFF"/>
                </a:highlight>
                <a:latin typeface="Courier New"/>
                <a:ea typeface="Courier New"/>
                <a:cs typeface="Courier New"/>
                <a:sym typeface="Courier New"/>
              </a:rPr>
              <a:t> x, </a:t>
            </a:r>
            <a:r>
              <a:rPr lang="ru" sz="1500">
                <a:solidFill>
                  <a:srgbClr val="0000FF"/>
                </a:solidFill>
                <a:highlight>
                  <a:srgbClr val="FFFFFF"/>
                </a:highlight>
                <a:latin typeface="Courier New"/>
                <a:ea typeface="Courier New"/>
                <a:cs typeface="Courier New"/>
                <a:sym typeface="Courier New"/>
              </a:rPr>
              <a:t>int</a:t>
            </a:r>
            <a:r>
              <a:rPr lang="ru" sz="1500">
                <a:solidFill>
                  <a:schemeClr val="dk1"/>
                </a:solidFill>
                <a:highlight>
                  <a:srgbClr val="FFFFFF"/>
                </a:highlight>
                <a:latin typeface="Courier New"/>
                <a:ea typeface="Courier New"/>
                <a:cs typeface="Courier New"/>
                <a:sym typeface="Courier New"/>
              </a:rPr>
              <a:t> y) { </a:t>
            </a:r>
            <a:r>
              <a:rPr lang="ru" sz="1500">
                <a:solidFill>
                  <a:srgbClr val="0000FF"/>
                </a:solidFill>
                <a:highlight>
                  <a:srgbClr val="FFFFFF"/>
                </a:highlight>
                <a:latin typeface="Courier New"/>
                <a:ea typeface="Courier New"/>
                <a:cs typeface="Courier New"/>
                <a:sym typeface="Courier New"/>
              </a:rPr>
              <a:t>return</a:t>
            </a:r>
            <a:r>
              <a:rPr lang="ru" sz="1500">
                <a:solidFill>
                  <a:schemeClr val="dk1"/>
                </a:solidFill>
                <a:highlight>
                  <a:srgbClr val="FFFFFF"/>
                </a:highlight>
                <a:latin typeface="Courier New"/>
                <a:ea typeface="Courier New"/>
                <a:cs typeface="Courier New"/>
                <a:sym typeface="Courier New"/>
              </a:rPr>
              <a:t> x &gt; y ? x : y; }</a:t>
            </a:r>
            <a:endParaRPr sz="1500">
              <a:solidFill>
                <a:schemeClr val="dk1"/>
              </a:solidFill>
              <a:highlight>
                <a:srgbClr val="FFFFFF"/>
              </a:highlight>
              <a:latin typeface="Courier New"/>
              <a:ea typeface="Courier New"/>
              <a:cs typeface="Courier New"/>
              <a:sym typeface="Courier New"/>
            </a:endParaRPr>
          </a:p>
          <a:p>
            <a:pPr indent="0" lvl="0" marL="0" marR="76200" rtl="0" algn="l">
              <a:spcBef>
                <a:spcPts val="1400"/>
              </a:spcBef>
              <a:spcAft>
                <a:spcPts val="0"/>
              </a:spcAft>
              <a:buNone/>
            </a:pPr>
            <a:r>
              <a:t/>
            </a:r>
            <a:endParaRPr sz="1100"/>
          </a:p>
          <a:p>
            <a:pPr indent="0" lvl="0" marL="1371600" marR="76200" rtl="0" algn="l">
              <a:spcBef>
                <a:spcPts val="0"/>
              </a:spcBef>
              <a:spcAft>
                <a:spcPts val="0"/>
              </a:spcAft>
              <a:buNone/>
            </a:pPr>
            <a:r>
              <a:rPr lang="ru" sz="1100"/>
              <a:t>В языке C++ имеется условная операция </a:t>
            </a:r>
            <a:r>
              <a:rPr i="1" lang="ru" sz="1100"/>
              <a:t>?:</a:t>
            </a:r>
            <a:r>
              <a:rPr lang="ru" sz="1100"/>
              <a:t>. Она имеет следующий синтаксис: </a:t>
            </a:r>
            <a:endParaRPr sz="1100"/>
          </a:p>
          <a:p>
            <a:pPr indent="457200" lvl="0" marL="1371600" marR="76200" rtl="0" algn="l">
              <a:spcBef>
                <a:spcPts val="0"/>
              </a:spcBef>
              <a:spcAft>
                <a:spcPts val="0"/>
              </a:spcAft>
              <a:buNone/>
            </a:pPr>
            <a:r>
              <a:rPr lang="ru" sz="1100"/>
              <a:t>&lt;</a:t>
            </a:r>
            <a:r>
              <a:rPr i="1" lang="ru" sz="1100"/>
              <a:t>операнд 1</a:t>
            </a:r>
            <a:r>
              <a:rPr lang="ru" sz="1100"/>
              <a:t>&gt; ? &lt;</a:t>
            </a:r>
            <a:r>
              <a:rPr i="1" lang="ru" sz="1100"/>
              <a:t>операнд 2</a:t>
            </a:r>
            <a:r>
              <a:rPr lang="ru" sz="1100"/>
              <a:t>&gt; : &lt;</a:t>
            </a:r>
            <a:r>
              <a:rPr i="1" lang="ru" sz="1100"/>
              <a:t>операнд 3</a:t>
            </a:r>
            <a:r>
              <a:rPr lang="ru" sz="1100"/>
              <a:t>&gt;. </a:t>
            </a:r>
            <a:endParaRPr sz="1100"/>
          </a:p>
          <a:p>
            <a:pPr indent="0" lvl="0" marL="1371600" marR="76200" rtl="0" algn="l">
              <a:spcBef>
                <a:spcPts val="0"/>
              </a:spcBef>
              <a:spcAft>
                <a:spcPts val="0"/>
              </a:spcAft>
              <a:buNone/>
            </a:pPr>
            <a:r>
              <a:rPr lang="ru" sz="1100"/>
              <a:t>Если &lt;</a:t>
            </a:r>
            <a:r>
              <a:rPr i="1" lang="ru" sz="1100"/>
              <a:t>операнд 1</a:t>
            </a:r>
            <a:r>
              <a:rPr lang="ru" sz="1100"/>
              <a:t>&gt; имеет ненулевое значение, то вычисляется &lt;</a:t>
            </a:r>
            <a:r>
              <a:rPr i="1" lang="ru" sz="1100"/>
              <a:t>операнд 2</a:t>
            </a:r>
            <a:r>
              <a:rPr lang="ru" sz="1100"/>
              <a:t>&gt; и результатом условной операции является его значение. Если же &lt;</a:t>
            </a:r>
            <a:r>
              <a:rPr i="1" lang="ru" sz="1100"/>
              <a:t>операнд 1</a:t>
            </a:r>
            <a:r>
              <a:rPr lang="ru" sz="1100"/>
              <a:t>&gt; равен нулю, то вычисляется &lt;</a:t>
            </a:r>
            <a:r>
              <a:rPr i="1" lang="ru" sz="1100"/>
              <a:t>операнд 3</a:t>
            </a:r>
            <a:r>
              <a:rPr lang="ru" sz="1100"/>
              <a:t>&gt; и результатом является его значение.</a:t>
            </a:r>
            <a:endParaRPr sz="1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Встраиваемые функции</a:t>
            </a:r>
            <a:endParaRPr sz="282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spcBef>
                <a:spcPts val="0"/>
              </a:spcBef>
              <a:spcAft>
                <a:spcPts val="0"/>
              </a:spcAft>
              <a:buNone/>
            </a:pPr>
            <a:r>
              <a:rPr lang="ru" sz="1400"/>
              <a:t>Открытая подстановка не влияет на результаты вызова функции, чем отличается от </a:t>
            </a:r>
            <a:r>
              <a:rPr i="1" lang="ru" sz="1400"/>
              <a:t>макроподстановки</a:t>
            </a:r>
            <a:r>
              <a:rPr lang="ru" sz="1400"/>
              <a:t>. Встраиваемая функция имеет обычный синтаксис описания функции и подчиняется всем правилам, касающимся </a:t>
            </a:r>
            <a:r>
              <a:rPr i="1" lang="ru" sz="1400"/>
              <a:t>области видимости</a:t>
            </a:r>
            <a:r>
              <a:rPr lang="ru" sz="1400"/>
              <a:t> и </a:t>
            </a:r>
            <a:r>
              <a:rPr i="1" lang="ru" sz="1400"/>
              <a:t>контроля типов</a:t>
            </a:r>
            <a:r>
              <a:rPr lang="ru" sz="1400"/>
              <a:t>. </a:t>
            </a:r>
            <a:r>
              <a:rPr b="1" lang="ru" sz="1400"/>
              <a:t>Открытая подстановка является просто иной реализацией вызова функции.</a:t>
            </a:r>
            <a:r>
              <a:rPr lang="ru" sz="1400"/>
              <a:t> Вместо генерации кода, передающего управление и параметры единственному экземпляру тела функции, копия тела функции, соответственно модифицированная, помещается на место вызова. Это экономит время для передачи управления.</a:t>
            </a:r>
            <a:endParaRPr sz="1400"/>
          </a:p>
          <a:p>
            <a:pPr indent="0" lvl="0" marL="0" marR="76200" rtl="0" algn="l">
              <a:spcBef>
                <a:spcPts val="0"/>
              </a:spcBef>
              <a:spcAft>
                <a:spcPts val="0"/>
              </a:spcAft>
              <a:buNone/>
            </a:pPr>
            <a:r>
              <a:t/>
            </a:r>
            <a:endParaRPr sz="1400"/>
          </a:p>
          <a:p>
            <a:pPr indent="0" lvl="0" marL="0" marR="76200" rtl="0" algn="l">
              <a:spcBef>
                <a:spcPts val="0"/>
              </a:spcBef>
              <a:spcAft>
                <a:spcPts val="0"/>
              </a:spcAft>
              <a:buNone/>
            </a:pPr>
            <a:r>
              <a:rPr lang="ru" sz="1400"/>
              <a:t>Для всех, кроме простейших, функций время выполнения функций доминирует над издержками времени на обслуживание вызова. Из этого следует, что для всех, кроме простейших функций, экономия за счёт открытой подстановки минимальна. Идеальным кандидатом для открытой подстановки является функция, делающая нечто простое, вроде увеличения или возврата значения.</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