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fe90e053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fe90e053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fe90e05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fe90e05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fe90e05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fe90e05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fe90e053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fe90e05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e02a1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7e02a1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e02a11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7e02a11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7e02a11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7e02a11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7e02a11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7e02a11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7e02a11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7e02a11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7e02a11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7e02a11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7e02a11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7e02a11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7e02a11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7e02a11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7e02a11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7e02a11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e02a114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7e02a114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7e02a11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7e02a11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7e02a114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7e02a114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7e02a11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7e02a11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e90e0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e90e0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fe90e05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fe90e05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fe90e05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fe90e05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fe90e05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fe90e05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e90e05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fe90e05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fe90e05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fe90e05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+mf4sKa53x8UwMWQ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 и строки</a:t>
            </a:r>
            <a:endParaRPr sz="2822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Макроподстановки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Символ #, помещаемый перед аргументом макроопределения, указывает на необходимость преобразования его в символьную строку. При макровызове конструкция #&lt;</a:t>
            </a:r>
            <a:r>
              <a:rPr i="1" lang="ru" sz="1400"/>
              <a:t>формальный параметр</a:t>
            </a:r>
            <a:r>
              <a:rPr lang="ru" sz="1400"/>
              <a:t>&gt; заменяется на "&lt;</a:t>
            </a:r>
            <a:r>
              <a:rPr i="1" lang="ru" sz="1400"/>
              <a:t>фактический параметр</a:t>
            </a:r>
            <a:r>
              <a:rPr lang="ru" sz="1400"/>
              <a:t>&gt;".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Замены в тексте можно </a:t>
            </a:r>
            <a:r>
              <a:rPr b="1" lang="ru" sz="1400"/>
              <a:t>отменить</a:t>
            </a:r>
            <a:r>
              <a:rPr lang="ru" sz="1400"/>
              <a:t> директивой </a:t>
            </a:r>
            <a:r>
              <a:rPr i="1" lang="ru" sz="1400"/>
              <a:t>#undef</a:t>
            </a:r>
            <a:r>
              <a:rPr lang="ru" sz="1400"/>
              <a:t>, которая имеет следующий синтаксис:</a:t>
            </a:r>
            <a:endParaRPr sz="1400"/>
          </a:p>
          <a:p>
            <a:pPr indent="457200" lvl="0" marL="0" marR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#undef &lt;идентификатор&gt;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Директива </a:t>
            </a:r>
            <a:r>
              <a:rPr i="1" lang="ru" sz="1400"/>
              <a:t>#undef</a:t>
            </a:r>
            <a:r>
              <a:rPr lang="ru" sz="1400"/>
              <a:t> отменяет действие текущего определения </a:t>
            </a:r>
            <a:r>
              <a:rPr i="1" lang="ru" sz="1400"/>
              <a:t>#define</a:t>
            </a:r>
            <a:r>
              <a:rPr lang="ru" sz="1400"/>
              <a:t> для идентификатора. Чтобы отменить макроопределение, достаточно задать его идентификатор. Задание списка параметров не требуется. Не является ошибкой применение директивы </a:t>
            </a:r>
            <a:r>
              <a:rPr i="1" lang="ru" sz="1400"/>
              <a:t>#undef</a:t>
            </a:r>
            <a:r>
              <a:rPr lang="ru" sz="1400"/>
              <a:t> к идентификатору, который ранее не был определён или действие которого уже отменено.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Условная компиляция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Условная компиляция обеспечивается в языке С++ набором команд, которые, по существу, управляют не компиляцией, а препроцессорной обработкой. Эти директивы позволяют исключить из процесса компиляции какие-либо части исходного файла посредством проверки условий.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#if &lt;</a:t>
            </a:r>
            <a:r>
              <a:rPr i="1" lang="ru" sz="1500"/>
              <a:t>ограниченное константное выражение</a:t>
            </a:r>
            <a:r>
              <a:rPr lang="ru" sz="1500"/>
              <a:t>&gt;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   [&lt;</a:t>
            </a:r>
            <a:r>
              <a:rPr i="1" lang="ru" sz="1500"/>
              <a:t>текст</a:t>
            </a:r>
            <a:r>
              <a:rPr lang="ru" sz="1500"/>
              <a:t>&gt;]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[#elif &lt;</a:t>
            </a:r>
            <a:r>
              <a:rPr i="1" lang="ru" sz="1500"/>
              <a:t>ограниченное константное выражение</a:t>
            </a:r>
            <a:r>
              <a:rPr lang="ru" sz="1500"/>
              <a:t>&gt;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   [&lt;</a:t>
            </a:r>
            <a:r>
              <a:rPr i="1" lang="ru" sz="1500"/>
              <a:t>текст</a:t>
            </a:r>
            <a:r>
              <a:rPr lang="ru" sz="1500"/>
              <a:t>&gt;]]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...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[#else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   [&lt;</a:t>
            </a:r>
            <a:r>
              <a:rPr i="1" lang="ru" sz="1500"/>
              <a:t>текст</a:t>
            </a:r>
            <a:r>
              <a:rPr lang="ru" sz="1500"/>
              <a:t>&gt;]]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500"/>
              <a:t>#endif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Условная компиляция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Каждой директиве </a:t>
            </a:r>
            <a:r>
              <a:rPr i="1" lang="ru" sz="1400"/>
              <a:t>#if</a:t>
            </a:r>
            <a:r>
              <a:rPr lang="ru" sz="1400"/>
              <a:t> в том же исходном файле должна соответствовать завершающая её директива </a:t>
            </a:r>
            <a:r>
              <a:rPr i="1" lang="ru" sz="1400"/>
              <a:t>#endif</a:t>
            </a:r>
            <a:r>
              <a:rPr lang="ru" sz="1400"/>
              <a:t>. Между директивами </a:t>
            </a:r>
            <a:r>
              <a:rPr i="1" lang="ru" sz="1400"/>
              <a:t>#if</a:t>
            </a:r>
            <a:r>
              <a:rPr lang="ru" sz="1400"/>
              <a:t> и </a:t>
            </a:r>
            <a:r>
              <a:rPr i="1" lang="ru" sz="1400"/>
              <a:t>#endif</a:t>
            </a:r>
            <a:r>
              <a:rPr lang="ru" sz="1400"/>
              <a:t> допускается произвольное количество директив </a:t>
            </a:r>
            <a:r>
              <a:rPr i="1" lang="ru" sz="1400"/>
              <a:t>#elif</a:t>
            </a:r>
            <a:r>
              <a:rPr lang="ru" sz="1400"/>
              <a:t> и не более одной директивы </a:t>
            </a:r>
            <a:r>
              <a:rPr i="1" lang="ru" sz="1400"/>
              <a:t>#else</a:t>
            </a:r>
            <a:r>
              <a:rPr lang="ru" sz="1400"/>
              <a:t>. Если директива </a:t>
            </a:r>
            <a:r>
              <a:rPr i="1" lang="ru" sz="1400"/>
              <a:t>#else</a:t>
            </a:r>
            <a:r>
              <a:rPr lang="ru" sz="1400"/>
              <a:t> присутствует, то между ней и директивой </a:t>
            </a:r>
            <a:r>
              <a:rPr i="1" lang="ru" sz="1400"/>
              <a:t>#endif</a:t>
            </a:r>
            <a:r>
              <a:rPr lang="ru" sz="1400"/>
              <a:t> на данном уровне вложенности не должно быть других директив </a:t>
            </a:r>
            <a:r>
              <a:rPr i="1" lang="ru" sz="1400"/>
              <a:t>#elif</a:t>
            </a:r>
            <a:r>
              <a:rPr lang="ru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Препроцессор выбирает участок текста для обработки на основе вычисления </a:t>
            </a:r>
            <a:r>
              <a:rPr i="1" lang="ru" sz="1400"/>
              <a:t>константного</a:t>
            </a:r>
            <a:r>
              <a:rPr lang="ru" sz="1400"/>
              <a:t> </a:t>
            </a:r>
            <a:r>
              <a:rPr i="1" lang="ru" sz="1400"/>
              <a:t>выражения</a:t>
            </a:r>
            <a:r>
              <a:rPr lang="ru" sz="1400"/>
              <a:t>, следующего за каждой директивой </a:t>
            </a:r>
            <a:r>
              <a:rPr i="1" lang="ru" sz="1400"/>
              <a:t>#if</a:t>
            </a:r>
            <a:r>
              <a:rPr lang="ru" sz="1400"/>
              <a:t> и </a:t>
            </a:r>
            <a:r>
              <a:rPr i="1" lang="ru" sz="1400"/>
              <a:t>#elif</a:t>
            </a:r>
            <a:r>
              <a:rPr lang="ru" sz="1400"/>
              <a:t>. Выбирается </a:t>
            </a:r>
            <a:r>
              <a:rPr i="1" lang="ru" sz="1400"/>
              <a:t>текст</a:t>
            </a:r>
            <a:r>
              <a:rPr lang="ru" sz="1400"/>
              <a:t>, следующий за </a:t>
            </a:r>
            <a:r>
              <a:rPr i="1" lang="ru" sz="1400"/>
              <a:t>константным выражением</a:t>
            </a:r>
            <a:r>
              <a:rPr lang="ru" sz="1400"/>
              <a:t> со значением «истина». Если ни одно ограниченное </a:t>
            </a:r>
            <a:r>
              <a:rPr i="1" lang="ru" sz="1400"/>
              <a:t>константное</a:t>
            </a:r>
            <a:r>
              <a:rPr lang="ru" sz="1400"/>
              <a:t> </a:t>
            </a:r>
            <a:r>
              <a:rPr i="1" lang="ru" sz="1400"/>
              <a:t>выражение</a:t>
            </a:r>
            <a:r>
              <a:rPr lang="ru" sz="1400"/>
              <a:t> не истинно, то препроцессор выбирает </a:t>
            </a:r>
            <a:r>
              <a:rPr i="1" lang="ru" sz="1400"/>
              <a:t>текст</a:t>
            </a:r>
            <a:r>
              <a:rPr lang="ru" sz="1400"/>
              <a:t>, следующий за директивой </a:t>
            </a:r>
            <a:r>
              <a:rPr i="1" lang="ru" sz="1400"/>
              <a:t>#else</a:t>
            </a:r>
            <a:r>
              <a:rPr lang="ru" sz="1400"/>
              <a:t>. Если же директива </a:t>
            </a:r>
            <a:r>
              <a:rPr i="1" lang="ru" sz="1400"/>
              <a:t>#else</a:t>
            </a:r>
            <a:r>
              <a:rPr lang="ru" sz="1400"/>
              <a:t> отсутствует, то никакой </a:t>
            </a:r>
            <a:r>
              <a:rPr i="1" lang="ru" sz="1400"/>
              <a:t>текст</a:t>
            </a:r>
            <a:r>
              <a:rPr lang="ru" sz="1400"/>
              <a:t> не выбирается.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/>
              <a:t>Константное выражение</a:t>
            </a:r>
            <a:r>
              <a:rPr lang="ru" sz="1400"/>
              <a:t> может содержать препроцессорную операцию </a:t>
            </a:r>
            <a:r>
              <a:rPr b="1" lang="ru" sz="1400"/>
              <a:t>defined</a:t>
            </a:r>
            <a:r>
              <a:rPr lang="ru" sz="1400"/>
              <a:t>(&lt;</a:t>
            </a:r>
            <a:r>
              <a:rPr i="1" lang="ru" sz="1400"/>
              <a:t>идентификатор</a:t>
            </a:r>
            <a:r>
              <a:rPr lang="ru" sz="1400"/>
              <a:t>&gt;). Эта операция возвращает истинное значение, если заданный </a:t>
            </a:r>
            <a:r>
              <a:rPr i="1" lang="ru" sz="1400"/>
              <a:t>идентификатор</a:t>
            </a:r>
            <a:r>
              <a:rPr lang="ru" sz="1400"/>
              <a:t> в данный момент определён, в противном случае выражение ложно.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Условная компиляция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#if (sizeof(void *) == 2)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SDATA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LDATA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#if defined(CREDIT)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credit();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#elif defined(DEBIT)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debit();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printerror();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Строка</a:t>
            </a:r>
            <a:r>
              <a:rPr lang="ru" sz="1400"/>
              <a:t> – это последовательность (массив) символов (типа </a:t>
            </a:r>
            <a:r>
              <a:rPr i="1" lang="ru" sz="1400"/>
              <a:t>char</a:t>
            </a:r>
            <a:r>
              <a:rPr lang="ru" sz="1400"/>
              <a:t>), которая заканчивается специальным символом – признаком конца строки. Это символ записывается как </a:t>
            </a:r>
            <a:r>
              <a:rPr b="1" lang="ru" sz="1400"/>
              <a:t>'\0'</a:t>
            </a:r>
            <a:r>
              <a:rPr lang="ru" sz="1400"/>
              <a:t> (не путайте с символом переноса строки </a:t>
            </a:r>
            <a:r>
              <a:rPr b="1" lang="ru" sz="1400"/>
              <a:t>'\n'</a:t>
            </a:r>
            <a:r>
              <a:rPr lang="ru" sz="1400"/>
              <a:t>) и равен 0. При вводе строки символ конца строки добавляется автоматически. Все функции работы со строками – и стандартные, и создаваемые программистом – должны ориентироваться на этот символ. Если требуется сформировать новую строку, то обязательно надо добавлять признак конца строки. Если этого не сделать, то при дальнейшей работе возникнут ошибки.</a:t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Символьная константа - один символ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Строковый литерал - массив из двух символов 'a' и '\0'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str[51];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Объявление строки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/>
              <a:t>Строковым литералом</a:t>
            </a:r>
            <a:r>
              <a:rPr lang="ru" sz="1400"/>
              <a:t> называется последовательность символов, заключённых в двойные кавычки. В строковом литерале на один символ больше, чем используется при его записи – добавляется символ </a:t>
            </a:r>
            <a:r>
              <a:rPr b="1" lang="ru" sz="1400"/>
              <a:t>'\0'</a:t>
            </a:r>
            <a:r>
              <a:rPr lang="ru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Тип строкового литерала есть «массив с надлежащим количество константных символов». Строковый литерал можно присвоить переменной типа </a:t>
            </a:r>
            <a:r>
              <a:rPr i="1" lang="ru" sz="1500"/>
              <a:t>char *</a:t>
            </a:r>
            <a:r>
              <a:rPr lang="ru" sz="1500"/>
              <a:t>. Это разрешается, потому что в предыдущих определениях С и C++ типом строкового литерала был </a:t>
            </a:r>
            <a:r>
              <a:rPr i="1" lang="ru" sz="1500"/>
              <a:t>char *</a:t>
            </a:r>
            <a:r>
              <a:rPr lang="ru" sz="1500"/>
              <a:t>. Однако изменение строкового литерала через такой указатель является ошибкой.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Нельзя, т.к. не выделяется память под элементы строки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Можно, нельзя менять строку через указатель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*s1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*s2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Неизвестно, будет ли выполняться s1 == s2?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 &amp; С++"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	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str[2]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времени выполнения!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То, что </a:t>
            </a:r>
            <a:r>
              <a:rPr i="1" lang="ru" sz="1500"/>
              <a:t>строковые литералы</a:t>
            </a:r>
            <a:r>
              <a:rPr lang="ru" sz="1500"/>
              <a:t> являются константами, не только является очевидным, но и позволяет при реализации произвести значительную оптимизацию методов хранения и доступа к строковым литералам. </a:t>
            </a:r>
            <a:endParaRPr sz="15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/>
              <a:t>Если же нужна строка, которую можно </a:t>
            </a:r>
            <a:r>
              <a:rPr b="1" lang="ru" sz="1500"/>
              <a:t>модифицировать</a:t>
            </a:r>
            <a:r>
              <a:rPr lang="ru" sz="1500"/>
              <a:t>, следует объявить и инициализировать массив символов.</a:t>
            </a:r>
            <a:endParaRPr sz="15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str[]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 &amp; С++"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Массив из 8 символов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str[2]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Правильно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/>
              <a:t>Память под строковые литералы выделяется статически, поэтому их можно возвращать в качестве значения функции.</a:t>
            </a:r>
            <a:endParaRPr sz="15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error_massage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"Недостаточно параметров"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Поскольку мы не знаем, сколько в строке содержится символов, но знаем, что в конце стоит символ конца строки </a:t>
            </a:r>
            <a:r>
              <a:rPr b="1" lang="ru" sz="1600"/>
              <a:t>'\0'</a:t>
            </a:r>
            <a:r>
              <a:rPr lang="ru" sz="1600"/>
              <a:t>, цикл для обработки строки можно записать следующим образом:</a:t>
            </a:r>
            <a:endParaRPr sz="16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str[i] !=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 ...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Можно опустить сравнение с нулем</a:t>
            </a:r>
            <a:r>
              <a:rPr lang="ru" sz="1600"/>
              <a:t>:</a:t>
            </a:r>
            <a:endParaRPr sz="16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str[i]; i++) { ... }</a:t>
            </a:r>
            <a:endParaRPr sz="16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Можно использовать указатели для обработки строк:</a:t>
            </a:r>
            <a:endParaRPr sz="16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str[50], *p;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 = str; *p; p++) { ... }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для работы со строками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Заголовки стандартных функций работы со строками хранятся в файле &lt;</a:t>
            </a:r>
            <a:r>
              <a:rPr i="1" lang="ru" sz="1500"/>
              <a:t>string.h</a:t>
            </a:r>
            <a:r>
              <a:rPr lang="ru" sz="1500"/>
              <a:t>&gt; или &lt;</a:t>
            </a:r>
            <a:r>
              <a:rPr i="1" lang="ru" sz="1500"/>
              <a:t>cstring</a:t>
            </a:r>
            <a:r>
              <a:rPr lang="ru" sz="1500"/>
              <a:t>&gt;. Основными из этих функций являются: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Определение длины строки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Сравнение строк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*str1,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*str2);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Копирование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*str1,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*str2);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Конкатенация строк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*str1,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*str2);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Поиск символа в строке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strchr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ru" sz="1500"/>
              <a:t>П</a:t>
            </a:r>
            <a:r>
              <a:rPr lang="ru" sz="1500"/>
              <a:t>оиск подстроки –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strstr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*str1,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*str2);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для работы со строками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Функции ввода/вывода строки:</a:t>
            </a:r>
            <a:endParaRPr sz="1500"/>
          </a:p>
          <a:p>
            <a:pPr indent="-323850" lvl="0" marL="457200" marR="76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Ввод строки до пробела или другого разделителя – функция </a:t>
            </a:r>
            <a:r>
              <a:rPr i="1" lang="ru" sz="1500"/>
              <a:t>scanf</a:t>
            </a:r>
            <a:r>
              <a:rPr lang="ru" sz="1500"/>
              <a:t> с форматом </a:t>
            </a:r>
            <a:r>
              <a:rPr i="1" lang="ru" sz="1500"/>
              <a:t>%s</a:t>
            </a:r>
            <a:r>
              <a:rPr lang="ru" sz="1500"/>
              <a:t>;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Ввод строки, содержащей пробелы </a:t>
            </a:r>
            <a:endParaRPr sz="1500"/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*buffer);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Ввод строки из файла, </a:t>
            </a:r>
            <a:r>
              <a:rPr i="1" lang="ru" sz="1500"/>
              <a:t>n</a:t>
            </a:r>
            <a:r>
              <a:rPr lang="ru" sz="1500"/>
              <a:t> задаёт максимальное количество символов для ввода</a:t>
            </a:r>
            <a:endParaRPr sz="1500"/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FILE *stream);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Вывод строки с форматированием – функция </a:t>
            </a:r>
            <a:r>
              <a:rPr i="1" lang="ru" sz="1500"/>
              <a:t>printf</a:t>
            </a:r>
            <a:r>
              <a:rPr lang="ru" sz="1500"/>
              <a:t> с форматом </a:t>
            </a:r>
            <a:r>
              <a:rPr i="1" lang="ru" sz="1500"/>
              <a:t>%s</a:t>
            </a:r>
            <a:r>
              <a:rPr lang="ru" sz="1500"/>
              <a:t>;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Вывод строки </a:t>
            </a:r>
            <a:endParaRPr sz="1500"/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500"/>
              <a:t>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Вывод строки в файл </a:t>
            </a:r>
            <a:endParaRPr sz="1500"/>
          </a:p>
          <a:p>
            <a:pPr indent="381000" lvl="0" marL="533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FILE *stream);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со строками. Пример 1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Функция, которая меняет все вхождения буквы «z» на «a», «a» – на «b», «b» – на «c» и т.д. Остальные символы остаются без изменений.</a:t>
            </a:r>
            <a:endParaRPr sz="16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= str; *p; p++)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(*p ==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*p 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 *p &amp;&amp; *p &lt;=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(*p)++;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Функция, формирующая строку, состоящую из символов исходной строки, не входящих в заданное множество </a:t>
            </a:r>
            <a:endParaRPr sz="15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NotEntered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*dest,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*source,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*symbols)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j;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0, j = 0; source[i]; i++)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strchr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(symbols, source[i]))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dest[j++] = source[i];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dest[j]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Обязательно добавляем признак конца строки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со строками. Пример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Для хранения строк в C++ применяется тип </a:t>
            </a:r>
            <a:r>
              <a:rPr i="1" lang="ru" sz="1500"/>
              <a:t>string</a:t>
            </a:r>
            <a:r>
              <a:rPr lang="ru" sz="1500"/>
              <a:t>. Для использования этого типа его необходимо подключить с помощью директивы </a:t>
            </a:r>
            <a:r>
              <a:rPr i="1" lang="ru" sz="1500"/>
              <a:t>include. </a:t>
            </a:r>
            <a:r>
              <a:rPr lang="ru" sz="1500"/>
              <a:t>Тип </a:t>
            </a:r>
            <a:r>
              <a:rPr i="1" lang="ru" sz="1500"/>
              <a:t>string</a:t>
            </a:r>
            <a:r>
              <a:rPr lang="ru" sz="1500"/>
              <a:t> определен в стандартной библиотеке и при его использовании надо указывать пространство имен </a:t>
            </a:r>
            <a:r>
              <a:rPr i="1" lang="ru" sz="1500"/>
              <a:t>std.</a:t>
            </a:r>
            <a:endParaRPr i="1" sz="1500"/>
          </a:p>
          <a:p>
            <a:pPr indent="45720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sz="15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500"/>
              <a:t>Объявление и инициализация строк:</a:t>
            </a:r>
            <a:endParaRPr sz="15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s1;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пустая строка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s2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hello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s3(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"welcome"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welcome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s4(5,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hhhhh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s5 = s2;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hello</a:t>
            </a:r>
            <a:endParaRPr sz="1500"/>
          </a:p>
        </p:txBody>
      </p:sp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в C++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Операторы для работы со строками:</a:t>
            </a:r>
            <a:endParaRPr b="1" sz="1600"/>
          </a:p>
          <a:p>
            <a:pPr indent="-330200" lvl="0" marL="457200" marR="76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=</a:t>
            </a:r>
            <a:r>
              <a:rPr lang="ru" sz="1600"/>
              <a:t>	присваивание значения.</a:t>
            </a:r>
            <a:endParaRPr sz="1600"/>
          </a:p>
          <a:p>
            <a:pPr indent="-330200" lvl="0" marL="457200" marR="76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+=</a:t>
            </a:r>
            <a:r>
              <a:rPr lang="ru" sz="1600"/>
              <a:t>	добавление в конец строки другой строки или символа.</a:t>
            </a:r>
            <a:endParaRPr sz="1600"/>
          </a:p>
          <a:p>
            <a:pPr indent="-330200" lvl="0" marL="457200" marR="76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+</a:t>
            </a:r>
            <a:r>
              <a:rPr lang="ru" sz="1600"/>
              <a:t>	конкатенация двух строк, конкатенация строки и символа.</a:t>
            </a:r>
            <a:endParaRPr sz="1600"/>
          </a:p>
          <a:p>
            <a:pPr indent="-330200" lvl="0" marL="457200" marR="76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==, !=</a:t>
            </a:r>
            <a:r>
              <a:rPr lang="ru" sz="1600"/>
              <a:t>	посимвольное сравнение.</a:t>
            </a:r>
            <a:endParaRPr sz="1600"/>
          </a:p>
          <a:p>
            <a:pPr indent="-330200" lvl="0" marL="457200" marR="76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&lt;, &gt;, &lt;=, &gt;=</a:t>
            </a:r>
            <a:r>
              <a:rPr lang="ru" sz="1600"/>
              <a:t>	лексикографическое сравнение.</a:t>
            </a:r>
            <a:endParaRPr sz="16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/>
              <a:t>Конкатенация строк</a:t>
            </a:r>
            <a:endParaRPr b="1" sz="16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s1 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s2 =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s3 = s1 +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s2;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hello world</a:t>
            </a:r>
            <a:endParaRPr sz="1600"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в C++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Посимвольное сравнение</a:t>
            </a:r>
            <a:endParaRPr b="1" sz="13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s1 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==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==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!=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!=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300"/>
              <a:t>Лексикографическое сравнение </a:t>
            </a:r>
            <a:endParaRPr b="1" sz="13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300"/>
              <a:t>Операции сравнения </a:t>
            </a:r>
            <a:r>
              <a:rPr b="1" lang="ru" sz="1300"/>
              <a:t>&lt;, &lt;=, &gt;, &gt;=</a:t>
            </a:r>
            <a:r>
              <a:rPr lang="ru" sz="1300"/>
              <a:t> сравнивают строки в зависимости от регистра и алфавитного порядка символов. Например, строка "b" условно больше строки "a", так как символ b по алфавиту идет после символа a. А строка "a" больше строки "A". Если первые символы строки равны, то сравниваются последующие символы:</a:t>
            </a:r>
            <a:endParaRPr sz="1300"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s1 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"Aport"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s2 =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"Apricot"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&gt; s2;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в C++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S.size(), S.length()</a:t>
            </a:r>
            <a:r>
              <a:rPr lang="ru" sz="1300"/>
              <a:t> - </a:t>
            </a:r>
            <a:r>
              <a:rPr lang="ru" sz="1300"/>
              <a:t>возращает длину длину строки </a:t>
            </a:r>
            <a:r>
              <a:rPr i="1" lang="ru" sz="1300"/>
              <a:t>S</a:t>
            </a:r>
            <a:r>
              <a:rPr lang="ru" sz="1300"/>
              <a:t>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S.resize(n)</a:t>
            </a:r>
            <a:r>
              <a:rPr lang="ru" sz="1300"/>
              <a:t> -  изменяет длину строки </a:t>
            </a:r>
            <a:r>
              <a:rPr i="1" lang="ru" sz="1300"/>
              <a:t>S</a:t>
            </a:r>
            <a:r>
              <a:rPr lang="ru" sz="1300"/>
              <a:t>, новая длина строки становится равна </a:t>
            </a:r>
            <a:r>
              <a:rPr i="1" lang="ru" sz="1300"/>
              <a:t>n.</a:t>
            </a:r>
            <a:endParaRPr i="1"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S.clear()</a:t>
            </a:r>
            <a:r>
              <a:rPr i="1" lang="ru" sz="1300"/>
              <a:t> - </a:t>
            </a:r>
            <a:r>
              <a:rPr lang="ru" sz="1300"/>
              <a:t>очищает строку </a:t>
            </a:r>
            <a:r>
              <a:rPr i="1" lang="ru" sz="1300"/>
              <a:t>S</a:t>
            </a:r>
            <a:r>
              <a:rPr lang="ru" sz="1300"/>
              <a:t>, строка становится пустой.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S.empty()</a:t>
            </a:r>
            <a:r>
              <a:rPr lang="ru" sz="1300"/>
              <a:t> - возвращает </a:t>
            </a:r>
            <a:r>
              <a:rPr i="1" lang="ru" sz="1300"/>
              <a:t>true</a:t>
            </a:r>
            <a:r>
              <a:rPr lang="ru" sz="1300"/>
              <a:t>, если строка пуста, </a:t>
            </a:r>
            <a:r>
              <a:rPr i="1" lang="ru" sz="1300"/>
              <a:t>false</a:t>
            </a:r>
            <a:r>
              <a:rPr lang="ru" sz="1300"/>
              <a:t> - если не пуста.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S.push_back(c)</a:t>
            </a:r>
            <a:r>
              <a:rPr lang="ru" sz="1300"/>
              <a:t> - добавляет в конец строки символ </a:t>
            </a:r>
            <a:r>
              <a:rPr i="1" lang="ru" sz="1300"/>
              <a:t>c,</a:t>
            </a:r>
            <a:r>
              <a:rPr lang="ru" sz="1300"/>
              <a:t> вызывается с одним параметром типа </a:t>
            </a:r>
            <a:r>
              <a:rPr i="1" lang="ru" sz="1300"/>
              <a:t>char</a:t>
            </a:r>
            <a:r>
              <a:rPr lang="ru" sz="1300"/>
              <a:t>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S.append(T)</a:t>
            </a:r>
            <a:r>
              <a:rPr i="1" lang="ru" sz="1300"/>
              <a:t> - </a:t>
            </a:r>
            <a:r>
              <a:rPr lang="ru" sz="1300"/>
              <a:t>добавляет в конец строки </a:t>
            </a:r>
            <a:r>
              <a:rPr i="1" lang="ru" sz="1300"/>
              <a:t>S</a:t>
            </a:r>
            <a:r>
              <a:rPr lang="ru" sz="1300"/>
              <a:t> содержимое строки </a:t>
            </a:r>
            <a:r>
              <a:rPr i="1" lang="ru" sz="1300"/>
              <a:t>T</a:t>
            </a:r>
            <a:r>
              <a:rPr lang="ru" sz="1300"/>
              <a:t>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S.insert(i, T)</a:t>
            </a:r>
            <a:r>
              <a:rPr i="1" lang="ru" sz="1300"/>
              <a:t> - </a:t>
            </a:r>
            <a:r>
              <a:rPr lang="ru" sz="1300"/>
              <a:t>вставить содержимое строки </a:t>
            </a:r>
            <a:r>
              <a:rPr i="1" lang="ru" sz="1300"/>
              <a:t>T. i</a:t>
            </a:r>
            <a:r>
              <a:rPr lang="ru" sz="1300"/>
              <a:t> - позиция, в которую вставляются символы. Первый вставленный символ будет иметь индекс </a:t>
            </a:r>
            <a:r>
              <a:rPr i="1" lang="ru" sz="1300"/>
              <a:t>i</a:t>
            </a:r>
            <a:r>
              <a:rPr lang="ru" sz="1300"/>
              <a:t>, а все символы, которые ранее имели индекс </a:t>
            </a:r>
            <a:r>
              <a:rPr i="1" lang="ru" sz="1300"/>
              <a:t>i</a:t>
            </a:r>
            <a:r>
              <a:rPr lang="ru" sz="1300"/>
              <a:t> и более сдвигаются вправо.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S.substr(pos=0)</a:t>
            </a:r>
            <a:r>
              <a:rPr i="1" lang="ru" sz="1300"/>
              <a:t> -  </a:t>
            </a:r>
            <a:r>
              <a:rPr lang="ru" sz="1300"/>
              <a:t>возвращает подстроку данной строки начиная с символа с индексом </a:t>
            </a:r>
            <a:r>
              <a:rPr i="1" lang="ru" sz="1300"/>
              <a:t>pos</a:t>
            </a:r>
            <a:r>
              <a:rPr lang="ru" sz="1300"/>
              <a:t> и до конца строки.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S.replace(pos, count, T)</a:t>
            </a:r>
            <a:r>
              <a:rPr lang="ru" sz="1300"/>
              <a:t> - вставить содержимое строки </a:t>
            </a:r>
            <a:r>
              <a:rPr i="1" lang="ru" sz="1300"/>
              <a:t>T. </a:t>
            </a:r>
            <a:r>
              <a:rPr lang="ru" sz="1300"/>
              <a:t>Из строки </a:t>
            </a:r>
            <a:r>
              <a:rPr i="1" lang="ru" sz="1300"/>
              <a:t>S</a:t>
            </a:r>
            <a:r>
              <a:rPr lang="ru" sz="1300"/>
              <a:t> удаляется </a:t>
            </a:r>
            <a:r>
              <a:rPr i="1" lang="ru" sz="1300"/>
              <a:t>count</a:t>
            </a:r>
            <a:r>
              <a:rPr lang="ru" sz="1300"/>
              <a:t> символов, начиная с символа </a:t>
            </a:r>
            <a:r>
              <a:rPr i="1" lang="ru" sz="1300"/>
              <a:t>pos</a:t>
            </a:r>
            <a:r>
              <a:rPr lang="ru" sz="1300"/>
              <a:t>, и на их место вставляются новые символы.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S.find(str, pos = 0)</a:t>
            </a:r>
            <a:r>
              <a:rPr lang="ru" sz="1300"/>
              <a:t> - искать первое вхождение строки </a:t>
            </a:r>
            <a:r>
              <a:rPr i="1" lang="ru" sz="1300"/>
              <a:t>str</a:t>
            </a:r>
            <a:r>
              <a:rPr lang="ru" sz="1300"/>
              <a:t> начиная с позиции </a:t>
            </a:r>
            <a:r>
              <a:rPr i="1" lang="ru" sz="1300"/>
              <a:t>pos</a:t>
            </a:r>
            <a:r>
              <a:rPr lang="ru" sz="1300"/>
              <a:t>. Если </a:t>
            </a:r>
            <a:r>
              <a:rPr i="1" lang="ru" sz="1300"/>
              <a:t>pos</a:t>
            </a:r>
            <a:r>
              <a:rPr lang="ru" sz="1300"/>
              <a:t> не задано - то начиная с начала строки </a:t>
            </a:r>
            <a:r>
              <a:rPr i="1" lang="ru" sz="1300"/>
              <a:t>S</a:t>
            </a:r>
            <a:r>
              <a:rPr lang="ru" sz="1300"/>
              <a:t>.</a:t>
            </a:r>
            <a:endParaRPr sz="1300"/>
          </a:p>
          <a:p>
            <a:pPr indent="-311150" lvl="0" marL="457200" marR="76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S.c_str() </a:t>
            </a:r>
            <a:r>
              <a:rPr lang="ru" sz="1300"/>
              <a:t>- возвращает указатель на массив символов с завершающим нулем, который содержит данные, идентичные тем, что хранятся в строке. То есть C-строку.</a:t>
            </a:r>
            <a:endParaRPr sz="1300"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r>
              <a:rPr lang="ru"/>
              <a:t> в C++. Методы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Консультации по информатике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695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https://t.me/+mf4sKa53x8UwMWQy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Расписание</a:t>
            </a:r>
            <a:r>
              <a:rPr lang="ru"/>
              <a:t> (обсуждается)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понедельникам, раз в две недели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28.11.22 18:30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12.12.22 18:30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26.12.22 18:30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Консультации перед экзаменом будут </a:t>
            </a:r>
            <a:r>
              <a:rPr b="1" lang="ru"/>
              <a:t>очными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Препроцессор</a:t>
            </a:r>
            <a:r>
              <a:rPr lang="ru"/>
              <a:t> – это программа, которая обрабатывает текст вашей программы до компилятора. Таким образом, на вход компилятора попадает текст, который может отличаться от того, который видите вы. Работа препроцессора управляется директивами. С помощью препроцессора можно выполнять следущие операции: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включение в программу текстов из указанных файлов;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замена идентификаторов последовательностями символов;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макроподстановка, т.е. замена обозначения параметризованным текстом, формируемым препроцессором с учетом конкретных аргументов;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исключение из программы отдельных частей текста (условная компиляция).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Включение файлов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Включение файлов производиться с помощью директивы </a:t>
            </a:r>
            <a:r>
              <a:rPr i="1" lang="ru" sz="1500"/>
              <a:t>#include</a:t>
            </a:r>
            <a:r>
              <a:rPr lang="ru" sz="1500"/>
              <a:t>, которая имеет следующий синтаксис: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&lt;путь&gt;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"путь"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/>
              <a:t>Угловые скобки здесь являются элементом синтаксиса.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Директива </a:t>
            </a:r>
            <a:r>
              <a:rPr i="1" lang="ru" sz="1500"/>
              <a:t>#include</a:t>
            </a:r>
            <a:r>
              <a:rPr lang="ru" sz="1500"/>
              <a:t> включает содержимое файла, путь к которому задан, в компилируемый файл вместо строки с директивой. Если путь заключен в угловые скобки, то поиск файла осуществляется в стандартных директориях. Если путь заключен в кавычки и задан полностью, то поиск файла осуществляется в заданной директории, а если путь полностью не задан – в текущей директории. С помощью это директивы Вы можете включать в текст программы как стандартные, так и свои файлы.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Макроподстановки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Макроподстановки реализуются директивой </a:t>
            </a:r>
            <a:r>
              <a:rPr i="1" lang="ru" sz="1500"/>
              <a:t>#define</a:t>
            </a:r>
            <a:r>
              <a:rPr lang="ru" sz="1500"/>
              <a:t>, которая имеет следующий синтаксис: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&lt;идентификатор&gt; &lt;текст&gt;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&lt;идентификатор&gt;(&lt;список параметров&gt;) &lt;текст&gt;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 sz="1500"/>
              <a:t>Директива </a:t>
            </a:r>
            <a:r>
              <a:rPr i="1" lang="ru" sz="1500"/>
              <a:t>#define</a:t>
            </a:r>
            <a:r>
              <a:rPr lang="ru" sz="1500"/>
              <a:t> заменяет все вхождения </a:t>
            </a:r>
            <a:r>
              <a:rPr i="1" lang="ru" sz="1500"/>
              <a:t>идентификатора</a:t>
            </a:r>
            <a:r>
              <a:rPr lang="ru" sz="1500"/>
              <a:t> в исходном файле на </a:t>
            </a:r>
            <a:r>
              <a:rPr i="1" lang="ru" sz="1500"/>
              <a:t>текст</a:t>
            </a:r>
            <a:r>
              <a:rPr lang="ru" sz="1500"/>
              <a:t>, следующий в директиве за </a:t>
            </a:r>
            <a:r>
              <a:rPr i="1" lang="ru" sz="1500"/>
              <a:t>идентификатором</a:t>
            </a:r>
            <a:r>
              <a:rPr lang="ru" sz="1500"/>
              <a:t>. Этот процесс называется </a:t>
            </a:r>
            <a:r>
              <a:rPr b="1" lang="ru" sz="1500"/>
              <a:t>макроподстановкой</a:t>
            </a:r>
            <a:r>
              <a:rPr lang="ru" sz="1500"/>
              <a:t>. </a:t>
            </a:r>
            <a:r>
              <a:rPr i="1" lang="ru" sz="1500"/>
              <a:t>Идентификатор</a:t>
            </a:r>
            <a:r>
              <a:rPr lang="ru" sz="1500"/>
              <a:t> заменяется лишь в том случае, если он представляет собой отдельную лексему. Например, если </a:t>
            </a:r>
            <a:r>
              <a:rPr i="1" lang="ru" sz="1500"/>
              <a:t>идентификатор</a:t>
            </a:r>
            <a:r>
              <a:rPr lang="ru" sz="1500"/>
              <a:t> является частью строки или более длинного идентификатора, он не заменяется.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Макроподстановки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/>
              <a:t>Текст</a:t>
            </a:r>
            <a:r>
              <a:rPr lang="ru" sz="1400"/>
              <a:t> представляет собой набор лексем, таких как ключевые слова, константы, идентификаторы или выражение. Один или более пробельных символов должны отделять </a:t>
            </a:r>
            <a:r>
              <a:rPr i="1" lang="ru" sz="1400"/>
              <a:t>текст</a:t>
            </a:r>
            <a:r>
              <a:rPr lang="ru" sz="1400"/>
              <a:t> от </a:t>
            </a:r>
            <a:r>
              <a:rPr i="1" lang="ru" sz="1400"/>
              <a:t>идентификатора</a:t>
            </a:r>
            <a:r>
              <a:rPr lang="ru" sz="1400"/>
              <a:t> (или от заключённых в скобки </a:t>
            </a:r>
            <a:r>
              <a:rPr i="1" lang="ru" sz="1400"/>
              <a:t>параметров</a:t>
            </a:r>
            <a:r>
              <a:rPr lang="ru" sz="1400"/>
              <a:t>). Если </a:t>
            </a:r>
            <a:r>
              <a:rPr i="1" lang="ru" sz="1400"/>
              <a:t>текст</a:t>
            </a:r>
            <a:r>
              <a:rPr lang="ru" sz="1400"/>
              <a:t> не умещается на строке, то он может быть продолжен на следующей строке, для этого следует набрать в конце строки символ «обратный слэш» и сразу за ним нажать клавишу «ВВОД».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/>
              <a:t>Текст</a:t>
            </a:r>
            <a:r>
              <a:rPr lang="ru" sz="1400"/>
              <a:t> может быть опущен. В этом случае все экземпляры </a:t>
            </a:r>
            <a:r>
              <a:rPr i="1" lang="ru" sz="1400"/>
              <a:t>идентификатора</a:t>
            </a:r>
            <a:r>
              <a:rPr lang="ru" sz="1400"/>
              <a:t> будут удалены из исходного текста программы. Тем не менее, сам </a:t>
            </a:r>
            <a:r>
              <a:rPr i="1" lang="ru" sz="1400"/>
              <a:t>идентификатор</a:t>
            </a:r>
            <a:r>
              <a:rPr lang="ru" sz="1400"/>
              <a:t> рассматривается как определённый.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/>
              <a:t>Список параметров</a:t>
            </a:r>
            <a:r>
              <a:rPr lang="ru" sz="1400"/>
              <a:t>, если он задан, содержит один или более идентификаторов, разделённых запятыми, и должен быть заключён в круглые скобки. Идентификаторы в списке должны отличаться друг от друга. Их область действия ограничена макроопределением, в котором они заданы. Имена формальных параметров в тексте отмечают позиции, в которые должны быть подставлены фактические аргументы макровызова.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Макроподстановки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макровызове следом за </a:t>
            </a:r>
            <a:r>
              <a:rPr i="1" lang="ru" sz="1500"/>
              <a:t>идентификатором</a:t>
            </a:r>
            <a:r>
              <a:rPr lang="ru" sz="1500"/>
              <a:t> записывается в круглых скобах список фактических аргументов, соответствующих формальным параметрам из </a:t>
            </a:r>
            <a:r>
              <a:rPr i="1" lang="ru" sz="1500"/>
              <a:t>списка параметров</a:t>
            </a:r>
            <a:r>
              <a:rPr lang="ru" sz="1500"/>
              <a:t>. Списки фактически и формальных параметров должны содержать одно и то же количество элементов. </a:t>
            </a:r>
            <a:r>
              <a:rPr b="1" lang="ru" sz="1500"/>
              <a:t>Не следует путать подстановку аргументов в макроопределение с передачей аргументов функции. Подстановка в препроцессоре носит чисто текстовый характер. Никаких вычислений или преобразований типа при этом не производится.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После того как выполнена макроподстановка, полученная строка вновь просматривается для поиска других имен макроопределений. При повторном просмотре не принимается к рассмотрению имя ранее произведенной макроподстановки. Поэтому директива #define x x не приведет к зацикливанию препроцессора.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Макроподстановки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Примеры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100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MULT(a, b) ((a) * (b))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MAX(x, y)  ((x) &gt; (y)) ? (x) : (y)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Вызов </a:t>
            </a:r>
            <a:r>
              <a:rPr b="1" lang="ru" sz="1400"/>
              <a:t>MULT(x + y, z)</a:t>
            </a:r>
            <a:r>
              <a:rPr lang="ru" sz="1400"/>
              <a:t> будет заменен на </a:t>
            </a:r>
            <a:r>
              <a:rPr b="1" lang="ru" sz="1400"/>
              <a:t>((x + y) * (z))</a:t>
            </a:r>
            <a:r>
              <a:rPr lang="ru" sz="1400"/>
              <a:t>. При отсутствии внутренних скобок получилось бы </a:t>
            </a:r>
            <a:r>
              <a:rPr b="1" lang="ru" sz="1400"/>
              <a:t>(x + y * z)</a:t>
            </a:r>
            <a:r>
              <a:rPr lang="ru" sz="1400"/>
              <a:t>, что неверно.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Макровызов </a:t>
            </a:r>
            <a:r>
              <a:rPr b="1" lang="ru" sz="1400"/>
              <a:t>MAX(i, a[i++])</a:t>
            </a:r>
            <a:r>
              <a:rPr lang="ru" sz="1400"/>
              <a:t> заменится на </a:t>
            </a:r>
            <a:r>
              <a:rPr b="1" lang="ru" sz="1400"/>
              <a:t>((i) &gt; (a[i++])) ? (i) : (a[i++]))</a:t>
            </a:r>
            <a:r>
              <a:rPr lang="ru" sz="1400"/>
              <a:t>. Результат вычисления непредсказуем.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В директиве </a:t>
            </a:r>
            <a:r>
              <a:rPr i="1" lang="ru" sz="1400"/>
              <a:t>#define</a:t>
            </a:r>
            <a:r>
              <a:rPr lang="ru" sz="1400"/>
              <a:t> две лексемы могут быть «склеены» вместе. Для этого их нужно объединить знаками </a:t>
            </a:r>
            <a:r>
              <a:rPr i="1" lang="ru" sz="1400"/>
              <a:t>##</a:t>
            </a:r>
            <a:r>
              <a:rPr lang="ru" sz="1400"/>
              <a:t> (слева и справа допустимы пробельные символы). Препроцессор объединяет такие лексемы в одну. Например, макроопределение </a:t>
            </a: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VAR(i, j) i ## j</a:t>
            </a:r>
            <a:r>
              <a:rPr lang="ru" sz="1400"/>
              <a:t> при макровызове </a:t>
            </a:r>
            <a:r>
              <a:rPr b="1" lang="ru" sz="1400"/>
              <a:t>VAR(x, 6)</a:t>
            </a:r>
            <a:r>
              <a:rPr lang="ru" sz="1400"/>
              <a:t> образует идентификатор </a:t>
            </a:r>
            <a:r>
              <a:rPr b="1" lang="ru" sz="1400"/>
              <a:t>x6</a:t>
            </a:r>
            <a:r>
              <a:rPr lang="ru" sz="1400"/>
              <a:t>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