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pos="2976">
          <p15:clr>
            <a:srgbClr val="9AA0A6"/>
          </p15:clr>
        </p15:guide>
        <p15:guide id="3" orient="horz" pos="1620">
          <p15:clr>
            <a:srgbClr val="9AA0A6"/>
          </p15:clr>
        </p15:guide>
        <p15:guide id="4" orient="horz" pos="1716">
          <p15:clr>
            <a:srgbClr val="9AA0A6"/>
          </p15:clr>
        </p15:guide>
        <p15:guide id="5" orient="horz" pos="1812">
          <p15:clr>
            <a:srgbClr val="9AA0A6"/>
          </p15:clr>
        </p15:guide>
        <p15:guide id="6" orient="horz" pos="1908">
          <p15:clr>
            <a:srgbClr val="9AA0A6"/>
          </p15:clr>
        </p15:guide>
        <p15:guide id="7" orient="horz" pos="2004">
          <p15:clr>
            <a:srgbClr val="9AA0A6"/>
          </p15:clr>
        </p15:guide>
        <p15:guide id="8" orient="horz" pos="2100">
          <p15:clr>
            <a:srgbClr val="9AA0A6"/>
          </p15:clr>
        </p15:guide>
        <p15:guide id="9" orient="horz" pos="2196">
          <p15:clr>
            <a:srgbClr val="9AA0A6"/>
          </p15:clr>
        </p15:guide>
        <p15:guide id="10" orient="horz" pos="2292">
          <p15:clr>
            <a:srgbClr val="9AA0A6"/>
          </p15:clr>
        </p15:guide>
        <p15:guide id="11" orient="horz" pos="2388">
          <p15:clr>
            <a:srgbClr val="9AA0A6"/>
          </p15:clr>
        </p15:guide>
        <p15:guide id="12" orient="horz" pos="2484">
          <p15:clr>
            <a:srgbClr val="9AA0A6"/>
          </p15:clr>
        </p15:guide>
        <p15:guide id="13" orient="horz" pos="2580">
          <p15:clr>
            <a:srgbClr val="9AA0A6"/>
          </p15:clr>
        </p15:guide>
        <p15:guide id="14" orient="horz" pos="2676">
          <p15:clr>
            <a:srgbClr val="9AA0A6"/>
          </p15:clr>
        </p15:guide>
        <p15:guide id="15" orient="horz" pos="2772">
          <p15:clr>
            <a:srgbClr val="9AA0A6"/>
          </p15:clr>
        </p15:guide>
        <p15:guide id="16" orient="horz" pos="2868">
          <p15:clr>
            <a:srgbClr val="9AA0A6"/>
          </p15:clr>
        </p15:guide>
        <p15:guide id="17" orient="horz" pos="2964">
          <p15:clr>
            <a:srgbClr val="9AA0A6"/>
          </p15:clr>
        </p15:guide>
        <p15:guide id="18" orient="horz" pos="3060">
          <p15:clr>
            <a:srgbClr val="9AA0A6"/>
          </p15:clr>
        </p15:guide>
        <p15:guide id="19" orient="horz" pos="31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9BA0A4-60E1-44F4-88DF-0A2C4A1B605D}">
  <a:tblStyle styleId="{659BA0A4-60E1-44F4-88DF-0A2C4A1B60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976"/>
        <p:guide pos="1620" orient="horz"/>
        <p:guide pos="1716" orient="horz"/>
        <p:guide pos="1812" orient="horz"/>
        <p:guide pos="1908" orient="horz"/>
        <p:guide pos="2004" orient="horz"/>
        <p:guide pos="2100" orient="horz"/>
        <p:guide pos="2196" orient="horz"/>
        <p:guide pos="2292" orient="horz"/>
        <p:guide pos="2388" orient="horz"/>
        <p:guide pos="2484" orient="horz"/>
        <p:guide pos="2580" orient="horz"/>
        <p:guide pos="2676" orient="horz"/>
        <p:guide pos="2772" orient="horz"/>
        <p:guide pos="2868" orient="horz"/>
        <p:guide pos="2964" orient="horz"/>
        <p:guide pos="3060" orient="horz"/>
        <p:guide pos="31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1d4cf9c5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a1d4cf9c5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1d4cf9c5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1d4cf9c5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a1d4cf9c5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a1d4cf9c5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a1d4cf9c5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a1d4cf9c5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a1d4cf9c5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a1d4cf9c5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1d4cf9c5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1d4cf9c5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a1d4cf9c5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a1d4cf9c5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a1d4cf9c5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a1d4cf9c5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1d4cf9c5b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1d4cf9c5b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1d4cf9c5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1d4cf9c5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7e02a11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7e02a11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fe90e05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fe90e05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1d4cf9c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1d4cf9c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1d4cf9c5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1d4cf9c5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1d4cf9c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1d4cf9c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d4cf9c5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d4cf9c5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a1d4cf9c5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a1d4cf9c5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.lanbook.com/book/121485" TargetMode="External"/><Relationship Id="rId4" Type="http://schemas.openxmlformats.org/officeDocument/2006/relationships/hyperlink" Target="https://e.lanbook.com/book/100543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+mf4sKa53x8UwMWQy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Нисходящее проектирование алгоритмов и программ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</a:t>
            </a:r>
            <a:r>
              <a:rPr lang="ru"/>
              <a:t>исходящее проектирование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850"/>
              <a:t>Для построения структурированных алгоритмов в рамках методологии структурного </a:t>
            </a:r>
            <a:r>
              <a:rPr lang="ru" sz="1850"/>
              <a:t>программирования была </a:t>
            </a:r>
            <a:r>
              <a:rPr lang="ru" sz="1850"/>
              <a:t>разработана специальная технология – </a:t>
            </a:r>
            <a:r>
              <a:rPr b="1" lang="ru" sz="1850"/>
              <a:t>нисходящее </a:t>
            </a:r>
            <a:r>
              <a:rPr b="1" lang="ru" sz="1850"/>
              <a:t>проектирование</a:t>
            </a:r>
            <a:r>
              <a:rPr lang="ru" sz="1850"/>
              <a:t>, которая </a:t>
            </a:r>
            <a:r>
              <a:rPr lang="ru" sz="1850"/>
              <a:t>состоит в </a:t>
            </a:r>
            <a:r>
              <a:rPr lang="ru" sz="1850"/>
              <a:t>пошаговой детализации (декомпозиции, </a:t>
            </a:r>
            <a:r>
              <a:rPr lang="ru" sz="1850"/>
              <a:t>разложении) задачи на </a:t>
            </a:r>
            <a:r>
              <a:rPr lang="ru" sz="1850"/>
              <a:t>подзадачи.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ru" sz="1850"/>
              <a:t>Пошаговая детализация представляет собой </a:t>
            </a:r>
            <a:r>
              <a:rPr lang="ru" sz="1850"/>
              <a:t>процесс дробления задачи на подзадачи</a:t>
            </a:r>
            <a:r>
              <a:rPr lang="ru" sz="1850"/>
              <a:t> (абстракции различного уровня), установления логических связей между ними. 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ru" sz="1850"/>
              <a:t>После этого переходят к уточнению выделенных подзадач. </a:t>
            </a:r>
            <a:endParaRPr sz="18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018"/>
              <a:buNone/>
            </a:pPr>
            <a:r>
              <a:rPr lang="ru" sz="1850"/>
              <a:t>Этот процесс детализации продолжается до уровня, позволяющего достаточно легко реализовать подзадачу на выбранном языке программирования.</a:t>
            </a:r>
            <a:endParaRPr sz="18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39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схема нисходящей разработки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4079850"/>
            <a:ext cx="8520600" cy="9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ru" sz="1650"/>
              <a:t>При пошаговой детализации используется  </a:t>
            </a:r>
            <a:r>
              <a:rPr b="1" lang="ru" sz="1650"/>
              <a:t>принцип замещения</a:t>
            </a:r>
            <a:r>
              <a:rPr lang="ru" sz="1650"/>
              <a:t>, который состоит в замене  любого функционального блока (прямоугольника)  блок-схемы некоторой базовой структурой  (следование, ветвление, повторение).</a:t>
            </a:r>
            <a:endParaRPr sz="1650"/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0626" y="970300"/>
            <a:ext cx="5943300" cy="31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Восходящее</a:t>
            </a:r>
            <a:r>
              <a:rPr lang="ru"/>
              <a:t> проектирование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ru" sz="2050"/>
              <a:t>Восходящее проектирование</a:t>
            </a:r>
            <a:r>
              <a:rPr lang="ru" sz="2050"/>
              <a:t> – методика разработки программ, при которой крупные блоки собираются из ранее созданных мелких блоков.</a:t>
            </a:r>
            <a:endParaRPr sz="2050"/>
          </a:p>
          <a:p>
            <a:pPr indent="0" lvl="0" marL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ru" sz="2050"/>
              <a:t>Случаи восходящего проектирования:</a:t>
            </a:r>
            <a:endParaRPr sz="2050"/>
          </a:p>
          <a:p>
            <a:pPr indent="-358775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2050"/>
              <a:buChar char="●"/>
            </a:pPr>
            <a:r>
              <a:rPr lang="ru" sz="2050"/>
              <a:t>разработчик ясно представляет направление поиска, но не знает заранее, как далеко он сможет продвинуться к цели;</a:t>
            </a:r>
            <a:endParaRPr sz="2050"/>
          </a:p>
          <a:p>
            <a:pPr indent="-3587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ru" sz="2050"/>
              <a:t>нет возможности предвидеть объем ресурсов для достижения того или иного результата;</a:t>
            </a:r>
            <a:endParaRPr sz="2050"/>
          </a:p>
          <a:p>
            <a:pPr indent="-35877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50"/>
              <a:buChar char="●"/>
            </a:pPr>
            <a:r>
              <a:rPr lang="ru" sz="2050"/>
              <a:t>разработка не поддается детальному планированию, она ведется методом проб и ошибок.</a:t>
            </a:r>
            <a:endParaRPr sz="2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400"/>
              <a:t>Условие задачи (задача 5.2 вариант 1 по задачнику [3]):</a:t>
            </a:r>
            <a:endParaRPr sz="2400"/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2400"/>
              <a:t>Даны два массива </a:t>
            </a:r>
            <a:r>
              <a:rPr b="1" i="1" lang="ru" sz="2400"/>
              <a:t>C</a:t>
            </a:r>
            <a:r>
              <a:rPr b="1" baseline="-25000" i="1" lang="ru" sz="2400"/>
              <a:t>1</a:t>
            </a:r>
            <a:r>
              <a:rPr b="1" i="1" lang="ru" sz="2400"/>
              <a:t>, C</a:t>
            </a:r>
            <a:r>
              <a:rPr b="1" baseline="-25000" i="1" lang="ru" sz="2400"/>
              <a:t>2</a:t>
            </a:r>
            <a:r>
              <a:rPr b="1" i="1" lang="ru" sz="2400"/>
              <a:t>, …, C</a:t>
            </a:r>
            <a:r>
              <a:rPr b="1" baseline="-25000" i="1" lang="ru" sz="2400"/>
              <a:t>n</a:t>
            </a:r>
            <a:r>
              <a:rPr lang="ru" sz="2400"/>
              <a:t> и </a:t>
            </a:r>
            <a:r>
              <a:rPr b="1" i="1" lang="ru" sz="2400"/>
              <a:t>P</a:t>
            </a:r>
            <a:r>
              <a:rPr b="1" baseline="-25000" i="1" lang="ru" sz="2400"/>
              <a:t>1</a:t>
            </a:r>
            <a:r>
              <a:rPr b="1" i="1" lang="ru" sz="2400"/>
              <a:t>, P</a:t>
            </a:r>
            <a:r>
              <a:rPr b="1" baseline="-25000" i="1" lang="ru" sz="2400"/>
              <a:t>2</a:t>
            </a:r>
            <a:r>
              <a:rPr b="1" i="1" lang="ru" sz="2400"/>
              <a:t>, …, P</a:t>
            </a:r>
            <a:r>
              <a:rPr b="1" baseline="-25000" i="1" lang="ru" sz="2400"/>
              <a:t>n</a:t>
            </a:r>
            <a:r>
              <a:rPr lang="ru" sz="2400"/>
              <a:t>. Если каждый элемент первого массива меньше суммы элементов второго, найти, при каких значениях </a:t>
            </a:r>
            <a:r>
              <a:rPr b="1" i="1" lang="ru" sz="2400"/>
              <a:t>i</a:t>
            </a:r>
            <a:r>
              <a:rPr lang="ru" sz="2400"/>
              <a:t> и </a:t>
            </a:r>
            <a:r>
              <a:rPr b="1" i="1" lang="ru" sz="2400"/>
              <a:t>j</a:t>
            </a:r>
            <a:r>
              <a:rPr lang="ru" sz="2400"/>
              <a:t> максимально значение выражения </a:t>
            </a:r>
            <a:r>
              <a:rPr b="1" i="1" lang="ru" sz="2400"/>
              <a:t>C</a:t>
            </a:r>
            <a:r>
              <a:rPr b="1" baseline="-25000" i="1" lang="ru" sz="2400"/>
              <a:t>i</a:t>
            </a:r>
            <a:r>
              <a:rPr b="1" i="1" lang="ru" sz="2400"/>
              <a:t> / (P</a:t>
            </a:r>
            <a:r>
              <a:rPr b="1" baseline="-25000" i="1" lang="ru" sz="2400"/>
              <a:t>j</a:t>
            </a:r>
            <a:r>
              <a:rPr b="1" i="1" lang="ru" sz="2400"/>
              <a:t> + C</a:t>
            </a:r>
            <a:r>
              <a:rPr b="1" baseline="-25000" i="1" lang="ru" sz="2400"/>
              <a:t>i</a:t>
            </a:r>
            <a:r>
              <a:rPr b="1" baseline="30000" i="1" lang="ru" sz="2400"/>
              <a:t>2</a:t>
            </a:r>
            <a:r>
              <a:rPr b="1" i="1" lang="ru" sz="2400"/>
              <a:t>)</a:t>
            </a:r>
            <a:r>
              <a:rPr lang="ru" sz="2400"/>
              <a:t>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Пример. Таблица данных основной программы</a:t>
            </a:r>
            <a:endParaRPr/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311700" y="112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{659BA0A4-60E1-44F4-88DF-0A2C4A1B605D}</a:tableStyleId>
              </a:tblPr>
              <a:tblGrid>
                <a:gridCol w="1337900"/>
                <a:gridCol w="2922400"/>
                <a:gridCol w="2130150"/>
                <a:gridCol w="2130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Имя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Смысл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Тип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Структура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Входные данные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размерность массивов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простая переменная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первый массив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одномерный массив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P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второй массив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вещественный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одномерный массив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Выходные данные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параметр в выражении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j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параметр в выражении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целый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Промежуточные данные</a:t>
                      </a:r>
                      <a:endParaRPr b="1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fl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условие по задаче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логический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324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Пример. Блок-схема</a:t>
            </a:r>
            <a:endParaRPr/>
          </a:p>
        </p:txBody>
      </p:sp>
      <p:sp>
        <p:nvSpPr>
          <p:cNvPr id="187" name="Google Shape;187;p27"/>
          <p:cNvSpPr/>
          <p:nvPr/>
        </p:nvSpPr>
        <p:spPr>
          <a:xfrm>
            <a:off x="5972373" y="272363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начало</a:t>
            </a:r>
            <a:endParaRPr sz="1200"/>
          </a:p>
        </p:txBody>
      </p:sp>
      <p:sp>
        <p:nvSpPr>
          <p:cNvPr id="188" name="Google Shape;188;p27"/>
          <p:cNvSpPr/>
          <p:nvPr/>
        </p:nvSpPr>
        <p:spPr>
          <a:xfrm>
            <a:off x="5921525" y="718688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</a:t>
            </a:r>
            <a:r>
              <a:rPr b="1" lang="ru" sz="1200"/>
              <a:t>n</a:t>
            </a:r>
            <a:endParaRPr b="1" sz="1200"/>
          </a:p>
        </p:txBody>
      </p:sp>
      <p:cxnSp>
        <p:nvCxnSpPr>
          <p:cNvPr id="189" name="Google Shape;189;p27"/>
          <p:cNvCxnSpPr>
            <a:stCxn id="187" idx="4"/>
            <a:endCxn id="188" idx="0"/>
          </p:cNvCxnSpPr>
          <p:nvPr/>
        </p:nvCxnSpPr>
        <p:spPr>
          <a:xfrm>
            <a:off x="6536673" y="592163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7"/>
          <p:cNvCxnSpPr>
            <a:stCxn id="188" idx="4"/>
            <a:endCxn id="191" idx="0"/>
          </p:cNvCxnSpPr>
          <p:nvPr/>
        </p:nvCxnSpPr>
        <p:spPr>
          <a:xfrm>
            <a:off x="6536675" y="1038488"/>
            <a:ext cx="0" cy="16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7"/>
          <p:cNvSpPr/>
          <p:nvPr/>
        </p:nvSpPr>
        <p:spPr>
          <a:xfrm>
            <a:off x="5972386" y="4551338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конец</a:t>
            </a:r>
            <a:endParaRPr sz="1200"/>
          </a:p>
        </p:txBody>
      </p:sp>
      <p:sp>
        <p:nvSpPr>
          <p:cNvPr id="191" name="Google Shape;191;p27"/>
          <p:cNvSpPr/>
          <p:nvPr/>
        </p:nvSpPr>
        <p:spPr>
          <a:xfrm>
            <a:off x="5477163" y="1205600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A0.1</a:t>
            </a:r>
            <a:r>
              <a:rPr lang="ru" sz="1200"/>
              <a:t> Подзадача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Ввод данных</a:t>
            </a:r>
            <a:endParaRPr i="1" sz="1200"/>
          </a:p>
        </p:txBody>
      </p:sp>
      <p:sp>
        <p:nvSpPr>
          <p:cNvPr id="193" name="Google Shape;193;p27"/>
          <p:cNvSpPr/>
          <p:nvPr/>
        </p:nvSpPr>
        <p:spPr>
          <a:xfrm>
            <a:off x="5477175" y="1945438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A0.2</a:t>
            </a:r>
            <a:r>
              <a:rPr lang="ru" sz="1200"/>
              <a:t> Подзадача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Проверка условия</a:t>
            </a:r>
            <a:endParaRPr i="1" sz="1200"/>
          </a:p>
        </p:txBody>
      </p:sp>
      <p:cxnSp>
        <p:nvCxnSpPr>
          <p:cNvPr id="194" name="Google Shape;194;p27"/>
          <p:cNvCxnSpPr>
            <a:stCxn id="191" idx="2"/>
            <a:endCxn id="193" idx="0"/>
          </p:cNvCxnSpPr>
          <p:nvPr/>
        </p:nvCxnSpPr>
        <p:spPr>
          <a:xfrm>
            <a:off x="6536675" y="177830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/>
          <p:nvPr/>
        </p:nvSpPr>
        <p:spPr>
          <a:xfrm>
            <a:off x="6007475" y="2685262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fl</a:t>
            </a:r>
            <a:endParaRPr b="1" sz="1200"/>
          </a:p>
        </p:txBody>
      </p:sp>
      <p:cxnSp>
        <p:nvCxnSpPr>
          <p:cNvPr id="196" name="Google Shape;196;p27"/>
          <p:cNvCxnSpPr>
            <a:endCxn id="195" idx="0"/>
          </p:cNvCxnSpPr>
          <p:nvPr/>
        </p:nvCxnSpPr>
        <p:spPr>
          <a:xfrm>
            <a:off x="6536675" y="2518162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7"/>
          <p:cNvSpPr/>
          <p:nvPr/>
        </p:nvSpPr>
        <p:spPr>
          <a:xfrm>
            <a:off x="7100975" y="3248388"/>
            <a:ext cx="1406100" cy="5727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сообщения</a:t>
            </a:r>
            <a:endParaRPr sz="1200"/>
          </a:p>
        </p:txBody>
      </p:sp>
      <p:sp>
        <p:nvSpPr>
          <p:cNvPr id="198" name="Google Shape;198;p27"/>
          <p:cNvSpPr/>
          <p:nvPr/>
        </p:nvSpPr>
        <p:spPr>
          <a:xfrm>
            <a:off x="4572000" y="3248388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A0.3</a:t>
            </a:r>
            <a:r>
              <a:rPr lang="ru" sz="1200"/>
              <a:t> Подзадача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Поиск </a:t>
            </a:r>
            <a:r>
              <a:rPr b="1" i="1" lang="ru" sz="1200"/>
              <a:t>i</a:t>
            </a:r>
            <a:r>
              <a:rPr i="1" lang="ru" sz="1200"/>
              <a:t> и </a:t>
            </a:r>
            <a:r>
              <a:rPr b="1" i="1" lang="ru" sz="1200"/>
              <a:t>j</a:t>
            </a:r>
            <a:endParaRPr b="1" i="1" sz="1200"/>
          </a:p>
        </p:txBody>
      </p:sp>
      <p:sp>
        <p:nvSpPr>
          <p:cNvPr id="199" name="Google Shape;199;p27"/>
          <p:cNvSpPr/>
          <p:nvPr/>
        </p:nvSpPr>
        <p:spPr>
          <a:xfrm>
            <a:off x="5016363" y="3988213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</a:t>
            </a:r>
            <a:r>
              <a:rPr b="1" lang="ru" sz="1200"/>
              <a:t>i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chemeClr val="dk1"/>
                </a:solidFill>
              </a:rPr>
              <a:t>j</a:t>
            </a:r>
            <a:endParaRPr b="1" sz="1200"/>
          </a:p>
        </p:txBody>
      </p:sp>
      <p:cxnSp>
        <p:nvCxnSpPr>
          <p:cNvPr id="200" name="Google Shape;200;p27"/>
          <p:cNvCxnSpPr>
            <a:stCxn id="195" idx="1"/>
            <a:endCxn id="198" idx="0"/>
          </p:cNvCxnSpPr>
          <p:nvPr/>
        </p:nvCxnSpPr>
        <p:spPr>
          <a:xfrm flipH="1">
            <a:off x="5631575" y="2883262"/>
            <a:ext cx="375900" cy="3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p27"/>
          <p:cNvCxnSpPr>
            <a:stCxn id="195" idx="3"/>
            <a:endCxn id="197" idx="1"/>
          </p:cNvCxnSpPr>
          <p:nvPr/>
        </p:nvCxnSpPr>
        <p:spPr>
          <a:xfrm>
            <a:off x="7065875" y="2883262"/>
            <a:ext cx="809700" cy="3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>
            <a:endCxn id="199" idx="0"/>
          </p:cNvCxnSpPr>
          <p:nvPr/>
        </p:nvCxnSpPr>
        <p:spPr>
          <a:xfrm>
            <a:off x="5631513" y="3821113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27"/>
          <p:cNvCxnSpPr>
            <a:stCxn id="199" idx="4"/>
            <a:endCxn id="192" idx="0"/>
          </p:cNvCxnSpPr>
          <p:nvPr/>
        </p:nvCxnSpPr>
        <p:spPr>
          <a:xfrm flipH="1" rot="-5400000">
            <a:off x="5962413" y="3977113"/>
            <a:ext cx="243300" cy="905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7"/>
          <p:cNvCxnSpPr>
            <a:stCxn id="197" idx="4"/>
            <a:endCxn id="192" idx="0"/>
          </p:cNvCxnSpPr>
          <p:nvPr/>
        </p:nvCxnSpPr>
        <p:spPr>
          <a:xfrm rot="5400000">
            <a:off x="6805325" y="3552588"/>
            <a:ext cx="730200" cy="1267200"/>
          </a:xfrm>
          <a:prstGeom prst="bentConnector3">
            <a:avLst>
              <a:gd fmla="val 837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7"/>
          <p:cNvSpPr txBox="1"/>
          <p:nvPr/>
        </p:nvSpPr>
        <p:spPr>
          <a:xfrm>
            <a:off x="7065875" y="2622700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206" name="Google Shape;206;p27"/>
          <p:cNvSpPr txBox="1"/>
          <p:nvPr/>
        </p:nvSpPr>
        <p:spPr>
          <a:xfrm>
            <a:off x="5631575" y="2617925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207" name="Google Shape;207;p27"/>
          <p:cNvSpPr txBox="1"/>
          <p:nvPr/>
        </p:nvSpPr>
        <p:spPr>
          <a:xfrm>
            <a:off x="5016375" y="24762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</a:t>
            </a:r>
            <a:endParaRPr b="1"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>
            <a:off x="1674998" y="214563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начало</a:t>
            </a:r>
            <a:endParaRPr sz="1200"/>
          </a:p>
        </p:txBody>
      </p:sp>
      <p:sp>
        <p:nvSpPr>
          <p:cNvPr id="213" name="Google Shape;213;p28"/>
          <p:cNvSpPr/>
          <p:nvPr/>
        </p:nvSpPr>
        <p:spPr>
          <a:xfrm>
            <a:off x="1624150" y="660888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Ввод </a:t>
            </a:r>
            <a:r>
              <a:rPr b="1" lang="ru" sz="1200"/>
              <a:t>n</a:t>
            </a:r>
            <a:endParaRPr b="1" sz="1200"/>
          </a:p>
        </p:txBody>
      </p:sp>
      <p:cxnSp>
        <p:nvCxnSpPr>
          <p:cNvPr id="214" name="Google Shape;214;p28"/>
          <p:cNvCxnSpPr>
            <a:stCxn id="212" idx="4"/>
            <a:endCxn id="213" idx="0"/>
          </p:cNvCxnSpPr>
          <p:nvPr/>
        </p:nvCxnSpPr>
        <p:spPr>
          <a:xfrm>
            <a:off x="2239298" y="534363"/>
            <a:ext cx="0" cy="1266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8"/>
          <p:cNvCxnSpPr>
            <a:stCxn id="213" idx="4"/>
            <a:endCxn id="216" idx="0"/>
          </p:cNvCxnSpPr>
          <p:nvPr/>
        </p:nvCxnSpPr>
        <p:spPr>
          <a:xfrm>
            <a:off x="2239300" y="980688"/>
            <a:ext cx="0" cy="16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/>
          <p:nvPr/>
        </p:nvSpPr>
        <p:spPr>
          <a:xfrm>
            <a:off x="1675011" y="4493538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конец</a:t>
            </a:r>
            <a:endParaRPr sz="1200"/>
          </a:p>
        </p:txBody>
      </p:sp>
      <p:sp>
        <p:nvSpPr>
          <p:cNvPr id="216" name="Google Shape;216;p28"/>
          <p:cNvSpPr/>
          <p:nvPr/>
        </p:nvSpPr>
        <p:spPr>
          <a:xfrm>
            <a:off x="1179788" y="1147800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A0.1</a:t>
            </a:r>
            <a:r>
              <a:rPr lang="ru" sz="1200"/>
              <a:t> Подзадача 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Ввод данных</a:t>
            </a:r>
            <a:endParaRPr i="1" sz="1200"/>
          </a:p>
        </p:txBody>
      </p:sp>
      <p:sp>
        <p:nvSpPr>
          <p:cNvPr id="218" name="Google Shape;218;p28"/>
          <p:cNvSpPr/>
          <p:nvPr/>
        </p:nvSpPr>
        <p:spPr>
          <a:xfrm>
            <a:off x="1179800" y="1887638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A0.2</a:t>
            </a:r>
            <a:r>
              <a:rPr lang="ru" sz="1200"/>
              <a:t> Подзадача 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Проверка условия</a:t>
            </a:r>
            <a:endParaRPr i="1" sz="1200"/>
          </a:p>
        </p:txBody>
      </p:sp>
      <p:cxnSp>
        <p:nvCxnSpPr>
          <p:cNvPr id="219" name="Google Shape;219;p28"/>
          <p:cNvCxnSpPr>
            <a:stCxn id="216" idx="2"/>
            <a:endCxn id="218" idx="0"/>
          </p:cNvCxnSpPr>
          <p:nvPr/>
        </p:nvCxnSpPr>
        <p:spPr>
          <a:xfrm>
            <a:off x="2239300" y="172050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0" name="Google Shape;220;p28"/>
          <p:cNvSpPr/>
          <p:nvPr/>
        </p:nvSpPr>
        <p:spPr>
          <a:xfrm>
            <a:off x="1710100" y="2627462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fl</a:t>
            </a:r>
            <a:endParaRPr b="1" sz="1200"/>
          </a:p>
        </p:txBody>
      </p:sp>
      <p:cxnSp>
        <p:nvCxnSpPr>
          <p:cNvPr id="221" name="Google Shape;221;p28"/>
          <p:cNvCxnSpPr>
            <a:endCxn id="220" idx="0"/>
          </p:cNvCxnSpPr>
          <p:nvPr/>
        </p:nvCxnSpPr>
        <p:spPr>
          <a:xfrm>
            <a:off x="2239300" y="2460362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8"/>
          <p:cNvSpPr/>
          <p:nvPr/>
        </p:nvSpPr>
        <p:spPr>
          <a:xfrm>
            <a:off x="2803600" y="3190588"/>
            <a:ext cx="1406100" cy="5727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сообщения</a:t>
            </a:r>
            <a:endParaRPr sz="1200"/>
          </a:p>
        </p:txBody>
      </p:sp>
      <p:sp>
        <p:nvSpPr>
          <p:cNvPr id="223" name="Google Shape;223;p28"/>
          <p:cNvSpPr/>
          <p:nvPr/>
        </p:nvSpPr>
        <p:spPr>
          <a:xfrm>
            <a:off x="274625" y="3190588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A0.3</a:t>
            </a:r>
            <a:r>
              <a:rPr lang="ru" sz="1200"/>
              <a:t> Подзадача 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Поиск </a:t>
            </a:r>
            <a:r>
              <a:rPr b="1" i="1" lang="ru" sz="1200"/>
              <a:t>i</a:t>
            </a:r>
            <a:r>
              <a:rPr i="1" lang="ru" sz="1200"/>
              <a:t> и </a:t>
            </a:r>
            <a:r>
              <a:rPr b="1" i="1" lang="ru" sz="1200"/>
              <a:t>j</a:t>
            </a:r>
            <a:endParaRPr b="1" i="1" sz="1200"/>
          </a:p>
        </p:txBody>
      </p:sp>
      <p:sp>
        <p:nvSpPr>
          <p:cNvPr id="224" name="Google Shape;224;p28"/>
          <p:cNvSpPr/>
          <p:nvPr/>
        </p:nvSpPr>
        <p:spPr>
          <a:xfrm>
            <a:off x="718988" y="3930413"/>
            <a:ext cx="1230300" cy="319800"/>
          </a:xfrm>
          <a:prstGeom prst="parallelogram">
            <a:avLst>
              <a:gd fmla="val 25000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Вывод </a:t>
            </a:r>
            <a:r>
              <a:rPr b="1" lang="ru" sz="1200"/>
              <a:t>i</a:t>
            </a:r>
            <a:r>
              <a:rPr lang="ru" sz="1200">
                <a:solidFill>
                  <a:schemeClr val="dk1"/>
                </a:solidFill>
              </a:rPr>
              <a:t> и </a:t>
            </a:r>
            <a:r>
              <a:rPr b="1" lang="ru" sz="1200">
                <a:solidFill>
                  <a:schemeClr val="dk1"/>
                </a:solidFill>
              </a:rPr>
              <a:t>j</a:t>
            </a:r>
            <a:endParaRPr b="1" sz="1200"/>
          </a:p>
        </p:txBody>
      </p:sp>
      <p:cxnSp>
        <p:nvCxnSpPr>
          <p:cNvPr id="225" name="Google Shape;225;p28"/>
          <p:cNvCxnSpPr>
            <a:stCxn id="220" idx="1"/>
            <a:endCxn id="223" idx="0"/>
          </p:cNvCxnSpPr>
          <p:nvPr/>
        </p:nvCxnSpPr>
        <p:spPr>
          <a:xfrm flipH="1">
            <a:off x="1334200" y="2825462"/>
            <a:ext cx="375900" cy="3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8"/>
          <p:cNvCxnSpPr>
            <a:stCxn id="220" idx="3"/>
            <a:endCxn id="222" idx="0"/>
          </p:cNvCxnSpPr>
          <p:nvPr/>
        </p:nvCxnSpPr>
        <p:spPr>
          <a:xfrm>
            <a:off x="2768500" y="2825462"/>
            <a:ext cx="738300" cy="365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8"/>
          <p:cNvCxnSpPr>
            <a:endCxn id="224" idx="0"/>
          </p:cNvCxnSpPr>
          <p:nvPr/>
        </p:nvCxnSpPr>
        <p:spPr>
          <a:xfrm>
            <a:off x="1334138" y="3763313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8"/>
          <p:cNvCxnSpPr>
            <a:stCxn id="224" idx="4"/>
            <a:endCxn id="217" idx="0"/>
          </p:cNvCxnSpPr>
          <p:nvPr/>
        </p:nvCxnSpPr>
        <p:spPr>
          <a:xfrm flipH="1" rot="-5400000">
            <a:off x="1665038" y="3919313"/>
            <a:ext cx="243300" cy="9051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8"/>
          <p:cNvCxnSpPr>
            <a:stCxn id="222" idx="4"/>
            <a:endCxn id="217" idx="0"/>
          </p:cNvCxnSpPr>
          <p:nvPr/>
        </p:nvCxnSpPr>
        <p:spPr>
          <a:xfrm rot="5400000">
            <a:off x="2507950" y="3494788"/>
            <a:ext cx="730200" cy="1267200"/>
          </a:xfrm>
          <a:prstGeom prst="bentConnector3">
            <a:avLst>
              <a:gd fmla="val 837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8"/>
          <p:cNvSpPr txBox="1"/>
          <p:nvPr/>
        </p:nvSpPr>
        <p:spPr>
          <a:xfrm>
            <a:off x="2768500" y="2564900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231" name="Google Shape;231;p28"/>
          <p:cNvSpPr txBox="1"/>
          <p:nvPr/>
        </p:nvSpPr>
        <p:spPr>
          <a:xfrm>
            <a:off x="1334200" y="2560125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232" name="Google Shape;232;p28"/>
          <p:cNvSpPr txBox="1"/>
          <p:nvPr/>
        </p:nvSpPr>
        <p:spPr>
          <a:xfrm>
            <a:off x="719000" y="189825"/>
            <a:ext cx="46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</a:t>
            </a:r>
            <a:endParaRPr b="1" sz="1200"/>
          </a:p>
        </p:txBody>
      </p:sp>
      <p:sp>
        <p:nvSpPr>
          <p:cNvPr id="233" name="Google Shape;233;p28"/>
          <p:cNvSpPr/>
          <p:nvPr/>
        </p:nvSpPr>
        <p:spPr>
          <a:xfrm>
            <a:off x="4800588" y="311325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A1.1</a:t>
            </a:r>
            <a:r>
              <a:rPr lang="ru" sz="1200"/>
              <a:t> Подзадача 1.1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Ввод массива </a:t>
            </a:r>
            <a:r>
              <a:rPr b="1" i="1" lang="ru" sz="1200"/>
              <a:t>{C}</a:t>
            </a:r>
            <a:r>
              <a:rPr b="1" baseline="-25000" i="1" lang="ru" sz="1200"/>
              <a:t>n</a:t>
            </a:r>
            <a:endParaRPr b="1" baseline="-25000" i="1" sz="1200"/>
          </a:p>
        </p:txBody>
      </p:sp>
      <p:sp>
        <p:nvSpPr>
          <p:cNvPr id="234" name="Google Shape;234;p28"/>
          <p:cNvSpPr/>
          <p:nvPr/>
        </p:nvSpPr>
        <p:spPr>
          <a:xfrm>
            <a:off x="4800588" y="980700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A1.2</a:t>
            </a:r>
            <a:r>
              <a:rPr lang="ru" sz="1200"/>
              <a:t> Подзадача 1.2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</a:rPr>
              <a:t>Ввод массива </a:t>
            </a:r>
            <a:r>
              <a:rPr b="1" i="1" lang="ru" sz="1200">
                <a:solidFill>
                  <a:schemeClr val="dk1"/>
                </a:solidFill>
              </a:rPr>
              <a:t>{P}</a:t>
            </a:r>
            <a:r>
              <a:rPr b="1" baseline="-25000" i="1" lang="ru" sz="1200">
                <a:solidFill>
                  <a:schemeClr val="dk1"/>
                </a:solidFill>
              </a:rPr>
              <a:t>n</a:t>
            </a:r>
            <a:endParaRPr i="1" sz="1200"/>
          </a:p>
        </p:txBody>
      </p:sp>
      <p:sp>
        <p:nvSpPr>
          <p:cNvPr id="235" name="Google Shape;235;p28"/>
          <p:cNvSpPr/>
          <p:nvPr/>
        </p:nvSpPr>
        <p:spPr>
          <a:xfrm>
            <a:off x="4800600" y="1791375"/>
            <a:ext cx="2119025" cy="66892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A2.1</a:t>
            </a:r>
            <a:r>
              <a:rPr lang="ru" sz="1200"/>
              <a:t> Подзадача 2.1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200">
                <a:solidFill>
                  <a:schemeClr val="dk1"/>
                </a:solidFill>
              </a:rPr>
              <a:t>Вычисление суммы </a:t>
            </a:r>
            <a:r>
              <a:rPr b="1" i="1" lang="ru" sz="1200">
                <a:solidFill>
                  <a:schemeClr val="dk1"/>
                </a:solidFill>
              </a:rPr>
              <a:t>{P}</a:t>
            </a:r>
            <a:r>
              <a:rPr b="1" baseline="-25000" i="1" lang="ru" sz="1200">
                <a:solidFill>
                  <a:schemeClr val="dk1"/>
                </a:solidFill>
              </a:rPr>
              <a:t>n</a:t>
            </a:r>
            <a:endParaRPr i="1" sz="1200"/>
          </a:p>
        </p:txBody>
      </p:sp>
      <p:sp>
        <p:nvSpPr>
          <p:cNvPr id="236" name="Google Shape;236;p28"/>
          <p:cNvSpPr/>
          <p:nvPr/>
        </p:nvSpPr>
        <p:spPr>
          <a:xfrm>
            <a:off x="4800588" y="2556975"/>
            <a:ext cx="2119025" cy="572700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A2.2</a:t>
            </a:r>
            <a:r>
              <a:rPr lang="ru" sz="1200"/>
              <a:t> Подзадача 2.2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Проверка условия</a:t>
            </a:r>
            <a:endParaRPr i="1" sz="1200"/>
          </a:p>
        </p:txBody>
      </p:sp>
      <p:sp>
        <p:nvSpPr>
          <p:cNvPr id="237" name="Google Shape;237;p28"/>
          <p:cNvSpPr/>
          <p:nvPr/>
        </p:nvSpPr>
        <p:spPr>
          <a:xfrm>
            <a:off x="4404000" y="311325"/>
            <a:ext cx="260100" cy="1242000"/>
          </a:xfrm>
          <a:prstGeom prst="leftBrace">
            <a:avLst>
              <a:gd fmla="val 50000" name="adj1"/>
              <a:gd fmla="val 489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4404000" y="1791375"/>
            <a:ext cx="260100" cy="1338300"/>
          </a:xfrm>
          <a:prstGeom prst="leftBrace">
            <a:avLst>
              <a:gd fmla="val 50000" name="adj1"/>
              <a:gd fmla="val 489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28"/>
          <p:cNvCxnSpPr>
            <a:stCxn id="216" idx="3"/>
            <a:endCxn id="237" idx="1"/>
          </p:cNvCxnSpPr>
          <p:nvPr/>
        </p:nvCxnSpPr>
        <p:spPr>
          <a:xfrm flipH="1" rot="10800000">
            <a:off x="3298813" y="919650"/>
            <a:ext cx="1105200" cy="5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28"/>
          <p:cNvCxnSpPr>
            <a:stCxn id="218" idx="3"/>
            <a:endCxn id="238" idx="1"/>
          </p:cNvCxnSpPr>
          <p:nvPr/>
        </p:nvCxnSpPr>
        <p:spPr>
          <a:xfrm>
            <a:off x="3298825" y="2173988"/>
            <a:ext cx="1105200" cy="2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/>
          <p:nvPr/>
        </p:nvSpPr>
        <p:spPr>
          <a:xfrm>
            <a:off x="5972373" y="272363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m, A, B</a:t>
            </a:r>
            <a:endParaRPr sz="1200"/>
          </a:p>
        </p:txBody>
      </p:sp>
      <p:sp>
        <p:nvSpPr>
          <p:cNvPr id="246" name="Google Shape;246;p29"/>
          <p:cNvSpPr txBox="1"/>
          <p:nvPr/>
        </p:nvSpPr>
        <p:spPr>
          <a:xfrm>
            <a:off x="5016375" y="247625"/>
            <a:ext cx="615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A0.3</a:t>
            </a:r>
            <a:endParaRPr b="1" sz="1200"/>
          </a:p>
        </p:txBody>
      </p:sp>
      <p:graphicFrame>
        <p:nvGraphicFramePr>
          <p:cNvPr id="247" name="Google Shape;247;p29"/>
          <p:cNvGraphicFramePr/>
          <p:nvPr/>
        </p:nvGraphicFramePr>
        <p:xfrm>
          <a:off x="137000" y="14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{659BA0A4-60E1-44F4-88DF-0A2C4A1B605D}</a:tableStyleId>
              </a:tblPr>
              <a:tblGrid>
                <a:gridCol w="596575"/>
                <a:gridCol w="1452125"/>
                <a:gridCol w="556475"/>
                <a:gridCol w="1492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Имя</a:t>
                      </a:r>
                      <a:endParaRPr b="1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Смысл</a:t>
                      </a:r>
                      <a:endParaRPr b="1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Тип</a:t>
                      </a:r>
                      <a:endParaRPr b="1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Структура</a:t>
                      </a:r>
                      <a:endParaRPr b="1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Входные данные</a:t>
                      </a:r>
                      <a:endParaRPr b="1"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m</a:t>
                      </a:r>
                      <a:endParaRPr b="1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размерность массивов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</a:t>
                      </a:r>
                      <a:r>
                        <a:rPr lang="ru"/>
                        <a:t>ростая переменная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A</a:t>
                      </a:r>
                      <a:endParaRPr b="1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первый массив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вещ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одномерный массив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B</a:t>
                      </a:r>
                      <a:endParaRPr b="1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второй массив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вещ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одномерный массив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</a:rPr>
                        <a:t>Выходные данные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k</a:t>
                      </a:r>
                      <a:endParaRPr b="1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параметр в выражении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</a:t>
                      </a:r>
                      <a:r>
                        <a:rPr lang="ru"/>
                        <a:t>ел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l</a:t>
                      </a:r>
                      <a:endParaRPr b="1"/>
                    </a:p>
                  </a:txBody>
                  <a:tcPr marT="54000" marB="54000" marR="54000" marL="540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параметр в выражении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</a:t>
                      </a:r>
                      <a:r>
                        <a:rPr lang="ru"/>
                        <a:t>л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</a:rPr>
                        <a:t>простая переменная</a:t>
                      </a:r>
                      <a:endParaRPr/>
                    </a:p>
                  </a:txBody>
                  <a:tcPr marT="54000" marB="54000" marR="54000" marL="540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Промежуточные данные</a:t>
                      </a:r>
                      <a:endParaRPr b="1"/>
                    </a:p>
                  </a:txBody>
                  <a:tcPr marT="54000" marB="54000" marR="54000" marL="54000"/>
                </a:tc>
                <a:tc hMerge="1"/>
                <a:tc hMerge="1"/>
                <a:tc h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i, j</a:t>
                      </a:r>
                      <a:endParaRPr b="1"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параметры цикла</a:t>
                      </a:r>
                      <a:endParaRPr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цел</a:t>
                      </a:r>
                      <a:endParaRPr/>
                    </a:p>
                  </a:txBody>
                  <a:tcPr marT="54000" marB="54000" marR="54000" marL="54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простая переменная</a:t>
                      </a:r>
                      <a:endParaRPr/>
                    </a:p>
                  </a:txBody>
                  <a:tcPr marT="54000" marB="54000" marR="54000" marL="54000"/>
                </a:tc>
              </a:tr>
            </a:tbl>
          </a:graphicData>
        </a:graphic>
      </p:graphicFrame>
      <p:sp>
        <p:nvSpPr>
          <p:cNvPr id="248" name="Google Shape;248;p29"/>
          <p:cNvSpPr/>
          <p:nvPr/>
        </p:nvSpPr>
        <p:spPr>
          <a:xfrm>
            <a:off x="5921525" y="756013"/>
            <a:ext cx="12303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k</a:t>
            </a:r>
            <a:r>
              <a:rPr lang="ru" sz="1200"/>
              <a:t> = 0; l = 0</a:t>
            </a:r>
            <a:endParaRPr sz="1200"/>
          </a:p>
        </p:txBody>
      </p:sp>
      <p:sp>
        <p:nvSpPr>
          <p:cNvPr id="249" name="Google Shape;249;p29"/>
          <p:cNvSpPr/>
          <p:nvPr/>
        </p:nvSpPr>
        <p:spPr>
          <a:xfrm>
            <a:off x="6075875" y="1202338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= 0</a:t>
            </a:r>
            <a:endParaRPr sz="1200"/>
          </a:p>
        </p:txBody>
      </p:sp>
      <p:sp>
        <p:nvSpPr>
          <p:cNvPr id="250" name="Google Shape;250;p29"/>
          <p:cNvSpPr/>
          <p:nvPr/>
        </p:nvSpPr>
        <p:spPr>
          <a:xfrm>
            <a:off x="6007475" y="1656125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 &lt; m</a:t>
            </a:r>
            <a:endParaRPr sz="1200"/>
          </a:p>
        </p:txBody>
      </p:sp>
      <p:sp>
        <p:nvSpPr>
          <p:cNvPr id="251" name="Google Shape;251;p29"/>
          <p:cNvSpPr/>
          <p:nvPr/>
        </p:nvSpPr>
        <p:spPr>
          <a:xfrm>
            <a:off x="6075875" y="2181175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 </a:t>
            </a:r>
            <a:r>
              <a:rPr lang="ru" sz="1200"/>
              <a:t>= 0</a:t>
            </a:r>
            <a:endParaRPr sz="1200"/>
          </a:p>
        </p:txBody>
      </p:sp>
      <p:sp>
        <p:nvSpPr>
          <p:cNvPr id="252" name="Google Shape;252;p29"/>
          <p:cNvSpPr/>
          <p:nvPr/>
        </p:nvSpPr>
        <p:spPr>
          <a:xfrm>
            <a:off x="6007475" y="2627587"/>
            <a:ext cx="1058400" cy="3960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</a:t>
            </a:r>
            <a:r>
              <a:rPr lang="ru" sz="1200"/>
              <a:t> &lt; m</a:t>
            </a:r>
            <a:endParaRPr sz="1200"/>
          </a:p>
        </p:txBody>
      </p:sp>
      <p:sp>
        <p:nvSpPr>
          <p:cNvPr id="253" name="Google Shape;253;p29"/>
          <p:cNvSpPr/>
          <p:nvPr/>
        </p:nvSpPr>
        <p:spPr>
          <a:xfrm>
            <a:off x="5281025" y="3150188"/>
            <a:ext cx="2511300" cy="8415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A</a:t>
            </a:r>
            <a:r>
              <a:rPr baseline="-25000" lang="ru" sz="1200"/>
              <a:t>i </a:t>
            </a:r>
            <a:r>
              <a:rPr lang="ru" sz="1200"/>
              <a:t>/ (B</a:t>
            </a:r>
            <a:r>
              <a:rPr baseline="-25000" lang="ru" sz="1200"/>
              <a:t>j</a:t>
            </a:r>
            <a:r>
              <a:rPr lang="ru" sz="1200"/>
              <a:t>+A</a:t>
            </a:r>
            <a:r>
              <a:rPr baseline="-25000" lang="ru" sz="1200"/>
              <a:t>i</a:t>
            </a:r>
            <a:r>
              <a:rPr baseline="30000" lang="ru" sz="1200">
                <a:solidFill>
                  <a:schemeClr val="dk1"/>
                </a:solidFill>
              </a:rPr>
              <a:t>2</a:t>
            </a:r>
            <a:r>
              <a:rPr lang="ru" sz="1200"/>
              <a:t>) &gt;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</a:rPr>
              <a:t>A</a:t>
            </a:r>
            <a:r>
              <a:rPr baseline="-25000" lang="ru" sz="1200">
                <a:solidFill>
                  <a:schemeClr val="dk1"/>
                </a:solidFill>
              </a:rPr>
              <a:t>k </a:t>
            </a:r>
            <a:r>
              <a:rPr lang="ru" sz="1200">
                <a:solidFill>
                  <a:schemeClr val="dk1"/>
                </a:solidFill>
              </a:rPr>
              <a:t>/ (B</a:t>
            </a:r>
            <a:r>
              <a:rPr baseline="-25000" lang="ru" sz="1200">
                <a:solidFill>
                  <a:schemeClr val="dk1"/>
                </a:solidFill>
              </a:rPr>
              <a:t>l</a:t>
            </a:r>
            <a:r>
              <a:rPr lang="ru" sz="1200">
                <a:solidFill>
                  <a:schemeClr val="dk1"/>
                </a:solidFill>
              </a:rPr>
              <a:t>+A</a:t>
            </a:r>
            <a:r>
              <a:rPr baseline="-25000" lang="ru" sz="1200">
                <a:solidFill>
                  <a:schemeClr val="dk1"/>
                </a:solidFill>
              </a:rPr>
              <a:t>k</a:t>
            </a:r>
            <a:r>
              <a:rPr baseline="30000" lang="ru" sz="1200">
                <a:solidFill>
                  <a:schemeClr val="dk1"/>
                </a:solidFill>
              </a:rPr>
              <a:t>2</a:t>
            </a:r>
            <a:r>
              <a:rPr lang="ru" sz="1200">
                <a:solidFill>
                  <a:schemeClr val="dk1"/>
                </a:solidFill>
              </a:rPr>
              <a:t>)</a:t>
            </a:r>
            <a:endParaRPr sz="1200"/>
          </a:p>
        </p:txBody>
      </p:sp>
      <p:sp>
        <p:nvSpPr>
          <p:cNvPr id="254" name="Google Shape;254;p29"/>
          <p:cNvSpPr/>
          <p:nvPr/>
        </p:nvSpPr>
        <p:spPr>
          <a:xfrm>
            <a:off x="4491450" y="3831638"/>
            <a:ext cx="12303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k = i; l = j</a:t>
            </a:r>
            <a:endParaRPr sz="1200"/>
          </a:p>
        </p:txBody>
      </p:sp>
      <p:sp>
        <p:nvSpPr>
          <p:cNvPr id="255" name="Google Shape;255;p29"/>
          <p:cNvSpPr/>
          <p:nvPr/>
        </p:nvSpPr>
        <p:spPr>
          <a:xfrm>
            <a:off x="6075875" y="4372488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j++</a:t>
            </a:r>
            <a:endParaRPr sz="1200"/>
          </a:p>
        </p:txBody>
      </p:sp>
      <p:sp>
        <p:nvSpPr>
          <p:cNvPr id="256" name="Google Shape;256;p29"/>
          <p:cNvSpPr/>
          <p:nvPr/>
        </p:nvSpPr>
        <p:spPr>
          <a:xfrm>
            <a:off x="4703113" y="2186113"/>
            <a:ext cx="921600" cy="3198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i++</a:t>
            </a:r>
            <a:endParaRPr sz="1200"/>
          </a:p>
        </p:txBody>
      </p:sp>
      <p:sp>
        <p:nvSpPr>
          <p:cNvPr id="257" name="Google Shape;257;p29"/>
          <p:cNvSpPr txBox="1"/>
          <p:nvPr/>
        </p:nvSpPr>
        <p:spPr>
          <a:xfrm>
            <a:off x="5090925" y="3229538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258" name="Google Shape;258;p29"/>
          <p:cNvSpPr txBox="1"/>
          <p:nvPr/>
        </p:nvSpPr>
        <p:spPr>
          <a:xfrm>
            <a:off x="7663375" y="3229538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259" name="Google Shape;259;p29"/>
          <p:cNvSpPr/>
          <p:nvPr/>
        </p:nvSpPr>
        <p:spPr>
          <a:xfrm>
            <a:off x="7792323" y="2002825"/>
            <a:ext cx="1128600" cy="3198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k, l</a:t>
            </a:r>
            <a:endParaRPr sz="1200"/>
          </a:p>
        </p:txBody>
      </p:sp>
      <p:cxnSp>
        <p:nvCxnSpPr>
          <p:cNvPr id="260" name="Google Shape;260;p29"/>
          <p:cNvCxnSpPr>
            <a:stCxn id="248" idx="2"/>
            <a:endCxn id="249" idx="0"/>
          </p:cNvCxnSpPr>
          <p:nvPr/>
        </p:nvCxnSpPr>
        <p:spPr>
          <a:xfrm>
            <a:off x="6536675" y="1075813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9"/>
          <p:cNvCxnSpPr>
            <a:stCxn id="249" idx="2"/>
            <a:endCxn id="250" idx="0"/>
          </p:cNvCxnSpPr>
          <p:nvPr/>
        </p:nvCxnSpPr>
        <p:spPr>
          <a:xfrm>
            <a:off x="6536675" y="1522138"/>
            <a:ext cx="0" cy="1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9"/>
          <p:cNvCxnSpPr>
            <a:stCxn id="250" idx="2"/>
            <a:endCxn id="251" idx="0"/>
          </p:cNvCxnSpPr>
          <p:nvPr/>
        </p:nvCxnSpPr>
        <p:spPr>
          <a:xfrm>
            <a:off x="6536675" y="2052125"/>
            <a:ext cx="0" cy="1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9"/>
          <p:cNvCxnSpPr>
            <a:stCxn id="251" idx="2"/>
            <a:endCxn id="252" idx="0"/>
          </p:cNvCxnSpPr>
          <p:nvPr/>
        </p:nvCxnSpPr>
        <p:spPr>
          <a:xfrm>
            <a:off x="6536675" y="2500975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9"/>
          <p:cNvCxnSpPr>
            <a:stCxn id="252" idx="2"/>
            <a:endCxn id="253" idx="0"/>
          </p:cNvCxnSpPr>
          <p:nvPr/>
        </p:nvCxnSpPr>
        <p:spPr>
          <a:xfrm>
            <a:off x="6536675" y="3023587"/>
            <a:ext cx="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9"/>
          <p:cNvCxnSpPr>
            <a:stCxn id="253" idx="1"/>
            <a:endCxn id="254" idx="0"/>
          </p:cNvCxnSpPr>
          <p:nvPr/>
        </p:nvCxnSpPr>
        <p:spPr>
          <a:xfrm flipH="1">
            <a:off x="5106725" y="3570938"/>
            <a:ext cx="174300" cy="26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>
            <a:stCxn id="254" idx="2"/>
            <a:endCxn id="255" idx="0"/>
          </p:cNvCxnSpPr>
          <p:nvPr/>
        </p:nvCxnSpPr>
        <p:spPr>
          <a:xfrm flipH="1" rot="-5400000">
            <a:off x="5711100" y="3546938"/>
            <a:ext cx="221100" cy="14301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9"/>
          <p:cNvCxnSpPr>
            <a:stCxn id="253" idx="3"/>
            <a:endCxn id="255" idx="0"/>
          </p:cNvCxnSpPr>
          <p:nvPr/>
        </p:nvCxnSpPr>
        <p:spPr>
          <a:xfrm flipH="1">
            <a:off x="6536825" y="3570938"/>
            <a:ext cx="1255500" cy="801600"/>
          </a:xfrm>
          <a:prstGeom prst="bentConnector4">
            <a:avLst>
              <a:gd fmla="val -18967" name="adj1"/>
              <a:gd fmla="val 8473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9"/>
          <p:cNvCxnSpPr>
            <a:stCxn id="255" idx="3"/>
            <a:endCxn id="252" idx="0"/>
          </p:cNvCxnSpPr>
          <p:nvPr/>
        </p:nvCxnSpPr>
        <p:spPr>
          <a:xfrm rot="10800000">
            <a:off x="6536675" y="2627688"/>
            <a:ext cx="460800" cy="1904700"/>
          </a:xfrm>
          <a:prstGeom prst="bentConnector4">
            <a:avLst>
              <a:gd fmla="val -301931" name="adj1"/>
              <a:gd fmla="val 10266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>
            <a:stCxn id="252" idx="1"/>
            <a:endCxn id="256" idx="2"/>
          </p:cNvCxnSpPr>
          <p:nvPr/>
        </p:nvCxnSpPr>
        <p:spPr>
          <a:xfrm rot="10800000">
            <a:off x="5163875" y="2505787"/>
            <a:ext cx="843600" cy="319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>
            <a:stCxn id="256" idx="0"/>
            <a:endCxn id="250" idx="0"/>
          </p:cNvCxnSpPr>
          <p:nvPr/>
        </p:nvCxnSpPr>
        <p:spPr>
          <a:xfrm rot="-5400000">
            <a:off x="5585263" y="1234663"/>
            <a:ext cx="530100" cy="1372800"/>
          </a:xfrm>
          <a:prstGeom prst="bentConnector3">
            <a:avLst>
              <a:gd fmla="val 11037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1" name="Google Shape;271;p29"/>
          <p:cNvCxnSpPr>
            <a:stCxn id="250" idx="3"/>
            <a:endCxn id="259" idx="0"/>
          </p:cNvCxnSpPr>
          <p:nvPr/>
        </p:nvCxnSpPr>
        <p:spPr>
          <a:xfrm>
            <a:off x="7065875" y="1854125"/>
            <a:ext cx="1290600" cy="148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9"/>
          <p:cNvSpPr txBox="1"/>
          <p:nvPr/>
        </p:nvSpPr>
        <p:spPr>
          <a:xfrm>
            <a:off x="6599975" y="2909875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273" name="Google Shape;273;p29"/>
          <p:cNvSpPr txBox="1"/>
          <p:nvPr/>
        </p:nvSpPr>
        <p:spPr>
          <a:xfrm>
            <a:off x="6568325" y="1872575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</a:t>
            </a:r>
            <a:endParaRPr sz="1100"/>
          </a:p>
        </p:txBody>
      </p:sp>
      <p:sp>
        <p:nvSpPr>
          <p:cNvPr id="274" name="Google Shape;274;p29"/>
          <p:cNvSpPr txBox="1"/>
          <p:nvPr/>
        </p:nvSpPr>
        <p:spPr>
          <a:xfrm>
            <a:off x="5617375" y="2491150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sp>
        <p:nvSpPr>
          <p:cNvPr id="275" name="Google Shape;275;p29"/>
          <p:cNvSpPr txBox="1"/>
          <p:nvPr/>
        </p:nvSpPr>
        <p:spPr>
          <a:xfrm>
            <a:off x="7065825" y="1489675"/>
            <a:ext cx="465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нет</a:t>
            </a:r>
            <a:endParaRPr sz="1100"/>
          </a:p>
        </p:txBody>
      </p:sp>
      <p:cxnSp>
        <p:nvCxnSpPr>
          <p:cNvPr id="276" name="Google Shape;276;p29"/>
          <p:cNvCxnSpPr>
            <a:stCxn id="245" idx="4"/>
            <a:endCxn id="248" idx="0"/>
          </p:cNvCxnSpPr>
          <p:nvPr/>
        </p:nvCxnSpPr>
        <p:spPr>
          <a:xfrm>
            <a:off x="6536673" y="592163"/>
            <a:ext cx="0" cy="16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 txBox="1"/>
          <p:nvPr>
            <p:ph idx="1" type="body"/>
          </p:nvPr>
        </p:nvSpPr>
        <p:spPr>
          <a:xfrm>
            <a:off x="311700" y="267225"/>
            <a:ext cx="8520600" cy="4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InputMas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*A);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Ввод одномерного массива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*B);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Сумма элементов одномерного массива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*B);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Проверка условия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Findij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*B,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&amp;k,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&amp;l);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Поиск индексов по условию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 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n, i, j;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bool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"Введите количество элементов в массивах "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cin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&gt;&gt; n;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*C =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[n];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*P =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[n];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InputMas(n, C);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Подзадача 1.1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InputMas(n, P);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Подзадача 1.2</a:t>
            </a:r>
            <a:endParaRPr sz="115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fl =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Check(n, C, P) 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Подзадача 2</a:t>
            </a:r>
            <a:endParaRPr sz="1150">
              <a:solidFill>
                <a:srgbClr val="008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(fl) { 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Findij(n, C, P, i, j); 	</a:t>
            </a:r>
            <a:r>
              <a:rPr lang="ru" sz="1150">
                <a:solidFill>
                  <a:srgbClr val="008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Подзадача 3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 i &lt;&lt; j &lt;&lt;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cout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15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"Условие не выполнено" 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 C;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 P;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Пример. Подзадача 3. Поиск индексов по условию</a:t>
            </a:r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Findij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m, 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*A, 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*B, 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&amp;k, 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&amp;l)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k = 0, l = 0;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 = 0; i &lt; m; i++)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ru" sz="14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 = 0; j &lt; m; j++)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((A[i] / (B[j] + A[i]*A[i]) &gt; (A[k] / (B[l] + A[k]*A[k])) {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k=i;  l=j;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76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4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Основы языка С++. Учебное пособие. М.:  Издательство МЭИ, 2013 – 80 с. ISBN 978-5-7046-1425-8.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Князев А.В. Работа со сложными структурами данных на  языке С++. Учебное пособие. М.: Издательство МЭИ, 2015 – 48 с. ISBN 978-5-7046-1658-0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Программирование. Сборник задач. Учебное пособие.  Санкт-Петербург: Лань, 2019 – 140 с. ISBN 978-5-8114-3857-0 </a:t>
            </a:r>
            <a:r>
              <a:rPr lang="ru"/>
              <a:t>UR</a:t>
            </a:r>
            <a:r>
              <a:rPr lang="ru"/>
              <a:t>L: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https://e.lanbook.com/book/121485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 Керниган, Д.М. Ричи. Язык программирования C. – Национальный Открытый Университет "ИНТУИТ", </a:t>
            </a:r>
            <a:r>
              <a:rPr lang="ru"/>
              <a:t>2016</a:t>
            </a:r>
            <a:r>
              <a:rPr lang="ru"/>
              <a:t>. –  313 с. URL: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https://e.lanbook.com/book/100543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Консультации по информатике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69500" y="1152475"/>
            <a:ext cx="486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https://t.me/+mf4sKa53x8UwMWQy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Расписание</a:t>
            </a:r>
            <a:r>
              <a:rPr lang="ru"/>
              <a:t> (обсуждается)</a:t>
            </a:r>
            <a:r>
              <a:rPr lang="ru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 понедельникам, раз в две недели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 strike="sngStrike"/>
              <a:t>28.11.22 20:00</a:t>
            </a:r>
            <a:endParaRPr strike="sngStrike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12.12.22 20:00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26.12.22 </a:t>
            </a:r>
            <a:r>
              <a:rPr lang="ru"/>
              <a:t>20:00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Консультации перед экзаменом будут </a:t>
            </a:r>
            <a:r>
              <a:rPr b="1" lang="ru"/>
              <a:t>очными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Структурное программирование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300"/>
              <a:t>Структурное программирование</a:t>
            </a:r>
            <a:r>
              <a:rPr lang="ru" sz="2300"/>
              <a:t> - парадигма программирования, в основе которой лежит представление программы в виде иерархической структуры блоков, использующих алгоритмические (базовые, управляющие) структуры (набор из </a:t>
            </a:r>
            <a:r>
              <a:rPr b="1" lang="ru" sz="2300"/>
              <a:t>следования, ветвления и цикла «пока»</a:t>
            </a:r>
            <a:r>
              <a:rPr lang="ru" sz="2300"/>
              <a:t> называется </a:t>
            </a:r>
            <a:r>
              <a:rPr b="1" i="1" lang="ru" sz="2300"/>
              <a:t>базисом Дейкстры</a:t>
            </a:r>
            <a:r>
              <a:rPr lang="ru" sz="2300"/>
              <a:t>, а набор из </a:t>
            </a:r>
            <a:r>
              <a:rPr b="1" lang="ru" sz="2300"/>
              <a:t>следования, ветвления и цикла «до»</a:t>
            </a:r>
            <a:r>
              <a:rPr lang="ru" sz="2300"/>
              <a:t> называется </a:t>
            </a:r>
            <a:r>
              <a:rPr b="1" i="1" lang="ru" sz="2300"/>
              <a:t>базисом Вирта</a:t>
            </a:r>
            <a:r>
              <a:rPr lang="ru" sz="2300"/>
              <a:t>).</a:t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79725" y="232775"/>
            <a:ext cx="42711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Базис Дейкстры</a:t>
            </a:r>
            <a:endParaRPr b="1" sz="2000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31125" y="232775"/>
            <a:ext cx="4271100" cy="5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000"/>
              <a:t>Базис Вирта</a:t>
            </a:r>
            <a:endParaRPr b="1" sz="2000"/>
          </a:p>
        </p:txBody>
      </p:sp>
      <p:sp>
        <p:nvSpPr>
          <p:cNvPr id="81" name="Google Shape;81;p17"/>
          <p:cNvSpPr/>
          <p:nvPr/>
        </p:nvSpPr>
        <p:spPr>
          <a:xfrm>
            <a:off x="967650" y="944232"/>
            <a:ext cx="864600" cy="23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2" name="Google Shape;82;p17"/>
          <p:cNvSpPr/>
          <p:nvPr/>
        </p:nvSpPr>
        <p:spPr>
          <a:xfrm>
            <a:off x="967650" y="1319100"/>
            <a:ext cx="864600" cy="23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83" name="Google Shape;83;p17"/>
          <p:cNvCxnSpPr>
            <a:stCxn id="81" idx="2"/>
            <a:endCxn id="82" idx="0"/>
          </p:cNvCxnSpPr>
          <p:nvPr/>
        </p:nvCxnSpPr>
        <p:spPr>
          <a:xfrm>
            <a:off x="1399950" y="1180332"/>
            <a:ext cx="0" cy="13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7"/>
          <p:cNvCxnSpPr>
            <a:endCxn id="81" idx="0"/>
          </p:cNvCxnSpPr>
          <p:nvPr/>
        </p:nvCxnSpPr>
        <p:spPr>
          <a:xfrm>
            <a:off x="1399350" y="812232"/>
            <a:ext cx="600" cy="13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7"/>
          <p:cNvCxnSpPr>
            <a:stCxn id="82" idx="2"/>
          </p:cNvCxnSpPr>
          <p:nvPr/>
        </p:nvCxnSpPr>
        <p:spPr>
          <a:xfrm flipH="1">
            <a:off x="1399350" y="1555200"/>
            <a:ext cx="600" cy="12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7"/>
          <p:cNvSpPr/>
          <p:nvPr/>
        </p:nvSpPr>
        <p:spPr>
          <a:xfrm>
            <a:off x="279725" y="2554822"/>
            <a:ext cx="868500" cy="2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7" name="Google Shape;87;p17"/>
          <p:cNvSpPr/>
          <p:nvPr/>
        </p:nvSpPr>
        <p:spPr>
          <a:xfrm>
            <a:off x="1659354" y="2554822"/>
            <a:ext cx="868500" cy="2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88" name="Google Shape;88;p17"/>
          <p:cNvSpPr/>
          <p:nvPr/>
        </p:nvSpPr>
        <p:spPr>
          <a:xfrm>
            <a:off x="948458" y="2000081"/>
            <a:ext cx="903000" cy="554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89" name="Google Shape;89;p17"/>
          <p:cNvCxnSpPr>
            <a:stCxn id="88" idx="1"/>
            <a:endCxn id="86" idx="0"/>
          </p:cNvCxnSpPr>
          <p:nvPr/>
        </p:nvCxnSpPr>
        <p:spPr>
          <a:xfrm flipH="1">
            <a:off x="713858" y="2277431"/>
            <a:ext cx="234600" cy="277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8" idx="3"/>
            <a:endCxn id="87" idx="0"/>
          </p:cNvCxnSpPr>
          <p:nvPr/>
        </p:nvCxnSpPr>
        <p:spPr>
          <a:xfrm>
            <a:off x="1851458" y="2277431"/>
            <a:ext cx="242100" cy="277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1398360" y="3169950"/>
            <a:ext cx="3000" cy="11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7"/>
          <p:cNvCxnSpPr>
            <a:stCxn id="86" idx="2"/>
            <a:endCxn id="91" idx="6"/>
          </p:cNvCxnSpPr>
          <p:nvPr/>
        </p:nvCxnSpPr>
        <p:spPr>
          <a:xfrm flipH="1" rot="-5400000">
            <a:off x="880775" y="2655022"/>
            <a:ext cx="353700" cy="687300"/>
          </a:xfrm>
          <a:prstGeom prst="bentConnector4">
            <a:avLst>
              <a:gd fmla="val 49207" name="adj1"/>
              <a:gd fmla="val 99195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7"/>
          <p:cNvCxnSpPr>
            <a:stCxn id="87" idx="2"/>
            <a:endCxn id="91" idx="0"/>
          </p:cNvCxnSpPr>
          <p:nvPr/>
        </p:nvCxnSpPr>
        <p:spPr>
          <a:xfrm rot="5400000">
            <a:off x="1572804" y="2649022"/>
            <a:ext cx="348000" cy="693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7"/>
          <p:cNvCxnSpPr>
            <a:endCxn id="88" idx="0"/>
          </p:cNvCxnSpPr>
          <p:nvPr/>
        </p:nvCxnSpPr>
        <p:spPr>
          <a:xfrm>
            <a:off x="1397258" y="1827881"/>
            <a:ext cx="2700" cy="17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7"/>
          <p:cNvSpPr/>
          <p:nvPr/>
        </p:nvSpPr>
        <p:spPr>
          <a:xfrm>
            <a:off x="5319025" y="945170"/>
            <a:ext cx="864600" cy="23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96" name="Google Shape;96;p17"/>
          <p:cNvSpPr/>
          <p:nvPr/>
        </p:nvSpPr>
        <p:spPr>
          <a:xfrm>
            <a:off x="5319025" y="1320037"/>
            <a:ext cx="864600" cy="236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97" name="Google Shape;97;p17"/>
          <p:cNvCxnSpPr>
            <a:stCxn id="95" idx="2"/>
            <a:endCxn id="96" idx="0"/>
          </p:cNvCxnSpPr>
          <p:nvPr/>
        </p:nvCxnSpPr>
        <p:spPr>
          <a:xfrm>
            <a:off x="5751325" y="1181270"/>
            <a:ext cx="0" cy="138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endCxn id="95" idx="0"/>
          </p:cNvCxnSpPr>
          <p:nvPr/>
        </p:nvCxnSpPr>
        <p:spPr>
          <a:xfrm>
            <a:off x="5750725" y="813170"/>
            <a:ext cx="600" cy="132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6" idx="2"/>
          </p:cNvCxnSpPr>
          <p:nvPr/>
        </p:nvCxnSpPr>
        <p:spPr>
          <a:xfrm flipH="1">
            <a:off x="5750725" y="1556137"/>
            <a:ext cx="600" cy="129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7"/>
          <p:cNvSpPr/>
          <p:nvPr/>
        </p:nvSpPr>
        <p:spPr>
          <a:xfrm>
            <a:off x="4631125" y="2554775"/>
            <a:ext cx="868500" cy="2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1" name="Google Shape;101;p17"/>
          <p:cNvSpPr/>
          <p:nvPr/>
        </p:nvSpPr>
        <p:spPr>
          <a:xfrm>
            <a:off x="6010682" y="2554775"/>
            <a:ext cx="868500" cy="267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02" name="Google Shape;102;p17"/>
          <p:cNvSpPr/>
          <p:nvPr/>
        </p:nvSpPr>
        <p:spPr>
          <a:xfrm>
            <a:off x="5299823" y="2000032"/>
            <a:ext cx="903000" cy="554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103" name="Google Shape;103;p17"/>
          <p:cNvCxnSpPr>
            <a:stCxn id="102" idx="1"/>
            <a:endCxn id="100" idx="0"/>
          </p:cNvCxnSpPr>
          <p:nvPr/>
        </p:nvCxnSpPr>
        <p:spPr>
          <a:xfrm flipH="1">
            <a:off x="5065523" y="2277382"/>
            <a:ext cx="234300" cy="277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102" idx="3"/>
            <a:endCxn id="101" idx="0"/>
          </p:cNvCxnSpPr>
          <p:nvPr/>
        </p:nvCxnSpPr>
        <p:spPr>
          <a:xfrm>
            <a:off x="6202823" y="2277382"/>
            <a:ext cx="242100" cy="277500"/>
          </a:xfrm>
          <a:prstGeom prst="bentConnector2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7"/>
          <p:cNvSpPr/>
          <p:nvPr/>
        </p:nvSpPr>
        <p:spPr>
          <a:xfrm>
            <a:off x="5749701" y="3169906"/>
            <a:ext cx="3000" cy="11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17"/>
          <p:cNvCxnSpPr>
            <a:stCxn id="100" idx="2"/>
            <a:endCxn id="105" idx="6"/>
          </p:cNvCxnSpPr>
          <p:nvPr/>
        </p:nvCxnSpPr>
        <p:spPr>
          <a:xfrm flipH="1" rot="-5400000">
            <a:off x="5232175" y="2654975"/>
            <a:ext cx="353700" cy="687300"/>
          </a:xfrm>
          <a:prstGeom prst="bentConnector4">
            <a:avLst>
              <a:gd fmla="val 49213" name="adj1"/>
              <a:gd fmla="val 100706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101" idx="2"/>
            <a:endCxn id="105" idx="0"/>
          </p:cNvCxnSpPr>
          <p:nvPr/>
        </p:nvCxnSpPr>
        <p:spPr>
          <a:xfrm rot="5400000">
            <a:off x="5924132" y="2648975"/>
            <a:ext cx="348000" cy="693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7"/>
          <p:cNvCxnSpPr>
            <a:endCxn id="102" idx="0"/>
          </p:cNvCxnSpPr>
          <p:nvPr/>
        </p:nvCxnSpPr>
        <p:spPr>
          <a:xfrm>
            <a:off x="5748623" y="1827832"/>
            <a:ext cx="2700" cy="1722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>
            <a:off x="985580" y="4090160"/>
            <a:ext cx="834000" cy="258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913524" y="3571676"/>
            <a:ext cx="978000" cy="3645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17"/>
          <p:cNvCxnSpPr>
            <a:endCxn id="110" idx="0"/>
          </p:cNvCxnSpPr>
          <p:nvPr/>
        </p:nvCxnSpPr>
        <p:spPr>
          <a:xfrm>
            <a:off x="1398024" y="3374576"/>
            <a:ext cx="4500" cy="197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110" idx="2"/>
            <a:endCxn id="109" idx="0"/>
          </p:cNvCxnSpPr>
          <p:nvPr/>
        </p:nvCxnSpPr>
        <p:spPr>
          <a:xfrm>
            <a:off x="1402524" y="3936176"/>
            <a:ext cx="0" cy="1539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7"/>
          <p:cNvCxnSpPr>
            <a:stCxn id="109" idx="2"/>
          </p:cNvCxnSpPr>
          <p:nvPr/>
        </p:nvCxnSpPr>
        <p:spPr>
          <a:xfrm flipH="1" rot="5400000">
            <a:off x="954080" y="3899660"/>
            <a:ext cx="892800" cy="4200"/>
          </a:xfrm>
          <a:prstGeom prst="bentConnector5">
            <a:avLst>
              <a:gd fmla="val -12017" name="adj1"/>
              <a:gd fmla="val 13711458" name="adj2"/>
              <a:gd fmla="val 99911" name="adj3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>
            <a:stCxn id="110" idx="3"/>
          </p:cNvCxnSpPr>
          <p:nvPr/>
        </p:nvCxnSpPr>
        <p:spPr>
          <a:xfrm flipH="1">
            <a:off x="1403424" y="3753926"/>
            <a:ext cx="488100" cy="988500"/>
          </a:xfrm>
          <a:prstGeom prst="bentConnector4">
            <a:avLst>
              <a:gd fmla="val -16737" name="adj1"/>
              <a:gd fmla="val 80927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5324185" y="3548732"/>
            <a:ext cx="859500" cy="2691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5249913" y="3978183"/>
            <a:ext cx="1008000" cy="380700"/>
          </a:xfrm>
          <a:prstGeom prst="diamond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" name="Google Shape;117;p17"/>
          <p:cNvCxnSpPr>
            <a:endCxn id="115" idx="0"/>
          </p:cNvCxnSpPr>
          <p:nvPr/>
        </p:nvCxnSpPr>
        <p:spPr>
          <a:xfrm>
            <a:off x="5749735" y="3318032"/>
            <a:ext cx="4200" cy="230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7"/>
          <p:cNvCxnSpPr>
            <a:stCxn id="115" idx="2"/>
            <a:endCxn id="116" idx="0"/>
          </p:cNvCxnSpPr>
          <p:nvPr/>
        </p:nvCxnSpPr>
        <p:spPr>
          <a:xfrm>
            <a:off x="5753935" y="3817832"/>
            <a:ext cx="0" cy="160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>
            <a:stCxn id="116" idx="2"/>
          </p:cNvCxnSpPr>
          <p:nvPr/>
        </p:nvCxnSpPr>
        <p:spPr>
          <a:xfrm>
            <a:off x="5753913" y="4358883"/>
            <a:ext cx="600" cy="234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7"/>
          <p:cNvCxnSpPr>
            <a:stCxn id="116" idx="1"/>
          </p:cNvCxnSpPr>
          <p:nvPr/>
        </p:nvCxnSpPr>
        <p:spPr>
          <a:xfrm flipH="1" rot="10800000">
            <a:off x="5249913" y="3411933"/>
            <a:ext cx="494700" cy="756600"/>
          </a:xfrm>
          <a:prstGeom prst="bentConnector4">
            <a:avLst>
              <a:gd fmla="val -27628" name="adj1"/>
              <a:gd fmla="val 99279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2660325" y="1060375"/>
            <a:ext cx="1886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Следование</a:t>
            </a:r>
            <a:endParaRPr sz="14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664200" y="2381400"/>
            <a:ext cx="1886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Ветвление</a:t>
            </a:r>
            <a:endParaRPr sz="1400"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2668225" y="3765050"/>
            <a:ext cx="18789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Цикл “пока”</a:t>
            </a:r>
            <a:endParaRPr sz="1400"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6960725" y="1060363"/>
            <a:ext cx="1886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Следование</a:t>
            </a:r>
            <a:endParaRPr sz="1400"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6964600" y="2381388"/>
            <a:ext cx="18867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Ветвление</a:t>
            </a:r>
            <a:endParaRPr sz="1400"/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6968625" y="3765038"/>
            <a:ext cx="1878900" cy="3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1400"/>
              <a:t>Цикл “до”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Методология структурного программирования</a:t>
            </a:r>
            <a:endParaRPr/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была разработана </a:t>
            </a:r>
            <a:r>
              <a:rPr b="1" lang="ru" sz="2300"/>
              <a:t>Э. Дейкстрой</a:t>
            </a:r>
            <a:r>
              <a:rPr lang="ru" sz="2300"/>
              <a:t> и </a:t>
            </a:r>
            <a:r>
              <a:rPr b="1" lang="ru" sz="2300"/>
              <a:t>Н. Виртом</a:t>
            </a:r>
            <a:r>
              <a:rPr lang="ru" sz="2300"/>
              <a:t> в конце 1960 — начале 1970 годов из-за возрастания сложности решаемых на компьютерах задач и проблем, связанных с программами, в которых используется оператор безусловного перехода. 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300"/>
              <a:t>Её основой стала </a:t>
            </a:r>
            <a:r>
              <a:rPr b="1" lang="ru" sz="2300"/>
              <a:t>теорема Бёма-Якопини</a:t>
            </a:r>
            <a:r>
              <a:rPr lang="ru" sz="2300"/>
              <a:t> (1965 год), что применение безусловного перехода не является обязательным, т.е. не существует такой программы с безусловным переходом, которую нельзя было бы записать без него с полным сохранением функциональности.</a:t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структурного программирования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Программа (алгоритм) должна разделяться на независимые части (блоки, подпрограммы).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Подпрограмма имеет одну входную и одну выходную точку (в отличие от программ с использованием оператора безусловного перехода ).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ru" sz="2400"/>
              <a:t>Используются только три базовые управляющие конструкции (следование, ветвление, цикл).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структурного программирования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В программе базовые управляющие конструкции могут быть вложены друг в друга (без их пересечения).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Повторяющиеся фрагменты программы можно оформить в виде подпрограмм (процедур или функций). 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ru" sz="2400"/>
              <a:t>Разработка программы ведётся пошагово, методом «сверху вниз» (нисходящее проектирование).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Достоинства структурного программирования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повышается надежность программ;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повышается эффективность программ;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ru" sz="2400"/>
              <a:t>уменьшается время и стоимость программной разработки;</a:t>
            </a:r>
            <a:endParaRPr sz="2400"/>
          </a:p>
          <a:p>
            <a:pPr indent="-381000" lvl="0" marL="457200" rtl="0" algn="l"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ru" sz="2400"/>
              <a:t>улучшается читабельность программ.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