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38bada38c9_0_3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38bada38c9_0_3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acf576ef53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acf576ef53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acf576ef53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acf576ef53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acf576ef53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acf576ef53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acf576ef53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acf576ef53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acf576ef53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acf576ef53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acf576ef53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acf576ef53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acf576ef53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acf576ef53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acf576ef53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acf576ef53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acf576ef53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acf576ef53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acf576ef53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acf576ef53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38bada36b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38bada36b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acf576ef53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acf576ef53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acf576ef53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acf576ef53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acf576ef53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acf576ef53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acf576ef53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acf576ef53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acf576ef53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acf576ef53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97e02a114c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97e02a114c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8fe90e053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8fe90e053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acf576ef53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acf576ef53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acf576ef53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acf576ef5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acf576ef53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acf576ef53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acf576ef53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acf576ef53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acf576ef53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acf576ef53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e.lanbook.com/book/121485" TargetMode="External"/><Relationship Id="rId4" Type="http://schemas.openxmlformats.org/officeDocument/2006/relationships/hyperlink" Target="https://e.lanbook.com/book/100543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t.me/+mf4sKa53x8UwMWQy" TargetMode="External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311700" y="39786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Перечислимый тип. Структуры. Объединения</a:t>
            </a:r>
            <a:endParaRPr sz="2822"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788" y="340625"/>
            <a:ext cx="8166424" cy="333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Структуры</a:t>
            </a:r>
            <a:endParaRPr/>
          </a:p>
        </p:txBody>
      </p:sp>
      <p:sp>
        <p:nvSpPr>
          <p:cNvPr id="110" name="Google Shape;110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2000"/>
              <a:t>Тег</a:t>
            </a:r>
            <a:r>
              <a:rPr lang="ru" sz="2000"/>
              <a:t> предназначен для различения нескольких структур, объявленных в одной программе.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ru" sz="2000"/>
              <a:t>Список объявлений элементов</a:t>
            </a:r>
            <a:r>
              <a:rPr lang="ru" sz="2000"/>
              <a:t> представляет собой последовательность из одного или более объявлений переменных. Каждая переменная, объявленная в этом списке, называется </a:t>
            </a:r>
            <a:r>
              <a:rPr i="1" lang="ru" sz="2000"/>
              <a:t>элементом структуры</a:t>
            </a:r>
            <a:r>
              <a:rPr lang="ru" sz="2000"/>
              <a:t>. Особенность синтаксиса объявлений элементов структуры состоит в том, что они не могут содержать </a:t>
            </a:r>
            <a:r>
              <a:rPr i="1" lang="ru" sz="2000"/>
              <a:t>спецификаций класса памяти</a:t>
            </a:r>
            <a:r>
              <a:rPr lang="ru" sz="2000"/>
              <a:t> и </a:t>
            </a:r>
            <a:r>
              <a:rPr i="1" lang="ru" sz="2000"/>
              <a:t>инициализаторов</a:t>
            </a:r>
            <a:r>
              <a:rPr lang="ru" sz="2000"/>
              <a:t>. Элементы структуры могут иметь базовый тип, либо быть массивом, указателем, объединением или структурой.</a:t>
            </a:r>
            <a:endParaRPr sz="2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Структуры</a:t>
            </a:r>
            <a:endParaRPr/>
          </a:p>
        </p:txBody>
      </p:sp>
      <p:sp>
        <p:nvSpPr>
          <p:cNvPr id="116" name="Google Shape;116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struct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	 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str[50]; 	 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a, b; </a:t>
            </a:r>
            <a:r>
              <a:rPr lang="ru" sz="16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Объявляем структуру, не задавая тег 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 s; </a:t>
            </a:r>
            <a:r>
              <a:rPr lang="ru" sz="16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и сразу же объявляем переменную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struct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 	 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str[50]; 	 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a, b; 	 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}; </a:t>
            </a:r>
            <a:r>
              <a:rPr lang="ru" sz="16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Объявляем структуру с тегом S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struct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 s; </a:t>
            </a:r>
            <a:r>
              <a:rPr lang="ru" sz="16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Объявляем переменную</a:t>
            </a:r>
            <a:endParaRPr i="1" sz="1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Структуры</a:t>
            </a:r>
            <a:endParaRPr/>
          </a:p>
        </p:txBody>
      </p:sp>
      <p:sp>
        <p:nvSpPr>
          <p:cNvPr id="122" name="Google Shape;122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2200"/>
              <a:t>Элемент структуры не может быть структурой того же типа, в которой он содержится. Однако он может быть указателем на тип структуры, в которую он входит. Размер указателя стандартный, поэтому компилятор знает, сколько памяти потребуется под указатель. Для работы с указателем надо знать размер типа, на который он указывает, но к моменту работы с указателем структура будет полностью объявлена, и, следовательно, размер её будет известен.</a:t>
            </a:r>
            <a:endParaRPr sz="22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Структуры</a:t>
            </a:r>
            <a:endParaRPr/>
          </a:p>
        </p:txBody>
      </p:sp>
      <p:sp>
        <p:nvSpPr>
          <p:cNvPr id="128" name="Google Shape;128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100"/>
              <a:t>Идентификаторы элементов структуры должны различаться между собой. Идентификаторы элементов разных структур могут совпадать.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2100"/>
              <a:t>Для инициализации структуры, как и других составных типов, надо записать список инициализаторов через запятую в фигурных скобках.</a:t>
            </a:r>
            <a:endParaRPr sz="2100"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21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struct</a:t>
            </a:r>
            <a:r>
              <a:rPr lang="ru" sz="2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 s = {</a:t>
            </a:r>
            <a:r>
              <a:rPr lang="ru" sz="21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"Str"</a:t>
            </a:r>
            <a:r>
              <a:rPr lang="ru" sz="2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0, 1};</a:t>
            </a:r>
            <a:endParaRPr sz="21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2100"/>
              <a:t>Две структуры являются разными типами, даже если их объявления полностью совпадают</a:t>
            </a:r>
            <a:endParaRPr sz="21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Структуры</a:t>
            </a:r>
            <a:endParaRPr/>
          </a:p>
        </p:txBody>
      </p:sp>
      <p:sp>
        <p:nvSpPr>
          <p:cNvPr id="134" name="Google Shape;134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/>
              <a:t>Выбор элемента структуры осуществляется с помощью одной из следующих конструкций:</a:t>
            </a:r>
            <a:endParaRPr sz="1700"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700"/>
              <a:t>&lt;</a:t>
            </a:r>
            <a:r>
              <a:rPr i="1" lang="ru" sz="1700"/>
              <a:t>переменная</a:t>
            </a:r>
            <a:r>
              <a:rPr lang="ru" sz="1700"/>
              <a:t>&gt; . &lt;</a:t>
            </a:r>
            <a:r>
              <a:rPr i="1" lang="ru" sz="1700"/>
              <a:t>идентификатор элемента структуры</a:t>
            </a:r>
            <a:r>
              <a:rPr lang="ru" sz="1700"/>
              <a:t>&gt;</a:t>
            </a:r>
            <a:endParaRPr sz="17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/>
              <a:t>&lt;</a:t>
            </a:r>
            <a:r>
              <a:rPr i="1" lang="ru" sz="1700"/>
              <a:t>указатель</a:t>
            </a:r>
            <a:r>
              <a:rPr lang="ru" sz="1700"/>
              <a:t>&gt; -&gt; &lt;</a:t>
            </a:r>
            <a:r>
              <a:rPr i="1" lang="ru" sz="1700"/>
              <a:t>идентификатор элемента структуры</a:t>
            </a:r>
            <a:r>
              <a:rPr lang="ru" sz="1700"/>
              <a:t>&gt;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700"/>
              <a:t>Выражение выбора элемента позволяет получить доступ к элементу структуры. Выражение имеет значение и тип выбранного элемента.</a:t>
            </a:r>
            <a:endParaRPr sz="17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7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/* Объявляем переменную s и указатель p, в который заносим адрес переменной s */</a:t>
            </a:r>
            <a:endParaRPr sz="17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struct</a:t>
            </a:r>
            <a:r>
              <a:rPr lang="ru" sz="17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 s, *p = &amp;s; </a:t>
            </a:r>
            <a:endParaRPr sz="17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s.a  = 10; 	 </a:t>
            </a:r>
            <a:endParaRPr sz="17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381000" lvl="0" marL="76200" marR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p-&gt;b = 20;</a:t>
            </a:r>
            <a:endParaRPr sz="17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Структуры. Пример</a:t>
            </a:r>
            <a:endParaRPr/>
          </a:p>
        </p:txBody>
      </p:sp>
      <p:sp>
        <p:nvSpPr>
          <p:cNvPr id="140" name="Google Shape;140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/>
              <a:t>Вводим массив структур и осуществляем поиск по любой совокупности параметров</a:t>
            </a:r>
            <a:r>
              <a:rPr lang="ru" sz="1700"/>
              <a:t>:</a:t>
            </a:r>
            <a:endParaRPr sz="1500">
              <a:solidFill>
                <a:srgbClr val="2B91A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76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2B91A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#include &lt;string.h&gt;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2B91A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#include &lt;conio.h&gt; 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6200" marR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struct</a:t>
            </a:r>
            <a:r>
              <a:rPr lang="ru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 </a:t>
            </a:r>
            <a:r>
              <a:rPr lang="ru" sz="15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Объявляем структуру, состоящую 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ru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str[21]; </a:t>
            </a:r>
            <a:r>
              <a:rPr lang="ru" sz="15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из строки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ru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a; // </a:t>
            </a:r>
            <a:r>
              <a:rPr lang="ru" sz="15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и целого числа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}; 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381000" lvl="0" marL="76200" marR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struct</a:t>
            </a:r>
            <a:r>
              <a:rPr lang="ru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 s[10]; </a:t>
            </a:r>
            <a:r>
              <a:rPr lang="ru" sz="15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Объявляем массив структур</a:t>
            </a:r>
            <a:endParaRPr sz="150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381000" lvl="0" marL="76200" marR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Структуры. Пример</a:t>
            </a:r>
            <a:endParaRPr/>
          </a:p>
        </p:txBody>
      </p:sp>
      <p:sp>
        <p:nvSpPr>
          <p:cNvPr id="146" name="Google Shape;146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ru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ru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5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ru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argc,  </a:t>
            </a:r>
            <a:r>
              <a:rPr lang="ru" sz="15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ru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*argv[])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ru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n, a, i, check = 0; </a:t>
            </a:r>
            <a:r>
              <a:rPr lang="ru" sz="15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/* Переменная а содержит число, которое будет сравниваться с полем структуры а.</a:t>
            </a:r>
            <a:r>
              <a:rPr lang="ru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Переменная check указывает, нужно ли использовать этот параметр для поиска. */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ru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str[21] = </a:t>
            </a:r>
            <a:r>
              <a:rPr lang="ru" sz="15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""</a:t>
            </a:r>
            <a:r>
              <a:rPr lang="ru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ru" sz="15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/* Переменная str содержит строку, которая будет сравниваться с полем структуры str. Если переменная str содержит пустую строку, этот параметр не используется для поиска. */</a:t>
            </a:r>
            <a:endParaRPr sz="150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FILE *in, *out; </a:t>
            </a:r>
            <a:r>
              <a:rPr lang="ru" sz="15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файлы ввода и вывода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ru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ans; </a:t>
            </a:r>
            <a:r>
              <a:rPr lang="ru" sz="15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переменная для подтверждения ввода</a:t>
            </a:r>
            <a:endParaRPr sz="150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Структуры. Пример</a:t>
            </a:r>
            <a:endParaRPr/>
          </a:p>
        </p:txBody>
      </p:sp>
      <p:sp>
        <p:nvSpPr>
          <p:cNvPr id="152" name="Google Shape;152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marR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ru" sz="14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(argc &lt; 3) { </a:t>
            </a:r>
            <a:r>
              <a:rPr lang="ru" sz="14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Проверяем количество аргументов командной строки</a:t>
            </a:r>
            <a:endParaRPr sz="14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marR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printf</a:t>
            </a:r>
            <a:r>
              <a:rPr lang="ru" sz="14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4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"Too few arguments.\n"</a:t>
            </a:r>
            <a:r>
              <a:rPr lang="ru" sz="14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endParaRPr sz="14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marR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ru" sz="14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Открываем файл на чтение</a:t>
            </a:r>
            <a:endParaRPr sz="14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ru" sz="14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((in  = fopen(argv[1], </a:t>
            </a:r>
            <a:r>
              <a:rPr lang="ru" sz="14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"r"</a:t>
            </a:r>
            <a:r>
              <a:rPr lang="ru" sz="14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)) == </a:t>
            </a:r>
            <a:r>
              <a:rPr lang="ru" sz="14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ru" sz="14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ru" sz="14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marR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printf</a:t>
            </a:r>
            <a:r>
              <a:rPr lang="ru" sz="14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4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"It is impossible to open file '%s'.\n"</a:t>
            </a:r>
            <a:r>
              <a:rPr lang="ru" sz="14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argv[1]);</a:t>
            </a:r>
            <a:endParaRPr sz="14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marR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ru" sz="14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Открываем файл на запись</a:t>
            </a:r>
            <a:endParaRPr sz="14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ru" sz="14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((out = fopen(argv[2], </a:t>
            </a:r>
            <a:r>
              <a:rPr lang="ru" sz="14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"w"</a:t>
            </a:r>
            <a:r>
              <a:rPr lang="ru" sz="14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)) == </a:t>
            </a:r>
            <a:r>
              <a:rPr lang="ru" sz="14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ru" sz="14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4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marR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printf</a:t>
            </a:r>
            <a:r>
              <a:rPr lang="ru" sz="14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4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"It is impossible to open file '%s'.\n"</a:t>
            </a:r>
            <a:r>
              <a:rPr lang="ru" sz="14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argv[2]);</a:t>
            </a:r>
            <a:endParaRPr sz="14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marR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fclose(in);</a:t>
            </a:r>
            <a:endParaRPr sz="14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marR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ru" sz="14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5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Структуры. Пример</a:t>
            </a:r>
            <a:endParaRPr/>
          </a:p>
        </p:txBody>
      </p:sp>
      <p:sp>
        <p:nvSpPr>
          <p:cNvPr id="158" name="Google Shape;158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Считываем из файла значения элементов массива структур</a:t>
            </a:r>
            <a:endParaRPr sz="145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ru" sz="14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(n = 0; !feof(in); n++) {</a:t>
            </a:r>
            <a:endParaRPr sz="14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marR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fscanf</a:t>
            </a:r>
            <a:r>
              <a:rPr lang="ru" sz="14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(in, </a:t>
            </a:r>
            <a:r>
              <a:rPr lang="ru" sz="14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"%s%d"</a:t>
            </a:r>
            <a:r>
              <a:rPr lang="ru" sz="14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s[n].str, &amp;s[n].a);</a:t>
            </a:r>
            <a:endParaRPr sz="14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fclose(in);</a:t>
            </a:r>
            <a:endParaRPr sz="14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Нужно ли искать по строке?</a:t>
            </a:r>
            <a:endParaRPr sz="14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printf</a:t>
            </a:r>
            <a:r>
              <a:rPr lang="ru" sz="14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4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"Use Str for search? "</a:t>
            </a:r>
            <a:r>
              <a:rPr lang="ru" sz="14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endParaRPr sz="14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ans = getche();</a:t>
            </a:r>
            <a:endParaRPr sz="14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ru" sz="14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(ans == </a:t>
            </a:r>
            <a:r>
              <a:rPr lang="ru" sz="14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'y'</a:t>
            </a:r>
            <a:r>
              <a:rPr lang="ru" sz="14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|| ans == </a:t>
            </a:r>
            <a:r>
              <a:rPr lang="ru" sz="14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'Y'</a:t>
            </a:r>
            <a:r>
              <a:rPr lang="ru" sz="14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4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ru" sz="14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Если да - вводим строку для поиска с клавиатуры</a:t>
            </a:r>
            <a:endParaRPr sz="14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marR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printf</a:t>
            </a:r>
            <a:r>
              <a:rPr lang="ru" sz="14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4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"\nInput string for search: "</a:t>
            </a:r>
            <a:r>
              <a:rPr lang="ru" sz="14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endParaRPr sz="14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marR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scanf</a:t>
            </a:r>
            <a:r>
              <a:rPr lang="ru" sz="14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4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"%s"</a:t>
            </a:r>
            <a:r>
              <a:rPr lang="ru" sz="14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str);</a:t>
            </a:r>
            <a:endParaRPr sz="14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5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Структуры. Пример</a:t>
            </a:r>
            <a:endParaRPr/>
          </a:p>
        </p:txBody>
      </p:sp>
      <p:sp>
        <p:nvSpPr>
          <p:cNvPr id="164" name="Google Shape;164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Нужно ли искать по целочисленному параметру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printf</a:t>
            </a:r>
            <a:r>
              <a:rPr lang="ru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5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"Use A for search? "</a:t>
            </a:r>
            <a:r>
              <a:rPr lang="ru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ans = getche();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ru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(ans == </a:t>
            </a:r>
            <a:r>
              <a:rPr lang="ru" sz="15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'y'</a:t>
            </a:r>
            <a:r>
              <a:rPr lang="ru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|| ans == </a:t>
            </a:r>
            <a:r>
              <a:rPr lang="ru" sz="15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'Y'</a:t>
            </a:r>
            <a:r>
              <a:rPr lang="ru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marR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/* Если да - меняем значение check, вводим число для поиска с клавиатуры */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marR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check = 1; 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marR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printf</a:t>
            </a:r>
            <a:r>
              <a:rPr lang="ru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5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"\nInput A: "</a:t>
            </a:r>
            <a:r>
              <a:rPr lang="ru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marR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scanf</a:t>
            </a:r>
            <a:r>
              <a:rPr lang="ru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5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"%d"</a:t>
            </a:r>
            <a:r>
              <a:rPr lang="ru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&amp;a);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50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820"/>
              <a:t>Список литературы по курсу</a:t>
            </a:r>
            <a:endParaRPr sz="2820"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Князев А.В. Основы языка С++. Учебное пособие. М.:  Издательство МЭИ, 2013 – 80 с. ISBN 978-5-7046-1425-8.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Князев А.В. Работа со сложными структурами данных на  языке С++. Учебное пособие. М.: Издательство МЭИ, 2015 – 48 с. ISBN 978-5-7046-1658-0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Программирование. Сборник задач. Учебное пособие.  Санкт-Петербург: Лань, 2019 – 140 с. ISBN 978-5-8114-3857-0 </a:t>
            </a:r>
            <a:r>
              <a:rPr lang="ru"/>
              <a:t>UR</a:t>
            </a:r>
            <a:r>
              <a:rPr lang="ru"/>
              <a:t>L: </a:t>
            </a:r>
            <a:r>
              <a:rPr lang="ru" u="sng">
                <a:solidFill>
                  <a:schemeClr val="hlink"/>
                </a:solidFill>
                <a:hlinkClick r:id="rId3"/>
              </a:rPr>
              <a:t>https://e.lanbook.com/book/121485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В. Керниган, Д.М. Ричи. Язык программирования C. – Национальный Открытый Университет "ИНТУИТ", </a:t>
            </a:r>
            <a:r>
              <a:rPr lang="ru"/>
              <a:t>2016</a:t>
            </a:r>
            <a:r>
              <a:rPr lang="ru"/>
              <a:t>. –  313 с. URL: </a:t>
            </a:r>
            <a:r>
              <a:rPr lang="ru" u="sng">
                <a:solidFill>
                  <a:schemeClr val="hlink"/>
                </a:solidFill>
                <a:hlinkClick r:id="rId4"/>
              </a:rPr>
              <a:t>https://e.lanbook.com/book/100543</a:t>
            </a:r>
            <a:r>
              <a:rPr lang="ru"/>
              <a:t> 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Структуры. Пример</a:t>
            </a:r>
            <a:endParaRPr/>
          </a:p>
        </p:txBody>
      </p:sp>
      <p:sp>
        <p:nvSpPr>
          <p:cNvPr id="170" name="Google Shape;170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marR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ru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(i = 0; i &lt; n; i++) {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marR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/* Данное условие проверяет содержимое структуры на равенство параметрам поиска, учитывая необходимость сравнения с этим параметром */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marR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ru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((!*str || </a:t>
            </a:r>
            <a:r>
              <a:rPr lang="ru" sz="15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strcmp</a:t>
            </a:r>
            <a:r>
              <a:rPr lang="ru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(str, s[i].str) == 0) 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914400" marR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&amp;&amp; (!check || a == s[i].a)) {                       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	</a:t>
            </a:r>
            <a:r>
              <a:rPr lang="ru" sz="15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fprintf</a:t>
            </a:r>
            <a:r>
              <a:rPr lang="ru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(out, </a:t>
            </a:r>
            <a:r>
              <a:rPr lang="ru" sz="15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"%-30s %3d\n"</a:t>
            </a:r>
            <a:r>
              <a:rPr lang="ru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s[i].str, s[i].a);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fclose(out);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50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Объединения</a:t>
            </a:r>
            <a:endParaRPr/>
          </a:p>
        </p:txBody>
      </p:sp>
      <p:sp>
        <p:nvSpPr>
          <p:cNvPr id="176" name="Google Shape;176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00"/>
              <a:t>Объединение</a:t>
            </a:r>
            <a:r>
              <a:rPr lang="ru" sz="2000"/>
              <a:t> позволяет в разные моменты времени хранить в одном объекте значения разных типов. </a:t>
            </a:r>
            <a:endParaRPr sz="2000"/>
          </a:p>
          <a:p>
            <a:pPr indent="0" lvl="0" marL="0" marR="762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ru" sz="2000"/>
              <a:t>В процессе объявления объединения с ним ассоциируется набор типов значений, которые могут храниться в данном объединении. В каждый момент времени объединение может хранить значение только одного типа из набора. Контроль над тем, какого типа значение хранится в данный момент в объединении, возлагается на программиста.</a:t>
            </a:r>
            <a:endParaRPr sz="20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Объединения</a:t>
            </a:r>
            <a:endParaRPr/>
          </a:p>
        </p:txBody>
      </p:sp>
      <p:sp>
        <p:nvSpPr>
          <p:cNvPr id="182" name="Google Shape;182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FF"/>
                </a:solidFill>
              </a:rPr>
              <a:t>union</a:t>
            </a:r>
            <a:r>
              <a:rPr lang="ru"/>
              <a:t> [&lt;</a:t>
            </a:r>
            <a:r>
              <a:rPr i="1" lang="ru"/>
              <a:t>тег</a:t>
            </a:r>
            <a:r>
              <a:rPr lang="ru"/>
              <a:t>&gt;] {&lt;</a:t>
            </a:r>
            <a:r>
              <a:rPr i="1" lang="ru"/>
              <a:t>список объявлений элементов</a:t>
            </a:r>
            <a:r>
              <a:rPr lang="ru"/>
              <a:t>&gt;} &lt;</a:t>
            </a:r>
            <a:r>
              <a:rPr i="1" lang="ru"/>
              <a:t>описатель</a:t>
            </a:r>
            <a:r>
              <a:rPr lang="ru"/>
              <a:t>&gt; [, &lt;</a:t>
            </a:r>
            <a:r>
              <a:rPr i="1" lang="ru"/>
              <a:t>описатель</a:t>
            </a:r>
            <a:r>
              <a:rPr lang="ru"/>
              <a:t>&gt; ...];</a:t>
            </a:r>
            <a:endParaRPr/>
          </a:p>
          <a:p>
            <a:pPr indent="0" lvl="0" marL="457200" marR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FF"/>
                </a:solidFill>
              </a:rPr>
              <a:t>union</a:t>
            </a:r>
            <a:r>
              <a:rPr lang="ru"/>
              <a:t>  &lt;</a:t>
            </a:r>
            <a:r>
              <a:rPr i="1" lang="ru"/>
              <a:t>тег</a:t>
            </a:r>
            <a:r>
              <a:rPr lang="ru"/>
              <a:t>&gt;   &lt;</a:t>
            </a:r>
            <a:r>
              <a:rPr i="1" lang="ru"/>
              <a:t>описатель</a:t>
            </a:r>
            <a:r>
              <a:rPr lang="ru"/>
              <a:t>&gt; [, &lt;</a:t>
            </a:r>
            <a:r>
              <a:rPr i="1" lang="ru"/>
              <a:t>описатель</a:t>
            </a:r>
            <a:r>
              <a:rPr lang="ru"/>
              <a:t>&gt; ...];</a:t>
            </a:r>
            <a:endParaRPr/>
          </a:p>
          <a:p>
            <a:pPr indent="0" lvl="0" marL="0" marR="76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i="1" lang="ru"/>
              <a:t>Тег</a:t>
            </a:r>
            <a:r>
              <a:rPr lang="ru"/>
              <a:t> предназначен для различения нескольких объединений, объявленных в одной программе.</a:t>
            </a:r>
            <a:endParaRPr/>
          </a:p>
          <a:p>
            <a:pPr indent="0" lvl="0" marL="0" marR="762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ru"/>
              <a:t>Память, которая выделяется переменной типа </a:t>
            </a:r>
            <a:r>
              <a:rPr i="1" lang="ru"/>
              <a:t>объединение</a:t>
            </a:r>
            <a:r>
              <a:rPr lang="ru"/>
              <a:t>, определяется размером наиболее длинного элемента объединения. Все элементы объединения размещаются в одной и той же области памяти с одного и того же адреса. Значение текущего элемента объединения теряется, когда другому элементу объединения присваивается значение.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</a:t>
            </a:r>
            <a:endParaRPr/>
          </a:p>
        </p:txBody>
      </p:sp>
      <p:sp>
        <p:nvSpPr>
          <p:cNvPr id="188" name="Google Shape;188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2B91A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#include &lt;stdio.h&gt;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enum</a:t>
            </a:r>
            <a:r>
              <a:rPr lang="ru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Choice {ONE, TWO};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struct</a:t>
            </a:r>
            <a:r>
              <a:rPr lang="ru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ru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name[20];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enum</a:t>
            </a:r>
            <a:r>
              <a:rPr lang="ru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Choice ch;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union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 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marR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ru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i;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marR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lang="ru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d;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 x;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struct</a:t>
            </a:r>
            <a:r>
              <a:rPr lang="ru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 s = {</a:t>
            </a:r>
            <a:r>
              <a:rPr lang="ru" sz="15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"Example"</a:t>
            </a:r>
            <a:r>
              <a:rPr lang="ru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ONE, 5};</a:t>
            </a:r>
            <a:endParaRPr sz="15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</a:t>
            </a:r>
            <a:endParaRPr/>
          </a:p>
        </p:txBody>
      </p:sp>
      <p:sp>
        <p:nvSpPr>
          <p:cNvPr id="194" name="Google Shape;194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ru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5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ru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printf</a:t>
            </a:r>
            <a:r>
              <a:rPr lang="ru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5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"%s\n"</a:t>
            </a:r>
            <a:r>
              <a:rPr lang="ru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s.name);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switch</a:t>
            </a:r>
            <a:r>
              <a:rPr lang="ru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(s.ch)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marR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</a:t>
            </a:r>
            <a:r>
              <a:rPr lang="ru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ONE: 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914400" marR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printf</a:t>
            </a:r>
            <a:r>
              <a:rPr lang="ru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5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"%d"</a:t>
            </a:r>
            <a:r>
              <a:rPr lang="ru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s.x.i); 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914400" marR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lang="ru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marR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</a:t>
            </a:r>
            <a:r>
              <a:rPr lang="ru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TWO: 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914400" marR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printf</a:t>
            </a:r>
            <a:r>
              <a:rPr lang="ru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5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"%lf"</a:t>
            </a:r>
            <a:r>
              <a:rPr lang="ru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s.x.d); 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914400" marR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lang="ru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ru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0;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500">
              <a:solidFill>
                <a:srgbClr val="2B91A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820"/>
              <a:t>Консультации по информатике</a:t>
            </a:r>
            <a:endParaRPr sz="2820"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969500" y="1152475"/>
            <a:ext cx="4862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u="sng">
                <a:solidFill>
                  <a:schemeClr val="hlink"/>
                </a:solidFill>
                <a:hlinkClick r:id="rId3"/>
              </a:rPr>
              <a:t>https://t.me/+mf4sKa53x8UwMWQy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Расписание</a:t>
            </a:r>
            <a:r>
              <a:rPr lang="ru"/>
              <a:t> (обсуждается)</a:t>
            </a:r>
            <a:r>
              <a:rPr lang="ru"/>
              <a:t>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По понедельникам, раз в две недели</a:t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ru" strike="sngStrike"/>
              <a:t>28.11.22 20:00</a:t>
            </a:r>
            <a:endParaRPr strike="sngStrike"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ru"/>
              <a:t>12.12.22 20:00</a:t>
            </a:r>
            <a:endParaRPr b="1"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26.12.22 20:00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16.01.23 20:00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Консультации перед экзаменом будут </a:t>
            </a:r>
            <a:r>
              <a:rPr b="1" lang="ru"/>
              <a:t>очными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152475"/>
            <a:ext cx="3416400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Перечислимый тип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/>
              <a:t>Перечислимый тип</a:t>
            </a:r>
            <a:r>
              <a:rPr lang="ru"/>
              <a:t> задаёт тип, который является подмножеством целого типа.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Объявление переменной перечислимого типа задаёт имя переменной и определяет список именованных констант, называемый списком перечисления: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FF"/>
                </a:solidFill>
              </a:rPr>
              <a:t>enum</a:t>
            </a:r>
            <a:r>
              <a:rPr lang="ru"/>
              <a:t> [&lt;</a:t>
            </a:r>
            <a:r>
              <a:rPr i="1" lang="ru"/>
              <a:t>тег</a:t>
            </a:r>
            <a:r>
              <a:rPr lang="ru"/>
              <a:t>&gt;] {&lt;</a:t>
            </a:r>
            <a:r>
              <a:rPr i="1" lang="ru"/>
              <a:t>список перечисления</a:t>
            </a:r>
            <a:r>
              <a:rPr lang="ru"/>
              <a:t>&gt;} &lt;</a:t>
            </a:r>
            <a:r>
              <a:rPr i="1" lang="ru"/>
              <a:t>описатель</a:t>
            </a:r>
            <a:r>
              <a:rPr lang="ru"/>
              <a:t>&gt; [, &lt;</a:t>
            </a:r>
            <a:r>
              <a:rPr i="1" lang="ru"/>
              <a:t>описатель</a:t>
            </a:r>
            <a:r>
              <a:rPr lang="ru"/>
              <a:t>&gt; ...];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>
                <a:solidFill>
                  <a:srgbClr val="0000FF"/>
                </a:solidFill>
              </a:rPr>
              <a:t>enum</a:t>
            </a:r>
            <a:r>
              <a:rPr lang="ru"/>
              <a:t>  &lt;</a:t>
            </a:r>
            <a:r>
              <a:rPr i="1" lang="ru"/>
              <a:t>тег</a:t>
            </a:r>
            <a:r>
              <a:rPr lang="ru"/>
              <a:t>&gt;   &lt;</a:t>
            </a:r>
            <a:r>
              <a:rPr i="1" lang="ru"/>
              <a:t>описатель</a:t>
            </a:r>
            <a:r>
              <a:rPr lang="ru"/>
              <a:t>&gt; [, &lt;</a:t>
            </a:r>
            <a:r>
              <a:rPr i="1" lang="ru"/>
              <a:t>описатель</a:t>
            </a:r>
            <a:r>
              <a:rPr lang="ru"/>
              <a:t>&gt; ...];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Перечислимый тип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/>
              <a:t>Тег</a:t>
            </a:r>
            <a:r>
              <a:rPr lang="ru"/>
              <a:t> предназначен для различения нескольких перечислимых типов, объявленных в одной программе.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ru"/>
              <a:t>Список перечисления</a:t>
            </a:r>
            <a:r>
              <a:rPr lang="ru"/>
              <a:t> содержит одну или более конструкций вида: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&lt;</a:t>
            </a:r>
            <a:r>
              <a:rPr i="1" lang="ru"/>
              <a:t>идентификатор</a:t>
            </a:r>
            <a:r>
              <a:rPr lang="ru"/>
              <a:t>&gt; [= &lt;</a:t>
            </a:r>
            <a:r>
              <a:rPr i="1" lang="ru"/>
              <a:t>константное выражение</a:t>
            </a:r>
            <a:r>
              <a:rPr lang="ru"/>
              <a:t>&gt;]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Конструкции в </a:t>
            </a:r>
            <a:r>
              <a:rPr i="1" lang="ru"/>
              <a:t>списке</a:t>
            </a:r>
            <a:r>
              <a:rPr lang="ru"/>
              <a:t> </a:t>
            </a:r>
            <a:r>
              <a:rPr i="1" lang="ru"/>
              <a:t>перечисления </a:t>
            </a:r>
            <a:r>
              <a:rPr lang="ru"/>
              <a:t>разделяются запятыми. Каждый </a:t>
            </a:r>
            <a:r>
              <a:rPr i="1" lang="ru"/>
              <a:t>идентификатор</a:t>
            </a:r>
            <a:r>
              <a:rPr lang="ru"/>
              <a:t> именует элемент </a:t>
            </a:r>
            <a:r>
              <a:rPr i="1" lang="ru"/>
              <a:t>списка перечисления</a:t>
            </a:r>
            <a:r>
              <a:rPr lang="ru"/>
              <a:t>. По умолчанию, если не задано </a:t>
            </a:r>
            <a:r>
              <a:rPr i="1" lang="ru"/>
              <a:t>константное выражение</a:t>
            </a:r>
            <a:r>
              <a:rPr lang="ru"/>
              <a:t>, первому элементу присваивается значение 0, следующему элементу – значение 1 и т.д.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Перечислимый тип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Запись = &lt;</a:t>
            </a:r>
            <a:r>
              <a:rPr i="1" lang="ru"/>
              <a:t>константное выражение</a:t>
            </a:r>
            <a:r>
              <a:rPr lang="ru"/>
              <a:t>&gt; изменяет умалчиваемую последовательность значений. Элемент, </a:t>
            </a:r>
            <a:r>
              <a:rPr i="1" lang="ru"/>
              <a:t>идентификатор</a:t>
            </a:r>
            <a:r>
              <a:rPr lang="ru"/>
              <a:t> которого предшествует записи = &lt;</a:t>
            </a:r>
            <a:r>
              <a:rPr i="1" lang="ru"/>
              <a:t>константное выражение</a:t>
            </a:r>
            <a:r>
              <a:rPr lang="ru"/>
              <a:t>&gt;, принимает значение, задаваемое этим </a:t>
            </a:r>
            <a:r>
              <a:rPr i="1" lang="ru"/>
              <a:t>константным выражением</a:t>
            </a:r>
            <a:r>
              <a:rPr lang="ru"/>
              <a:t>. </a:t>
            </a:r>
            <a:r>
              <a:rPr i="1" lang="ru"/>
              <a:t>Константное выражение</a:t>
            </a:r>
            <a:r>
              <a:rPr lang="ru"/>
              <a:t> должно иметь тип </a:t>
            </a:r>
            <a:r>
              <a:rPr i="1" lang="ru"/>
              <a:t>int</a:t>
            </a:r>
            <a:r>
              <a:rPr lang="ru"/>
              <a:t> и может быть как положительным, так и отрицательным. Следующий элемент списка получает значение, равное &lt;</a:t>
            </a:r>
            <a:r>
              <a:rPr i="1" lang="ru"/>
              <a:t>константное выражение</a:t>
            </a:r>
            <a:r>
              <a:rPr lang="ru"/>
              <a:t>&gt; + 1, если только его значение не задаётся явно другим </a:t>
            </a:r>
            <a:r>
              <a:rPr i="1" lang="ru"/>
              <a:t>константным выражением</a:t>
            </a:r>
            <a:r>
              <a:rPr lang="ru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В </a:t>
            </a:r>
            <a:r>
              <a:rPr i="1" lang="ru"/>
              <a:t>списке перечисления</a:t>
            </a:r>
            <a:r>
              <a:rPr lang="ru"/>
              <a:t> могут содержаться элементы, которым сопоставлены одинаковые значения, однако каждый </a:t>
            </a:r>
            <a:r>
              <a:rPr i="1" lang="ru"/>
              <a:t>идентификатор</a:t>
            </a:r>
            <a:r>
              <a:rPr lang="ru"/>
              <a:t> в списке должен быть уникальным. Кроме того, </a:t>
            </a:r>
            <a:r>
              <a:rPr i="1" lang="ru"/>
              <a:t>идентификатор</a:t>
            </a:r>
            <a:r>
              <a:rPr lang="ru"/>
              <a:t> элемента списка перечисления должен быть отличным от </a:t>
            </a:r>
            <a:r>
              <a:rPr i="1" lang="ru"/>
              <a:t>идентификаторов</a:t>
            </a:r>
            <a:r>
              <a:rPr lang="ru"/>
              <a:t> элементов всех остальных </a:t>
            </a:r>
            <a:r>
              <a:rPr i="1" lang="ru"/>
              <a:t>списков перечислений</a:t>
            </a:r>
            <a:r>
              <a:rPr lang="ru"/>
              <a:t>, а также от других </a:t>
            </a:r>
            <a:r>
              <a:rPr i="1" lang="ru"/>
              <a:t>идентификаторов</a:t>
            </a:r>
            <a:r>
              <a:rPr lang="ru"/>
              <a:t>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Перечислимый тип. Пример</a:t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enum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Weekdays {SA, SU,     MO, TU, WE, TH, FR}; 	 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enum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Weekdays {SA, SU = 0, MO, TU, WE, TH, FR};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SA и SU имеют одинаковое значение</a:t>
            </a:r>
            <a:endParaRPr sz="160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6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	 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enum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Weekdays d1 = SA, d2 = SU, d3 = WE, d4;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d4 = 2; 		</a:t>
            </a:r>
            <a:r>
              <a:rPr lang="ru" sz="16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Ошибка! 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d4 = d1 + d2; 	</a:t>
            </a:r>
            <a:r>
              <a:rPr lang="ru" sz="16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Ошибка! 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d4 = (</a:t>
            </a:r>
            <a:r>
              <a:rPr lang="ru" sz="16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enum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Weekdays)(d1 + d2); 	</a:t>
            </a:r>
            <a:r>
              <a:rPr lang="ru" sz="16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Можно, но результат 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d4 = (</a:t>
            </a:r>
            <a:r>
              <a:rPr lang="ru" sz="16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enum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Weekdays)(d1 - d2); 	</a:t>
            </a:r>
            <a:r>
              <a:rPr lang="ru" sz="16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может не попасть 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d4 = (</a:t>
            </a:r>
            <a:r>
              <a:rPr lang="ru" sz="16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enum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Weekdays)(TH * FR); 	</a:t>
            </a:r>
            <a:r>
              <a:rPr lang="ru" sz="16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в область определения 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d4 = (</a:t>
            </a:r>
            <a:r>
              <a:rPr lang="ru" sz="16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enum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Weekdays)(WE / TU); 	</a:t>
            </a:r>
            <a:r>
              <a:rPr lang="ru" sz="16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перечисления 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Структуры</a:t>
            </a:r>
            <a:endParaRPr/>
          </a:p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00"/>
              <a:t>Структура</a:t>
            </a:r>
            <a:r>
              <a:rPr lang="ru" sz="2000"/>
              <a:t> позволяет объединить в одном объекте совокупность значений, которые могут иметь различные типы. Однако в языке С реализован очень ограниченный набор операций над структурами как единым целым: </a:t>
            </a:r>
            <a:endParaRPr sz="2000"/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ru" sz="2000"/>
              <a:t>передача функции в качестве аргумента, 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ru" sz="2000"/>
              <a:t>возврат в качестве значения функции, 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ru" sz="2000"/>
              <a:t>получение адреса. 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2000"/>
              <a:t>Можно присваивать одну структуру другой, если они имеют одинаковый тип.</a:t>
            </a:r>
            <a:endParaRPr sz="2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Структуры</a:t>
            </a:r>
            <a:endParaRPr/>
          </a:p>
        </p:txBody>
      </p:sp>
      <p:sp>
        <p:nvSpPr>
          <p:cNvPr id="104" name="Google Shape;104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/>
              <a:t>Объявление структуры задает имя структурного типа и/или последовательность объявлений переменных, называемых элементами структуры. Эти элементы могут иметь различные типы.</a:t>
            </a:r>
            <a:endParaRPr sz="20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0000FF"/>
                </a:solidFill>
              </a:rPr>
              <a:t>struct</a:t>
            </a:r>
            <a:r>
              <a:rPr lang="ru" sz="2000"/>
              <a:t> [&lt;</a:t>
            </a:r>
            <a:r>
              <a:rPr i="1" lang="ru" sz="2000"/>
              <a:t>тег</a:t>
            </a:r>
            <a:r>
              <a:rPr lang="ru" sz="2000"/>
              <a:t>&gt;] {&lt;</a:t>
            </a:r>
            <a:r>
              <a:rPr i="1" lang="ru" sz="2000"/>
              <a:t>список объявлений элементов</a:t>
            </a:r>
            <a:r>
              <a:rPr lang="ru" sz="2000"/>
              <a:t>&gt;} &lt;</a:t>
            </a:r>
            <a:r>
              <a:rPr i="1" lang="ru" sz="2000"/>
              <a:t>описатель</a:t>
            </a:r>
            <a:r>
              <a:rPr lang="ru" sz="2000"/>
              <a:t>&gt; [, &lt;</a:t>
            </a:r>
            <a:r>
              <a:rPr i="1" lang="ru" sz="2000"/>
              <a:t>описатель</a:t>
            </a:r>
            <a:r>
              <a:rPr lang="ru" sz="2000"/>
              <a:t>&gt; ...];</a:t>
            </a:r>
            <a:endParaRPr sz="2000"/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2000">
                <a:solidFill>
                  <a:srgbClr val="0000FF"/>
                </a:solidFill>
              </a:rPr>
              <a:t>struct</a:t>
            </a:r>
            <a:r>
              <a:rPr lang="ru" sz="2000"/>
              <a:t>  &lt;</a:t>
            </a:r>
            <a:r>
              <a:rPr i="1" lang="ru" sz="2000"/>
              <a:t>тег</a:t>
            </a:r>
            <a:r>
              <a:rPr lang="ru" sz="2000"/>
              <a:t>&gt;   &lt;</a:t>
            </a:r>
            <a:r>
              <a:rPr i="1" lang="ru" sz="2000"/>
              <a:t>описатель</a:t>
            </a:r>
            <a:r>
              <a:rPr lang="ru" sz="2000"/>
              <a:t>&gt; [, &lt;</a:t>
            </a:r>
            <a:r>
              <a:rPr i="1" lang="ru" sz="2000"/>
              <a:t>описатель</a:t>
            </a:r>
            <a:r>
              <a:rPr lang="ru" sz="2000"/>
              <a:t>&gt; ...];</a:t>
            </a:r>
            <a:endParaRPr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