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AC7CF3-67B6-4BEB-8B02-E15886C45E3F}">
  <a:tblStyle styleId="{17AC7CF3-67B6-4BEB-8B02-E15886C45E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8bada38c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8bada38c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ac0c91a3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ac0c91a3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ac0c91a3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ac0c91a3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ac0c91a3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ac0c91a3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ac0c91a3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ac0c91a3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ac0c91a3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ac0c91a3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ac0c91a3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ac0c91a3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ac0c91a3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ac0c91a3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ac0c91a3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ac0c91a3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ac0c91a3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bac0c91a3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ac0c91a3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ac0c91a3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8bada36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8bada36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bac0c91a3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bac0c91a3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bac0c91a3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bac0c91a3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bac0c91a3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bac0c91a3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7e02a114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7e02a114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ac0c91a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ac0c91a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fe90e0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fe90e0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ac0c91a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ac0c91a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ac0c91a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ac0c91a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ac0c91a3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ac0c91a3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ac0c91a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ac0c91a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lanbook.com/book/121485" TargetMode="External"/><Relationship Id="rId4" Type="http://schemas.openxmlformats.org/officeDocument/2006/relationships/hyperlink" Target="https://e.lanbook.com/book/10054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mf4sKa53x8UwMWQy"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mpei.ru/Education/realization/Documents/graph1-o-22-23.pdf"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978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Методы сортировки</a:t>
            </a:r>
            <a:endParaRPr sz="2822"/>
          </a:p>
        </p:txBody>
      </p:sp>
      <p:pic>
        <p:nvPicPr>
          <p:cNvPr id="55" name="Google Shape;55;p13"/>
          <p:cNvPicPr preferRelativeResize="0"/>
          <p:nvPr/>
        </p:nvPicPr>
        <p:blipFill>
          <a:blip r:embed="rId3">
            <a:alphaModFix/>
          </a:blip>
          <a:stretch>
            <a:fillRect/>
          </a:stretch>
        </p:blipFill>
        <p:spPr>
          <a:xfrm>
            <a:off x="488788" y="340625"/>
            <a:ext cx="8166424" cy="333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4296900" cy="10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500"/>
              <a:t>Пузырьковая сортировка (Bubble sort). Блок-схема</a:t>
            </a:r>
            <a:endParaRPr sz="2500"/>
          </a:p>
        </p:txBody>
      </p:sp>
      <p:sp>
        <p:nvSpPr>
          <p:cNvPr id="129" name="Google Shape;129;p22"/>
          <p:cNvSpPr/>
          <p:nvPr/>
        </p:nvSpPr>
        <p:spPr>
          <a:xfrm>
            <a:off x="5927625" y="621588"/>
            <a:ext cx="12303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flag = true</a:t>
            </a:r>
            <a:endParaRPr sz="1200"/>
          </a:p>
        </p:txBody>
      </p:sp>
      <p:sp>
        <p:nvSpPr>
          <p:cNvPr id="130" name="Google Shape;130;p22"/>
          <p:cNvSpPr/>
          <p:nvPr/>
        </p:nvSpPr>
        <p:spPr>
          <a:xfrm>
            <a:off x="5978473" y="175888"/>
            <a:ext cx="11286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x, n</a:t>
            </a:r>
            <a:endParaRPr sz="1200"/>
          </a:p>
        </p:txBody>
      </p:sp>
      <p:sp>
        <p:nvSpPr>
          <p:cNvPr id="131" name="Google Shape;131;p22"/>
          <p:cNvSpPr/>
          <p:nvPr/>
        </p:nvSpPr>
        <p:spPr>
          <a:xfrm>
            <a:off x="5581125" y="1067300"/>
            <a:ext cx="1923300" cy="5100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n-- &amp;&amp; flag</a:t>
            </a:r>
            <a:endParaRPr sz="1200"/>
          </a:p>
        </p:txBody>
      </p:sp>
      <p:sp>
        <p:nvSpPr>
          <p:cNvPr id="132" name="Google Shape;132;p22"/>
          <p:cNvSpPr/>
          <p:nvPr/>
        </p:nvSpPr>
        <p:spPr>
          <a:xfrm>
            <a:off x="5927625" y="1703188"/>
            <a:ext cx="12303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flag = false</a:t>
            </a:r>
            <a:endParaRPr sz="1200"/>
          </a:p>
        </p:txBody>
      </p:sp>
      <p:sp>
        <p:nvSpPr>
          <p:cNvPr id="133" name="Google Shape;133;p22"/>
          <p:cNvSpPr/>
          <p:nvPr/>
        </p:nvSpPr>
        <p:spPr>
          <a:xfrm>
            <a:off x="6081975" y="2148888"/>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 0</a:t>
            </a:r>
            <a:endParaRPr sz="1200"/>
          </a:p>
        </p:txBody>
      </p:sp>
      <p:sp>
        <p:nvSpPr>
          <p:cNvPr id="134" name="Google Shape;134;p22"/>
          <p:cNvSpPr/>
          <p:nvPr/>
        </p:nvSpPr>
        <p:spPr>
          <a:xfrm>
            <a:off x="6013575" y="2576562"/>
            <a:ext cx="1058400" cy="3960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&lt; n</a:t>
            </a:r>
            <a:endParaRPr sz="1200"/>
          </a:p>
        </p:txBody>
      </p:sp>
      <p:sp>
        <p:nvSpPr>
          <p:cNvPr id="135" name="Google Shape;135;p22"/>
          <p:cNvSpPr/>
          <p:nvPr/>
        </p:nvSpPr>
        <p:spPr>
          <a:xfrm>
            <a:off x="5530125" y="3080400"/>
            <a:ext cx="2025300" cy="5100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x[i] &gt; x[i +1]</a:t>
            </a:r>
            <a:endParaRPr sz="1200"/>
          </a:p>
        </p:txBody>
      </p:sp>
      <p:sp>
        <p:nvSpPr>
          <p:cNvPr id="136" name="Google Shape;136;p22"/>
          <p:cNvSpPr/>
          <p:nvPr/>
        </p:nvSpPr>
        <p:spPr>
          <a:xfrm>
            <a:off x="7222675" y="3521813"/>
            <a:ext cx="15543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swap(x[i], x[i + 1])</a:t>
            </a:r>
            <a:endParaRPr sz="1200"/>
          </a:p>
        </p:txBody>
      </p:sp>
      <p:sp>
        <p:nvSpPr>
          <p:cNvPr id="137" name="Google Shape;137;p22"/>
          <p:cNvSpPr txBox="1"/>
          <p:nvPr/>
        </p:nvSpPr>
        <p:spPr>
          <a:xfrm>
            <a:off x="6756763" y="1368138"/>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sp>
        <p:nvSpPr>
          <p:cNvPr id="138" name="Google Shape;138;p22"/>
          <p:cNvSpPr txBox="1"/>
          <p:nvPr/>
        </p:nvSpPr>
        <p:spPr>
          <a:xfrm>
            <a:off x="5292000" y="3010225"/>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sp>
        <p:nvSpPr>
          <p:cNvPr id="139" name="Google Shape;139;p22"/>
          <p:cNvSpPr/>
          <p:nvPr/>
        </p:nvSpPr>
        <p:spPr>
          <a:xfrm>
            <a:off x="6081963" y="4647788"/>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a:t>
            </a:r>
            <a:endParaRPr sz="1200"/>
          </a:p>
        </p:txBody>
      </p:sp>
      <p:sp>
        <p:nvSpPr>
          <p:cNvPr id="140" name="Google Shape;140;p22"/>
          <p:cNvSpPr txBox="1"/>
          <p:nvPr/>
        </p:nvSpPr>
        <p:spPr>
          <a:xfrm>
            <a:off x="7544613" y="3010213"/>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sp>
        <p:nvSpPr>
          <p:cNvPr id="141" name="Google Shape;141;p22"/>
          <p:cNvSpPr txBox="1"/>
          <p:nvPr/>
        </p:nvSpPr>
        <p:spPr>
          <a:xfrm>
            <a:off x="6756763" y="2852563"/>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sp>
        <p:nvSpPr>
          <p:cNvPr id="142" name="Google Shape;142;p22"/>
          <p:cNvSpPr/>
          <p:nvPr/>
        </p:nvSpPr>
        <p:spPr>
          <a:xfrm>
            <a:off x="7384675" y="3999225"/>
            <a:ext cx="12303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flag = true</a:t>
            </a:r>
            <a:endParaRPr sz="1200"/>
          </a:p>
        </p:txBody>
      </p:sp>
      <p:cxnSp>
        <p:nvCxnSpPr>
          <p:cNvPr id="143" name="Google Shape;143;p22"/>
          <p:cNvCxnSpPr>
            <a:stCxn id="130" idx="4"/>
            <a:endCxn id="129" idx="0"/>
          </p:cNvCxnSpPr>
          <p:nvPr/>
        </p:nvCxnSpPr>
        <p:spPr>
          <a:xfrm>
            <a:off x="6542773" y="495688"/>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2"/>
          <p:cNvCxnSpPr>
            <a:stCxn id="129" idx="2"/>
            <a:endCxn id="131" idx="0"/>
          </p:cNvCxnSpPr>
          <p:nvPr/>
        </p:nvCxnSpPr>
        <p:spPr>
          <a:xfrm>
            <a:off x="6542775" y="941388"/>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2"/>
          <p:cNvCxnSpPr>
            <a:endCxn id="132" idx="0"/>
          </p:cNvCxnSpPr>
          <p:nvPr/>
        </p:nvCxnSpPr>
        <p:spPr>
          <a:xfrm>
            <a:off x="6542775" y="1577188"/>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2"/>
          <p:cNvCxnSpPr>
            <a:stCxn id="132" idx="2"/>
            <a:endCxn id="133" idx="0"/>
          </p:cNvCxnSpPr>
          <p:nvPr/>
        </p:nvCxnSpPr>
        <p:spPr>
          <a:xfrm>
            <a:off x="6542775" y="2022988"/>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2"/>
          <p:cNvCxnSpPr>
            <a:endCxn id="134" idx="0"/>
          </p:cNvCxnSpPr>
          <p:nvPr/>
        </p:nvCxnSpPr>
        <p:spPr>
          <a:xfrm>
            <a:off x="6542775" y="2468562"/>
            <a:ext cx="0" cy="1080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2"/>
          <p:cNvCxnSpPr>
            <a:stCxn id="134" idx="2"/>
            <a:endCxn id="135" idx="0"/>
          </p:cNvCxnSpPr>
          <p:nvPr/>
        </p:nvCxnSpPr>
        <p:spPr>
          <a:xfrm>
            <a:off x="6542775" y="2972562"/>
            <a:ext cx="0" cy="1077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2"/>
          <p:cNvCxnSpPr>
            <a:stCxn id="135" idx="3"/>
            <a:endCxn id="136" idx="0"/>
          </p:cNvCxnSpPr>
          <p:nvPr/>
        </p:nvCxnSpPr>
        <p:spPr>
          <a:xfrm>
            <a:off x="7555425" y="3335400"/>
            <a:ext cx="444300" cy="186300"/>
          </a:xfrm>
          <a:prstGeom prst="bentConnector2">
            <a:avLst/>
          </a:prstGeom>
          <a:noFill/>
          <a:ln cap="flat" cmpd="sng" w="9525">
            <a:solidFill>
              <a:schemeClr val="dk2"/>
            </a:solidFill>
            <a:prstDash val="solid"/>
            <a:round/>
            <a:headEnd len="med" w="med" type="none"/>
            <a:tailEnd len="med" w="med" type="triangle"/>
          </a:ln>
        </p:spPr>
      </p:cxnSp>
      <p:cxnSp>
        <p:nvCxnSpPr>
          <p:cNvPr id="150" name="Google Shape;150;p22"/>
          <p:cNvCxnSpPr>
            <a:stCxn id="136" idx="2"/>
            <a:endCxn id="142" idx="0"/>
          </p:cNvCxnSpPr>
          <p:nvPr/>
        </p:nvCxnSpPr>
        <p:spPr>
          <a:xfrm>
            <a:off x="7999825" y="3841613"/>
            <a:ext cx="0" cy="1575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2"/>
          <p:cNvCxnSpPr>
            <a:stCxn id="142" idx="2"/>
            <a:endCxn id="139" idx="0"/>
          </p:cNvCxnSpPr>
          <p:nvPr/>
        </p:nvCxnSpPr>
        <p:spPr>
          <a:xfrm rot="5400000">
            <a:off x="7106875" y="3754875"/>
            <a:ext cx="328800" cy="1457100"/>
          </a:xfrm>
          <a:prstGeom prst="bentConnector3">
            <a:avLst>
              <a:gd fmla="val 69526" name="adj1"/>
            </a:avLst>
          </a:prstGeom>
          <a:noFill/>
          <a:ln cap="flat" cmpd="sng" w="9525">
            <a:solidFill>
              <a:schemeClr val="dk2"/>
            </a:solidFill>
            <a:prstDash val="solid"/>
            <a:round/>
            <a:headEnd len="med" w="med" type="none"/>
            <a:tailEnd len="med" w="med" type="triangle"/>
          </a:ln>
        </p:spPr>
      </p:cxnSp>
      <p:cxnSp>
        <p:nvCxnSpPr>
          <p:cNvPr id="152" name="Google Shape;152;p22"/>
          <p:cNvCxnSpPr>
            <a:stCxn id="135" idx="1"/>
            <a:endCxn id="139" idx="0"/>
          </p:cNvCxnSpPr>
          <p:nvPr/>
        </p:nvCxnSpPr>
        <p:spPr>
          <a:xfrm>
            <a:off x="5530125" y="3335400"/>
            <a:ext cx="1012500" cy="1312500"/>
          </a:xfrm>
          <a:prstGeom prst="bentConnector4">
            <a:avLst>
              <a:gd fmla="val -23519" name="adj1"/>
              <a:gd fmla="val 92463" name="adj2"/>
            </a:avLst>
          </a:prstGeom>
          <a:noFill/>
          <a:ln cap="flat" cmpd="sng" w="9525">
            <a:solidFill>
              <a:schemeClr val="dk2"/>
            </a:solidFill>
            <a:prstDash val="solid"/>
            <a:round/>
            <a:headEnd len="med" w="med" type="none"/>
            <a:tailEnd len="med" w="med" type="triangle"/>
          </a:ln>
        </p:spPr>
      </p:cxnSp>
      <p:cxnSp>
        <p:nvCxnSpPr>
          <p:cNvPr id="153" name="Google Shape;153;p22"/>
          <p:cNvCxnSpPr>
            <a:stCxn id="139" idx="1"/>
            <a:endCxn id="134" idx="0"/>
          </p:cNvCxnSpPr>
          <p:nvPr/>
        </p:nvCxnSpPr>
        <p:spPr>
          <a:xfrm flipH="1" rot="10800000">
            <a:off x="6081963" y="2576588"/>
            <a:ext cx="460800" cy="2231100"/>
          </a:xfrm>
          <a:prstGeom prst="bentConnector4">
            <a:avLst>
              <a:gd fmla="val -227146" name="adj1"/>
              <a:gd fmla="val 102308" name="adj2"/>
            </a:avLst>
          </a:prstGeom>
          <a:noFill/>
          <a:ln cap="flat" cmpd="sng" w="9525">
            <a:solidFill>
              <a:schemeClr val="dk2"/>
            </a:solidFill>
            <a:prstDash val="solid"/>
            <a:round/>
            <a:headEnd len="med" w="med" type="none"/>
            <a:tailEnd len="med" w="med" type="triangle"/>
          </a:ln>
        </p:spPr>
      </p:cxnSp>
      <p:cxnSp>
        <p:nvCxnSpPr>
          <p:cNvPr id="154" name="Google Shape;154;p22"/>
          <p:cNvCxnSpPr>
            <a:stCxn id="134" idx="3"/>
            <a:endCxn id="131" idx="0"/>
          </p:cNvCxnSpPr>
          <p:nvPr/>
        </p:nvCxnSpPr>
        <p:spPr>
          <a:xfrm rot="10800000">
            <a:off x="6542775" y="1067262"/>
            <a:ext cx="529200" cy="1707300"/>
          </a:xfrm>
          <a:prstGeom prst="bentConnector4">
            <a:avLst>
              <a:gd fmla="val -131203" name="adj1"/>
              <a:gd fmla="val 104590" name="adj2"/>
            </a:avLst>
          </a:prstGeom>
          <a:noFill/>
          <a:ln cap="flat" cmpd="sng" w="9525">
            <a:solidFill>
              <a:schemeClr val="dk2"/>
            </a:solidFill>
            <a:prstDash val="solid"/>
            <a:round/>
            <a:headEnd len="med" w="med" type="none"/>
            <a:tailEnd len="med" w="med" type="triangle"/>
          </a:ln>
        </p:spPr>
      </p:cxnSp>
      <p:sp>
        <p:nvSpPr>
          <p:cNvPr id="155" name="Google Shape;155;p22"/>
          <p:cNvSpPr txBox="1"/>
          <p:nvPr/>
        </p:nvSpPr>
        <p:spPr>
          <a:xfrm>
            <a:off x="7038325" y="2444988"/>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sp>
        <p:nvSpPr>
          <p:cNvPr id="156" name="Google Shape;156;p22"/>
          <p:cNvSpPr/>
          <p:nvPr/>
        </p:nvSpPr>
        <p:spPr>
          <a:xfrm>
            <a:off x="4674262" y="1480300"/>
            <a:ext cx="8412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x</a:t>
            </a:r>
            <a:endParaRPr sz="1200"/>
          </a:p>
        </p:txBody>
      </p:sp>
      <p:cxnSp>
        <p:nvCxnSpPr>
          <p:cNvPr id="157" name="Google Shape;157;p22"/>
          <p:cNvCxnSpPr>
            <a:stCxn id="131" idx="1"/>
            <a:endCxn id="156" idx="0"/>
          </p:cNvCxnSpPr>
          <p:nvPr/>
        </p:nvCxnSpPr>
        <p:spPr>
          <a:xfrm flipH="1">
            <a:off x="5094825" y="1322300"/>
            <a:ext cx="486300" cy="158100"/>
          </a:xfrm>
          <a:prstGeom prst="bentConnector2">
            <a:avLst/>
          </a:prstGeom>
          <a:noFill/>
          <a:ln cap="flat" cmpd="sng" w="9525">
            <a:solidFill>
              <a:schemeClr val="dk2"/>
            </a:solidFill>
            <a:prstDash val="solid"/>
            <a:round/>
            <a:headEnd len="med" w="med" type="none"/>
            <a:tailEnd len="med" w="med" type="triangle"/>
          </a:ln>
        </p:spPr>
      </p:cxnSp>
      <p:sp>
        <p:nvSpPr>
          <p:cNvPr id="158" name="Google Shape;158;p22"/>
          <p:cNvSpPr txBox="1"/>
          <p:nvPr/>
        </p:nvSpPr>
        <p:spPr>
          <a:xfrm>
            <a:off x="5292000" y="988888"/>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sp>
        <p:nvSpPr>
          <p:cNvPr id="159" name="Google Shape;159;p22"/>
          <p:cNvSpPr txBox="1"/>
          <p:nvPr>
            <p:ph idx="1" type="body"/>
          </p:nvPr>
        </p:nvSpPr>
        <p:spPr>
          <a:xfrm>
            <a:off x="311700" y="1387100"/>
            <a:ext cx="42279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i="1" lang="ru" sz="1700"/>
              <a:t>x</a:t>
            </a:r>
            <a:r>
              <a:rPr lang="ru" sz="1700"/>
              <a:t> - массив</a:t>
            </a:r>
            <a:endParaRPr sz="1700"/>
          </a:p>
          <a:p>
            <a:pPr indent="0" lvl="0" marL="0" rtl="0" algn="l">
              <a:lnSpc>
                <a:spcPct val="95000"/>
              </a:lnSpc>
              <a:spcBef>
                <a:spcPts val="1200"/>
              </a:spcBef>
              <a:spcAft>
                <a:spcPts val="0"/>
              </a:spcAft>
              <a:buNone/>
            </a:pPr>
            <a:r>
              <a:rPr i="1" lang="ru" sz="1700"/>
              <a:t>n</a:t>
            </a:r>
            <a:r>
              <a:rPr lang="ru" sz="1700"/>
              <a:t> - длина массива</a:t>
            </a:r>
            <a:endParaRPr sz="1700"/>
          </a:p>
          <a:p>
            <a:pPr indent="0" lvl="0" marL="0" rtl="0" algn="l">
              <a:lnSpc>
                <a:spcPct val="95000"/>
              </a:lnSpc>
              <a:spcBef>
                <a:spcPts val="1200"/>
              </a:spcBef>
              <a:spcAft>
                <a:spcPts val="0"/>
              </a:spcAft>
              <a:buNone/>
            </a:pPr>
            <a:r>
              <a:rPr i="1" lang="ru" sz="1700"/>
              <a:t>flag</a:t>
            </a:r>
            <a:r>
              <a:rPr lang="ru" sz="1700"/>
              <a:t> - флажок, для досрочного выхода, если при проходе не было перестановок - массив уже упорядочен</a:t>
            </a:r>
            <a:endParaRPr sz="1700"/>
          </a:p>
          <a:p>
            <a:pPr indent="0" lvl="0" marL="0" rtl="0" algn="l">
              <a:lnSpc>
                <a:spcPct val="95000"/>
              </a:lnSpc>
              <a:spcBef>
                <a:spcPts val="1200"/>
              </a:spcBef>
              <a:spcAft>
                <a:spcPts val="1200"/>
              </a:spcAft>
              <a:buNone/>
            </a:pPr>
            <a:r>
              <a:rPr i="1" lang="ru" sz="1700"/>
              <a:t>swap</a:t>
            </a:r>
            <a:r>
              <a:rPr lang="ru" sz="1700"/>
              <a:t> - функция обмена значениями из пространства имен std</a:t>
            </a:r>
            <a:endParaRPr sz="1700"/>
          </a:p>
        </p:txBody>
      </p:sp>
      <p:sp>
        <p:nvSpPr>
          <p:cNvPr id="160" name="Google Shape;160;p22"/>
          <p:cNvSpPr txBox="1"/>
          <p:nvPr/>
        </p:nvSpPr>
        <p:spPr>
          <a:xfrm>
            <a:off x="7458375" y="135700"/>
            <a:ext cx="145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t>Функция </a:t>
            </a:r>
            <a:r>
              <a:rPr b="1" i="1" lang="ru"/>
              <a:t>bubbleSort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Пузырьковая сортировка (Bubble sort). Код</a:t>
            </a:r>
            <a:endParaRPr/>
          </a:p>
        </p:txBody>
      </p:sp>
      <p:sp>
        <p:nvSpPr>
          <p:cNvPr id="166" name="Google Shape;16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76200" marR="76200" rtl="0" algn="l">
              <a:spcBef>
                <a:spcPts val="0"/>
              </a:spcBef>
              <a:spcAft>
                <a:spcPts val="0"/>
              </a:spcAft>
              <a:buNone/>
            </a:pPr>
            <a:r>
              <a:rPr lang="ru" sz="1350">
                <a:solidFill>
                  <a:srgbClr val="0000FF"/>
                </a:solidFill>
                <a:highlight>
                  <a:srgbClr val="FFFFFF"/>
                </a:highlight>
                <a:latin typeface="Courier New"/>
                <a:ea typeface="Courier New"/>
                <a:cs typeface="Courier New"/>
                <a:sym typeface="Courier New"/>
              </a:rPr>
              <a:t>void</a:t>
            </a:r>
            <a:r>
              <a:rPr lang="ru" sz="1350">
                <a:solidFill>
                  <a:schemeClr val="dk1"/>
                </a:solidFill>
                <a:highlight>
                  <a:srgbClr val="FFFFFF"/>
                </a:highlight>
                <a:latin typeface="Courier New"/>
                <a:ea typeface="Courier New"/>
                <a:cs typeface="Courier New"/>
                <a:sym typeface="Courier New"/>
              </a:rPr>
              <a:t> </a:t>
            </a:r>
            <a:r>
              <a:rPr lang="ru" sz="1350">
                <a:solidFill>
                  <a:srgbClr val="A31515"/>
                </a:solidFill>
                <a:highlight>
                  <a:srgbClr val="FFFFFF"/>
                </a:highlight>
                <a:latin typeface="Courier New"/>
                <a:ea typeface="Courier New"/>
                <a:cs typeface="Courier New"/>
                <a:sym typeface="Courier New"/>
              </a:rPr>
              <a:t>bubbleSort</a:t>
            </a:r>
            <a:r>
              <a:rPr lang="ru" sz="1350">
                <a:solidFill>
                  <a:schemeClr val="dk1"/>
                </a:solidFill>
                <a:highlight>
                  <a:srgbClr val="FFFFFF"/>
                </a:highlight>
                <a:latin typeface="Courier New"/>
                <a:ea typeface="Courier New"/>
                <a:cs typeface="Courier New"/>
                <a:sym typeface="Courier New"/>
              </a:rPr>
              <a:t>(</a:t>
            </a:r>
            <a:r>
              <a:rPr lang="ru" sz="1350">
                <a:solidFill>
                  <a:srgbClr val="0000FF"/>
                </a:solidFill>
                <a:highlight>
                  <a:srgbClr val="FFFFFF"/>
                </a:highlight>
                <a:latin typeface="Courier New"/>
                <a:ea typeface="Courier New"/>
                <a:cs typeface="Courier New"/>
                <a:sym typeface="Courier New"/>
              </a:rPr>
              <a:t>int</a:t>
            </a:r>
            <a:r>
              <a:rPr lang="ru" sz="1350">
                <a:solidFill>
                  <a:schemeClr val="dk1"/>
                </a:solidFill>
                <a:highlight>
                  <a:srgbClr val="FFFFFF"/>
                </a:highlight>
                <a:latin typeface="Courier New"/>
                <a:ea typeface="Courier New"/>
                <a:cs typeface="Courier New"/>
                <a:sym typeface="Courier New"/>
              </a:rPr>
              <a:t> *x, </a:t>
            </a:r>
            <a:r>
              <a:rPr lang="ru" sz="1350">
                <a:solidFill>
                  <a:srgbClr val="0000FF"/>
                </a:solidFill>
                <a:highlight>
                  <a:srgbClr val="FFFFFF"/>
                </a:highlight>
                <a:latin typeface="Courier New"/>
                <a:ea typeface="Courier New"/>
                <a:cs typeface="Courier New"/>
                <a:sym typeface="Courier New"/>
              </a:rPr>
              <a:t>int</a:t>
            </a:r>
            <a:r>
              <a:rPr lang="ru" sz="1350">
                <a:solidFill>
                  <a:schemeClr val="dk1"/>
                </a:solidFill>
                <a:highlight>
                  <a:srgbClr val="FFFFFF"/>
                </a:highlight>
                <a:latin typeface="Courier New"/>
                <a:ea typeface="Courier New"/>
                <a:cs typeface="Courier New"/>
                <a:sym typeface="Courier New"/>
              </a:rPr>
              <a:t> n)</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a:t>
            </a:r>
            <a:r>
              <a:rPr lang="ru" sz="1350">
                <a:solidFill>
                  <a:srgbClr val="0000FF"/>
                </a:solidFill>
                <a:highlight>
                  <a:srgbClr val="FFFFFF"/>
                </a:highlight>
                <a:latin typeface="Courier New"/>
                <a:ea typeface="Courier New"/>
                <a:cs typeface="Courier New"/>
                <a:sym typeface="Courier New"/>
              </a:rPr>
              <a:t>bool</a:t>
            </a:r>
            <a:r>
              <a:rPr lang="ru" sz="1350">
                <a:solidFill>
                  <a:schemeClr val="dk1"/>
                </a:solidFill>
                <a:highlight>
                  <a:srgbClr val="FFFFFF"/>
                </a:highlight>
                <a:latin typeface="Courier New"/>
                <a:ea typeface="Courier New"/>
                <a:cs typeface="Courier New"/>
                <a:sym typeface="Courier New"/>
              </a:rPr>
              <a:t> flag = </a:t>
            </a:r>
            <a:r>
              <a:rPr lang="ru" sz="1350">
                <a:solidFill>
                  <a:srgbClr val="A31515"/>
                </a:solidFill>
                <a:highlight>
                  <a:srgbClr val="FFFFFF"/>
                </a:highlight>
                <a:latin typeface="Courier New"/>
                <a:ea typeface="Courier New"/>
                <a:cs typeface="Courier New"/>
                <a:sym typeface="Courier New"/>
              </a:rPr>
              <a:t>true</a:t>
            </a:r>
            <a:r>
              <a:rPr lang="ru"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a:t>
            </a:r>
            <a:r>
              <a:rPr lang="ru" sz="1350">
                <a:solidFill>
                  <a:srgbClr val="0000FF"/>
                </a:solidFill>
                <a:highlight>
                  <a:srgbClr val="FFFFFF"/>
                </a:highlight>
                <a:latin typeface="Courier New"/>
                <a:ea typeface="Courier New"/>
                <a:cs typeface="Courier New"/>
                <a:sym typeface="Courier New"/>
              </a:rPr>
              <a:t>while</a:t>
            </a:r>
            <a:r>
              <a:rPr lang="ru" sz="1350">
                <a:solidFill>
                  <a:schemeClr val="dk1"/>
                </a:solidFill>
                <a:highlight>
                  <a:srgbClr val="FFFFFF"/>
                </a:highlight>
                <a:latin typeface="Courier New"/>
                <a:ea typeface="Courier New"/>
                <a:cs typeface="Courier New"/>
                <a:sym typeface="Courier New"/>
              </a:rPr>
              <a:t>(n-- &amp;&amp; flag) {</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flag = </a:t>
            </a:r>
            <a:r>
              <a:rPr lang="ru" sz="1350">
                <a:solidFill>
                  <a:srgbClr val="A31515"/>
                </a:solidFill>
                <a:highlight>
                  <a:srgbClr val="FFFFFF"/>
                </a:highlight>
                <a:latin typeface="Courier New"/>
                <a:ea typeface="Courier New"/>
                <a:cs typeface="Courier New"/>
                <a:sym typeface="Courier New"/>
              </a:rPr>
              <a:t>false</a:t>
            </a:r>
            <a:r>
              <a:rPr lang="ru"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a:t>
            </a:r>
            <a:r>
              <a:rPr lang="ru" sz="1350">
                <a:solidFill>
                  <a:srgbClr val="0000FF"/>
                </a:solidFill>
                <a:highlight>
                  <a:srgbClr val="FFFFFF"/>
                </a:highlight>
                <a:latin typeface="Courier New"/>
                <a:ea typeface="Courier New"/>
                <a:cs typeface="Courier New"/>
                <a:sym typeface="Courier New"/>
              </a:rPr>
              <a:t>for</a:t>
            </a:r>
            <a:r>
              <a:rPr lang="ru" sz="1350">
                <a:solidFill>
                  <a:schemeClr val="dk1"/>
                </a:solidFill>
                <a:highlight>
                  <a:srgbClr val="FFFFFF"/>
                </a:highlight>
                <a:latin typeface="Courier New"/>
                <a:ea typeface="Courier New"/>
                <a:cs typeface="Courier New"/>
                <a:sym typeface="Courier New"/>
              </a:rPr>
              <a:t>(</a:t>
            </a:r>
            <a:r>
              <a:rPr lang="ru" sz="1350">
                <a:solidFill>
                  <a:srgbClr val="0000FF"/>
                </a:solidFill>
                <a:highlight>
                  <a:srgbClr val="FFFFFF"/>
                </a:highlight>
                <a:latin typeface="Courier New"/>
                <a:ea typeface="Courier New"/>
                <a:cs typeface="Courier New"/>
                <a:sym typeface="Courier New"/>
              </a:rPr>
              <a:t>int</a:t>
            </a:r>
            <a:r>
              <a:rPr lang="ru" sz="1350">
                <a:solidFill>
                  <a:schemeClr val="dk1"/>
                </a:solidFill>
                <a:highlight>
                  <a:srgbClr val="FFFFFF"/>
                </a:highlight>
                <a:latin typeface="Courier New"/>
                <a:ea typeface="Courier New"/>
                <a:cs typeface="Courier New"/>
                <a:sym typeface="Courier New"/>
              </a:rPr>
              <a:t> i = 0; i &lt; n; i++) {</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a:t>
            </a:r>
            <a:r>
              <a:rPr lang="ru" sz="1350">
                <a:solidFill>
                  <a:srgbClr val="0000FF"/>
                </a:solidFill>
                <a:highlight>
                  <a:srgbClr val="FFFFFF"/>
                </a:highlight>
                <a:latin typeface="Courier New"/>
                <a:ea typeface="Courier New"/>
                <a:cs typeface="Courier New"/>
                <a:sym typeface="Courier New"/>
              </a:rPr>
              <a:t>if</a:t>
            </a:r>
            <a:r>
              <a:rPr lang="ru" sz="1350">
                <a:solidFill>
                  <a:schemeClr val="dk1"/>
                </a:solidFill>
                <a:highlight>
                  <a:srgbClr val="FFFFFF"/>
                </a:highlight>
                <a:latin typeface="Courier New"/>
                <a:ea typeface="Courier New"/>
                <a:cs typeface="Courier New"/>
                <a:sym typeface="Courier New"/>
              </a:rPr>
              <a:t>(x[i] &gt; x[i + 1]) {</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swap(x[i], x[i + 1]);</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flag = </a:t>
            </a:r>
            <a:r>
              <a:rPr lang="ru" sz="1350">
                <a:solidFill>
                  <a:srgbClr val="A31515"/>
                </a:solidFill>
                <a:highlight>
                  <a:srgbClr val="FFFFFF"/>
                </a:highlight>
                <a:latin typeface="Courier New"/>
                <a:ea typeface="Courier New"/>
                <a:cs typeface="Courier New"/>
                <a:sym typeface="Courier New"/>
              </a:rPr>
              <a:t>true</a:t>
            </a:r>
            <a:r>
              <a:rPr lang="ru"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76200" marR="76200" rtl="0" algn="l">
              <a:spcBef>
                <a:spcPts val="0"/>
              </a:spcBef>
              <a:spcAft>
                <a:spcPts val="0"/>
              </a:spcAft>
              <a:buNone/>
            </a:pPr>
            <a:r>
              <a:rPr lang="ru" sz="1350">
                <a:solidFill>
                  <a:schemeClr val="dk1"/>
                </a:solidFill>
                <a:highlight>
                  <a:srgbClr val="FFFFFF"/>
                </a:highlight>
                <a:latin typeface="Courier New"/>
                <a:ea typeface="Courier New"/>
                <a:cs typeface="Courier New"/>
                <a:sym typeface="Courier New"/>
              </a:rPr>
              <a:t>}</a:t>
            </a:r>
            <a:endParaRPr sz="1350">
              <a:solidFill>
                <a:srgbClr val="2B91AF"/>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выбором (Selection sort)</a:t>
            </a:r>
            <a:endParaRPr/>
          </a:p>
        </p:txBody>
      </p:sp>
      <p:sp>
        <p:nvSpPr>
          <p:cNvPr id="172" name="Google Shape;17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2000"/>
              <a:t>Метод сортировки выбором</a:t>
            </a:r>
            <a:r>
              <a:rPr lang="ru" sz="2000"/>
              <a:t> - метод, при котором на каждом проходе ищется максимальный (или минимальный) элемент в массиве, затем </a:t>
            </a:r>
            <a:r>
              <a:rPr lang="ru" sz="2000"/>
              <a:t>найденный</a:t>
            </a:r>
            <a:r>
              <a:rPr lang="ru" sz="2000"/>
              <a:t> элемент ставится на позицию, откуда начинался проход. После этого сдвигаемся на следующую позицию и продолжаем поиск для оставшихся элементов.</a:t>
            </a:r>
            <a:endParaRPr sz="2000"/>
          </a:p>
          <a:p>
            <a:pPr indent="0" lvl="0" marL="0" rtl="0" algn="l">
              <a:spcBef>
                <a:spcPts val="1200"/>
              </a:spcBef>
              <a:spcAft>
                <a:spcPts val="1200"/>
              </a:spcAft>
              <a:buNone/>
            </a:pPr>
            <a:r>
              <a:rPr lang="ru" sz="2000"/>
              <a:t>Таким образом, на каждом проходе максимальный (или минимальный) элемент массива будет перемещен на правильную позицию и исключен из дальнейшего рассмотрения.</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выбором (Selection sort)</a:t>
            </a:r>
            <a:r>
              <a:rPr lang="ru"/>
              <a:t>. Пример</a:t>
            </a:r>
            <a:endParaRPr/>
          </a:p>
        </p:txBody>
      </p:sp>
      <p:graphicFrame>
        <p:nvGraphicFramePr>
          <p:cNvPr id="178" name="Google Shape;178;p25"/>
          <p:cNvGraphicFramePr/>
          <p:nvPr/>
        </p:nvGraphicFramePr>
        <p:xfrm>
          <a:off x="1824138" y="20755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10</a:t>
                      </a:r>
                      <a:endParaRPr/>
                    </a:p>
                  </a:txBody>
                  <a:tcPr marT="91425" marB="91425" marR="91425" marL="91425" anchor="ctr"/>
                </a:tc>
                <a:tc>
                  <a:txBody>
                    <a:bodyPr/>
                    <a:lstStyle/>
                    <a:p>
                      <a:pPr indent="0" lvl="0" marL="0" rtl="0" algn="ctr">
                        <a:spcBef>
                          <a:spcPts val="0"/>
                        </a:spcBef>
                        <a:spcAft>
                          <a:spcPts val="0"/>
                        </a:spcAft>
                        <a:buNone/>
                      </a:pPr>
                      <a:r>
                        <a:rPr lang="ru"/>
                        <a:t>8</a:t>
                      </a:r>
                      <a:endParaRPr/>
                    </a:p>
                  </a:txBody>
                  <a:tcPr marT="91425" marB="91425" marR="91425" marL="91425" anchor="ctr"/>
                </a:tc>
                <a:tc>
                  <a:txBody>
                    <a:bodyPr/>
                    <a:lstStyle/>
                    <a:p>
                      <a:pPr indent="0" lvl="0" marL="0" rtl="0" algn="ctr">
                        <a:spcBef>
                          <a:spcPts val="0"/>
                        </a:spcBef>
                        <a:spcAft>
                          <a:spcPts val="0"/>
                        </a:spcAft>
                        <a:buNone/>
                      </a:pPr>
                      <a:r>
                        <a:rPr lang="ru"/>
                        <a:t>21</a:t>
                      </a:r>
                      <a:endParaRPr/>
                    </a:p>
                  </a:txBody>
                  <a:tcPr marT="91425" marB="91425" marR="91425" marL="91425" anchor="ctr"/>
                </a:tc>
                <a:tc>
                  <a:txBody>
                    <a:bodyPr/>
                    <a:lstStyle/>
                    <a:p>
                      <a:pPr indent="0" lvl="0" marL="0" rtl="0" algn="ctr">
                        <a:spcBef>
                          <a:spcPts val="0"/>
                        </a:spcBef>
                        <a:spcAft>
                          <a:spcPts val="0"/>
                        </a:spcAft>
                        <a:buNone/>
                      </a:pPr>
                      <a:r>
                        <a:rPr lang="ru"/>
                        <a:t>1</a:t>
                      </a:r>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lang="ru"/>
                        <a:t>7</a:t>
                      </a:r>
                      <a:endParaRPr/>
                    </a:p>
                  </a:txBody>
                  <a:tcPr marT="91425" marB="91425" marR="91425" marL="91425" anchor="ctr"/>
                </a:tc>
              </a:tr>
            </a:tbl>
          </a:graphicData>
        </a:graphic>
      </p:graphicFrame>
      <p:graphicFrame>
        <p:nvGraphicFramePr>
          <p:cNvPr id="179" name="Google Shape;179;p25"/>
          <p:cNvGraphicFramePr/>
          <p:nvPr/>
        </p:nvGraphicFramePr>
        <p:xfrm>
          <a:off x="1824138" y="25876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0" name="Google Shape;180;p25"/>
          <p:cNvGraphicFramePr/>
          <p:nvPr/>
        </p:nvGraphicFramePr>
        <p:xfrm>
          <a:off x="4849000" y="20755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bl>
          </a:graphicData>
        </a:graphic>
      </p:graphicFrame>
      <p:graphicFrame>
        <p:nvGraphicFramePr>
          <p:cNvPr id="181" name="Google Shape;181;p25"/>
          <p:cNvGraphicFramePr/>
          <p:nvPr/>
        </p:nvGraphicFramePr>
        <p:xfrm>
          <a:off x="4849000" y="25876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7</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2" name="Google Shape;182;p25"/>
          <p:cNvGraphicFramePr/>
          <p:nvPr/>
        </p:nvGraphicFramePr>
        <p:xfrm>
          <a:off x="1824125" y="38251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7</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bl>
          </a:graphicData>
        </a:graphic>
      </p:graphicFrame>
      <p:graphicFrame>
        <p:nvGraphicFramePr>
          <p:cNvPr id="183" name="Google Shape;183;p25"/>
          <p:cNvGraphicFramePr/>
          <p:nvPr/>
        </p:nvGraphicFramePr>
        <p:xfrm>
          <a:off x="1824125" y="43372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7</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8</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4" name="Google Shape;184;p25"/>
          <p:cNvGraphicFramePr/>
          <p:nvPr/>
        </p:nvGraphicFramePr>
        <p:xfrm>
          <a:off x="4849000" y="38251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7</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8</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5" name="Google Shape;185;p25"/>
          <p:cNvGraphicFramePr/>
          <p:nvPr/>
        </p:nvGraphicFramePr>
        <p:xfrm>
          <a:off x="4849000" y="43372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7</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8</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10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
        <p:nvSpPr>
          <p:cNvPr id="186" name="Google Shape;186;p25"/>
          <p:cNvSpPr txBox="1"/>
          <p:nvPr/>
        </p:nvSpPr>
        <p:spPr>
          <a:xfrm>
            <a:off x="2274925" y="1590975"/>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1</a:t>
            </a:r>
            <a:endParaRPr b="1"/>
          </a:p>
        </p:txBody>
      </p:sp>
      <p:sp>
        <p:nvSpPr>
          <p:cNvPr id="187" name="Google Shape;187;p25"/>
          <p:cNvSpPr txBox="1"/>
          <p:nvPr/>
        </p:nvSpPr>
        <p:spPr>
          <a:xfrm>
            <a:off x="5299800" y="1590975"/>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2</a:t>
            </a:r>
            <a:endParaRPr b="1"/>
          </a:p>
        </p:txBody>
      </p:sp>
      <p:sp>
        <p:nvSpPr>
          <p:cNvPr id="188" name="Google Shape;188;p25"/>
          <p:cNvSpPr txBox="1"/>
          <p:nvPr/>
        </p:nvSpPr>
        <p:spPr>
          <a:xfrm>
            <a:off x="2274938" y="3340550"/>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3</a:t>
            </a:r>
            <a:endParaRPr b="1"/>
          </a:p>
        </p:txBody>
      </p:sp>
      <p:sp>
        <p:nvSpPr>
          <p:cNvPr id="189" name="Google Shape;189;p25"/>
          <p:cNvSpPr txBox="1"/>
          <p:nvPr/>
        </p:nvSpPr>
        <p:spPr>
          <a:xfrm>
            <a:off x="5299788" y="3340538"/>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4</a:t>
            </a:r>
            <a:endParaRPr b="1"/>
          </a:p>
        </p:txBody>
      </p:sp>
      <p:sp>
        <p:nvSpPr>
          <p:cNvPr id="190" name="Google Shape;190;p25"/>
          <p:cNvSpPr txBox="1"/>
          <p:nvPr/>
        </p:nvSpPr>
        <p:spPr>
          <a:xfrm>
            <a:off x="311700" y="1081150"/>
            <a:ext cx="852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t>Задача: </a:t>
            </a:r>
            <a:r>
              <a:rPr lang="ru" sz="1700">
                <a:solidFill>
                  <a:schemeClr val="dk1"/>
                </a:solidFill>
              </a:rPr>
              <a:t>упорядочить по возрастанию массив</a:t>
            </a:r>
            <a:r>
              <a:rPr lang="ru" sz="1700"/>
              <a:t> {10, 8, 21, 1, 7}</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308775"/>
            <a:ext cx="4296900" cy="106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выбором (Selection sort).</a:t>
            </a:r>
            <a:r>
              <a:rPr lang="ru" sz="2500"/>
              <a:t> Блок-схема</a:t>
            </a:r>
            <a:endParaRPr sz="2500"/>
          </a:p>
        </p:txBody>
      </p:sp>
      <p:sp>
        <p:nvSpPr>
          <p:cNvPr id="196" name="Google Shape;196;p26"/>
          <p:cNvSpPr txBox="1"/>
          <p:nvPr/>
        </p:nvSpPr>
        <p:spPr>
          <a:xfrm>
            <a:off x="5245500" y="2929238"/>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sp>
        <p:nvSpPr>
          <p:cNvPr id="197" name="Google Shape;197;p26"/>
          <p:cNvSpPr/>
          <p:nvPr/>
        </p:nvSpPr>
        <p:spPr>
          <a:xfrm>
            <a:off x="5911450" y="1093250"/>
            <a:ext cx="12507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x, start, n</a:t>
            </a:r>
            <a:endParaRPr sz="1200"/>
          </a:p>
        </p:txBody>
      </p:sp>
      <p:sp>
        <p:nvSpPr>
          <p:cNvPr id="198" name="Google Shape;198;p26"/>
          <p:cNvSpPr/>
          <p:nvPr/>
        </p:nvSpPr>
        <p:spPr>
          <a:xfrm>
            <a:off x="5921650" y="1538938"/>
            <a:ext cx="12303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im</a:t>
            </a:r>
            <a:r>
              <a:rPr lang="ru" sz="1200"/>
              <a:t> = start</a:t>
            </a:r>
            <a:endParaRPr sz="1200"/>
          </a:p>
        </p:txBody>
      </p:sp>
      <p:sp>
        <p:nvSpPr>
          <p:cNvPr id="199" name="Google Shape;199;p26"/>
          <p:cNvSpPr/>
          <p:nvPr/>
        </p:nvSpPr>
        <p:spPr>
          <a:xfrm>
            <a:off x="6076000" y="1984638"/>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 start</a:t>
            </a:r>
            <a:endParaRPr sz="1200"/>
          </a:p>
        </p:txBody>
      </p:sp>
      <p:sp>
        <p:nvSpPr>
          <p:cNvPr id="200" name="Google Shape;200;p26"/>
          <p:cNvSpPr/>
          <p:nvPr/>
        </p:nvSpPr>
        <p:spPr>
          <a:xfrm>
            <a:off x="6007600" y="2430362"/>
            <a:ext cx="1058400" cy="3960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&lt; n</a:t>
            </a:r>
            <a:endParaRPr sz="1200"/>
          </a:p>
        </p:txBody>
      </p:sp>
      <p:sp>
        <p:nvSpPr>
          <p:cNvPr id="201" name="Google Shape;201;p26"/>
          <p:cNvSpPr/>
          <p:nvPr/>
        </p:nvSpPr>
        <p:spPr>
          <a:xfrm>
            <a:off x="5524150" y="2952250"/>
            <a:ext cx="2025300" cy="5100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x[i] &lt; x[im]</a:t>
            </a:r>
            <a:endParaRPr sz="1200"/>
          </a:p>
        </p:txBody>
      </p:sp>
      <p:sp>
        <p:nvSpPr>
          <p:cNvPr id="202" name="Google Shape;202;p26"/>
          <p:cNvSpPr/>
          <p:nvPr/>
        </p:nvSpPr>
        <p:spPr>
          <a:xfrm>
            <a:off x="7366400" y="3462238"/>
            <a:ext cx="12303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im = i</a:t>
            </a:r>
            <a:endParaRPr sz="1200"/>
          </a:p>
        </p:txBody>
      </p:sp>
      <p:sp>
        <p:nvSpPr>
          <p:cNvPr id="203" name="Google Shape;203;p26"/>
          <p:cNvSpPr/>
          <p:nvPr/>
        </p:nvSpPr>
        <p:spPr>
          <a:xfrm>
            <a:off x="6075988" y="3972938"/>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a:t>
            </a:r>
            <a:endParaRPr sz="1200"/>
          </a:p>
        </p:txBody>
      </p:sp>
      <p:sp>
        <p:nvSpPr>
          <p:cNvPr id="204" name="Google Shape;204;p26"/>
          <p:cNvSpPr/>
          <p:nvPr/>
        </p:nvSpPr>
        <p:spPr>
          <a:xfrm>
            <a:off x="7981562" y="2820450"/>
            <a:ext cx="8412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im</a:t>
            </a:r>
            <a:endParaRPr sz="1200"/>
          </a:p>
        </p:txBody>
      </p:sp>
      <p:cxnSp>
        <p:nvCxnSpPr>
          <p:cNvPr id="205" name="Google Shape;205;p26"/>
          <p:cNvCxnSpPr>
            <a:stCxn id="197" idx="4"/>
            <a:endCxn id="198" idx="0"/>
          </p:cNvCxnSpPr>
          <p:nvPr/>
        </p:nvCxnSpPr>
        <p:spPr>
          <a:xfrm>
            <a:off x="6536800" y="1413050"/>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6"/>
          <p:cNvCxnSpPr>
            <a:stCxn id="198" idx="2"/>
            <a:endCxn id="199" idx="0"/>
          </p:cNvCxnSpPr>
          <p:nvPr/>
        </p:nvCxnSpPr>
        <p:spPr>
          <a:xfrm>
            <a:off x="6536800" y="1858738"/>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6"/>
          <p:cNvCxnSpPr>
            <a:stCxn id="199" idx="2"/>
            <a:endCxn id="200" idx="0"/>
          </p:cNvCxnSpPr>
          <p:nvPr/>
        </p:nvCxnSpPr>
        <p:spPr>
          <a:xfrm>
            <a:off x="6536800" y="2304438"/>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6"/>
          <p:cNvCxnSpPr>
            <a:stCxn id="200" idx="2"/>
            <a:endCxn id="201" idx="0"/>
          </p:cNvCxnSpPr>
          <p:nvPr/>
        </p:nvCxnSpPr>
        <p:spPr>
          <a:xfrm>
            <a:off x="6536800" y="2826362"/>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6"/>
          <p:cNvCxnSpPr>
            <a:stCxn id="201" idx="3"/>
            <a:endCxn id="202" idx="0"/>
          </p:cNvCxnSpPr>
          <p:nvPr/>
        </p:nvCxnSpPr>
        <p:spPr>
          <a:xfrm>
            <a:off x="7549450" y="3207250"/>
            <a:ext cx="432000" cy="255000"/>
          </a:xfrm>
          <a:prstGeom prst="bentConnector2">
            <a:avLst/>
          </a:prstGeom>
          <a:noFill/>
          <a:ln cap="flat" cmpd="sng" w="9525">
            <a:solidFill>
              <a:schemeClr val="dk2"/>
            </a:solidFill>
            <a:prstDash val="solid"/>
            <a:round/>
            <a:headEnd len="med" w="med" type="none"/>
            <a:tailEnd len="med" w="med" type="triangle"/>
          </a:ln>
        </p:spPr>
      </p:cxnSp>
      <p:cxnSp>
        <p:nvCxnSpPr>
          <p:cNvPr id="210" name="Google Shape;210;p26"/>
          <p:cNvCxnSpPr>
            <a:stCxn id="202" idx="2"/>
            <a:endCxn id="203" idx="0"/>
          </p:cNvCxnSpPr>
          <p:nvPr/>
        </p:nvCxnSpPr>
        <p:spPr>
          <a:xfrm rot="5400000">
            <a:off x="7163750" y="3155038"/>
            <a:ext cx="190800" cy="1444800"/>
          </a:xfrm>
          <a:prstGeom prst="bentConnector3">
            <a:avLst>
              <a:gd fmla="val 50026" name="adj1"/>
            </a:avLst>
          </a:prstGeom>
          <a:noFill/>
          <a:ln cap="flat" cmpd="sng" w="9525">
            <a:solidFill>
              <a:schemeClr val="dk2"/>
            </a:solidFill>
            <a:prstDash val="solid"/>
            <a:round/>
            <a:headEnd len="med" w="med" type="none"/>
            <a:tailEnd len="med" w="med" type="triangle"/>
          </a:ln>
        </p:spPr>
      </p:cxnSp>
      <p:cxnSp>
        <p:nvCxnSpPr>
          <p:cNvPr id="211" name="Google Shape;211;p26"/>
          <p:cNvCxnSpPr>
            <a:stCxn id="201" idx="1"/>
            <a:endCxn id="203" idx="0"/>
          </p:cNvCxnSpPr>
          <p:nvPr/>
        </p:nvCxnSpPr>
        <p:spPr>
          <a:xfrm>
            <a:off x="5524150" y="3207250"/>
            <a:ext cx="1012500" cy="765600"/>
          </a:xfrm>
          <a:prstGeom prst="bentConnector4">
            <a:avLst>
              <a:gd fmla="val -23519" name="adj1"/>
              <a:gd fmla="val 84953" name="adj2"/>
            </a:avLst>
          </a:prstGeom>
          <a:noFill/>
          <a:ln cap="flat" cmpd="sng" w="9525">
            <a:solidFill>
              <a:schemeClr val="dk2"/>
            </a:solidFill>
            <a:prstDash val="solid"/>
            <a:round/>
            <a:headEnd len="med" w="med" type="none"/>
            <a:tailEnd len="med" w="med" type="triangle"/>
          </a:ln>
        </p:spPr>
      </p:cxnSp>
      <p:cxnSp>
        <p:nvCxnSpPr>
          <p:cNvPr id="212" name="Google Shape;212;p26"/>
          <p:cNvCxnSpPr>
            <a:stCxn id="203" idx="2"/>
            <a:endCxn id="200" idx="0"/>
          </p:cNvCxnSpPr>
          <p:nvPr/>
        </p:nvCxnSpPr>
        <p:spPr>
          <a:xfrm rot="-5400000">
            <a:off x="5605888" y="3361238"/>
            <a:ext cx="1862400" cy="600"/>
          </a:xfrm>
          <a:prstGeom prst="bentConnector5">
            <a:avLst>
              <a:gd fmla="val -12786" name="adj1"/>
              <a:gd fmla="val -242118750" name="adj2"/>
              <a:gd fmla="val 103228" name="adj3"/>
            </a:avLst>
          </a:prstGeom>
          <a:noFill/>
          <a:ln cap="flat" cmpd="sng" w="9525">
            <a:solidFill>
              <a:schemeClr val="dk2"/>
            </a:solidFill>
            <a:prstDash val="solid"/>
            <a:round/>
            <a:headEnd len="med" w="med" type="none"/>
            <a:tailEnd len="med" w="med" type="triangle"/>
          </a:ln>
        </p:spPr>
      </p:cxnSp>
      <p:cxnSp>
        <p:nvCxnSpPr>
          <p:cNvPr id="213" name="Google Shape;213;p26"/>
          <p:cNvCxnSpPr>
            <a:stCxn id="200" idx="3"/>
            <a:endCxn id="204" idx="0"/>
          </p:cNvCxnSpPr>
          <p:nvPr/>
        </p:nvCxnSpPr>
        <p:spPr>
          <a:xfrm>
            <a:off x="7066000" y="2628362"/>
            <a:ext cx="1336200" cy="192000"/>
          </a:xfrm>
          <a:prstGeom prst="bentConnector2">
            <a:avLst/>
          </a:prstGeom>
          <a:noFill/>
          <a:ln cap="flat" cmpd="sng" w="9525">
            <a:solidFill>
              <a:schemeClr val="dk2"/>
            </a:solidFill>
            <a:prstDash val="solid"/>
            <a:round/>
            <a:headEnd len="med" w="med" type="none"/>
            <a:tailEnd len="med" w="med" type="triangle"/>
          </a:ln>
        </p:spPr>
      </p:cxnSp>
      <p:sp>
        <p:nvSpPr>
          <p:cNvPr id="214" name="Google Shape;214;p26"/>
          <p:cNvSpPr txBox="1"/>
          <p:nvPr/>
        </p:nvSpPr>
        <p:spPr>
          <a:xfrm>
            <a:off x="7501138" y="2929238"/>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sp>
        <p:nvSpPr>
          <p:cNvPr id="215" name="Google Shape;215;p26"/>
          <p:cNvSpPr txBox="1"/>
          <p:nvPr/>
        </p:nvSpPr>
        <p:spPr>
          <a:xfrm>
            <a:off x="6568438" y="2643388"/>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sp>
        <p:nvSpPr>
          <p:cNvPr id="216" name="Google Shape;216;p26"/>
          <p:cNvSpPr txBox="1"/>
          <p:nvPr/>
        </p:nvSpPr>
        <p:spPr>
          <a:xfrm>
            <a:off x="5718700" y="627275"/>
            <a:ext cx="163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t>Функция </a:t>
            </a:r>
            <a:r>
              <a:rPr b="1" i="1" lang="ru"/>
              <a:t>imin </a:t>
            </a:r>
            <a:endParaRPr b="1"/>
          </a:p>
        </p:txBody>
      </p:sp>
      <p:sp>
        <p:nvSpPr>
          <p:cNvPr id="217" name="Google Shape;217;p26"/>
          <p:cNvSpPr txBox="1"/>
          <p:nvPr/>
        </p:nvSpPr>
        <p:spPr>
          <a:xfrm>
            <a:off x="879613" y="1371088"/>
            <a:ext cx="163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t>Функция </a:t>
            </a:r>
            <a:r>
              <a:rPr b="1" i="1" lang="ru"/>
              <a:t>selectionSort</a:t>
            </a:r>
            <a:endParaRPr b="1"/>
          </a:p>
        </p:txBody>
      </p:sp>
      <p:sp>
        <p:nvSpPr>
          <p:cNvPr id="218" name="Google Shape;218;p26"/>
          <p:cNvSpPr/>
          <p:nvPr/>
        </p:nvSpPr>
        <p:spPr>
          <a:xfrm>
            <a:off x="1120800" y="2116988"/>
            <a:ext cx="11538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x, n</a:t>
            </a:r>
            <a:endParaRPr sz="1200"/>
          </a:p>
        </p:txBody>
      </p:sp>
      <p:sp>
        <p:nvSpPr>
          <p:cNvPr id="219" name="Google Shape;219;p26"/>
          <p:cNvSpPr/>
          <p:nvPr/>
        </p:nvSpPr>
        <p:spPr>
          <a:xfrm>
            <a:off x="1236900" y="2567075"/>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 0</a:t>
            </a:r>
            <a:endParaRPr sz="1200"/>
          </a:p>
        </p:txBody>
      </p:sp>
      <p:sp>
        <p:nvSpPr>
          <p:cNvPr id="220" name="Google Shape;220;p26"/>
          <p:cNvSpPr/>
          <p:nvPr/>
        </p:nvSpPr>
        <p:spPr>
          <a:xfrm>
            <a:off x="925200" y="3017188"/>
            <a:ext cx="1545000" cy="3960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&lt; n - 1</a:t>
            </a:r>
            <a:endParaRPr sz="1200"/>
          </a:p>
        </p:txBody>
      </p:sp>
      <p:sp>
        <p:nvSpPr>
          <p:cNvPr id="221" name="Google Shape;221;p26"/>
          <p:cNvSpPr/>
          <p:nvPr/>
        </p:nvSpPr>
        <p:spPr>
          <a:xfrm>
            <a:off x="525488" y="3543488"/>
            <a:ext cx="2344425" cy="400200"/>
          </a:xfrm>
          <a:prstGeom prst="flowChartPredefinedProcess">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sz="1200"/>
              <a:t>swap(x[i], x[imin(x,i,n)])</a:t>
            </a:r>
            <a:endParaRPr sz="1200"/>
          </a:p>
        </p:txBody>
      </p:sp>
      <p:sp>
        <p:nvSpPr>
          <p:cNvPr id="222" name="Google Shape;222;p26"/>
          <p:cNvSpPr/>
          <p:nvPr/>
        </p:nvSpPr>
        <p:spPr>
          <a:xfrm>
            <a:off x="1236888" y="4073975"/>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a:t>
            </a:r>
            <a:endParaRPr sz="1200"/>
          </a:p>
        </p:txBody>
      </p:sp>
      <p:sp>
        <p:nvSpPr>
          <p:cNvPr id="223" name="Google Shape;223;p26"/>
          <p:cNvSpPr/>
          <p:nvPr/>
        </p:nvSpPr>
        <p:spPr>
          <a:xfrm>
            <a:off x="3193787" y="3432788"/>
            <a:ext cx="8412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x</a:t>
            </a:r>
            <a:endParaRPr sz="1200"/>
          </a:p>
        </p:txBody>
      </p:sp>
      <p:cxnSp>
        <p:nvCxnSpPr>
          <p:cNvPr id="224" name="Google Shape;224;p26"/>
          <p:cNvCxnSpPr>
            <a:stCxn id="218" idx="4"/>
            <a:endCxn id="219" idx="0"/>
          </p:cNvCxnSpPr>
          <p:nvPr/>
        </p:nvCxnSpPr>
        <p:spPr>
          <a:xfrm>
            <a:off x="1697700" y="2436788"/>
            <a:ext cx="0" cy="1302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6"/>
          <p:cNvCxnSpPr>
            <a:stCxn id="219" idx="2"/>
            <a:endCxn id="220" idx="0"/>
          </p:cNvCxnSpPr>
          <p:nvPr/>
        </p:nvCxnSpPr>
        <p:spPr>
          <a:xfrm>
            <a:off x="1697700" y="2886875"/>
            <a:ext cx="0" cy="1302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6"/>
          <p:cNvCxnSpPr>
            <a:stCxn id="220" idx="2"/>
            <a:endCxn id="221" idx="0"/>
          </p:cNvCxnSpPr>
          <p:nvPr/>
        </p:nvCxnSpPr>
        <p:spPr>
          <a:xfrm>
            <a:off x="1697700" y="3413188"/>
            <a:ext cx="0" cy="1302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6"/>
          <p:cNvCxnSpPr>
            <a:stCxn id="221" idx="2"/>
            <a:endCxn id="222" idx="0"/>
          </p:cNvCxnSpPr>
          <p:nvPr/>
        </p:nvCxnSpPr>
        <p:spPr>
          <a:xfrm>
            <a:off x="1697700" y="3943688"/>
            <a:ext cx="0" cy="1302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26"/>
          <p:cNvCxnSpPr>
            <a:stCxn id="222" idx="2"/>
            <a:endCxn id="220" idx="0"/>
          </p:cNvCxnSpPr>
          <p:nvPr/>
        </p:nvCxnSpPr>
        <p:spPr>
          <a:xfrm rot="-5400000">
            <a:off x="1009638" y="3705125"/>
            <a:ext cx="1376700" cy="600"/>
          </a:xfrm>
          <a:prstGeom prst="bentConnector5">
            <a:avLst>
              <a:gd fmla="val -9958" name="adj1"/>
              <a:gd fmla="val -230997917" name="adj2"/>
              <a:gd fmla="val 105169" name="adj3"/>
            </a:avLst>
          </a:prstGeom>
          <a:noFill/>
          <a:ln cap="flat" cmpd="sng" w="9525">
            <a:solidFill>
              <a:schemeClr val="dk2"/>
            </a:solidFill>
            <a:prstDash val="solid"/>
            <a:round/>
            <a:headEnd len="med" w="med" type="none"/>
            <a:tailEnd len="med" w="med" type="triangle"/>
          </a:ln>
        </p:spPr>
      </p:cxnSp>
      <p:sp>
        <p:nvSpPr>
          <p:cNvPr id="229" name="Google Shape;229;p26"/>
          <p:cNvSpPr txBox="1"/>
          <p:nvPr/>
        </p:nvSpPr>
        <p:spPr>
          <a:xfrm>
            <a:off x="1930213" y="3276175"/>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cxnSp>
        <p:nvCxnSpPr>
          <p:cNvPr id="230" name="Google Shape;230;p26"/>
          <p:cNvCxnSpPr>
            <a:stCxn id="220" idx="3"/>
            <a:endCxn id="223" idx="0"/>
          </p:cNvCxnSpPr>
          <p:nvPr/>
        </p:nvCxnSpPr>
        <p:spPr>
          <a:xfrm>
            <a:off x="2470200" y="3215188"/>
            <a:ext cx="1144200" cy="217500"/>
          </a:xfrm>
          <a:prstGeom prst="bentConnector2">
            <a:avLst/>
          </a:prstGeom>
          <a:noFill/>
          <a:ln cap="flat" cmpd="sng" w="9525">
            <a:solidFill>
              <a:schemeClr val="dk2"/>
            </a:solidFill>
            <a:prstDash val="solid"/>
            <a:round/>
            <a:headEnd len="med" w="med" type="none"/>
            <a:tailEnd len="med" w="med" type="triangle"/>
          </a:ln>
        </p:spPr>
      </p:cxnSp>
      <p:sp>
        <p:nvSpPr>
          <p:cNvPr id="231" name="Google Shape;231;p26"/>
          <p:cNvSpPr txBox="1"/>
          <p:nvPr/>
        </p:nvSpPr>
        <p:spPr>
          <a:xfrm>
            <a:off x="6900500" y="2323200"/>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sp>
        <p:nvSpPr>
          <p:cNvPr id="232" name="Google Shape;232;p26"/>
          <p:cNvSpPr txBox="1"/>
          <p:nvPr/>
        </p:nvSpPr>
        <p:spPr>
          <a:xfrm>
            <a:off x="2396125" y="2931875"/>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a:t>
            </a:r>
            <a:r>
              <a:rPr lang="ru" sz="1320">
                <a:solidFill>
                  <a:srgbClr val="A31515"/>
                </a:solidFill>
                <a:highlight>
                  <a:srgbClr val="FFFFFF"/>
                </a:highlight>
                <a:latin typeface="Courier New"/>
                <a:ea typeface="Courier New"/>
                <a:cs typeface="Courier New"/>
                <a:sym typeface="Courier New"/>
              </a:rPr>
              <a:t>imin</a:t>
            </a:r>
            <a:r>
              <a:rPr lang="ru" sz="1320">
                <a:solidFill>
                  <a:schemeClr val="dk1"/>
                </a:solidFill>
                <a:highlight>
                  <a:srgbClr val="FFFFFF"/>
                </a:highlight>
                <a:latin typeface="Courier New"/>
                <a:ea typeface="Courier New"/>
                <a:cs typeface="Courier New"/>
                <a:sym typeface="Courier New"/>
              </a:rPr>
              <a:t>(</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*x, </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start, </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n)</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im = start;</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r>
              <a:rPr lang="ru" sz="1320">
                <a:solidFill>
                  <a:srgbClr val="0000FF"/>
                </a:solidFill>
                <a:highlight>
                  <a:srgbClr val="FFFFFF"/>
                </a:highlight>
                <a:latin typeface="Courier New"/>
                <a:ea typeface="Courier New"/>
                <a:cs typeface="Courier New"/>
                <a:sym typeface="Courier New"/>
              </a:rPr>
              <a:t>for</a:t>
            </a:r>
            <a:r>
              <a:rPr lang="ru" sz="1320">
                <a:solidFill>
                  <a:schemeClr val="dk1"/>
                </a:solidFill>
                <a:highlight>
                  <a:srgbClr val="FFFFFF"/>
                </a:highlight>
                <a:latin typeface="Courier New"/>
                <a:ea typeface="Courier New"/>
                <a:cs typeface="Courier New"/>
                <a:sym typeface="Courier New"/>
              </a:rPr>
              <a:t>(</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i = start; i &lt; n; i++) {</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r>
              <a:rPr lang="ru" sz="1320">
                <a:solidFill>
                  <a:srgbClr val="0000FF"/>
                </a:solidFill>
                <a:highlight>
                  <a:srgbClr val="FFFFFF"/>
                </a:highlight>
                <a:latin typeface="Courier New"/>
                <a:ea typeface="Courier New"/>
                <a:cs typeface="Courier New"/>
                <a:sym typeface="Courier New"/>
              </a:rPr>
              <a:t>if</a:t>
            </a:r>
            <a:r>
              <a:rPr lang="ru" sz="1320">
                <a:solidFill>
                  <a:schemeClr val="dk1"/>
                </a:solidFill>
                <a:highlight>
                  <a:srgbClr val="FFFFFF"/>
                </a:highlight>
                <a:latin typeface="Courier New"/>
                <a:ea typeface="Courier New"/>
                <a:cs typeface="Courier New"/>
                <a:sym typeface="Courier New"/>
              </a:rPr>
              <a:t>(x[i] &lt; x[im]) {</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im = i;</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r>
              <a:rPr lang="ru" sz="1320">
                <a:solidFill>
                  <a:srgbClr val="0000FF"/>
                </a:solidFill>
                <a:highlight>
                  <a:srgbClr val="FFFFFF"/>
                </a:highlight>
                <a:latin typeface="Courier New"/>
                <a:ea typeface="Courier New"/>
                <a:cs typeface="Courier New"/>
                <a:sym typeface="Courier New"/>
              </a:rPr>
              <a:t>return</a:t>
            </a:r>
            <a:r>
              <a:rPr lang="ru" sz="1320">
                <a:solidFill>
                  <a:schemeClr val="dk1"/>
                </a:solidFill>
                <a:highlight>
                  <a:srgbClr val="FFFFFF"/>
                </a:highlight>
                <a:latin typeface="Courier New"/>
                <a:ea typeface="Courier New"/>
                <a:cs typeface="Courier New"/>
                <a:sym typeface="Courier New"/>
              </a:rPr>
              <a:t> im;</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rgbClr val="0000FF"/>
                </a:solidFill>
                <a:highlight>
                  <a:srgbClr val="FFFFFF"/>
                </a:highlight>
                <a:latin typeface="Courier New"/>
                <a:ea typeface="Courier New"/>
                <a:cs typeface="Courier New"/>
                <a:sym typeface="Courier New"/>
              </a:rPr>
              <a:t>void</a:t>
            </a:r>
            <a:r>
              <a:rPr lang="ru" sz="1320">
                <a:solidFill>
                  <a:schemeClr val="dk1"/>
                </a:solidFill>
                <a:highlight>
                  <a:srgbClr val="FFFFFF"/>
                </a:highlight>
                <a:latin typeface="Courier New"/>
                <a:ea typeface="Courier New"/>
                <a:cs typeface="Courier New"/>
                <a:sym typeface="Courier New"/>
              </a:rPr>
              <a:t> </a:t>
            </a:r>
            <a:r>
              <a:rPr lang="ru" sz="1320">
                <a:solidFill>
                  <a:srgbClr val="A31515"/>
                </a:solidFill>
                <a:highlight>
                  <a:srgbClr val="FFFFFF"/>
                </a:highlight>
                <a:latin typeface="Courier New"/>
                <a:ea typeface="Courier New"/>
                <a:cs typeface="Courier New"/>
                <a:sym typeface="Courier New"/>
              </a:rPr>
              <a:t>selectionSort</a:t>
            </a:r>
            <a:r>
              <a:rPr lang="ru" sz="1320">
                <a:solidFill>
                  <a:schemeClr val="dk1"/>
                </a:solidFill>
                <a:highlight>
                  <a:srgbClr val="FFFFFF"/>
                </a:highlight>
                <a:latin typeface="Courier New"/>
                <a:ea typeface="Courier New"/>
                <a:cs typeface="Courier New"/>
                <a:sym typeface="Courier New"/>
              </a:rPr>
              <a:t>(</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*x, </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n)</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r>
              <a:rPr lang="ru" sz="1320">
                <a:solidFill>
                  <a:srgbClr val="0000FF"/>
                </a:solidFill>
                <a:highlight>
                  <a:srgbClr val="FFFFFF"/>
                </a:highlight>
                <a:latin typeface="Courier New"/>
                <a:ea typeface="Courier New"/>
                <a:cs typeface="Courier New"/>
                <a:sym typeface="Courier New"/>
              </a:rPr>
              <a:t>for</a:t>
            </a:r>
            <a:r>
              <a:rPr lang="ru" sz="1320">
                <a:solidFill>
                  <a:schemeClr val="dk1"/>
                </a:solidFill>
                <a:highlight>
                  <a:srgbClr val="FFFFFF"/>
                </a:highlight>
                <a:latin typeface="Courier New"/>
                <a:ea typeface="Courier New"/>
                <a:cs typeface="Courier New"/>
                <a:sym typeface="Courier New"/>
              </a:rPr>
              <a:t>(</a:t>
            </a:r>
            <a:r>
              <a:rPr lang="ru" sz="1320">
                <a:solidFill>
                  <a:srgbClr val="0000FF"/>
                </a:solidFill>
                <a:highlight>
                  <a:srgbClr val="FFFFFF"/>
                </a:highlight>
                <a:latin typeface="Courier New"/>
                <a:ea typeface="Courier New"/>
                <a:cs typeface="Courier New"/>
                <a:sym typeface="Courier New"/>
              </a:rPr>
              <a:t>int</a:t>
            </a:r>
            <a:r>
              <a:rPr lang="ru" sz="1320">
                <a:solidFill>
                  <a:schemeClr val="dk1"/>
                </a:solidFill>
                <a:highlight>
                  <a:srgbClr val="FFFFFF"/>
                </a:highlight>
                <a:latin typeface="Courier New"/>
                <a:ea typeface="Courier New"/>
                <a:cs typeface="Courier New"/>
                <a:sym typeface="Courier New"/>
              </a:rPr>
              <a:t> i = 0; i &lt; n - 1; i++) {</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swap(x[i], x[imin(x, i, n)]);</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    }</a:t>
            </a:r>
            <a:endParaRPr sz="132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1320">
                <a:solidFill>
                  <a:schemeClr val="dk1"/>
                </a:solidFill>
                <a:highlight>
                  <a:srgbClr val="FFFFFF"/>
                </a:highlight>
                <a:latin typeface="Courier New"/>
                <a:ea typeface="Courier New"/>
                <a:cs typeface="Courier New"/>
                <a:sym typeface="Courier New"/>
              </a:rPr>
              <a:t>}</a:t>
            </a:r>
            <a:endParaRPr sz="1620"/>
          </a:p>
        </p:txBody>
      </p:sp>
      <p:sp>
        <p:nvSpPr>
          <p:cNvPr id="238" name="Google Shape;2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выбором (Selection sort).</a:t>
            </a:r>
            <a:r>
              <a:rPr lang="ru"/>
              <a:t> Код</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вставками (Insertion sort)</a:t>
            </a:r>
            <a:endParaRPr/>
          </a:p>
        </p:txBody>
      </p:sp>
      <p:sp>
        <p:nvSpPr>
          <p:cNvPr id="244" name="Google Shape;2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sz="2000"/>
              <a:t>Метод сортировки вставками</a:t>
            </a:r>
            <a:r>
              <a:rPr lang="ru" sz="2000"/>
              <a:t> - метод, при котором сначала, сравниваем второй элемент массива с первым и, при необходимости, меняем их местами. Дальше сравниваем следующую пару элементов и проверяем все пары до нее. После каждой проверки, при необходимости, меняем элементы пары местами. Заканчиваем цикл после прохода, начинающегося с последнего элемента.</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вставками (Insertion sort)</a:t>
            </a:r>
            <a:r>
              <a:rPr lang="ru"/>
              <a:t>. Пример</a:t>
            </a:r>
            <a:endParaRPr/>
          </a:p>
        </p:txBody>
      </p:sp>
      <p:graphicFrame>
        <p:nvGraphicFramePr>
          <p:cNvPr id="250" name="Google Shape;250;p29"/>
          <p:cNvGraphicFramePr/>
          <p:nvPr/>
        </p:nvGraphicFramePr>
        <p:xfrm>
          <a:off x="311688" y="20121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10</a:t>
                      </a:r>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b="1" lang="ru"/>
                        <a:t>8</a:t>
                      </a:r>
                      <a:endParaRPr b="1"/>
                    </a:p>
                  </a:txBody>
                  <a:tcPr marT="91425" marB="91425" marR="91425" marL="91425" anchor="ctr">
                    <a:solidFill>
                      <a:srgbClr val="F4CCCC"/>
                    </a:solidFill>
                  </a:tcPr>
                </a:tc>
                <a:tc>
                  <a:txBody>
                    <a:bodyPr/>
                    <a:lstStyle/>
                    <a:p>
                      <a:pPr indent="0" lvl="0" marL="0" rtl="0" algn="ctr">
                        <a:spcBef>
                          <a:spcPts val="0"/>
                        </a:spcBef>
                        <a:spcAft>
                          <a:spcPts val="0"/>
                        </a:spcAft>
                        <a:buNone/>
                      </a:pPr>
                      <a:r>
                        <a:rPr lang="ru"/>
                        <a:t>21</a:t>
                      </a:r>
                      <a:endParaRPr/>
                    </a:p>
                  </a:txBody>
                  <a:tcPr marT="91425" marB="91425" marR="91425" marL="91425" anchor="ctr"/>
                </a:tc>
                <a:tc>
                  <a:txBody>
                    <a:bodyPr/>
                    <a:lstStyle/>
                    <a:p>
                      <a:pPr indent="0" lvl="0" marL="0" rtl="0" algn="ctr">
                        <a:spcBef>
                          <a:spcPts val="0"/>
                        </a:spcBef>
                        <a:spcAft>
                          <a:spcPts val="0"/>
                        </a:spcAft>
                        <a:buNone/>
                      </a:pPr>
                      <a:r>
                        <a:rPr lang="ru"/>
                        <a:t>1</a:t>
                      </a:r>
                      <a:endParaRPr/>
                    </a:p>
                  </a:txBody>
                  <a:tcPr marT="91425" marB="91425" marR="91425" marL="91425" anchor="ctr"/>
                </a:tc>
                <a:tc>
                  <a:txBody>
                    <a:bodyPr/>
                    <a:lstStyle/>
                    <a:p>
                      <a:pPr indent="0" lvl="0" marL="0" rtl="0" algn="ctr">
                        <a:spcBef>
                          <a:spcPts val="0"/>
                        </a:spcBef>
                        <a:spcAft>
                          <a:spcPts val="0"/>
                        </a:spcAft>
                        <a:buNone/>
                      </a:pPr>
                      <a:r>
                        <a:rPr lang="ru"/>
                        <a:t>7</a:t>
                      </a:r>
                      <a:endParaRPr/>
                    </a:p>
                  </a:txBody>
                  <a:tcPr marT="91425" marB="91425" marR="91425" marL="91425" anchor="ctr"/>
                </a:tc>
              </a:tr>
            </a:tbl>
          </a:graphicData>
        </a:graphic>
      </p:graphicFrame>
      <p:graphicFrame>
        <p:nvGraphicFramePr>
          <p:cNvPr id="251" name="Google Shape;251;p29"/>
          <p:cNvGraphicFramePr/>
          <p:nvPr/>
        </p:nvGraphicFramePr>
        <p:xfrm>
          <a:off x="311688" y="25242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52" name="Google Shape;252;p29"/>
          <p:cNvGraphicFramePr/>
          <p:nvPr/>
        </p:nvGraphicFramePr>
        <p:xfrm>
          <a:off x="311688" y="35208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53" name="Google Shape;253;p29"/>
          <p:cNvGraphicFramePr/>
          <p:nvPr/>
        </p:nvGraphicFramePr>
        <p:xfrm>
          <a:off x="311688" y="40329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54" name="Google Shape;254;p29"/>
          <p:cNvGraphicFramePr/>
          <p:nvPr/>
        </p:nvGraphicFramePr>
        <p:xfrm>
          <a:off x="3336538" y="20121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55" name="Google Shape;255;p29"/>
          <p:cNvGraphicFramePr/>
          <p:nvPr/>
        </p:nvGraphicFramePr>
        <p:xfrm>
          <a:off x="3336538" y="25242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2</a:t>
                      </a: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56" name="Google Shape;256;p29"/>
          <p:cNvGraphicFramePr/>
          <p:nvPr/>
        </p:nvGraphicFramePr>
        <p:xfrm>
          <a:off x="6361425" y="20121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ru"/>
                        <a:t>7</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r>
            </a:tbl>
          </a:graphicData>
        </a:graphic>
      </p:graphicFrame>
      <p:graphicFrame>
        <p:nvGraphicFramePr>
          <p:cNvPr id="257" name="Google Shape;257;p29"/>
          <p:cNvGraphicFramePr/>
          <p:nvPr/>
        </p:nvGraphicFramePr>
        <p:xfrm>
          <a:off x="6361425" y="25242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58" name="Google Shape;258;p29"/>
          <p:cNvSpPr txBox="1"/>
          <p:nvPr/>
        </p:nvSpPr>
        <p:spPr>
          <a:xfrm>
            <a:off x="762475" y="1527550"/>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1</a:t>
            </a:r>
            <a:endParaRPr b="1"/>
          </a:p>
        </p:txBody>
      </p:sp>
      <p:sp>
        <p:nvSpPr>
          <p:cNvPr id="259" name="Google Shape;259;p29"/>
          <p:cNvSpPr txBox="1"/>
          <p:nvPr/>
        </p:nvSpPr>
        <p:spPr>
          <a:xfrm>
            <a:off x="762488" y="3036275"/>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2</a:t>
            </a:r>
            <a:endParaRPr b="1"/>
          </a:p>
        </p:txBody>
      </p:sp>
      <p:sp>
        <p:nvSpPr>
          <p:cNvPr id="260" name="Google Shape;260;p29"/>
          <p:cNvSpPr txBox="1"/>
          <p:nvPr/>
        </p:nvSpPr>
        <p:spPr>
          <a:xfrm>
            <a:off x="3787350" y="1527550"/>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3</a:t>
            </a:r>
            <a:endParaRPr b="1"/>
          </a:p>
        </p:txBody>
      </p:sp>
      <p:sp>
        <p:nvSpPr>
          <p:cNvPr id="261" name="Google Shape;261;p29"/>
          <p:cNvSpPr txBox="1"/>
          <p:nvPr/>
        </p:nvSpPr>
        <p:spPr>
          <a:xfrm>
            <a:off x="6812213" y="1527538"/>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4</a:t>
            </a:r>
            <a:endParaRPr b="1"/>
          </a:p>
        </p:txBody>
      </p:sp>
      <p:graphicFrame>
        <p:nvGraphicFramePr>
          <p:cNvPr id="262" name="Google Shape;262;p29"/>
          <p:cNvGraphicFramePr/>
          <p:nvPr/>
        </p:nvGraphicFramePr>
        <p:xfrm>
          <a:off x="311675" y="45450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63" name="Google Shape;263;p29"/>
          <p:cNvGraphicFramePr/>
          <p:nvPr/>
        </p:nvGraphicFramePr>
        <p:xfrm>
          <a:off x="3336575" y="30500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64" name="Google Shape;264;p29"/>
          <p:cNvGraphicFramePr/>
          <p:nvPr/>
        </p:nvGraphicFramePr>
        <p:xfrm>
          <a:off x="3336525" y="35758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65" name="Google Shape;265;p29"/>
          <p:cNvGraphicFramePr/>
          <p:nvPr/>
        </p:nvGraphicFramePr>
        <p:xfrm>
          <a:off x="6361425" y="303627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66" name="Google Shape;266;p29"/>
          <p:cNvGraphicFramePr/>
          <p:nvPr/>
        </p:nvGraphicFramePr>
        <p:xfrm>
          <a:off x="6361350" y="35483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67" name="Google Shape;267;p29"/>
          <p:cNvGraphicFramePr/>
          <p:nvPr/>
        </p:nvGraphicFramePr>
        <p:xfrm>
          <a:off x="6361438" y="40604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ru"/>
                        <a:t>21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
        <p:nvSpPr>
          <p:cNvPr id="268" name="Google Shape;268;p29"/>
          <p:cNvSpPr txBox="1"/>
          <p:nvPr/>
        </p:nvSpPr>
        <p:spPr>
          <a:xfrm>
            <a:off x="311700" y="1081150"/>
            <a:ext cx="852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t>Задача: </a:t>
            </a:r>
            <a:r>
              <a:rPr lang="ru" sz="1700">
                <a:solidFill>
                  <a:schemeClr val="dk1"/>
                </a:solidFill>
              </a:rPr>
              <a:t>упорядочить по возрастанию массив</a:t>
            </a:r>
            <a:r>
              <a:rPr lang="ru" sz="1700"/>
              <a:t> {10, 8, 21, 1, 7}</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11700" y="445025"/>
            <a:ext cx="3528900" cy="134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вставками (Insertion sort)</a:t>
            </a:r>
            <a:r>
              <a:rPr lang="ru"/>
              <a:t>. Блок-схема</a:t>
            </a:r>
            <a:endParaRPr/>
          </a:p>
        </p:txBody>
      </p:sp>
      <p:sp>
        <p:nvSpPr>
          <p:cNvPr id="274" name="Google Shape;274;p30"/>
          <p:cNvSpPr/>
          <p:nvPr/>
        </p:nvSpPr>
        <p:spPr>
          <a:xfrm>
            <a:off x="5887075" y="1032438"/>
            <a:ext cx="12507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x, n</a:t>
            </a:r>
            <a:endParaRPr sz="1200"/>
          </a:p>
        </p:txBody>
      </p:sp>
      <p:sp>
        <p:nvSpPr>
          <p:cNvPr id="275" name="Google Shape;275;p30"/>
          <p:cNvSpPr/>
          <p:nvPr/>
        </p:nvSpPr>
        <p:spPr>
          <a:xfrm>
            <a:off x="6051625" y="1478125"/>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 1</a:t>
            </a:r>
            <a:endParaRPr sz="1200"/>
          </a:p>
        </p:txBody>
      </p:sp>
      <p:sp>
        <p:nvSpPr>
          <p:cNvPr id="276" name="Google Shape;276;p30"/>
          <p:cNvSpPr/>
          <p:nvPr/>
        </p:nvSpPr>
        <p:spPr>
          <a:xfrm>
            <a:off x="5983225" y="1923850"/>
            <a:ext cx="1058400" cy="3960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 &lt; n</a:t>
            </a:r>
            <a:endParaRPr sz="1200"/>
          </a:p>
        </p:txBody>
      </p:sp>
      <p:sp>
        <p:nvSpPr>
          <p:cNvPr id="277" name="Google Shape;277;p30"/>
          <p:cNvSpPr/>
          <p:nvPr/>
        </p:nvSpPr>
        <p:spPr>
          <a:xfrm>
            <a:off x="5554375" y="2891438"/>
            <a:ext cx="1916100" cy="902400"/>
          </a:xfrm>
          <a:prstGeom prst="diamond">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1"/>
                </a:solidFill>
              </a:rPr>
              <a:t>j &gt;= 0 &amp;&amp; </a:t>
            </a:r>
            <a:r>
              <a:rPr lang="ru" sz="1200">
                <a:solidFill>
                  <a:schemeClr val="dk1"/>
                </a:solidFill>
              </a:rPr>
              <a:t>x[j] &gt; x[j+1]</a:t>
            </a:r>
            <a:endParaRPr sz="1200"/>
          </a:p>
        </p:txBody>
      </p:sp>
      <p:sp>
        <p:nvSpPr>
          <p:cNvPr id="278" name="Google Shape;278;p30"/>
          <p:cNvSpPr/>
          <p:nvPr/>
        </p:nvSpPr>
        <p:spPr>
          <a:xfrm>
            <a:off x="4149663" y="3182725"/>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i++</a:t>
            </a:r>
            <a:endParaRPr sz="1200"/>
          </a:p>
        </p:txBody>
      </p:sp>
      <p:sp>
        <p:nvSpPr>
          <p:cNvPr id="279" name="Google Shape;279;p30"/>
          <p:cNvSpPr/>
          <p:nvPr/>
        </p:nvSpPr>
        <p:spPr>
          <a:xfrm>
            <a:off x="7942687" y="2280838"/>
            <a:ext cx="841200" cy="31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x</a:t>
            </a:r>
            <a:endParaRPr sz="1200"/>
          </a:p>
        </p:txBody>
      </p:sp>
      <p:cxnSp>
        <p:nvCxnSpPr>
          <p:cNvPr id="280" name="Google Shape;280;p30"/>
          <p:cNvCxnSpPr>
            <a:stCxn id="275" idx="2"/>
            <a:endCxn id="276" idx="0"/>
          </p:cNvCxnSpPr>
          <p:nvPr/>
        </p:nvCxnSpPr>
        <p:spPr>
          <a:xfrm>
            <a:off x="6512425" y="1797925"/>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30"/>
          <p:cNvCxnSpPr>
            <a:stCxn id="278" idx="0"/>
            <a:endCxn id="276" idx="0"/>
          </p:cNvCxnSpPr>
          <p:nvPr/>
        </p:nvCxnSpPr>
        <p:spPr>
          <a:xfrm rot="-5400000">
            <a:off x="4932063" y="1602325"/>
            <a:ext cx="1258800" cy="1902000"/>
          </a:xfrm>
          <a:prstGeom prst="bentConnector3">
            <a:avLst>
              <a:gd fmla="val 104640" name="adj1"/>
            </a:avLst>
          </a:prstGeom>
          <a:noFill/>
          <a:ln cap="flat" cmpd="sng" w="9525">
            <a:solidFill>
              <a:schemeClr val="dk2"/>
            </a:solidFill>
            <a:prstDash val="solid"/>
            <a:round/>
            <a:headEnd len="med" w="med" type="none"/>
            <a:tailEnd len="med" w="med" type="triangle"/>
          </a:ln>
        </p:spPr>
      </p:cxnSp>
      <p:cxnSp>
        <p:nvCxnSpPr>
          <p:cNvPr id="282" name="Google Shape;282;p30"/>
          <p:cNvCxnSpPr>
            <a:stCxn id="276" idx="3"/>
            <a:endCxn id="279" idx="0"/>
          </p:cNvCxnSpPr>
          <p:nvPr/>
        </p:nvCxnSpPr>
        <p:spPr>
          <a:xfrm>
            <a:off x="7041625" y="2121850"/>
            <a:ext cx="1321800" cy="159000"/>
          </a:xfrm>
          <a:prstGeom prst="bentConnector2">
            <a:avLst/>
          </a:prstGeom>
          <a:noFill/>
          <a:ln cap="flat" cmpd="sng" w="9525">
            <a:solidFill>
              <a:schemeClr val="dk2"/>
            </a:solidFill>
            <a:prstDash val="solid"/>
            <a:round/>
            <a:headEnd len="med" w="med" type="none"/>
            <a:tailEnd len="med" w="med" type="triangle"/>
          </a:ln>
        </p:spPr>
      </p:cxnSp>
      <p:sp>
        <p:nvSpPr>
          <p:cNvPr id="283" name="Google Shape;283;p30"/>
          <p:cNvSpPr txBox="1"/>
          <p:nvPr/>
        </p:nvSpPr>
        <p:spPr>
          <a:xfrm>
            <a:off x="6815838" y="2136875"/>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sp>
        <p:nvSpPr>
          <p:cNvPr id="284" name="Google Shape;284;p30"/>
          <p:cNvSpPr txBox="1"/>
          <p:nvPr/>
        </p:nvSpPr>
        <p:spPr>
          <a:xfrm>
            <a:off x="5694325" y="290938"/>
            <a:ext cx="163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t>Функция </a:t>
            </a:r>
            <a:r>
              <a:rPr b="1" i="1" lang="ru"/>
              <a:t>insertionSort</a:t>
            </a:r>
            <a:r>
              <a:rPr b="1" i="1" lang="ru"/>
              <a:t> </a:t>
            </a:r>
            <a:endParaRPr b="1"/>
          </a:p>
        </p:txBody>
      </p:sp>
      <p:sp>
        <p:nvSpPr>
          <p:cNvPr id="285" name="Google Shape;285;p30"/>
          <p:cNvSpPr txBox="1"/>
          <p:nvPr/>
        </p:nvSpPr>
        <p:spPr>
          <a:xfrm>
            <a:off x="6973225" y="1805813"/>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cxnSp>
        <p:nvCxnSpPr>
          <p:cNvPr id="286" name="Google Shape;286;p30"/>
          <p:cNvCxnSpPr>
            <a:endCxn id="275" idx="0"/>
          </p:cNvCxnSpPr>
          <p:nvPr/>
        </p:nvCxnSpPr>
        <p:spPr>
          <a:xfrm>
            <a:off x="6512425" y="1352125"/>
            <a:ext cx="0" cy="1260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30"/>
          <p:cNvSpPr/>
          <p:nvPr/>
        </p:nvSpPr>
        <p:spPr>
          <a:xfrm>
            <a:off x="6051625" y="2445725"/>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j</a:t>
            </a:r>
            <a:r>
              <a:rPr lang="ru" sz="1200"/>
              <a:t> = i - 1</a:t>
            </a:r>
            <a:endParaRPr sz="1200"/>
          </a:p>
        </p:txBody>
      </p:sp>
      <p:cxnSp>
        <p:nvCxnSpPr>
          <p:cNvPr id="288" name="Google Shape;288;p30"/>
          <p:cNvCxnSpPr>
            <a:stCxn id="276" idx="2"/>
            <a:endCxn id="287" idx="0"/>
          </p:cNvCxnSpPr>
          <p:nvPr/>
        </p:nvCxnSpPr>
        <p:spPr>
          <a:xfrm>
            <a:off x="6512425" y="2319850"/>
            <a:ext cx="0" cy="12600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30"/>
          <p:cNvSpPr/>
          <p:nvPr/>
        </p:nvSpPr>
        <p:spPr>
          <a:xfrm>
            <a:off x="5735275" y="3919725"/>
            <a:ext cx="15543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swap(x[i], x[i + 1])</a:t>
            </a:r>
            <a:endParaRPr sz="1200"/>
          </a:p>
        </p:txBody>
      </p:sp>
      <p:cxnSp>
        <p:nvCxnSpPr>
          <p:cNvPr id="290" name="Google Shape;290;p30"/>
          <p:cNvCxnSpPr>
            <a:stCxn id="287" idx="2"/>
            <a:endCxn id="277" idx="0"/>
          </p:cNvCxnSpPr>
          <p:nvPr/>
        </p:nvCxnSpPr>
        <p:spPr>
          <a:xfrm>
            <a:off x="6512425" y="2765525"/>
            <a:ext cx="0" cy="1260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30"/>
          <p:cNvCxnSpPr>
            <a:stCxn id="277" idx="2"/>
            <a:endCxn id="289" idx="0"/>
          </p:cNvCxnSpPr>
          <p:nvPr/>
        </p:nvCxnSpPr>
        <p:spPr>
          <a:xfrm>
            <a:off x="6512425" y="3793838"/>
            <a:ext cx="0" cy="12600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30"/>
          <p:cNvSpPr/>
          <p:nvPr/>
        </p:nvSpPr>
        <p:spPr>
          <a:xfrm>
            <a:off x="6051625" y="4365425"/>
            <a:ext cx="921600" cy="3198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j--</a:t>
            </a:r>
            <a:endParaRPr sz="1200"/>
          </a:p>
        </p:txBody>
      </p:sp>
      <p:cxnSp>
        <p:nvCxnSpPr>
          <p:cNvPr id="293" name="Google Shape;293;p30"/>
          <p:cNvCxnSpPr>
            <a:endCxn id="292" idx="0"/>
          </p:cNvCxnSpPr>
          <p:nvPr/>
        </p:nvCxnSpPr>
        <p:spPr>
          <a:xfrm>
            <a:off x="6512425" y="4239425"/>
            <a:ext cx="0" cy="1260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30"/>
          <p:cNvSpPr txBox="1"/>
          <p:nvPr/>
        </p:nvSpPr>
        <p:spPr>
          <a:xfrm>
            <a:off x="6671863" y="3619075"/>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да</a:t>
            </a:r>
            <a:endParaRPr sz="1100"/>
          </a:p>
        </p:txBody>
      </p:sp>
      <p:cxnSp>
        <p:nvCxnSpPr>
          <p:cNvPr id="295" name="Google Shape;295;p30"/>
          <p:cNvCxnSpPr>
            <a:stCxn id="292" idx="2"/>
            <a:endCxn id="277" idx="0"/>
          </p:cNvCxnSpPr>
          <p:nvPr/>
        </p:nvCxnSpPr>
        <p:spPr>
          <a:xfrm rot="-5400000">
            <a:off x="5615875" y="3788075"/>
            <a:ext cx="1793700" cy="600"/>
          </a:xfrm>
          <a:prstGeom prst="bentConnector5">
            <a:avLst>
              <a:gd fmla="val -9329" name="adj1"/>
              <a:gd fmla="val 199362500" name="adj2"/>
              <a:gd fmla="val 103503" name="adj3"/>
            </a:avLst>
          </a:prstGeom>
          <a:noFill/>
          <a:ln cap="flat" cmpd="sng" w="9525">
            <a:solidFill>
              <a:schemeClr val="dk2"/>
            </a:solidFill>
            <a:prstDash val="solid"/>
            <a:round/>
            <a:headEnd len="med" w="med" type="none"/>
            <a:tailEnd len="med" w="med" type="triangle"/>
          </a:ln>
        </p:spPr>
      </p:cxnSp>
      <p:cxnSp>
        <p:nvCxnSpPr>
          <p:cNvPr id="296" name="Google Shape;296;p30"/>
          <p:cNvCxnSpPr>
            <a:stCxn id="277" idx="1"/>
            <a:endCxn id="278" idx="3"/>
          </p:cNvCxnSpPr>
          <p:nvPr/>
        </p:nvCxnSpPr>
        <p:spPr>
          <a:xfrm rot="10800000">
            <a:off x="5071375" y="3342638"/>
            <a:ext cx="483000" cy="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30"/>
          <p:cNvSpPr txBox="1"/>
          <p:nvPr/>
        </p:nvSpPr>
        <p:spPr>
          <a:xfrm>
            <a:off x="5228425" y="2988638"/>
            <a:ext cx="46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t>нет</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вставками (Insertion sort)</a:t>
            </a:r>
            <a:r>
              <a:rPr lang="ru"/>
              <a:t>. Код</a:t>
            </a:r>
            <a:endParaRPr/>
          </a:p>
        </p:txBody>
      </p:sp>
      <p:sp>
        <p:nvSpPr>
          <p:cNvPr id="303" name="Google Shape;30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ru" sz="1898">
                <a:solidFill>
                  <a:srgbClr val="0000FF"/>
                </a:solidFill>
                <a:highlight>
                  <a:srgbClr val="FFFFFF"/>
                </a:highlight>
                <a:latin typeface="Courier New"/>
                <a:ea typeface="Courier New"/>
                <a:cs typeface="Courier New"/>
                <a:sym typeface="Courier New"/>
              </a:rPr>
              <a:t>void</a:t>
            </a:r>
            <a:r>
              <a:rPr lang="ru" sz="1898">
                <a:solidFill>
                  <a:schemeClr val="dk1"/>
                </a:solidFill>
                <a:highlight>
                  <a:srgbClr val="FFFFFF"/>
                </a:highlight>
                <a:latin typeface="Courier New"/>
                <a:ea typeface="Courier New"/>
                <a:cs typeface="Courier New"/>
                <a:sym typeface="Courier New"/>
              </a:rPr>
              <a:t> </a:t>
            </a:r>
            <a:r>
              <a:rPr lang="ru" sz="1898">
                <a:solidFill>
                  <a:srgbClr val="A31515"/>
                </a:solidFill>
                <a:highlight>
                  <a:srgbClr val="FFFFFF"/>
                </a:highlight>
                <a:latin typeface="Courier New"/>
                <a:ea typeface="Courier New"/>
                <a:cs typeface="Courier New"/>
                <a:sym typeface="Courier New"/>
              </a:rPr>
              <a:t>insertionSort</a:t>
            </a:r>
            <a:r>
              <a:rPr lang="ru" sz="1898">
                <a:solidFill>
                  <a:schemeClr val="dk1"/>
                </a:solidFill>
                <a:highlight>
                  <a:srgbClr val="FFFFFF"/>
                </a:highlight>
                <a:latin typeface="Courier New"/>
                <a:ea typeface="Courier New"/>
                <a:cs typeface="Courier New"/>
                <a:sym typeface="Courier New"/>
              </a:rPr>
              <a:t>(</a:t>
            </a:r>
            <a:r>
              <a:rPr lang="ru" sz="1898">
                <a:solidFill>
                  <a:srgbClr val="0000FF"/>
                </a:solidFill>
                <a:highlight>
                  <a:srgbClr val="FFFFFF"/>
                </a:highlight>
                <a:latin typeface="Courier New"/>
                <a:ea typeface="Courier New"/>
                <a:cs typeface="Courier New"/>
                <a:sym typeface="Courier New"/>
              </a:rPr>
              <a:t>int</a:t>
            </a:r>
            <a:r>
              <a:rPr lang="ru" sz="1898">
                <a:solidFill>
                  <a:schemeClr val="dk1"/>
                </a:solidFill>
                <a:highlight>
                  <a:srgbClr val="FFFFFF"/>
                </a:highlight>
                <a:latin typeface="Courier New"/>
                <a:ea typeface="Courier New"/>
                <a:cs typeface="Courier New"/>
                <a:sym typeface="Courier New"/>
              </a:rPr>
              <a:t> *x, </a:t>
            </a:r>
            <a:r>
              <a:rPr lang="ru" sz="1898">
                <a:solidFill>
                  <a:srgbClr val="0000FF"/>
                </a:solidFill>
                <a:highlight>
                  <a:srgbClr val="FFFFFF"/>
                </a:highlight>
                <a:latin typeface="Courier New"/>
                <a:ea typeface="Courier New"/>
                <a:cs typeface="Courier New"/>
                <a:sym typeface="Courier New"/>
              </a:rPr>
              <a:t>int</a:t>
            </a:r>
            <a:r>
              <a:rPr lang="ru" sz="1898">
                <a:solidFill>
                  <a:schemeClr val="dk1"/>
                </a:solidFill>
                <a:highlight>
                  <a:srgbClr val="FFFFFF"/>
                </a:highlight>
                <a:latin typeface="Courier New"/>
                <a:ea typeface="Courier New"/>
                <a:cs typeface="Courier New"/>
                <a:sym typeface="Courier New"/>
              </a:rPr>
              <a:t> n)</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    </a:t>
            </a:r>
            <a:r>
              <a:rPr lang="ru" sz="1898">
                <a:solidFill>
                  <a:srgbClr val="0000FF"/>
                </a:solidFill>
                <a:highlight>
                  <a:srgbClr val="FFFFFF"/>
                </a:highlight>
                <a:latin typeface="Courier New"/>
                <a:ea typeface="Courier New"/>
                <a:cs typeface="Courier New"/>
                <a:sym typeface="Courier New"/>
              </a:rPr>
              <a:t>for</a:t>
            </a:r>
            <a:r>
              <a:rPr lang="ru" sz="1898">
                <a:solidFill>
                  <a:schemeClr val="dk1"/>
                </a:solidFill>
                <a:highlight>
                  <a:srgbClr val="FFFFFF"/>
                </a:highlight>
                <a:latin typeface="Courier New"/>
                <a:ea typeface="Courier New"/>
                <a:cs typeface="Courier New"/>
                <a:sym typeface="Courier New"/>
              </a:rPr>
              <a:t>(</a:t>
            </a:r>
            <a:r>
              <a:rPr lang="ru" sz="1898">
                <a:solidFill>
                  <a:srgbClr val="0000FF"/>
                </a:solidFill>
                <a:highlight>
                  <a:srgbClr val="FFFFFF"/>
                </a:highlight>
                <a:latin typeface="Courier New"/>
                <a:ea typeface="Courier New"/>
                <a:cs typeface="Courier New"/>
                <a:sym typeface="Courier New"/>
              </a:rPr>
              <a:t>int</a:t>
            </a:r>
            <a:r>
              <a:rPr lang="ru" sz="1898">
                <a:solidFill>
                  <a:schemeClr val="dk1"/>
                </a:solidFill>
                <a:highlight>
                  <a:srgbClr val="FFFFFF"/>
                </a:highlight>
                <a:latin typeface="Courier New"/>
                <a:ea typeface="Courier New"/>
                <a:cs typeface="Courier New"/>
                <a:sym typeface="Courier New"/>
              </a:rPr>
              <a:t> i = 1; i &lt; n; i++) {</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        </a:t>
            </a:r>
            <a:r>
              <a:rPr lang="ru" sz="1898">
                <a:solidFill>
                  <a:srgbClr val="0000FF"/>
                </a:solidFill>
                <a:highlight>
                  <a:srgbClr val="FFFFFF"/>
                </a:highlight>
                <a:latin typeface="Courier New"/>
                <a:ea typeface="Courier New"/>
                <a:cs typeface="Courier New"/>
                <a:sym typeface="Courier New"/>
              </a:rPr>
              <a:t>int</a:t>
            </a:r>
            <a:r>
              <a:rPr lang="ru" sz="1898">
                <a:solidFill>
                  <a:schemeClr val="dk1"/>
                </a:solidFill>
                <a:highlight>
                  <a:srgbClr val="FFFFFF"/>
                </a:highlight>
                <a:latin typeface="Courier New"/>
                <a:ea typeface="Courier New"/>
                <a:cs typeface="Courier New"/>
                <a:sym typeface="Courier New"/>
              </a:rPr>
              <a:t> j = i - 1;</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        </a:t>
            </a:r>
            <a:r>
              <a:rPr lang="ru" sz="1898">
                <a:solidFill>
                  <a:srgbClr val="0000FF"/>
                </a:solidFill>
                <a:highlight>
                  <a:srgbClr val="FFFFFF"/>
                </a:highlight>
                <a:latin typeface="Courier New"/>
                <a:ea typeface="Courier New"/>
                <a:cs typeface="Courier New"/>
                <a:sym typeface="Courier New"/>
              </a:rPr>
              <a:t>while</a:t>
            </a:r>
            <a:r>
              <a:rPr lang="ru" sz="1898">
                <a:solidFill>
                  <a:schemeClr val="dk1"/>
                </a:solidFill>
                <a:highlight>
                  <a:srgbClr val="FFFFFF"/>
                </a:highlight>
                <a:latin typeface="Courier New"/>
                <a:ea typeface="Courier New"/>
                <a:cs typeface="Courier New"/>
                <a:sym typeface="Courier New"/>
              </a:rPr>
              <a:t>(j &gt;= 0 &amp;&amp; x[j] &gt; x[j + 1]) {</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            swap(x[j], x[j + 1]);</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            j--;</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        }</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    }</a:t>
            </a:r>
            <a:endParaRPr sz="1898">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1898">
                <a:solidFill>
                  <a:schemeClr val="dk1"/>
                </a:solidFill>
                <a:highlight>
                  <a:srgbClr val="FFFFFF"/>
                </a:highlight>
                <a:latin typeface="Courier New"/>
                <a:ea typeface="Courier New"/>
                <a:cs typeface="Courier New"/>
                <a:sym typeface="Courier New"/>
              </a:rPr>
              <a:t>}</a:t>
            </a:r>
            <a:endParaRPr sz="22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Список литературы по курсу</a:t>
            </a:r>
            <a:endParaRPr sz="28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ru"/>
              <a:t>Князев А.В. Основы языка С++. Учебное пособие. М.:  Издательство МЭИ, 2013 – 80 с. ISBN 978-5-7046-1425-8.</a:t>
            </a:r>
            <a:endParaRPr/>
          </a:p>
          <a:p>
            <a:pPr indent="-342900" lvl="0" marL="457200" rtl="0" algn="l">
              <a:spcBef>
                <a:spcPts val="0"/>
              </a:spcBef>
              <a:spcAft>
                <a:spcPts val="0"/>
              </a:spcAft>
              <a:buSzPts val="1800"/>
              <a:buAutoNum type="arabicPeriod"/>
            </a:pPr>
            <a:r>
              <a:rPr lang="ru"/>
              <a:t>Князев А.В. Работа со сложными структурами данных на  языке С++. Учебное пособие. М.: Издательство МЭИ, 2015 – 48 с. ISBN 978-5-7046-1658-0</a:t>
            </a:r>
            <a:endParaRPr/>
          </a:p>
          <a:p>
            <a:pPr indent="-342900" lvl="0" marL="457200" rtl="0" algn="l">
              <a:spcBef>
                <a:spcPts val="0"/>
              </a:spcBef>
              <a:spcAft>
                <a:spcPts val="0"/>
              </a:spcAft>
              <a:buSzPts val="1800"/>
              <a:buAutoNum type="arabicPeriod"/>
            </a:pPr>
            <a:r>
              <a:rPr lang="ru"/>
              <a:t>Программирование. Сборник задач. Учебное пособие.  Санкт-Петербург: Лань, 2019 – 140 с. ISBN 978-5-8114-3857-0 </a:t>
            </a:r>
            <a:r>
              <a:rPr lang="ru"/>
              <a:t>UR</a:t>
            </a:r>
            <a:r>
              <a:rPr lang="ru"/>
              <a:t>L: </a:t>
            </a:r>
            <a:r>
              <a:rPr lang="ru" u="sng">
                <a:solidFill>
                  <a:schemeClr val="hlink"/>
                </a:solidFill>
                <a:hlinkClick r:id="rId3"/>
              </a:rPr>
              <a:t>https://e.lanbook.com/book/121485</a:t>
            </a:r>
            <a:endParaRPr/>
          </a:p>
          <a:p>
            <a:pPr indent="-342900" lvl="0" marL="457200" rtl="0" algn="l">
              <a:spcBef>
                <a:spcPts val="0"/>
              </a:spcBef>
              <a:spcAft>
                <a:spcPts val="0"/>
              </a:spcAft>
              <a:buSzPts val="1800"/>
              <a:buAutoNum type="arabicPeriod"/>
            </a:pPr>
            <a:r>
              <a:rPr lang="ru"/>
              <a:t>В. Керниган, Д.М. Ричи. Язык программирования C. – Национальный Открытый Университет "ИНТУИТ", </a:t>
            </a:r>
            <a:r>
              <a:rPr lang="ru"/>
              <a:t>2016</a:t>
            </a:r>
            <a:r>
              <a:rPr lang="ru"/>
              <a:t>. –  313 с. URL: </a:t>
            </a:r>
            <a:r>
              <a:rPr lang="ru" u="sng">
                <a:solidFill>
                  <a:schemeClr val="hlink"/>
                </a:solidFill>
                <a:hlinkClick r:id="rId4"/>
              </a:rPr>
              <a:t>https://e.lanbook.com/book/100543</a:t>
            </a:r>
            <a:r>
              <a:rPr lang="ru"/>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Пузырьковая сортировка (Bubble sort). Полный код</a:t>
            </a:r>
            <a:endParaRPr/>
          </a:p>
        </p:txBody>
      </p:sp>
      <p:sp>
        <p:nvSpPr>
          <p:cNvPr id="309" name="Google Shape;30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76200" marR="76200" rtl="0" algn="l">
              <a:lnSpc>
                <a:spcPct val="105000"/>
              </a:lnSpc>
              <a:spcBef>
                <a:spcPts val="0"/>
              </a:spcBef>
              <a:spcAft>
                <a:spcPts val="0"/>
              </a:spcAft>
              <a:buSzPts val="523"/>
              <a:buNone/>
            </a:pPr>
            <a:r>
              <a:rPr lang="ru" sz="598">
                <a:solidFill>
                  <a:srgbClr val="2B91AF"/>
                </a:solidFill>
                <a:highlight>
                  <a:srgbClr val="FFFFFF"/>
                </a:highlight>
                <a:latin typeface="Courier New"/>
                <a:ea typeface="Courier New"/>
                <a:cs typeface="Courier New"/>
                <a:sym typeface="Courier New"/>
              </a:rPr>
              <a:t>#include &lt;iostream&gt;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rgbClr val="0000FF"/>
                </a:solidFill>
                <a:highlight>
                  <a:srgbClr val="FFFFFF"/>
                </a:highlight>
                <a:latin typeface="Courier New"/>
                <a:ea typeface="Courier New"/>
                <a:cs typeface="Courier New"/>
                <a:sym typeface="Courier New"/>
              </a:rPr>
              <a:t>using</a:t>
            </a: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namespace</a:t>
            </a: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std</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rgbClr val="0000FF"/>
                </a:solidFill>
                <a:highlight>
                  <a:srgbClr val="FFFFFF"/>
                </a:highlight>
                <a:latin typeface="Courier New"/>
                <a:ea typeface="Courier New"/>
                <a:cs typeface="Courier New"/>
                <a:sym typeface="Courier New"/>
              </a:rPr>
              <a:t>void</a:t>
            </a:r>
            <a:r>
              <a:rPr lang="ru" sz="598">
                <a:solidFill>
                  <a:schemeClr val="dk1"/>
                </a:solidFill>
                <a:highlight>
                  <a:srgbClr val="FFFFFF"/>
                </a:highlight>
                <a:latin typeface="Courier New"/>
                <a:ea typeface="Courier New"/>
                <a:cs typeface="Courier New"/>
                <a:sym typeface="Courier New"/>
              </a:rPr>
              <a:t> </a:t>
            </a:r>
            <a:r>
              <a:rPr lang="ru" sz="598">
                <a:solidFill>
                  <a:srgbClr val="A31515"/>
                </a:solidFill>
                <a:highlight>
                  <a:srgbClr val="FFFFFF"/>
                </a:highlight>
                <a:latin typeface="Courier New"/>
                <a:ea typeface="Courier New"/>
                <a:cs typeface="Courier New"/>
                <a:sym typeface="Courier New"/>
              </a:rPr>
              <a:t>printArray</a:t>
            </a:r>
            <a:r>
              <a:rPr lang="ru" sz="598">
                <a:solidFill>
                  <a:schemeClr val="dk1"/>
                </a:solidFill>
                <a:highlight>
                  <a:srgbClr val="FFFFFF"/>
                </a:highlight>
                <a:latin typeface="Courier New"/>
                <a:ea typeface="Courier New"/>
                <a:cs typeface="Courier New"/>
                <a:sym typeface="Courier New"/>
              </a:rPr>
              <a:t>(</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*x, </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n)</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for</a:t>
            </a:r>
            <a:r>
              <a:rPr lang="ru" sz="598">
                <a:solidFill>
                  <a:schemeClr val="dk1"/>
                </a:solidFill>
                <a:highlight>
                  <a:srgbClr val="FFFFFF"/>
                </a:highlight>
                <a:latin typeface="Courier New"/>
                <a:ea typeface="Courier New"/>
                <a:cs typeface="Courier New"/>
                <a:sym typeface="Courier New"/>
              </a:rPr>
              <a:t>(</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i = 0; i &lt; n; i++)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cout</a:t>
            </a:r>
            <a:r>
              <a:rPr lang="ru" sz="598">
                <a:solidFill>
                  <a:schemeClr val="dk1"/>
                </a:solidFill>
                <a:highlight>
                  <a:srgbClr val="FFFFFF"/>
                </a:highlight>
                <a:latin typeface="Courier New"/>
                <a:ea typeface="Courier New"/>
                <a:cs typeface="Courier New"/>
                <a:sym typeface="Courier New"/>
              </a:rPr>
              <a:t> &lt;&lt; x[i] &lt;&lt; </a:t>
            </a:r>
            <a:r>
              <a:rPr lang="ru" sz="598">
                <a:solidFill>
                  <a:srgbClr val="A31515"/>
                </a:solidFill>
                <a:highlight>
                  <a:srgbClr val="FFFFFF"/>
                </a:highlight>
                <a:latin typeface="Courier New"/>
                <a:ea typeface="Courier New"/>
                <a:cs typeface="Courier New"/>
                <a:sym typeface="Courier New"/>
              </a:rPr>
              <a:t>'\t'</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cout</a:t>
            </a:r>
            <a:r>
              <a:rPr lang="ru" sz="598">
                <a:solidFill>
                  <a:schemeClr val="dk1"/>
                </a:solidFill>
                <a:highlight>
                  <a:srgbClr val="FFFFFF"/>
                </a:highlight>
                <a:latin typeface="Courier New"/>
                <a:ea typeface="Courier New"/>
                <a:cs typeface="Courier New"/>
                <a:sym typeface="Courier New"/>
              </a:rPr>
              <a:t> &lt;&lt; </a:t>
            </a:r>
            <a:r>
              <a:rPr lang="ru" sz="598">
                <a:solidFill>
                  <a:srgbClr val="0000FF"/>
                </a:solidFill>
                <a:highlight>
                  <a:srgbClr val="FFFFFF"/>
                </a:highlight>
                <a:latin typeface="Courier New"/>
                <a:ea typeface="Courier New"/>
                <a:cs typeface="Courier New"/>
                <a:sym typeface="Courier New"/>
              </a:rPr>
              <a:t>endl</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rgbClr val="0000FF"/>
                </a:solidFill>
                <a:highlight>
                  <a:srgbClr val="FFFFFF"/>
                </a:highlight>
                <a:latin typeface="Courier New"/>
                <a:ea typeface="Courier New"/>
                <a:cs typeface="Courier New"/>
                <a:sym typeface="Courier New"/>
              </a:rPr>
              <a:t>void</a:t>
            </a:r>
            <a:r>
              <a:rPr lang="ru" sz="598">
                <a:solidFill>
                  <a:schemeClr val="dk1"/>
                </a:solidFill>
                <a:highlight>
                  <a:srgbClr val="FFFFFF"/>
                </a:highlight>
                <a:latin typeface="Courier New"/>
                <a:ea typeface="Courier New"/>
                <a:cs typeface="Courier New"/>
                <a:sym typeface="Courier New"/>
              </a:rPr>
              <a:t> </a:t>
            </a:r>
            <a:r>
              <a:rPr lang="ru" sz="598">
                <a:solidFill>
                  <a:srgbClr val="A31515"/>
                </a:solidFill>
                <a:highlight>
                  <a:srgbClr val="FFFFFF"/>
                </a:highlight>
                <a:latin typeface="Courier New"/>
                <a:ea typeface="Courier New"/>
                <a:cs typeface="Courier New"/>
                <a:sym typeface="Courier New"/>
              </a:rPr>
              <a:t>bubbleSort</a:t>
            </a:r>
            <a:r>
              <a:rPr lang="ru" sz="598">
                <a:solidFill>
                  <a:schemeClr val="dk1"/>
                </a:solidFill>
                <a:highlight>
                  <a:srgbClr val="FFFFFF"/>
                </a:highlight>
                <a:latin typeface="Courier New"/>
                <a:ea typeface="Courier New"/>
                <a:cs typeface="Courier New"/>
                <a:sym typeface="Courier New"/>
              </a:rPr>
              <a:t>(</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*x, </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n)</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bool</a:t>
            </a:r>
            <a:r>
              <a:rPr lang="ru" sz="598">
                <a:solidFill>
                  <a:schemeClr val="dk1"/>
                </a:solidFill>
                <a:highlight>
                  <a:srgbClr val="FFFFFF"/>
                </a:highlight>
                <a:latin typeface="Courier New"/>
                <a:ea typeface="Courier New"/>
                <a:cs typeface="Courier New"/>
                <a:sym typeface="Courier New"/>
              </a:rPr>
              <a:t> flag = </a:t>
            </a:r>
            <a:r>
              <a:rPr lang="ru" sz="598">
                <a:solidFill>
                  <a:srgbClr val="A31515"/>
                </a:solidFill>
                <a:highlight>
                  <a:srgbClr val="FFFFFF"/>
                </a:highlight>
                <a:latin typeface="Courier New"/>
                <a:ea typeface="Courier New"/>
                <a:cs typeface="Courier New"/>
                <a:sym typeface="Courier New"/>
              </a:rPr>
              <a:t>true</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m = n; </a:t>
            </a:r>
            <a:r>
              <a:rPr lang="ru" sz="598">
                <a:solidFill>
                  <a:srgbClr val="008000"/>
                </a:solidFill>
                <a:highlight>
                  <a:srgbClr val="FFFFFF"/>
                </a:highlight>
                <a:latin typeface="Courier New"/>
                <a:ea typeface="Courier New"/>
                <a:cs typeface="Courier New"/>
                <a:sym typeface="Courier New"/>
              </a:rPr>
              <a:t>// запоминаем длину массива</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while</a:t>
            </a:r>
            <a:r>
              <a:rPr lang="ru" sz="598">
                <a:solidFill>
                  <a:schemeClr val="dk1"/>
                </a:solidFill>
                <a:highlight>
                  <a:srgbClr val="FFFFFF"/>
                </a:highlight>
                <a:latin typeface="Courier New"/>
                <a:ea typeface="Courier New"/>
                <a:cs typeface="Courier New"/>
                <a:sym typeface="Courier New"/>
              </a:rPr>
              <a:t>(n-- &amp;&amp; flag)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flag = </a:t>
            </a:r>
            <a:r>
              <a:rPr lang="ru" sz="598">
                <a:solidFill>
                  <a:srgbClr val="A31515"/>
                </a:solidFill>
                <a:highlight>
                  <a:srgbClr val="FFFFFF"/>
                </a:highlight>
                <a:latin typeface="Courier New"/>
                <a:ea typeface="Courier New"/>
                <a:cs typeface="Courier New"/>
                <a:sym typeface="Courier New"/>
              </a:rPr>
              <a:t>false</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for</a:t>
            </a:r>
            <a:r>
              <a:rPr lang="ru" sz="598">
                <a:solidFill>
                  <a:schemeClr val="dk1"/>
                </a:solidFill>
                <a:highlight>
                  <a:srgbClr val="FFFFFF"/>
                </a:highlight>
                <a:latin typeface="Courier New"/>
                <a:ea typeface="Courier New"/>
                <a:cs typeface="Courier New"/>
                <a:sym typeface="Courier New"/>
              </a:rPr>
              <a:t>(</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i = 0; i &lt; n; i++)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if</a:t>
            </a:r>
            <a:r>
              <a:rPr lang="ru" sz="598">
                <a:solidFill>
                  <a:schemeClr val="dk1"/>
                </a:solidFill>
                <a:highlight>
                  <a:srgbClr val="FFFFFF"/>
                </a:highlight>
                <a:latin typeface="Courier New"/>
                <a:ea typeface="Courier New"/>
                <a:cs typeface="Courier New"/>
                <a:sym typeface="Courier New"/>
              </a:rPr>
              <a:t>(x[i] &gt; x[i + 1])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swap(x[i], x[i + 1]);</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flag = </a:t>
            </a:r>
            <a:r>
              <a:rPr lang="ru" sz="598">
                <a:solidFill>
                  <a:srgbClr val="A31515"/>
                </a:solidFill>
                <a:highlight>
                  <a:srgbClr val="FFFFFF"/>
                </a:highlight>
                <a:latin typeface="Courier New"/>
                <a:ea typeface="Courier New"/>
                <a:cs typeface="Courier New"/>
                <a:sym typeface="Courier New"/>
              </a:rPr>
              <a:t>true</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8000"/>
                </a:solidFill>
                <a:highlight>
                  <a:srgbClr val="FFFFFF"/>
                </a:highlight>
                <a:latin typeface="Courier New"/>
                <a:ea typeface="Courier New"/>
                <a:cs typeface="Courier New"/>
                <a:sym typeface="Courier New"/>
              </a:rPr>
              <a:t>// выводим состояние массива на конец каждого прохода</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cout</a:t>
            </a:r>
            <a:r>
              <a:rPr lang="ru" sz="598">
                <a:solidFill>
                  <a:schemeClr val="dk1"/>
                </a:solidFill>
                <a:highlight>
                  <a:srgbClr val="FFFFFF"/>
                </a:highlight>
                <a:latin typeface="Courier New"/>
                <a:ea typeface="Courier New"/>
                <a:cs typeface="Courier New"/>
                <a:sym typeface="Courier New"/>
              </a:rPr>
              <a:t> &lt;&lt; </a:t>
            </a:r>
            <a:r>
              <a:rPr lang="ru" sz="598">
                <a:solidFill>
                  <a:srgbClr val="A31515"/>
                </a:solidFill>
                <a:highlight>
                  <a:srgbClr val="FFFFFF"/>
                </a:highlight>
                <a:latin typeface="Courier New"/>
                <a:ea typeface="Courier New"/>
                <a:cs typeface="Courier New"/>
                <a:sym typeface="Courier New"/>
              </a:rPr>
              <a:t>"after step "</a:t>
            </a:r>
            <a:r>
              <a:rPr lang="ru" sz="598">
                <a:solidFill>
                  <a:schemeClr val="dk1"/>
                </a:solidFill>
                <a:highlight>
                  <a:srgbClr val="FFFFFF"/>
                </a:highlight>
                <a:latin typeface="Courier New"/>
                <a:ea typeface="Courier New"/>
                <a:cs typeface="Courier New"/>
                <a:sym typeface="Courier New"/>
              </a:rPr>
              <a:t> &lt;&lt; m - n &lt;&lt; </a:t>
            </a:r>
            <a:r>
              <a:rPr lang="ru" sz="598">
                <a:solidFill>
                  <a:srgbClr val="0000FF"/>
                </a:solidFill>
                <a:highlight>
                  <a:srgbClr val="FFFFFF"/>
                </a:highlight>
                <a:latin typeface="Courier New"/>
                <a:ea typeface="Courier New"/>
                <a:cs typeface="Courier New"/>
                <a:sym typeface="Courier New"/>
              </a:rPr>
              <a:t>endl</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printArray(x, m);</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a:t>
            </a:r>
            <a:r>
              <a:rPr lang="ru" sz="598">
                <a:solidFill>
                  <a:srgbClr val="A31515"/>
                </a:solidFill>
                <a:highlight>
                  <a:srgbClr val="FFFFFF"/>
                </a:highlight>
                <a:latin typeface="Courier New"/>
                <a:ea typeface="Courier New"/>
                <a:cs typeface="Courier New"/>
                <a:sym typeface="Courier New"/>
              </a:rPr>
              <a:t>main</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int</a:t>
            </a:r>
            <a:r>
              <a:rPr lang="ru" sz="598">
                <a:solidFill>
                  <a:schemeClr val="dk1"/>
                </a:solidFill>
                <a:highlight>
                  <a:srgbClr val="FFFFFF"/>
                </a:highlight>
                <a:latin typeface="Courier New"/>
                <a:ea typeface="Courier New"/>
                <a:cs typeface="Courier New"/>
                <a:sym typeface="Courier New"/>
              </a:rPr>
              <a:t> a[5] = {10, 8, 21, 1, 7};</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cout</a:t>
            </a:r>
            <a:r>
              <a:rPr lang="ru" sz="598">
                <a:solidFill>
                  <a:schemeClr val="dk1"/>
                </a:solidFill>
                <a:highlight>
                  <a:srgbClr val="FFFFFF"/>
                </a:highlight>
                <a:latin typeface="Courier New"/>
                <a:ea typeface="Courier New"/>
                <a:cs typeface="Courier New"/>
                <a:sym typeface="Courier New"/>
              </a:rPr>
              <a:t> &lt;&lt; </a:t>
            </a:r>
            <a:r>
              <a:rPr lang="ru" sz="598">
                <a:solidFill>
                  <a:srgbClr val="A31515"/>
                </a:solidFill>
                <a:highlight>
                  <a:srgbClr val="FFFFFF"/>
                </a:highlight>
                <a:latin typeface="Courier New"/>
                <a:ea typeface="Courier New"/>
                <a:cs typeface="Courier New"/>
                <a:sym typeface="Courier New"/>
              </a:rPr>
              <a:t>"Initial"</a:t>
            </a:r>
            <a:r>
              <a:rPr lang="ru" sz="598">
                <a:solidFill>
                  <a:schemeClr val="dk1"/>
                </a:solidFill>
                <a:highlight>
                  <a:srgbClr val="FFFFFF"/>
                </a:highlight>
                <a:latin typeface="Courier New"/>
                <a:ea typeface="Courier New"/>
                <a:cs typeface="Courier New"/>
                <a:sym typeface="Courier New"/>
              </a:rPr>
              <a:t> &lt;&lt; </a:t>
            </a:r>
            <a:r>
              <a:rPr lang="ru" sz="598">
                <a:solidFill>
                  <a:srgbClr val="0000FF"/>
                </a:solidFill>
                <a:highlight>
                  <a:srgbClr val="FFFFFF"/>
                </a:highlight>
                <a:latin typeface="Courier New"/>
                <a:ea typeface="Courier New"/>
                <a:cs typeface="Courier New"/>
                <a:sym typeface="Courier New"/>
              </a:rPr>
              <a:t>endl</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printArray(a, 5)</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bubbleSort(a, 5);</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cout</a:t>
            </a:r>
            <a:r>
              <a:rPr lang="ru" sz="598">
                <a:solidFill>
                  <a:schemeClr val="dk1"/>
                </a:solidFill>
                <a:highlight>
                  <a:srgbClr val="FFFFFF"/>
                </a:highlight>
                <a:latin typeface="Courier New"/>
                <a:ea typeface="Courier New"/>
                <a:cs typeface="Courier New"/>
                <a:sym typeface="Courier New"/>
              </a:rPr>
              <a:t> &lt;&lt; </a:t>
            </a:r>
            <a:r>
              <a:rPr lang="ru" sz="598">
                <a:solidFill>
                  <a:srgbClr val="A31515"/>
                </a:solidFill>
                <a:highlight>
                  <a:srgbClr val="FFFFFF"/>
                </a:highlight>
                <a:latin typeface="Courier New"/>
                <a:ea typeface="Courier New"/>
                <a:cs typeface="Courier New"/>
                <a:sym typeface="Courier New"/>
              </a:rPr>
              <a:t>"Sorted"</a:t>
            </a:r>
            <a:r>
              <a:rPr lang="ru" sz="598">
                <a:solidFill>
                  <a:schemeClr val="dk1"/>
                </a:solidFill>
                <a:highlight>
                  <a:srgbClr val="FFFFFF"/>
                </a:highlight>
                <a:latin typeface="Courier New"/>
                <a:ea typeface="Courier New"/>
                <a:cs typeface="Courier New"/>
                <a:sym typeface="Courier New"/>
              </a:rPr>
              <a:t> &lt;&lt; </a:t>
            </a:r>
            <a:r>
              <a:rPr lang="ru" sz="598">
                <a:solidFill>
                  <a:srgbClr val="0000FF"/>
                </a:solidFill>
                <a:highlight>
                  <a:srgbClr val="FFFFFF"/>
                </a:highlight>
                <a:latin typeface="Courier New"/>
                <a:ea typeface="Courier New"/>
                <a:cs typeface="Courier New"/>
                <a:sym typeface="Courier New"/>
              </a:rPr>
              <a:t>endl</a:t>
            </a:r>
            <a:r>
              <a:rPr lang="ru" sz="598">
                <a:solidFill>
                  <a:schemeClr val="dk1"/>
                </a:solidFill>
                <a:highlight>
                  <a:srgbClr val="FFFFFF"/>
                </a:highlight>
                <a:latin typeface="Courier New"/>
                <a:ea typeface="Courier New"/>
                <a:cs typeface="Courier New"/>
                <a:sym typeface="Courier New"/>
              </a:rPr>
              <a:t>;</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printArray(a, 5);</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    </a:t>
            </a:r>
            <a:r>
              <a:rPr lang="ru" sz="598">
                <a:solidFill>
                  <a:srgbClr val="0000FF"/>
                </a:solidFill>
                <a:highlight>
                  <a:srgbClr val="FFFFFF"/>
                </a:highlight>
                <a:latin typeface="Courier New"/>
                <a:ea typeface="Courier New"/>
                <a:cs typeface="Courier New"/>
                <a:sym typeface="Courier New"/>
              </a:rPr>
              <a:t>return</a:t>
            </a:r>
            <a:r>
              <a:rPr lang="ru" sz="598">
                <a:solidFill>
                  <a:schemeClr val="dk1"/>
                </a:solidFill>
                <a:highlight>
                  <a:srgbClr val="FFFFFF"/>
                </a:highlight>
                <a:latin typeface="Courier New"/>
                <a:ea typeface="Courier New"/>
                <a:cs typeface="Courier New"/>
                <a:sym typeface="Courier New"/>
              </a:rPr>
              <a:t> 0;</a:t>
            </a:r>
            <a:endParaRPr sz="598">
              <a:solidFill>
                <a:schemeClr val="dk1"/>
              </a:solidFill>
              <a:highlight>
                <a:srgbClr val="FFFFFF"/>
              </a:highlight>
              <a:latin typeface="Courier New"/>
              <a:ea typeface="Courier New"/>
              <a:cs typeface="Courier New"/>
              <a:sym typeface="Courier New"/>
            </a:endParaRPr>
          </a:p>
          <a:p>
            <a:pPr indent="0" lvl="0" marL="76200" marR="76200" rtl="0" algn="l">
              <a:lnSpc>
                <a:spcPct val="105000"/>
              </a:lnSpc>
              <a:spcBef>
                <a:spcPts val="0"/>
              </a:spcBef>
              <a:spcAft>
                <a:spcPts val="0"/>
              </a:spcAft>
              <a:buSzPts val="523"/>
              <a:buNone/>
            </a:pPr>
            <a:r>
              <a:rPr lang="ru" sz="598">
                <a:solidFill>
                  <a:schemeClr val="dk1"/>
                </a:solidFill>
                <a:highlight>
                  <a:srgbClr val="FFFFFF"/>
                </a:highlight>
                <a:latin typeface="Courier New"/>
                <a:ea typeface="Courier New"/>
                <a:cs typeface="Courier New"/>
                <a:sym typeface="Courier New"/>
              </a:rPr>
              <a:t>}</a:t>
            </a:r>
            <a:endParaRPr sz="598">
              <a:solidFill>
                <a:srgbClr val="2B91AF"/>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ru" sz="600">
                <a:solidFill>
                  <a:srgbClr val="2B91AF"/>
                </a:solidFill>
                <a:highlight>
                  <a:srgbClr val="FFFFFF"/>
                </a:highlight>
                <a:latin typeface="Courier New"/>
                <a:ea typeface="Courier New"/>
                <a:cs typeface="Courier New"/>
                <a:sym typeface="Courier New"/>
              </a:rPr>
              <a:t>#include &lt;iostream&gt;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rgbClr val="0000FF"/>
                </a:solidFill>
                <a:highlight>
                  <a:srgbClr val="FFFFFF"/>
                </a:highlight>
                <a:latin typeface="Courier New"/>
                <a:ea typeface="Courier New"/>
                <a:cs typeface="Courier New"/>
                <a:sym typeface="Courier New"/>
              </a:rPr>
              <a:t>using</a:t>
            </a: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namespace</a:t>
            </a: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std</a:t>
            </a: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rgbClr val="0000FF"/>
                </a:solidFill>
                <a:highlight>
                  <a:srgbClr val="FFFFFF"/>
                </a:highlight>
                <a:latin typeface="Courier New"/>
                <a:ea typeface="Courier New"/>
                <a:cs typeface="Courier New"/>
                <a:sym typeface="Courier New"/>
              </a:rPr>
              <a:t>void</a:t>
            </a:r>
            <a:r>
              <a:rPr lang="ru" sz="600">
                <a:solidFill>
                  <a:schemeClr val="dk1"/>
                </a:solidFill>
                <a:highlight>
                  <a:srgbClr val="FFFFFF"/>
                </a:highlight>
                <a:latin typeface="Courier New"/>
                <a:ea typeface="Courier New"/>
                <a:cs typeface="Courier New"/>
                <a:sym typeface="Courier New"/>
              </a:rPr>
              <a:t> </a:t>
            </a:r>
            <a:r>
              <a:rPr lang="ru" sz="600">
                <a:solidFill>
                  <a:srgbClr val="A31515"/>
                </a:solidFill>
                <a:highlight>
                  <a:srgbClr val="FFFFFF"/>
                </a:highlight>
                <a:latin typeface="Courier New"/>
                <a:ea typeface="Courier New"/>
                <a:cs typeface="Courier New"/>
                <a:sym typeface="Courier New"/>
              </a:rPr>
              <a:t>printArray</a:t>
            </a:r>
            <a:r>
              <a:rPr lang="ru" sz="600">
                <a:solidFill>
                  <a:schemeClr val="dk1"/>
                </a:solidFill>
                <a:highlight>
                  <a:srgbClr val="FFFFFF"/>
                </a:highlight>
                <a:latin typeface="Courier New"/>
                <a:ea typeface="Courier New"/>
                <a:cs typeface="Courier New"/>
                <a:sym typeface="Courier New"/>
              </a:rPr>
              <a:t>(</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*x, </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n)</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for</a:t>
            </a:r>
            <a:r>
              <a:rPr lang="ru" sz="600">
                <a:solidFill>
                  <a:schemeClr val="dk1"/>
                </a:solidFill>
                <a:highlight>
                  <a:srgbClr val="FFFFFF"/>
                </a:highlight>
                <a:latin typeface="Courier New"/>
                <a:ea typeface="Courier New"/>
                <a:cs typeface="Courier New"/>
                <a:sym typeface="Courier New"/>
              </a:rPr>
              <a:t>(</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i = 0; i &lt; n; i++)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cout</a:t>
            </a:r>
            <a:r>
              <a:rPr lang="ru" sz="600">
                <a:solidFill>
                  <a:schemeClr val="dk1"/>
                </a:solidFill>
                <a:highlight>
                  <a:srgbClr val="FFFFFF"/>
                </a:highlight>
                <a:latin typeface="Courier New"/>
                <a:ea typeface="Courier New"/>
                <a:cs typeface="Courier New"/>
                <a:sym typeface="Courier New"/>
              </a:rPr>
              <a:t> &lt;&lt; x[i] &lt;&lt; </a:t>
            </a:r>
            <a:r>
              <a:rPr lang="ru" sz="600">
                <a:solidFill>
                  <a:srgbClr val="A31515"/>
                </a:solidFill>
                <a:highlight>
                  <a:srgbClr val="FFFFFF"/>
                </a:highlight>
                <a:latin typeface="Courier New"/>
                <a:ea typeface="Courier New"/>
                <a:cs typeface="Courier New"/>
                <a:sym typeface="Courier New"/>
              </a:rPr>
              <a:t>'\t'</a:t>
            </a: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cout</a:t>
            </a:r>
            <a:r>
              <a:rPr lang="ru" sz="600">
                <a:solidFill>
                  <a:schemeClr val="dk1"/>
                </a:solidFill>
                <a:highlight>
                  <a:srgbClr val="FFFFFF"/>
                </a:highlight>
                <a:latin typeface="Courier New"/>
                <a:ea typeface="Courier New"/>
                <a:cs typeface="Courier New"/>
                <a:sym typeface="Courier New"/>
              </a:rPr>
              <a:t> &lt;&lt; </a:t>
            </a:r>
            <a:r>
              <a:rPr lang="ru" sz="600">
                <a:solidFill>
                  <a:srgbClr val="0000FF"/>
                </a:solidFill>
                <a:highlight>
                  <a:srgbClr val="FFFFFF"/>
                </a:highlight>
                <a:latin typeface="Courier New"/>
                <a:ea typeface="Courier New"/>
                <a:cs typeface="Courier New"/>
                <a:sym typeface="Courier New"/>
              </a:rPr>
              <a:t>endl</a:t>
            </a: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a:t>
            </a:r>
            <a:r>
              <a:rPr lang="ru" sz="600">
                <a:solidFill>
                  <a:srgbClr val="A31515"/>
                </a:solidFill>
                <a:highlight>
                  <a:srgbClr val="FFFFFF"/>
                </a:highlight>
                <a:latin typeface="Courier New"/>
                <a:ea typeface="Courier New"/>
                <a:cs typeface="Courier New"/>
                <a:sym typeface="Courier New"/>
              </a:rPr>
              <a:t>imin</a:t>
            </a:r>
            <a:r>
              <a:rPr lang="ru" sz="600">
                <a:solidFill>
                  <a:schemeClr val="dk1"/>
                </a:solidFill>
                <a:highlight>
                  <a:srgbClr val="FFFFFF"/>
                </a:highlight>
                <a:latin typeface="Courier New"/>
                <a:ea typeface="Courier New"/>
                <a:cs typeface="Courier New"/>
                <a:sym typeface="Courier New"/>
              </a:rPr>
              <a:t>(</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*x, </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start, </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n)</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im = start;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for</a:t>
            </a:r>
            <a:r>
              <a:rPr lang="ru" sz="600">
                <a:solidFill>
                  <a:schemeClr val="dk1"/>
                </a:solidFill>
                <a:highlight>
                  <a:srgbClr val="FFFFFF"/>
                </a:highlight>
                <a:latin typeface="Courier New"/>
                <a:ea typeface="Courier New"/>
                <a:cs typeface="Courier New"/>
                <a:sym typeface="Courier New"/>
              </a:rPr>
              <a:t>(</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i = start; i &lt; n; i++)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if</a:t>
            </a:r>
            <a:r>
              <a:rPr lang="ru" sz="600">
                <a:solidFill>
                  <a:schemeClr val="dk1"/>
                </a:solidFill>
                <a:highlight>
                  <a:srgbClr val="FFFFFF"/>
                </a:highlight>
                <a:latin typeface="Courier New"/>
                <a:ea typeface="Courier New"/>
                <a:cs typeface="Courier New"/>
                <a:sym typeface="Courier New"/>
              </a:rPr>
              <a:t>(x[i] &lt; x[im])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im = i;</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return</a:t>
            </a:r>
            <a:r>
              <a:rPr lang="ru" sz="600">
                <a:solidFill>
                  <a:schemeClr val="dk1"/>
                </a:solidFill>
                <a:highlight>
                  <a:srgbClr val="FFFFFF"/>
                </a:highlight>
                <a:latin typeface="Courier New"/>
                <a:ea typeface="Courier New"/>
                <a:cs typeface="Courier New"/>
                <a:sym typeface="Courier New"/>
              </a:rPr>
              <a:t> im;</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rgbClr val="0000FF"/>
                </a:solidFill>
                <a:highlight>
                  <a:srgbClr val="FFFFFF"/>
                </a:highlight>
                <a:latin typeface="Courier New"/>
                <a:ea typeface="Courier New"/>
                <a:cs typeface="Courier New"/>
                <a:sym typeface="Courier New"/>
              </a:rPr>
              <a:t>void</a:t>
            </a:r>
            <a:r>
              <a:rPr lang="ru" sz="600">
                <a:solidFill>
                  <a:schemeClr val="dk1"/>
                </a:solidFill>
                <a:highlight>
                  <a:srgbClr val="FFFFFF"/>
                </a:highlight>
                <a:latin typeface="Courier New"/>
                <a:ea typeface="Courier New"/>
                <a:cs typeface="Courier New"/>
                <a:sym typeface="Courier New"/>
              </a:rPr>
              <a:t> </a:t>
            </a:r>
            <a:r>
              <a:rPr lang="ru" sz="600">
                <a:solidFill>
                  <a:srgbClr val="A31515"/>
                </a:solidFill>
                <a:highlight>
                  <a:srgbClr val="FFFFFF"/>
                </a:highlight>
                <a:latin typeface="Courier New"/>
                <a:ea typeface="Courier New"/>
                <a:cs typeface="Courier New"/>
                <a:sym typeface="Courier New"/>
              </a:rPr>
              <a:t>selectionSort</a:t>
            </a:r>
            <a:r>
              <a:rPr lang="ru" sz="600">
                <a:solidFill>
                  <a:schemeClr val="dk1"/>
                </a:solidFill>
                <a:highlight>
                  <a:srgbClr val="FFFFFF"/>
                </a:highlight>
                <a:latin typeface="Courier New"/>
                <a:ea typeface="Courier New"/>
                <a:cs typeface="Courier New"/>
                <a:sym typeface="Courier New"/>
              </a:rPr>
              <a:t>(</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*x, </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n)</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for</a:t>
            </a:r>
            <a:r>
              <a:rPr lang="ru" sz="600">
                <a:solidFill>
                  <a:schemeClr val="dk1"/>
                </a:solidFill>
                <a:highlight>
                  <a:srgbClr val="FFFFFF"/>
                </a:highlight>
                <a:latin typeface="Courier New"/>
                <a:ea typeface="Courier New"/>
                <a:cs typeface="Courier New"/>
                <a:sym typeface="Courier New"/>
              </a:rPr>
              <a:t>(</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i = 0; i &lt; n - 1; i++)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swap(x[i], x[imin(x, i, n)]);</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8000"/>
                </a:solidFill>
                <a:highlight>
                  <a:srgbClr val="FFFFFF"/>
                </a:highlight>
                <a:latin typeface="Courier New"/>
                <a:ea typeface="Courier New"/>
                <a:cs typeface="Courier New"/>
                <a:sym typeface="Courier New"/>
              </a:rPr>
              <a:t>// выводим состояние массива на конец каждого прохода</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cout</a:t>
            </a:r>
            <a:r>
              <a:rPr lang="ru" sz="600">
                <a:solidFill>
                  <a:schemeClr val="dk1"/>
                </a:solidFill>
                <a:highlight>
                  <a:srgbClr val="FFFFFF"/>
                </a:highlight>
                <a:latin typeface="Courier New"/>
                <a:ea typeface="Courier New"/>
                <a:cs typeface="Courier New"/>
                <a:sym typeface="Courier New"/>
              </a:rPr>
              <a:t> &lt;&lt; </a:t>
            </a:r>
            <a:r>
              <a:rPr lang="ru" sz="600">
                <a:solidFill>
                  <a:srgbClr val="A31515"/>
                </a:solidFill>
                <a:highlight>
                  <a:srgbClr val="FFFFFF"/>
                </a:highlight>
                <a:latin typeface="Courier New"/>
                <a:ea typeface="Courier New"/>
                <a:cs typeface="Courier New"/>
                <a:sym typeface="Courier New"/>
              </a:rPr>
              <a:t>"after step "</a:t>
            </a:r>
            <a:r>
              <a:rPr lang="ru" sz="600">
                <a:solidFill>
                  <a:schemeClr val="dk1"/>
                </a:solidFill>
                <a:highlight>
                  <a:srgbClr val="FFFFFF"/>
                </a:highlight>
                <a:latin typeface="Courier New"/>
                <a:ea typeface="Courier New"/>
                <a:cs typeface="Courier New"/>
                <a:sym typeface="Courier New"/>
              </a:rPr>
              <a:t> &lt;&lt; i + 1 &lt;&lt; </a:t>
            </a:r>
            <a:r>
              <a:rPr lang="ru" sz="600">
                <a:solidFill>
                  <a:srgbClr val="0000FF"/>
                </a:solidFill>
                <a:highlight>
                  <a:srgbClr val="FFFFFF"/>
                </a:highlight>
                <a:latin typeface="Courier New"/>
                <a:ea typeface="Courier New"/>
                <a:cs typeface="Courier New"/>
                <a:sym typeface="Courier New"/>
              </a:rPr>
              <a:t>endl</a:t>
            </a: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printArray(x, n);</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a:t>
            </a:r>
            <a:r>
              <a:rPr lang="ru" sz="600">
                <a:solidFill>
                  <a:srgbClr val="A31515"/>
                </a:solidFill>
                <a:highlight>
                  <a:srgbClr val="FFFFFF"/>
                </a:highlight>
                <a:latin typeface="Courier New"/>
                <a:ea typeface="Courier New"/>
                <a:cs typeface="Courier New"/>
                <a:sym typeface="Courier New"/>
              </a:rPr>
              <a:t>main</a:t>
            </a: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int</a:t>
            </a:r>
            <a:r>
              <a:rPr lang="ru" sz="600">
                <a:solidFill>
                  <a:schemeClr val="dk1"/>
                </a:solidFill>
                <a:highlight>
                  <a:srgbClr val="FFFFFF"/>
                </a:highlight>
                <a:latin typeface="Courier New"/>
                <a:ea typeface="Courier New"/>
                <a:cs typeface="Courier New"/>
                <a:sym typeface="Courier New"/>
              </a:rPr>
              <a:t> a[5] = {10, 8, 21, 1, 7};</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cout</a:t>
            </a:r>
            <a:r>
              <a:rPr lang="ru" sz="600">
                <a:solidFill>
                  <a:schemeClr val="dk1"/>
                </a:solidFill>
                <a:highlight>
                  <a:srgbClr val="FFFFFF"/>
                </a:highlight>
                <a:latin typeface="Courier New"/>
                <a:ea typeface="Courier New"/>
                <a:cs typeface="Courier New"/>
                <a:sym typeface="Courier New"/>
              </a:rPr>
              <a:t> &lt;&lt; </a:t>
            </a:r>
            <a:r>
              <a:rPr lang="ru" sz="600">
                <a:solidFill>
                  <a:srgbClr val="A31515"/>
                </a:solidFill>
                <a:highlight>
                  <a:srgbClr val="FFFFFF"/>
                </a:highlight>
                <a:latin typeface="Courier New"/>
                <a:ea typeface="Courier New"/>
                <a:cs typeface="Courier New"/>
                <a:sym typeface="Courier New"/>
              </a:rPr>
              <a:t>"Initial"</a:t>
            </a:r>
            <a:r>
              <a:rPr lang="ru" sz="600">
                <a:solidFill>
                  <a:schemeClr val="dk1"/>
                </a:solidFill>
                <a:highlight>
                  <a:srgbClr val="FFFFFF"/>
                </a:highlight>
                <a:latin typeface="Courier New"/>
                <a:ea typeface="Courier New"/>
                <a:cs typeface="Courier New"/>
                <a:sym typeface="Courier New"/>
              </a:rPr>
              <a:t> &lt;&lt; </a:t>
            </a:r>
            <a:r>
              <a:rPr lang="ru" sz="600">
                <a:solidFill>
                  <a:srgbClr val="0000FF"/>
                </a:solidFill>
                <a:highlight>
                  <a:srgbClr val="FFFFFF"/>
                </a:highlight>
                <a:latin typeface="Courier New"/>
                <a:ea typeface="Courier New"/>
                <a:cs typeface="Courier New"/>
                <a:sym typeface="Courier New"/>
              </a:rPr>
              <a:t>endl</a:t>
            </a: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printArray(a, 5);</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selectionSort(a, 5);</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cout</a:t>
            </a:r>
            <a:r>
              <a:rPr lang="ru" sz="600">
                <a:solidFill>
                  <a:schemeClr val="dk1"/>
                </a:solidFill>
                <a:highlight>
                  <a:srgbClr val="FFFFFF"/>
                </a:highlight>
                <a:latin typeface="Courier New"/>
                <a:ea typeface="Courier New"/>
                <a:cs typeface="Courier New"/>
                <a:sym typeface="Courier New"/>
              </a:rPr>
              <a:t> &lt;&lt; </a:t>
            </a:r>
            <a:r>
              <a:rPr lang="ru" sz="600">
                <a:solidFill>
                  <a:srgbClr val="A31515"/>
                </a:solidFill>
                <a:highlight>
                  <a:srgbClr val="FFFFFF"/>
                </a:highlight>
                <a:latin typeface="Courier New"/>
                <a:ea typeface="Courier New"/>
                <a:cs typeface="Courier New"/>
                <a:sym typeface="Courier New"/>
              </a:rPr>
              <a:t>"Sorted"</a:t>
            </a:r>
            <a:r>
              <a:rPr lang="ru" sz="600">
                <a:solidFill>
                  <a:schemeClr val="dk1"/>
                </a:solidFill>
                <a:highlight>
                  <a:srgbClr val="FFFFFF"/>
                </a:highlight>
                <a:latin typeface="Courier New"/>
                <a:ea typeface="Courier New"/>
                <a:cs typeface="Courier New"/>
                <a:sym typeface="Courier New"/>
              </a:rPr>
              <a:t> &lt;&lt; </a:t>
            </a:r>
            <a:r>
              <a:rPr lang="ru" sz="600">
                <a:solidFill>
                  <a:srgbClr val="0000FF"/>
                </a:solidFill>
                <a:highlight>
                  <a:srgbClr val="FFFFFF"/>
                </a:highlight>
                <a:latin typeface="Courier New"/>
                <a:ea typeface="Courier New"/>
                <a:cs typeface="Courier New"/>
                <a:sym typeface="Courier New"/>
              </a:rPr>
              <a:t>endl</a:t>
            </a:r>
            <a:r>
              <a:rPr lang="ru" sz="600">
                <a:solidFill>
                  <a:schemeClr val="dk1"/>
                </a:solidFill>
                <a:highlight>
                  <a:srgbClr val="FFFFFF"/>
                </a:highlight>
                <a:latin typeface="Courier New"/>
                <a:ea typeface="Courier New"/>
                <a:cs typeface="Courier New"/>
                <a:sym typeface="Courier New"/>
              </a:rPr>
              <a:t>;</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printArray(a, 5);</a:t>
            </a:r>
            <a:endParaRPr sz="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    </a:t>
            </a:r>
            <a:r>
              <a:rPr lang="ru" sz="600">
                <a:solidFill>
                  <a:srgbClr val="0000FF"/>
                </a:solidFill>
                <a:highlight>
                  <a:srgbClr val="FFFFFF"/>
                </a:highlight>
                <a:latin typeface="Courier New"/>
                <a:ea typeface="Courier New"/>
                <a:cs typeface="Courier New"/>
                <a:sym typeface="Courier New"/>
              </a:rPr>
              <a:t>return</a:t>
            </a:r>
            <a:r>
              <a:rPr lang="ru" sz="600">
                <a:solidFill>
                  <a:schemeClr val="dk1"/>
                </a:solidFill>
                <a:highlight>
                  <a:srgbClr val="FFFFFF"/>
                </a:highlight>
                <a:latin typeface="Courier New"/>
                <a:ea typeface="Courier New"/>
                <a:cs typeface="Courier New"/>
                <a:sym typeface="Courier New"/>
              </a:rPr>
              <a:t> 0;</a:t>
            </a:r>
            <a:endParaRPr sz="600">
              <a:solidFill>
                <a:schemeClr val="dk1"/>
              </a:solidFill>
              <a:highlight>
                <a:srgbClr val="FFFFFF"/>
              </a:highlight>
              <a:latin typeface="Courier New"/>
              <a:ea typeface="Courier New"/>
              <a:cs typeface="Courier New"/>
              <a:sym typeface="Courier New"/>
            </a:endParaRPr>
          </a:p>
          <a:p>
            <a:pPr indent="0" lvl="0" marL="0" marR="76200" rtl="0" algn="l">
              <a:lnSpc>
                <a:spcPct val="95000"/>
              </a:lnSpc>
              <a:spcBef>
                <a:spcPts val="0"/>
              </a:spcBef>
              <a:spcAft>
                <a:spcPts val="0"/>
              </a:spcAft>
              <a:buSzPts val="440"/>
              <a:buNone/>
            </a:pPr>
            <a:r>
              <a:rPr lang="ru" sz="600">
                <a:solidFill>
                  <a:schemeClr val="dk1"/>
                </a:solidFill>
                <a:highlight>
                  <a:srgbClr val="FFFFFF"/>
                </a:highlight>
                <a:latin typeface="Courier New"/>
                <a:ea typeface="Courier New"/>
                <a:cs typeface="Courier New"/>
                <a:sym typeface="Courier New"/>
              </a:rPr>
              <a:t>}</a:t>
            </a:r>
            <a:endParaRPr sz="600"/>
          </a:p>
        </p:txBody>
      </p:sp>
      <p:sp>
        <p:nvSpPr>
          <p:cNvPr id="315" name="Google Shape;3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выбором (Selection sort). Полный код</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Сортировка вставками (Insertion sort). Полный код</a:t>
            </a:r>
            <a:endParaRPr/>
          </a:p>
        </p:txBody>
      </p:sp>
      <p:sp>
        <p:nvSpPr>
          <p:cNvPr id="321" name="Google Shape;32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ru" sz="700">
                <a:solidFill>
                  <a:srgbClr val="2B91AF"/>
                </a:solidFill>
                <a:highlight>
                  <a:srgbClr val="FFFFFF"/>
                </a:highlight>
                <a:latin typeface="Courier New"/>
                <a:ea typeface="Courier New"/>
                <a:cs typeface="Courier New"/>
                <a:sym typeface="Courier New"/>
              </a:rPr>
              <a:t>#include &lt;iostream&gt;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rgbClr val="0000FF"/>
                </a:solidFill>
                <a:highlight>
                  <a:srgbClr val="FFFFFF"/>
                </a:highlight>
                <a:latin typeface="Courier New"/>
                <a:ea typeface="Courier New"/>
                <a:cs typeface="Courier New"/>
                <a:sym typeface="Courier New"/>
              </a:rPr>
              <a:t>using</a:t>
            </a: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namespace</a:t>
            </a: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std</a:t>
            </a: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rgbClr val="0000FF"/>
                </a:solidFill>
                <a:highlight>
                  <a:srgbClr val="FFFFFF"/>
                </a:highlight>
                <a:latin typeface="Courier New"/>
                <a:ea typeface="Courier New"/>
                <a:cs typeface="Courier New"/>
                <a:sym typeface="Courier New"/>
              </a:rPr>
              <a:t>void</a:t>
            </a:r>
            <a:r>
              <a:rPr lang="ru" sz="700">
                <a:solidFill>
                  <a:schemeClr val="dk1"/>
                </a:solidFill>
                <a:highlight>
                  <a:srgbClr val="FFFFFF"/>
                </a:highlight>
                <a:latin typeface="Courier New"/>
                <a:ea typeface="Courier New"/>
                <a:cs typeface="Courier New"/>
                <a:sym typeface="Courier New"/>
              </a:rPr>
              <a:t> </a:t>
            </a:r>
            <a:r>
              <a:rPr lang="ru" sz="700">
                <a:solidFill>
                  <a:srgbClr val="A31515"/>
                </a:solidFill>
                <a:highlight>
                  <a:srgbClr val="FFFFFF"/>
                </a:highlight>
                <a:latin typeface="Courier New"/>
                <a:ea typeface="Courier New"/>
                <a:cs typeface="Courier New"/>
                <a:sym typeface="Courier New"/>
              </a:rPr>
              <a:t>printArray</a:t>
            </a:r>
            <a:r>
              <a:rPr lang="ru" sz="700">
                <a:solidFill>
                  <a:schemeClr val="dk1"/>
                </a:solidFill>
                <a:highlight>
                  <a:srgbClr val="FFFFFF"/>
                </a:highlight>
                <a:latin typeface="Courier New"/>
                <a:ea typeface="Courier New"/>
                <a:cs typeface="Courier New"/>
                <a:sym typeface="Courier New"/>
              </a:rPr>
              <a:t>(</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*x, </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n)</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for</a:t>
            </a:r>
            <a:r>
              <a:rPr lang="ru" sz="700">
                <a:solidFill>
                  <a:schemeClr val="dk1"/>
                </a:solidFill>
                <a:highlight>
                  <a:srgbClr val="FFFFFF"/>
                </a:highlight>
                <a:latin typeface="Courier New"/>
                <a:ea typeface="Courier New"/>
                <a:cs typeface="Courier New"/>
                <a:sym typeface="Courier New"/>
              </a:rPr>
              <a:t>(</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i = 0; i &lt; n; i++)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cout</a:t>
            </a:r>
            <a:r>
              <a:rPr lang="ru" sz="700">
                <a:solidFill>
                  <a:schemeClr val="dk1"/>
                </a:solidFill>
                <a:highlight>
                  <a:srgbClr val="FFFFFF"/>
                </a:highlight>
                <a:latin typeface="Courier New"/>
                <a:ea typeface="Courier New"/>
                <a:cs typeface="Courier New"/>
                <a:sym typeface="Courier New"/>
              </a:rPr>
              <a:t> &lt;&lt; x[i] &lt;&lt; </a:t>
            </a:r>
            <a:r>
              <a:rPr lang="ru" sz="700">
                <a:solidFill>
                  <a:srgbClr val="A31515"/>
                </a:solidFill>
                <a:highlight>
                  <a:srgbClr val="FFFFFF"/>
                </a:highlight>
                <a:latin typeface="Courier New"/>
                <a:ea typeface="Courier New"/>
                <a:cs typeface="Courier New"/>
                <a:sym typeface="Courier New"/>
              </a:rPr>
              <a:t>'\t'</a:t>
            </a: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cout</a:t>
            </a:r>
            <a:r>
              <a:rPr lang="ru" sz="700">
                <a:solidFill>
                  <a:schemeClr val="dk1"/>
                </a:solidFill>
                <a:highlight>
                  <a:srgbClr val="FFFFFF"/>
                </a:highlight>
                <a:latin typeface="Courier New"/>
                <a:ea typeface="Courier New"/>
                <a:cs typeface="Courier New"/>
                <a:sym typeface="Courier New"/>
              </a:rPr>
              <a:t> &lt;&lt; </a:t>
            </a:r>
            <a:r>
              <a:rPr lang="ru" sz="700">
                <a:solidFill>
                  <a:srgbClr val="0000FF"/>
                </a:solidFill>
                <a:highlight>
                  <a:srgbClr val="FFFFFF"/>
                </a:highlight>
                <a:latin typeface="Courier New"/>
                <a:ea typeface="Courier New"/>
                <a:cs typeface="Courier New"/>
                <a:sym typeface="Courier New"/>
              </a:rPr>
              <a:t>endl</a:t>
            </a: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rgbClr val="0000FF"/>
                </a:solidFill>
                <a:highlight>
                  <a:srgbClr val="FFFFFF"/>
                </a:highlight>
                <a:latin typeface="Courier New"/>
                <a:ea typeface="Courier New"/>
                <a:cs typeface="Courier New"/>
                <a:sym typeface="Courier New"/>
              </a:rPr>
              <a:t>void</a:t>
            </a:r>
            <a:r>
              <a:rPr lang="ru" sz="700">
                <a:solidFill>
                  <a:schemeClr val="dk1"/>
                </a:solidFill>
                <a:highlight>
                  <a:srgbClr val="FFFFFF"/>
                </a:highlight>
                <a:latin typeface="Courier New"/>
                <a:ea typeface="Courier New"/>
                <a:cs typeface="Courier New"/>
                <a:sym typeface="Courier New"/>
              </a:rPr>
              <a:t> </a:t>
            </a:r>
            <a:r>
              <a:rPr lang="ru" sz="700">
                <a:solidFill>
                  <a:srgbClr val="A31515"/>
                </a:solidFill>
                <a:highlight>
                  <a:srgbClr val="FFFFFF"/>
                </a:highlight>
                <a:latin typeface="Courier New"/>
                <a:ea typeface="Courier New"/>
                <a:cs typeface="Courier New"/>
                <a:sym typeface="Courier New"/>
              </a:rPr>
              <a:t>insertionSort</a:t>
            </a:r>
            <a:r>
              <a:rPr lang="ru" sz="700">
                <a:solidFill>
                  <a:schemeClr val="dk1"/>
                </a:solidFill>
                <a:highlight>
                  <a:srgbClr val="FFFFFF"/>
                </a:highlight>
                <a:latin typeface="Courier New"/>
                <a:ea typeface="Courier New"/>
                <a:cs typeface="Courier New"/>
                <a:sym typeface="Courier New"/>
              </a:rPr>
              <a:t>(</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*x, </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n)</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for</a:t>
            </a:r>
            <a:r>
              <a:rPr lang="ru" sz="700">
                <a:solidFill>
                  <a:schemeClr val="dk1"/>
                </a:solidFill>
                <a:highlight>
                  <a:srgbClr val="FFFFFF"/>
                </a:highlight>
                <a:latin typeface="Courier New"/>
                <a:ea typeface="Courier New"/>
                <a:cs typeface="Courier New"/>
                <a:sym typeface="Courier New"/>
              </a:rPr>
              <a:t>(</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i = 1; i &lt; n; i++)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j = i - 1;</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while</a:t>
            </a:r>
            <a:r>
              <a:rPr lang="ru" sz="700">
                <a:solidFill>
                  <a:schemeClr val="dk1"/>
                </a:solidFill>
                <a:highlight>
                  <a:srgbClr val="FFFFFF"/>
                </a:highlight>
                <a:latin typeface="Courier New"/>
                <a:ea typeface="Courier New"/>
                <a:cs typeface="Courier New"/>
                <a:sym typeface="Courier New"/>
              </a:rPr>
              <a:t>(j &gt;= 0 &amp;&amp; x[j] &gt; x[j + 1])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swap(x[j], x[j + 1]);</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j--;</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8000"/>
                </a:solidFill>
                <a:highlight>
                  <a:srgbClr val="FFFFFF"/>
                </a:highlight>
                <a:latin typeface="Courier New"/>
                <a:ea typeface="Courier New"/>
                <a:cs typeface="Courier New"/>
                <a:sym typeface="Courier New"/>
              </a:rPr>
              <a:t>// выводим состояние массива на конец каждого прохода</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cout</a:t>
            </a:r>
            <a:r>
              <a:rPr lang="ru" sz="700">
                <a:solidFill>
                  <a:schemeClr val="dk1"/>
                </a:solidFill>
                <a:highlight>
                  <a:srgbClr val="FFFFFF"/>
                </a:highlight>
                <a:latin typeface="Courier New"/>
                <a:ea typeface="Courier New"/>
                <a:cs typeface="Courier New"/>
                <a:sym typeface="Courier New"/>
              </a:rPr>
              <a:t> &lt;&lt; </a:t>
            </a:r>
            <a:r>
              <a:rPr lang="ru" sz="700">
                <a:solidFill>
                  <a:srgbClr val="A31515"/>
                </a:solidFill>
                <a:highlight>
                  <a:srgbClr val="FFFFFF"/>
                </a:highlight>
                <a:latin typeface="Courier New"/>
                <a:ea typeface="Courier New"/>
                <a:cs typeface="Courier New"/>
                <a:sym typeface="Courier New"/>
              </a:rPr>
              <a:t>"after step "</a:t>
            </a:r>
            <a:r>
              <a:rPr lang="ru" sz="700">
                <a:solidFill>
                  <a:schemeClr val="dk1"/>
                </a:solidFill>
                <a:highlight>
                  <a:srgbClr val="FFFFFF"/>
                </a:highlight>
                <a:latin typeface="Courier New"/>
                <a:ea typeface="Courier New"/>
                <a:cs typeface="Courier New"/>
                <a:sym typeface="Courier New"/>
              </a:rPr>
              <a:t> &lt;&lt; i &lt;&lt; </a:t>
            </a:r>
            <a:r>
              <a:rPr lang="ru" sz="700">
                <a:solidFill>
                  <a:srgbClr val="0000FF"/>
                </a:solidFill>
                <a:highlight>
                  <a:srgbClr val="FFFFFF"/>
                </a:highlight>
                <a:latin typeface="Courier New"/>
                <a:ea typeface="Courier New"/>
                <a:cs typeface="Courier New"/>
                <a:sym typeface="Courier New"/>
              </a:rPr>
              <a:t>endl</a:t>
            </a: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printArray(x, n);</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a:t>
            </a:r>
            <a:r>
              <a:rPr lang="ru" sz="700">
                <a:solidFill>
                  <a:srgbClr val="A31515"/>
                </a:solidFill>
                <a:highlight>
                  <a:srgbClr val="FFFFFF"/>
                </a:highlight>
                <a:latin typeface="Courier New"/>
                <a:ea typeface="Courier New"/>
                <a:cs typeface="Courier New"/>
                <a:sym typeface="Courier New"/>
              </a:rPr>
              <a:t>main</a:t>
            </a: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int</a:t>
            </a:r>
            <a:r>
              <a:rPr lang="ru" sz="700">
                <a:solidFill>
                  <a:schemeClr val="dk1"/>
                </a:solidFill>
                <a:highlight>
                  <a:srgbClr val="FFFFFF"/>
                </a:highlight>
                <a:latin typeface="Courier New"/>
                <a:ea typeface="Courier New"/>
                <a:cs typeface="Courier New"/>
                <a:sym typeface="Courier New"/>
              </a:rPr>
              <a:t> a[5] = {10, 8, 21, 1, 7};</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cout</a:t>
            </a:r>
            <a:r>
              <a:rPr lang="ru" sz="700">
                <a:solidFill>
                  <a:schemeClr val="dk1"/>
                </a:solidFill>
                <a:highlight>
                  <a:srgbClr val="FFFFFF"/>
                </a:highlight>
                <a:latin typeface="Courier New"/>
                <a:ea typeface="Courier New"/>
                <a:cs typeface="Courier New"/>
                <a:sym typeface="Courier New"/>
              </a:rPr>
              <a:t> &lt;&lt; </a:t>
            </a:r>
            <a:r>
              <a:rPr lang="ru" sz="700">
                <a:solidFill>
                  <a:srgbClr val="A31515"/>
                </a:solidFill>
                <a:highlight>
                  <a:srgbClr val="FFFFFF"/>
                </a:highlight>
                <a:latin typeface="Courier New"/>
                <a:ea typeface="Courier New"/>
                <a:cs typeface="Courier New"/>
                <a:sym typeface="Courier New"/>
              </a:rPr>
              <a:t>"Initial"</a:t>
            </a:r>
            <a:r>
              <a:rPr lang="ru" sz="700">
                <a:solidFill>
                  <a:schemeClr val="dk1"/>
                </a:solidFill>
                <a:highlight>
                  <a:srgbClr val="FFFFFF"/>
                </a:highlight>
                <a:latin typeface="Courier New"/>
                <a:ea typeface="Courier New"/>
                <a:cs typeface="Courier New"/>
                <a:sym typeface="Courier New"/>
              </a:rPr>
              <a:t> &lt;&lt; </a:t>
            </a:r>
            <a:r>
              <a:rPr lang="ru" sz="700">
                <a:solidFill>
                  <a:srgbClr val="0000FF"/>
                </a:solidFill>
                <a:highlight>
                  <a:srgbClr val="FFFFFF"/>
                </a:highlight>
                <a:latin typeface="Courier New"/>
                <a:ea typeface="Courier New"/>
                <a:cs typeface="Courier New"/>
                <a:sym typeface="Courier New"/>
              </a:rPr>
              <a:t>endl</a:t>
            </a: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printArray(a, 5);</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insertionSort(a, 5);</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cout</a:t>
            </a:r>
            <a:r>
              <a:rPr lang="ru" sz="700">
                <a:solidFill>
                  <a:schemeClr val="dk1"/>
                </a:solidFill>
                <a:highlight>
                  <a:srgbClr val="FFFFFF"/>
                </a:highlight>
                <a:latin typeface="Courier New"/>
                <a:ea typeface="Courier New"/>
                <a:cs typeface="Courier New"/>
                <a:sym typeface="Courier New"/>
              </a:rPr>
              <a:t> &lt;&lt; </a:t>
            </a:r>
            <a:r>
              <a:rPr lang="ru" sz="700">
                <a:solidFill>
                  <a:srgbClr val="A31515"/>
                </a:solidFill>
                <a:highlight>
                  <a:srgbClr val="FFFFFF"/>
                </a:highlight>
                <a:latin typeface="Courier New"/>
                <a:ea typeface="Courier New"/>
                <a:cs typeface="Courier New"/>
                <a:sym typeface="Courier New"/>
              </a:rPr>
              <a:t>"Sorted"</a:t>
            </a:r>
            <a:r>
              <a:rPr lang="ru" sz="700">
                <a:solidFill>
                  <a:schemeClr val="dk1"/>
                </a:solidFill>
                <a:highlight>
                  <a:srgbClr val="FFFFFF"/>
                </a:highlight>
                <a:latin typeface="Courier New"/>
                <a:ea typeface="Courier New"/>
                <a:cs typeface="Courier New"/>
                <a:sym typeface="Courier New"/>
              </a:rPr>
              <a:t> &lt;&lt; </a:t>
            </a:r>
            <a:r>
              <a:rPr lang="ru" sz="700">
                <a:solidFill>
                  <a:srgbClr val="0000FF"/>
                </a:solidFill>
                <a:highlight>
                  <a:srgbClr val="FFFFFF"/>
                </a:highlight>
                <a:latin typeface="Courier New"/>
                <a:ea typeface="Courier New"/>
                <a:cs typeface="Courier New"/>
                <a:sym typeface="Courier New"/>
              </a:rPr>
              <a:t>endl</a:t>
            </a:r>
            <a:r>
              <a:rPr lang="ru" sz="700">
                <a:solidFill>
                  <a:schemeClr val="dk1"/>
                </a:solidFill>
                <a:highlight>
                  <a:srgbClr val="FFFFFF"/>
                </a:highlight>
                <a:latin typeface="Courier New"/>
                <a:ea typeface="Courier New"/>
                <a:cs typeface="Courier New"/>
                <a:sym typeface="Courier New"/>
              </a:rPr>
              <a:t>;</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printArray(a, 5);</a:t>
            </a:r>
            <a:endParaRPr sz="7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    </a:t>
            </a:r>
            <a:r>
              <a:rPr lang="ru" sz="700">
                <a:solidFill>
                  <a:srgbClr val="0000FF"/>
                </a:solidFill>
                <a:highlight>
                  <a:srgbClr val="FFFFFF"/>
                </a:highlight>
                <a:latin typeface="Courier New"/>
                <a:ea typeface="Courier New"/>
                <a:cs typeface="Courier New"/>
                <a:sym typeface="Courier New"/>
              </a:rPr>
              <a:t>return</a:t>
            </a:r>
            <a:r>
              <a:rPr lang="ru" sz="700">
                <a:solidFill>
                  <a:schemeClr val="dk1"/>
                </a:solidFill>
                <a:highlight>
                  <a:srgbClr val="FFFFFF"/>
                </a:highlight>
                <a:latin typeface="Courier New"/>
                <a:ea typeface="Courier New"/>
                <a:cs typeface="Courier New"/>
                <a:sym typeface="Courier New"/>
              </a:rPr>
              <a:t> 0;</a:t>
            </a:r>
            <a:endParaRPr sz="700">
              <a:solidFill>
                <a:schemeClr val="dk1"/>
              </a:solidFill>
              <a:highlight>
                <a:srgbClr val="FFFFFF"/>
              </a:highlight>
              <a:latin typeface="Courier New"/>
              <a:ea typeface="Courier New"/>
              <a:cs typeface="Courier New"/>
              <a:sym typeface="Courier New"/>
            </a:endParaRPr>
          </a:p>
          <a:p>
            <a:pPr indent="0" lvl="0" marL="0" marR="76200" rtl="0" algn="l">
              <a:lnSpc>
                <a:spcPct val="95000"/>
              </a:lnSpc>
              <a:spcBef>
                <a:spcPts val="0"/>
              </a:spcBef>
              <a:spcAft>
                <a:spcPts val="0"/>
              </a:spcAft>
              <a:buSzPts val="523"/>
              <a:buNone/>
            </a:pPr>
            <a:r>
              <a:rPr lang="ru" sz="700">
                <a:solidFill>
                  <a:schemeClr val="dk1"/>
                </a:solidFill>
                <a:highlight>
                  <a:srgbClr val="FFFFFF"/>
                </a:highlight>
                <a:latin typeface="Courier New"/>
                <a:ea typeface="Courier New"/>
                <a:cs typeface="Courier New"/>
                <a:sym typeface="Courier New"/>
              </a:rPr>
              <a:t>}</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t>Консультации по информатике</a:t>
            </a:r>
            <a:endParaRPr sz="2820"/>
          </a:p>
        </p:txBody>
      </p:sp>
      <p:sp>
        <p:nvSpPr>
          <p:cNvPr id="67" name="Google Shape;67;p15"/>
          <p:cNvSpPr txBox="1"/>
          <p:nvPr>
            <p:ph idx="1" type="body"/>
          </p:nvPr>
        </p:nvSpPr>
        <p:spPr>
          <a:xfrm>
            <a:off x="3969500" y="1152475"/>
            <a:ext cx="48627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u="sng">
                <a:solidFill>
                  <a:schemeClr val="hlink"/>
                </a:solidFill>
                <a:hlinkClick r:id="rId3"/>
              </a:rPr>
              <a:t>https://t.me/+mf4sKa53x8UwMWQy</a:t>
            </a:r>
            <a:endParaRPr/>
          </a:p>
          <a:p>
            <a:pPr indent="0" lvl="0" marL="0" rtl="0" algn="l">
              <a:spcBef>
                <a:spcPts val="1200"/>
              </a:spcBef>
              <a:spcAft>
                <a:spcPts val="0"/>
              </a:spcAft>
              <a:buNone/>
            </a:pPr>
            <a:r>
              <a:rPr lang="ru"/>
              <a:t>Расписание</a:t>
            </a:r>
            <a:r>
              <a:rPr lang="ru"/>
              <a:t> (обсуждается)</a:t>
            </a:r>
            <a:r>
              <a:rPr lang="ru"/>
              <a:t>:</a:t>
            </a:r>
            <a:endParaRPr/>
          </a:p>
          <a:p>
            <a:pPr indent="0" lvl="0" marL="0" rtl="0" algn="l">
              <a:spcBef>
                <a:spcPts val="1200"/>
              </a:spcBef>
              <a:spcAft>
                <a:spcPts val="0"/>
              </a:spcAft>
              <a:buNone/>
            </a:pPr>
            <a:r>
              <a:rPr lang="ru"/>
              <a:t>По понедельникам, раз в две недели</a:t>
            </a:r>
            <a:endParaRPr/>
          </a:p>
          <a:p>
            <a:pPr indent="-334327" lvl="0" marL="457200" rtl="0" algn="l">
              <a:spcBef>
                <a:spcPts val="1200"/>
              </a:spcBef>
              <a:spcAft>
                <a:spcPts val="0"/>
              </a:spcAft>
              <a:buSzPct val="100000"/>
              <a:buChar char="●"/>
            </a:pPr>
            <a:r>
              <a:rPr lang="ru" strike="sngStrike"/>
              <a:t>28.11.22 20:00</a:t>
            </a:r>
            <a:endParaRPr strike="sngStrike"/>
          </a:p>
          <a:p>
            <a:pPr indent="-334327" lvl="0" marL="457200" marR="0" rtl="0" algn="l">
              <a:lnSpc>
                <a:spcPct val="115000"/>
              </a:lnSpc>
              <a:spcBef>
                <a:spcPts val="0"/>
              </a:spcBef>
              <a:spcAft>
                <a:spcPts val="0"/>
              </a:spcAft>
              <a:buSzPct val="100000"/>
              <a:buChar char="●"/>
            </a:pPr>
            <a:r>
              <a:rPr lang="ru" strike="sngStrike"/>
              <a:t>12.12.22 20:00</a:t>
            </a:r>
            <a:endParaRPr strike="sngStrike"/>
          </a:p>
          <a:p>
            <a:pPr indent="-334327" lvl="0" marL="457200" rtl="0" algn="l">
              <a:spcBef>
                <a:spcPts val="0"/>
              </a:spcBef>
              <a:spcAft>
                <a:spcPts val="0"/>
              </a:spcAft>
              <a:buSzPct val="100000"/>
              <a:buChar char="●"/>
            </a:pPr>
            <a:r>
              <a:rPr b="1" lang="ru"/>
              <a:t>26.12.22 20:00</a:t>
            </a:r>
            <a:endParaRPr b="1"/>
          </a:p>
          <a:p>
            <a:pPr indent="-334327" lvl="0" marL="457200" rtl="0" algn="l">
              <a:spcBef>
                <a:spcPts val="0"/>
              </a:spcBef>
              <a:spcAft>
                <a:spcPts val="0"/>
              </a:spcAft>
              <a:buSzPct val="100000"/>
              <a:buChar char="●"/>
            </a:pPr>
            <a:r>
              <a:rPr lang="ru"/>
              <a:t>16.01.23 20:00</a:t>
            </a:r>
            <a:endParaRPr/>
          </a:p>
          <a:p>
            <a:pPr indent="0" lvl="0" marL="0" rtl="0" algn="l">
              <a:spcBef>
                <a:spcPts val="1200"/>
              </a:spcBef>
              <a:spcAft>
                <a:spcPts val="0"/>
              </a:spcAft>
              <a:buNone/>
            </a:pPr>
            <a:r>
              <a:rPr lang="ru"/>
              <a:t>Консультации перед экзаменом будут </a:t>
            </a:r>
            <a:r>
              <a:rPr b="1" lang="ru"/>
              <a:t>очными</a:t>
            </a:r>
            <a:endParaRPr b="1"/>
          </a:p>
          <a:p>
            <a:pPr indent="0" lvl="0" marL="0" rtl="0" algn="l">
              <a:spcBef>
                <a:spcPts val="1200"/>
              </a:spcBef>
              <a:spcAft>
                <a:spcPts val="1200"/>
              </a:spcAft>
              <a:buNone/>
            </a:pPr>
            <a:r>
              <a:t/>
            </a:r>
            <a:endParaRPr/>
          </a:p>
        </p:txBody>
      </p:sp>
      <p:pic>
        <p:nvPicPr>
          <p:cNvPr id="68" name="Google Shape;68;p15"/>
          <p:cNvPicPr preferRelativeResize="0"/>
          <p:nvPr/>
        </p:nvPicPr>
        <p:blipFill>
          <a:blip r:embed="rId4">
            <a:alphaModFix/>
          </a:blip>
          <a:stretch>
            <a:fillRect/>
          </a:stretch>
        </p:blipFill>
        <p:spPr>
          <a:xfrm>
            <a:off x="311700" y="1152475"/>
            <a:ext cx="3416400"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Изменения в расписании 19-23 декабря</a:t>
            </a:r>
            <a:endParaRPr/>
          </a:p>
        </p:txBody>
      </p:sp>
      <p:sp>
        <p:nvSpPr>
          <p:cNvPr id="74" name="Google Shape;74;p16"/>
          <p:cNvSpPr txBox="1"/>
          <p:nvPr>
            <p:ph idx="1" type="body"/>
          </p:nvPr>
        </p:nvSpPr>
        <p:spPr>
          <a:xfrm>
            <a:off x="3938625" y="1152475"/>
            <a:ext cx="489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 соответствии с календарным графиком учебного процесса:</a:t>
            </a:r>
            <a:endParaRPr/>
          </a:p>
          <a:p>
            <a:pPr indent="0" lvl="0" marL="0" rtl="0" algn="l">
              <a:spcBef>
                <a:spcPts val="1200"/>
              </a:spcBef>
              <a:spcAft>
                <a:spcPts val="0"/>
              </a:spcAft>
              <a:buNone/>
            </a:pPr>
            <a:r>
              <a:rPr lang="ru" u="sng">
                <a:solidFill>
                  <a:schemeClr val="hlink"/>
                </a:solidFill>
                <a:hlinkClick r:id="rId3"/>
              </a:rPr>
              <a:t>https://mpei.ru/Education/realization/Documents/graph1-o-22-23.pdf</a:t>
            </a:r>
            <a:endParaRPr/>
          </a:p>
          <a:p>
            <a:pPr indent="0" lvl="0" marL="0" rtl="0" algn="l">
              <a:spcBef>
                <a:spcPts val="1200"/>
              </a:spcBef>
              <a:spcAft>
                <a:spcPts val="0"/>
              </a:spcAft>
              <a:buNone/>
            </a:pPr>
            <a:r>
              <a:rPr b="1" lang="ru" sz="2600"/>
              <a:t>Следующая лекция будет</a:t>
            </a:r>
            <a:endParaRPr b="1" sz="2600"/>
          </a:p>
          <a:p>
            <a:pPr indent="0" lvl="0" marL="0" rtl="0" algn="l">
              <a:spcBef>
                <a:spcPts val="0"/>
              </a:spcBef>
              <a:spcAft>
                <a:spcPts val="0"/>
              </a:spcAft>
              <a:buNone/>
            </a:pPr>
            <a:r>
              <a:rPr b="1" lang="ru" sz="2600"/>
              <a:t>в четверг 22.12.22</a:t>
            </a:r>
            <a:endParaRPr b="1" sz="2600"/>
          </a:p>
          <a:p>
            <a:pPr indent="0" lvl="0" marL="0" rtl="0" algn="l">
              <a:spcBef>
                <a:spcPts val="1200"/>
              </a:spcBef>
              <a:spcAft>
                <a:spcPts val="1200"/>
              </a:spcAft>
              <a:buNone/>
            </a:pPr>
            <a:r>
              <a:rPr lang="ru"/>
              <a:t>Следите за расписанием!</a:t>
            </a:r>
            <a:endParaRPr/>
          </a:p>
        </p:txBody>
      </p:sp>
      <p:pic>
        <p:nvPicPr>
          <p:cNvPr id="75" name="Google Shape;75;p16"/>
          <p:cNvPicPr preferRelativeResize="0"/>
          <p:nvPr/>
        </p:nvPicPr>
        <p:blipFill>
          <a:blip r:embed="rId4">
            <a:alphaModFix/>
          </a:blip>
          <a:stretch>
            <a:fillRect/>
          </a:stretch>
        </p:blipFill>
        <p:spPr>
          <a:xfrm>
            <a:off x="387475" y="1017725"/>
            <a:ext cx="3551150" cy="355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Задача сортировки</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ru"/>
              <a:t>Сортировка</a:t>
            </a:r>
            <a:r>
              <a:rPr lang="ru"/>
              <a:t> - это процесс упорядочения некоторого множества элементов, на котором определены отношения порядка &gt;, &lt;. Когда говорят о сортировке, подразумевают упорядочение множества элементов по возрастанию или убыванию.</a:t>
            </a:r>
            <a:endParaRPr/>
          </a:p>
          <a:p>
            <a:pPr indent="0" lvl="0" marL="0" rtl="0" algn="l">
              <a:spcBef>
                <a:spcPts val="1200"/>
              </a:spcBef>
              <a:spcAft>
                <a:spcPts val="0"/>
              </a:spcAft>
              <a:buNone/>
            </a:pPr>
            <a:r>
              <a:rPr lang="ru"/>
              <a:t>Алгоритмы сортировки - одна из самых хорошо исследованных областей  информатики. Тем не менее не исключены открытия и в этой области, потому что  наверняка существуют еще какие-то пока неизвестные методы сортировки,  основанные на новых принципах и идеях.</a:t>
            </a:r>
            <a:endParaRPr/>
          </a:p>
          <a:p>
            <a:pPr indent="0" lvl="0" marL="0" rtl="0" algn="l">
              <a:spcBef>
                <a:spcPts val="1200"/>
              </a:spcBef>
              <a:spcAft>
                <a:spcPts val="1200"/>
              </a:spcAft>
              <a:buNone/>
            </a:pPr>
            <a:r>
              <a:rPr lang="ru"/>
              <a:t>Алгоритмы сортировки имеют большое практическое применение. Их можно встретить почти везде, где речь идет об обработке и хранении  больших объемов информации. Некоторые задачи обработки данных решаются  проще, если данные упорядочены.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Методы сортировки</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ru"/>
              <a:t>Традиционно различают </a:t>
            </a:r>
            <a:r>
              <a:rPr i="1" lang="ru"/>
              <a:t>внутреннюю</a:t>
            </a:r>
            <a:r>
              <a:rPr lang="ru"/>
              <a:t> сортировку, в которой предполагается, что данные находятся в оперативной памяти, и важно оптимизировать число  действий программы (для методов, основанных на сравнении, число сравнений, обменов элементов и пр.), и </a:t>
            </a:r>
            <a:r>
              <a:rPr i="1" lang="ru"/>
              <a:t>внешнюю</a:t>
            </a:r>
            <a:r>
              <a:rPr lang="ru"/>
              <a:t>, в которой данные хранятся на внешнем  устройстве с медленным доступом (жесткий диск) и прежде всего надо снизить число обращений к этому устройству.</a:t>
            </a:r>
            <a:endParaRPr/>
          </a:p>
          <a:p>
            <a:pPr indent="0" lvl="0" marL="0" rtl="0" algn="l">
              <a:spcBef>
                <a:spcPts val="1200"/>
              </a:spcBef>
              <a:spcAft>
                <a:spcPts val="0"/>
              </a:spcAft>
              <a:buNone/>
            </a:pPr>
            <a:r>
              <a:rPr lang="ru"/>
              <a:t>Далее мы будем говорить о </a:t>
            </a:r>
            <a:r>
              <a:rPr b="1" i="1" lang="ru"/>
              <a:t>внутренней</a:t>
            </a:r>
            <a:r>
              <a:rPr lang="ru"/>
              <a:t> сортировке.</a:t>
            </a:r>
            <a:endParaRPr/>
          </a:p>
          <a:p>
            <a:pPr indent="0" lvl="0" marL="0" rtl="0" algn="l">
              <a:spcBef>
                <a:spcPts val="1200"/>
              </a:spcBef>
              <a:spcAft>
                <a:spcPts val="0"/>
              </a:spcAft>
              <a:buNone/>
            </a:pPr>
            <a:r>
              <a:rPr lang="ru"/>
              <a:t>Существует множество алгоритмов сортировки, например:</a:t>
            </a:r>
            <a:endParaRPr/>
          </a:p>
          <a:p>
            <a:pPr indent="-308610" lvl="0" marL="457200" rtl="0" algn="l">
              <a:spcBef>
                <a:spcPts val="1200"/>
              </a:spcBef>
              <a:spcAft>
                <a:spcPts val="0"/>
              </a:spcAft>
              <a:buSzPct val="100000"/>
              <a:buChar char="●"/>
            </a:pPr>
            <a:r>
              <a:rPr b="1" lang="ru"/>
              <a:t>Пузырьковая сортировка (Bubble sort);</a:t>
            </a:r>
            <a:endParaRPr b="1"/>
          </a:p>
          <a:p>
            <a:pPr indent="-308610" lvl="0" marL="457200" rtl="0" algn="l">
              <a:spcBef>
                <a:spcPts val="0"/>
              </a:spcBef>
              <a:spcAft>
                <a:spcPts val="0"/>
              </a:spcAft>
              <a:buSzPct val="100000"/>
              <a:buChar char="●"/>
            </a:pPr>
            <a:r>
              <a:rPr b="1" lang="ru"/>
              <a:t>Сортировка выбором (Selection sort);</a:t>
            </a:r>
            <a:endParaRPr b="1"/>
          </a:p>
          <a:p>
            <a:pPr indent="-308610" lvl="0" marL="457200" rtl="0" algn="l">
              <a:spcBef>
                <a:spcPts val="0"/>
              </a:spcBef>
              <a:spcAft>
                <a:spcPts val="0"/>
              </a:spcAft>
              <a:buSzPct val="100000"/>
              <a:buChar char="●"/>
            </a:pPr>
            <a:r>
              <a:rPr b="1" lang="ru"/>
              <a:t>Сортировка вставками (Insertion sort);</a:t>
            </a:r>
            <a:endParaRPr b="1"/>
          </a:p>
          <a:p>
            <a:pPr indent="-308610" lvl="0" marL="457200" rtl="0" algn="l">
              <a:spcBef>
                <a:spcPts val="0"/>
              </a:spcBef>
              <a:spcAft>
                <a:spcPts val="0"/>
              </a:spcAft>
              <a:buSzPct val="100000"/>
              <a:buChar char="●"/>
            </a:pPr>
            <a:r>
              <a:rPr lang="ru"/>
              <a:t>Быстрая сортировка (Quick sort);</a:t>
            </a:r>
            <a:endParaRPr/>
          </a:p>
          <a:p>
            <a:pPr indent="-308610" lvl="0" marL="457200" rtl="0" algn="l">
              <a:spcBef>
                <a:spcPts val="0"/>
              </a:spcBef>
              <a:spcAft>
                <a:spcPts val="0"/>
              </a:spcAft>
              <a:buSzPct val="100000"/>
              <a:buChar char="●"/>
            </a:pPr>
            <a:r>
              <a:rPr lang="ru"/>
              <a:t>Сортировка слиянием (Merge sort);</a:t>
            </a:r>
            <a:endParaRPr/>
          </a:p>
          <a:p>
            <a:pPr indent="-308610" lvl="0" marL="457200" rtl="0" algn="l">
              <a:spcBef>
                <a:spcPts val="0"/>
              </a:spcBef>
              <a:spcAft>
                <a:spcPts val="0"/>
              </a:spcAft>
              <a:buSzPct val="100000"/>
              <a:buChar char="●"/>
            </a:pPr>
            <a:r>
              <a:rPr lang="ru"/>
              <a:t>Сортировка Шелла (Shell sort);</a:t>
            </a:r>
            <a:endParaRPr/>
          </a:p>
          <a:p>
            <a:pPr indent="-308610" lvl="0" marL="457200" rtl="0" algn="l">
              <a:spcBef>
                <a:spcPts val="0"/>
              </a:spcBef>
              <a:spcAft>
                <a:spcPts val="0"/>
              </a:spcAft>
              <a:buSzPct val="100000"/>
              <a:buChar char="●"/>
            </a:pPr>
            <a:r>
              <a:rPr lang="ru"/>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Пузырьковая сортировка (Bubble sort)</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Сортировка «пузырьком» (обменом)</a:t>
            </a:r>
            <a:r>
              <a:rPr lang="ru"/>
              <a:t> – метод, при котором все соседние элементы массива попарно сравниваются друг с другом, и меняются местами в том случае, если они стоят в неправильном порядке.</a:t>
            </a:r>
            <a:endParaRPr/>
          </a:p>
          <a:p>
            <a:pPr indent="0" lvl="0" marL="0" rtl="0" algn="l">
              <a:spcBef>
                <a:spcPts val="1200"/>
              </a:spcBef>
              <a:spcAft>
                <a:spcPts val="1200"/>
              </a:spcAft>
              <a:buNone/>
            </a:pPr>
            <a:r>
              <a:rPr lang="ru"/>
              <a:t>В результате этого максимальный (или минимальный) элемент массива после каждого прохода смещается в конец, после чего исключается из дальнейшей обработки. Затем процесс повторяется для оставшихся элементов, максимальный (или минимальный) смещается на предпоследнюю позицию в массиве и т.д. За (n-1) проход массив будет полностью упорядочен.</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Пузырьковая сортировка (Bubble sort)</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Сортировка пузырьком – один из самых простых, но медленных алгоритмов,  имеющий много модификаций. Например, можно изменить его, добавив флажок, показывающий, были ли на данном проходе неупорядоченные пары элементов. Если таких пар не нашлось, закончить сортировку досрочно, а не за (n–1) проход.</a:t>
            </a:r>
            <a:endParaRPr/>
          </a:p>
          <a:p>
            <a:pPr indent="0" lvl="0" marL="0" rtl="0" algn="l">
              <a:spcBef>
                <a:spcPts val="1200"/>
              </a:spcBef>
              <a:spcAft>
                <a:spcPts val="0"/>
              </a:spcAft>
              <a:buNone/>
            </a:pPr>
            <a:r>
              <a:rPr lang="ru"/>
              <a:t>Если последовательность сортируемых чисел расположить вертикально и проследить за перемещениями элементов, то можно увидеть, что элементы, подобно пузырькам воздуха в воде, «всплывают» на соответствующую позицию.</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Пузырьковая сортировка (Bubble sort). Пример</a:t>
            </a:r>
            <a:endParaRPr/>
          </a:p>
        </p:txBody>
      </p:sp>
      <p:graphicFrame>
        <p:nvGraphicFramePr>
          <p:cNvPr id="105" name="Google Shape;105;p21"/>
          <p:cNvGraphicFramePr/>
          <p:nvPr/>
        </p:nvGraphicFramePr>
        <p:xfrm>
          <a:off x="311688" y="20755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10</a:t>
                      </a:r>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ru"/>
                        <a:t>8</a:t>
                      </a:r>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ru"/>
                        <a:t>21</a:t>
                      </a:r>
                      <a:endParaRPr/>
                    </a:p>
                  </a:txBody>
                  <a:tcPr marT="91425" marB="91425" marR="91425" marL="91425" anchor="ctr"/>
                </a:tc>
                <a:tc>
                  <a:txBody>
                    <a:bodyPr/>
                    <a:lstStyle/>
                    <a:p>
                      <a:pPr indent="0" lvl="0" marL="0" rtl="0" algn="ctr">
                        <a:spcBef>
                          <a:spcPts val="0"/>
                        </a:spcBef>
                        <a:spcAft>
                          <a:spcPts val="0"/>
                        </a:spcAft>
                        <a:buNone/>
                      </a:pPr>
                      <a:r>
                        <a:rPr lang="ru"/>
                        <a:t>1</a:t>
                      </a:r>
                      <a:endParaRPr/>
                    </a:p>
                  </a:txBody>
                  <a:tcPr marT="91425" marB="91425" marR="91425" marL="91425" anchor="ctr"/>
                </a:tc>
                <a:tc>
                  <a:txBody>
                    <a:bodyPr/>
                    <a:lstStyle/>
                    <a:p>
                      <a:pPr indent="0" lvl="0" marL="0" rtl="0" algn="ctr">
                        <a:spcBef>
                          <a:spcPts val="0"/>
                        </a:spcBef>
                        <a:spcAft>
                          <a:spcPts val="0"/>
                        </a:spcAft>
                        <a:buNone/>
                      </a:pPr>
                      <a:r>
                        <a:rPr lang="ru"/>
                        <a:t>7</a:t>
                      </a:r>
                      <a:endParaRPr/>
                    </a:p>
                  </a:txBody>
                  <a:tcPr marT="91425" marB="91425" marR="91425" marL="91425" anchor="ctr"/>
                </a:tc>
              </a:tr>
            </a:tbl>
          </a:graphicData>
        </a:graphic>
      </p:graphicFrame>
      <p:graphicFrame>
        <p:nvGraphicFramePr>
          <p:cNvPr id="106" name="Google Shape;106;p21"/>
          <p:cNvGraphicFramePr/>
          <p:nvPr/>
        </p:nvGraphicFramePr>
        <p:xfrm>
          <a:off x="311688" y="25876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tc>
                <a:tc>
                  <a:txBody>
                    <a:bodyPr/>
                    <a:lstStyle/>
                    <a:p>
                      <a:pPr indent="0" lvl="0" marL="0" rtl="0" algn="ctr">
                        <a:spcBef>
                          <a:spcPts val="0"/>
                        </a:spcBef>
                        <a:spcAft>
                          <a:spcPts val="0"/>
                        </a:spcAft>
                        <a:buNone/>
                      </a:pPr>
                      <a:r>
                        <a:rPr lang="ru"/>
                        <a:t>10</a:t>
                      </a:r>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lang="ru"/>
                        <a:t>21</a:t>
                      </a:r>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lang="ru"/>
                        <a:t>1</a:t>
                      </a:r>
                      <a:endParaRPr/>
                    </a:p>
                  </a:txBody>
                  <a:tcPr marT="91425" marB="91425" marR="91425" marL="91425" anchor="ctr"/>
                </a:tc>
                <a:tc>
                  <a:txBody>
                    <a:bodyPr/>
                    <a:lstStyle/>
                    <a:p>
                      <a:pPr indent="0" lvl="0" marL="0" rtl="0" algn="ctr">
                        <a:spcBef>
                          <a:spcPts val="0"/>
                        </a:spcBef>
                        <a:spcAft>
                          <a:spcPts val="0"/>
                        </a:spcAft>
                        <a:buNone/>
                      </a:pPr>
                      <a:r>
                        <a:rPr lang="ru"/>
                        <a:t>7</a:t>
                      </a:r>
                      <a:endParaRPr/>
                    </a:p>
                  </a:txBody>
                  <a:tcPr marT="91425" marB="91425" marR="91425" marL="91425" anchor="ctr"/>
                </a:tc>
              </a:tr>
            </a:tbl>
          </a:graphicData>
        </a:graphic>
      </p:graphicFrame>
      <p:graphicFrame>
        <p:nvGraphicFramePr>
          <p:cNvPr id="107" name="Google Shape;107;p21"/>
          <p:cNvGraphicFramePr/>
          <p:nvPr/>
        </p:nvGraphicFramePr>
        <p:xfrm>
          <a:off x="311688" y="30997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tc>
                <a:tc>
                  <a:txBody>
                    <a:bodyPr/>
                    <a:lstStyle/>
                    <a:p>
                      <a:pPr indent="0" lvl="0" marL="0" rtl="0" algn="ctr">
                        <a:spcBef>
                          <a:spcPts val="0"/>
                        </a:spcBef>
                        <a:spcAft>
                          <a:spcPts val="0"/>
                        </a:spcAft>
                        <a:buNone/>
                      </a:pPr>
                      <a:r>
                        <a:rPr lang="ru"/>
                        <a:t>10</a:t>
                      </a:r>
                      <a:endParaRPr/>
                    </a:p>
                  </a:txBody>
                  <a:tcPr marT="91425" marB="91425" marR="91425" marL="91425" anchor="ctr"/>
                </a:tc>
                <a:tc>
                  <a:txBody>
                    <a:bodyPr/>
                    <a:lstStyle/>
                    <a:p>
                      <a:pPr indent="0" lvl="0" marL="0" rtl="0" algn="ctr">
                        <a:spcBef>
                          <a:spcPts val="0"/>
                        </a:spcBef>
                        <a:spcAft>
                          <a:spcPts val="0"/>
                        </a:spcAft>
                        <a:buNone/>
                      </a:pPr>
                      <a:r>
                        <a:rPr lang="ru"/>
                        <a:t>21</a:t>
                      </a:r>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ru"/>
                        <a:t>1</a:t>
                      </a:r>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tc>
              </a:tr>
            </a:tbl>
          </a:graphicData>
        </a:graphic>
      </p:graphicFrame>
      <p:graphicFrame>
        <p:nvGraphicFramePr>
          <p:cNvPr id="108" name="Google Shape;108;p21"/>
          <p:cNvGraphicFramePr/>
          <p:nvPr/>
        </p:nvGraphicFramePr>
        <p:xfrm>
          <a:off x="311688" y="361177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ru"/>
                        <a:t>2</a:t>
                      </a:r>
                      <a:r>
                        <a:rPr lang="ru"/>
                        <a:t>1</a:t>
                      </a:r>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solidFill>
                      <a:srgbClr val="F4CCCC"/>
                    </a:solidFill>
                  </a:tcPr>
                </a:tc>
              </a:tr>
            </a:tbl>
          </a:graphicData>
        </a:graphic>
      </p:graphicFrame>
      <p:graphicFrame>
        <p:nvGraphicFramePr>
          <p:cNvPr id="109" name="Google Shape;109;p21"/>
          <p:cNvGraphicFramePr/>
          <p:nvPr/>
        </p:nvGraphicFramePr>
        <p:xfrm>
          <a:off x="311688" y="41238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tc>
                <a:tc>
                  <a:txBody>
                    <a:bodyPr/>
                    <a:lstStyle/>
                    <a:p>
                      <a:pPr indent="0" lvl="0" marL="0" rtl="0" algn="ctr">
                        <a:spcBef>
                          <a:spcPts val="0"/>
                        </a:spcBef>
                        <a:spcAft>
                          <a:spcPts val="0"/>
                        </a:spcAft>
                        <a:buNone/>
                      </a:pPr>
                      <a:r>
                        <a:rPr lang="ru"/>
                        <a:t>10</a:t>
                      </a:r>
                      <a:endParaRPr/>
                    </a:p>
                  </a:txBody>
                  <a:tcPr marT="91425" marB="91425" marR="91425" marL="91425" anchor="ctr"/>
                </a:tc>
                <a:tc>
                  <a:txBody>
                    <a:bodyPr/>
                    <a:lstStyle/>
                    <a:p>
                      <a:pPr indent="0" lvl="0" marL="0" rtl="0" algn="ctr">
                        <a:spcBef>
                          <a:spcPts val="0"/>
                        </a:spcBef>
                        <a:spcAft>
                          <a:spcPts val="0"/>
                        </a:spcAft>
                        <a:buNone/>
                      </a:pPr>
                      <a:r>
                        <a:rPr lang="ru"/>
                        <a:t>1</a:t>
                      </a:r>
                      <a:endParaRPr/>
                    </a:p>
                  </a:txBody>
                  <a:tcPr marT="91425" marB="91425" marR="91425" marL="91425" anchor="ctr"/>
                </a:tc>
                <a:tc>
                  <a:txBody>
                    <a:bodyPr/>
                    <a:lstStyle/>
                    <a:p>
                      <a:pPr indent="0" lvl="0" marL="0" rtl="0" algn="ctr">
                        <a:spcBef>
                          <a:spcPts val="0"/>
                        </a:spcBef>
                        <a:spcAft>
                          <a:spcPts val="0"/>
                        </a:spcAft>
                        <a:buNone/>
                      </a:pPr>
                      <a:r>
                        <a:rPr lang="ru"/>
                        <a:t>7</a:t>
                      </a:r>
                      <a:endParaRPr/>
                    </a:p>
                  </a:txBody>
                  <a:tcPr marT="91425" marB="91425" marR="91425" marL="91425" anchor="ctr"/>
                </a:tc>
                <a:tc>
                  <a:txBody>
                    <a:bodyPr/>
                    <a:lstStyle/>
                    <a:p>
                      <a:pPr indent="0" lvl="0" marL="0" rtl="0" algn="ctr">
                        <a:spcBef>
                          <a:spcPts val="0"/>
                        </a:spcBef>
                        <a:spcAft>
                          <a:spcPts val="0"/>
                        </a:spcAft>
                        <a:buNone/>
                      </a:pPr>
                      <a:r>
                        <a:rPr b="1" lang="ru"/>
                        <a:t>21</a:t>
                      </a:r>
                      <a:endParaRPr b="1"/>
                    </a:p>
                  </a:txBody>
                  <a:tcPr marT="91425" marB="91425" marR="91425" marL="91425" anchor="ctr">
                    <a:solidFill>
                      <a:srgbClr val="D9EAD3"/>
                    </a:solidFill>
                  </a:tcPr>
                </a:tc>
              </a:tr>
            </a:tbl>
          </a:graphicData>
        </a:graphic>
      </p:graphicFrame>
      <p:graphicFrame>
        <p:nvGraphicFramePr>
          <p:cNvPr id="110" name="Google Shape;110;p21"/>
          <p:cNvGraphicFramePr/>
          <p:nvPr/>
        </p:nvGraphicFramePr>
        <p:xfrm>
          <a:off x="3336550" y="20755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1" name="Google Shape;111;p21"/>
          <p:cNvGraphicFramePr/>
          <p:nvPr/>
        </p:nvGraphicFramePr>
        <p:xfrm>
          <a:off x="3336550" y="25876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2" name="Google Shape;112;p21"/>
          <p:cNvGraphicFramePr/>
          <p:nvPr/>
        </p:nvGraphicFramePr>
        <p:xfrm>
          <a:off x="3336550" y="30997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3" name="Google Shape;113;p21"/>
          <p:cNvGraphicFramePr/>
          <p:nvPr/>
        </p:nvGraphicFramePr>
        <p:xfrm>
          <a:off x="3336550" y="361177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ru"/>
                        <a:t>10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4" name="Google Shape;114;p21"/>
          <p:cNvGraphicFramePr/>
          <p:nvPr/>
        </p:nvGraphicFramePr>
        <p:xfrm>
          <a:off x="6361413" y="207555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ru"/>
                        <a:t>10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5" name="Google Shape;115;p21"/>
          <p:cNvGraphicFramePr/>
          <p:nvPr/>
        </p:nvGraphicFramePr>
        <p:xfrm>
          <a:off x="6361413" y="258762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ru"/>
                        <a:t>10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6" name="Google Shape;116;p21"/>
          <p:cNvGraphicFramePr/>
          <p:nvPr/>
        </p:nvGraphicFramePr>
        <p:xfrm>
          <a:off x="6361413" y="30997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ru"/>
                        <a:t>8</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10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7" name="Google Shape;117;p21"/>
          <p:cNvGraphicFramePr/>
          <p:nvPr/>
        </p:nvGraphicFramePr>
        <p:xfrm>
          <a:off x="6361438" y="4067900"/>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lang="ru"/>
                        <a:t>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ru"/>
                        <a:t>7</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ru"/>
                        <a:t>8</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10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graphicFrame>
        <p:nvGraphicFramePr>
          <p:cNvPr id="118" name="Google Shape;118;p21"/>
          <p:cNvGraphicFramePr/>
          <p:nvPr/>
        </p:nvGraphicFramePr>
        <p:xfrm>
          <a:off x="6361438" y="4579975"/>
          <a:ext cx="3000000" cy="3000000"/>
        </p:xfrm>
        <a:graphic>
          <a:graphicData uri="http://schemas.openxmlformats.org/drawingml/2006/table">
            <a:tbl>
              <a:tblPr>
                <a:noFill/>
                <a:tableStyleId>{17AC7CF3-67B6-4BEB-8B02-E15886C45E3F}</a:tableStyleId>
              </a:tblPr>
              <a:tblGrid>
                <a:gridCol w="494175"/>
                <a:gridCol w="494175"/>
                <a:gridCol w="494175"/>
                <a:gridCol w="494175"/>
                <a:gridCol w="494175"/>
              </a:tblGrid>
              <a:tr h="427700">
                <a:tc>
                  <a:txBody>
                    <a:bodyPr/>
                    <a:lstStyle/>
                    <a:p>
                      <a:pPr indent="0" lvl="0" marL="0" rtl="0" algn="ctr">
                        <a:spcBef>
                          <a:spcPts val="0"/>
                        </a:spcBef>
                        <a:spcAft>
                          <a:spcPts val="0"/>
                        </a:spcAft>
                        <a:buNone/>
                      </a:pPr>
                      <a:r>
                        <a:rPr b="1" lang="ru"/>
                        <a:t>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7</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8</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10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ru"/>
                        <a:t>21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
        <p:nvSpPr>
          <p:cNvPr id="119" name="Google Shape;119;p21"/>
          <p:cNvSpPr txBox="1"/>
          <p:nvPr/>
        </p:nvSpPr>
        <p:spPr>
          <a:xfrm>
            <a:off x="762475" y="1590975"/>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1</a:t>
            </a:r>
            <a:endParaRPr b="1"/>
          </a:p>
        </p:txBody>
      </p:sp>
      <p:sp>
        <p:nvSpPr>
          <p:cNvPr id="120" name="Google Shape;120;p21"/>
          <p:cNvSpPr txBox="1"/>
          <p:nvPr/>
        </p:nvSpPr>
        <p:spPr>
          <a:xfrm>
            <a:off x="3787350" y="1590975"/>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2</a:t>
            </a:r>
            <a:endParaRPr b="1"/>
          </a:p>
        </p:txBody>
      </p:sp>
      <p:sp>
        <p:nvSpPr>
          <p:cNvPr id="121" name="Google Shape;121;p21"/>
          <p:cNvSpPr txBox="1"/>
          <p:nvPr/>
        </p:nvSpPr>
        <p:spPr>
          <a:xfrm>
            <a:off x="6812225" y="1590975"/>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3</a:t>
            </a:r>
            <a:endParaRPr b="1"/>
          </a:p>
        </p:txBody>
      </p:sp>
      <p:sp>
        <p:nvSpPr>
          <p:cNvPr id="122" name="Google Shape;122;p21"/>
          <p:cNvSpPr txBox="1"/>
          <p:nvPr/>
        </p:nvSpPr>
        <p:spPr>
          <a:xfrm>
            <a:off x="6812250" y="3611763"/>
            <a:ext cx="1569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a:t>Проход 4</a:t>
            </a:r>
            <a:endParaRPr b="1"/>
          </a:p>
        </p:txBody>
      </p:sp>
      <p:sp>
        <p:nvSpPr>
          <p:cNvPr id="123" name="Google Shape;123;p21"/>
          <p:cNvSpPr txBox="1"/>
          <p:nvPr/>
        </p:nvSpPr>
        <p:spPr>
          <a:xfrm>
            <a:off x="311700" y="1081150"/>
            <a:ext cx="852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t>Задача: </a:t>
            </a:r>
            <a:r>
              <a:rPr lang="ru" sz="1700">
                <a:solidFill>
                  <a:schemeClr val="dk1"/>
                </a:solidFill>
              </a:rPr>
              <a:t>упорядочить по возрастанию массив</a:t>
            </a:r>
            <a:r>
              <a:rPr lang="ru" sz="1700"/>
              <a:t> {10, 8, 21, 1, 7}</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