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ABAFE4-7F1C-4AA7-BB18-3E6B004FBD87}">
  <a:tblStyle styleId="{4DABAFE4-7F1C-4AA7-BB18-3E6B004FB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bada38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8bada38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bada38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8bada38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8bada38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8bada38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bada38c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8bada38c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bada38c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bada38c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bada38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8bada38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8bada38c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8bada38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bada38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bada38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bada38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bada38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bada38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8bada38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8c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8c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bada38c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8bada38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8bada38c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8bada38c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ffe4c8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ffe4c8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8bada38c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8bada38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8bada36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8bada36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8bada3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8bada3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8bada38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8bada38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8bada38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8bada38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bada38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8bada38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8bada38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8bada38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lekhinRV@mpei.r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Информатику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Функциональная схема ЭВМ.</a:t>
            </a:r>
            <a:r>
              <a:rPr lang="ru" sz="2820"/>
              <a:t>Основная память</a:t>
            </a:r>
            <a:endParaRPr sz="282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Процессор непосредственно связан с </a:t>
            </a:r>
            <a:r>
              <a:rPr lang="ru" sz="2500"/>
              <a:t>основной памятью.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При выключении питания, информация в основной памяти теряется.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Выполняемые программы и данные хранятся  в основной памяти.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ЭВМ работает под управлением программы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Программа - это набор инструкций.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Инструкция из памяти поступает в процессор и выполняется.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Исходные данные для выполнения инструкции загружаются из памяти,  результаты - записываются в память.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Перед выполнением программа должна  быть загружена в основную память.</a:t>
            </a:r>
            <a:endParaRPr sz="2200"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Функциональная схема ЭВМ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С точки зрения хранения данных, память состоит из ячеек, обладающих следующими  свойствами: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в ячейке может храниться одно данное;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при записи в ячейку нового значения,  бывшее там ранее значение стирается;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при считывании значения из ячейки, информация в ней сохраняется, т.е. берется копия значения, хранящегося в ячейке.</a:t>
            </a:r>
            <a:endParaRPr sz="2300"/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Функциональная схема ЭВМ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 понятием ячейки памяти тесно связано  понятие переменной.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Переменная может принимать ряд значений, в каждый момент времени	одно  значение.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Эти значения хранятся в ячейках.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Переменная имеет имя. Это же имя  относится к ячейке памяти, в которой  хранится значение переменной.</a:t>
            </a:r>
            <a:endParaRPr sz="2400"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Функциональная схема ЭВМ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Чтобы ввести значение в ячейку памяти  (присвоить значение переменной) существует два способа: при помощи устройства ввода, т.е. оператором ввода, и  из процессора, т.е. оператором присваивания.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READ(x)	- переменная x получает значение,  считываемое устройством ввода;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x = 10 - переменная x получает значение 10;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x = z + y - переменная x получает значение  суммы значений переменных z и y.</a:t>
            </a:r>
            <a:endParaRPr sz="2000"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Функциональная схема ЭВМ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решения задач на ЭВМ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Каждая задача, решаемая на ЭВМ, проходит ряд подготовительных этапов:</a:t>
            </a:r>
            <a:endParaRPr sz="2913"/>
          </a:p>
          <a:p>
            <a:pPr indent="-37197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Постановка задачи.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Разработка метода решения задачи.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Составление алгоритма решения задачи.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Написание программы.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Отладка программы.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Решение задачи.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Документирование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решения задач на ЭВМ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8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Постановка	задачи может быть чисто математической или словесной.</a:t>
            </a:r>
            <a:endParaRPr sz="2913"/>
          </a:p>
          <a:p>
            <a:pPr indent="-38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Разработка метода предполагает или выбор известного	математического	метода,	или  построение комбинации	таких методов, или	словесное	описание	процесса, </a:t>
            </a:r>
            <a:r>
              <a:rPr lang="ru" sz="2913"/>
              <a:t>п</a:t>
            </a:r>
            <a:r>
              <a:rPr lang="ru" sz="2913"/>
              <a:t>риводящего к искомому решению.</a:t>
            </a:r>
            <a:endParaRPr sz="2913"/>
          </a:p>
          <a:p>
            <a:pPr indent="-38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Процесс построения алгоритма это процесс формализации разработанного метода</a:t>
            </a:r>
            <a:endParaRPr sz="291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алгоритма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97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Алгоритм - это точное и полное описание метода решения задачи, составленное из инструкций, взятых из заданного набора инструкций.</a:t>
            </a:r>
            <a:endParaRPr sz="2913"/>
          </a:p>
          <a:p>
            <a:pPr indent="-3997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Алгоритм - это совокупность правил для решения некоторого класса задач, последовательное применение которых за конечное число шагов приводит к определенному результату.</a:t>
            </a:r>
            <a:endParaRPr sz="2913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алгоритма. Определенность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свойство заключается в том, что инструкции просты, понятны и однозначны. Кроме того, выполнив одну инструкцию, известно, какая инструкция должна выполняться следующей. Благодаря этому свойству процесс выполнения алгоритма носит механический характер, и его может выполнять автомат.</a:t>
            </a:r>
            <a:endParaRPr sz="2913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алгоритма. Результативность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Означает, что алгоритм остановиться через конечное число шагов и даст (может быть отрицательный - например “система уравнений не имеет решения”) ответ.</a:t>
            </a:r>
            <a:endParaRPr sz="291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9575"/>
            <a:ext cx="8520600" cy="44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Алехин Роман Викторович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старший преподаватель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кафедры ПМИИ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М-703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AlekhinRV@mpei.ru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+79168250038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алгоритма. Массовость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13"/>
              <a:t>алгоритм решает класс задач, а не одну конкретную задачу</a:t>
            </a:r>
            <a:endParaRPr sz="2913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После прочтения условия задачи необходимо  определить,</a:t>
            </a:r>
            <a:endParaRPr sz="2913"/>
          </a:p>
          <a:p>
            <a:pPr indent="-37197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с чем мы работаем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что должны получить в результате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Данные делятся на:</a:t>
            </a:r>
            <a:endParaRPr sz="2913"/>
          </a:p>
          <a:p>
            <a:pPr indent="-37197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Исходные данные (Входные данные)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Промежуточные данные</a:t>
            </a:r>
            <a:endParaRPr sz="2913"/>
          </a:p>
          <a:p>
            <a:pPr indent="-3719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13"/>
              <a:t>Результирующие данные (Выходные данные)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Описание данных: имя, смысл, тип, структура, диапазон</a:t>
            </a:r>
            <a:endParaRPr sz="2913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Рассмотрим пример: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Составить программу вычисления таблицы значений функции f(x) для n значений аргумента x, равномерно </a:t>
            </a:r>
            <a:r>
              <a:rPr lang="ru" sz="2913"/>
              <a:t>распределенных</a:t>
            </a:r>
            <a:r>
              <a:rPr lang="ru" sz="2913"/>
              <a:t> на отрезке [a, b].</a:t>
            </a:r>
            <a:endParaRPr sz="2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Для проверки программы задать n = 10; a = 0,50;</a:t>
            </a:r>
            <a:endParaRPr sz="2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b = 1,00. Результаты выдать в виде таблицы, в каждой</a:t>
            </a:r>
            <a:endParaRPr sz="291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строке каждый порядковый номер, значение аргумента и значение функции с шестью знаками после запятой.</a:t>
            </a:r>
            <a:endParaRPr sz="2913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38" y="3398975"/>
            <a:ext cx="5216120" cy="14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graphicFrame>
        <p:nvGraphicFramePr>
          <p:cNvPr id="195" name="Google Shape;195;p35"/>
          <p:cNvGraphicFramePr/>
          <p:nvPr/>
        </p:nvGraphicFramePr>
        <p:xfrm>
          <a:off x="445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{4DABAFE4-7F1C-4AA7-BB18-3E6B004FBD87}</a:tableStyleId>
              </a:tblPr>
              <a:tblGrid>
                <a:gridCol w="809750"/>
                <a:gridCol w="2299700"/>
                <a:gridCol w="1542500"/>
                <a:gridCol w="1951050"/>
                <a:gridCol w="165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Смысл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Структура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Диапазон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Исходные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Левая граница отрезка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простая переменная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A≥0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Правая граница отрезка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</a:t>
                      </a:r>
                      <a:r>
                        <a:rPr lang="ru"/>
                        <a:t>&lt;2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Число значений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N&gt;0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Порядковый номер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i≤N, i≥1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аргумента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0≤x&lt;2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функции 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Дополнительная литература</a:t>
            </a:r>
            <a:endParaRPr sz="28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Г. Шилдт. C++. Базовый курс. – </a:t>
            </a:r>
            <a:r>
              <a:rPr lang="ru"/>
              <a:t>Диалектика-Вильямс, 2019. – 624 c. ISBN 978-5-907114-15-9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С. Прата. Язык программирования C. Лекции и упражнения. </a:t>
            </a:r>
            <a:r>
              <a:rPr lang="ru"/>
              <a:t>– </a:t>
            </a:r>
            <a:r>
              <a:rPr lang="ru"/>
              <a:t> Диалектика-Вильямс, 2018. – 928 c. ISBN </a:t>
            </a:r>
            <a:r>
              <a:rPr lang="ru"/>
              <a:t>978-5-907114-14-2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А.В. Ахо, Д.Э. Хопкрофт, Д.Д. Ульман. Структуры данных и алгоритмы. – Вильямс, 2018. – 400 c. ISBN 978-5-6041393-6-3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В.Ф. Фило. Теоретический минимум по Computer Science. Все что нужно программисту и разработчику. – Питер, 2018. – 224 c. ISBN 978-5-4461-0587-8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Структура курса</a:t>
            </a:r>
            <a:endParaRPr sz="282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Курс “Информатика”: 1 семестр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16 лекций (32 часа)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8 практических занятий (16 часов)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8 лабораторных занятий (16 часов)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ru" sz="1500"/>
              <a:t>Экзамен</a:t>
            </a:r>
            <a:endParaRPr b="1"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Курс “Информатика”: 2 семестр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16 лекций (32 часа)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8 практических занятий (16 часов)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8 лабораторных занятий (16 часов)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ru" sz="1500"/>
              <a:t>Экзамен</a:t>
            </a:r>
            <a:endParaRPr b="1"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Оценка идет в диплом</a:t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Практические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Р</a:t>
            </a:r>
            <a:r>
              <a:rPr lang="ru" sz="2500"/>
              <a:t>азработка  алгоритмов и программ:</a:t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Разработка спецификации задач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Описание алгоритмов в виде блок-схем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Кодирование алгоритмов на языке  программирования C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Лабораторные занятия</a:t>
            </a:r>
            <a:endParaRPr sz="282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Знакомство с средой программирования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 strike="sngStrike"/>
              <a:t>Microsoft Visual Studio (Visual C++)</a:t>
            </a:r>
            <a:endParaRPr sz="2400" strike="sngStrike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VS Code 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Code::blocks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Отладка программ в среде (программы  разработаны на практических занятиях и  при самостоятельной работе)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Функциональная схема ЭВМ</a:t>
            </a:r>
            <a:endParaRPr sz="282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Предложена Джоном </a:t>
            </a:r>
            <a:r>
              <a:rPr lang="ru" sz="2000"/>
              <a:t>Фон Нейманом (1946) - Архитектура фон Неймана (модель фон Неймана)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ЭВМ состоит из: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центрального процессора (ЦП) - устройства, осуществляющего обработку  информации,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памяти, в которой хранятся данные и программы,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устройства ввода, позволяющего вводить информацию в память,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устройства вывода.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Функциональная схема ЭВМ</a:t>
            </a:r>
            <a:endParaRPr sz="2820"/>
          </a:p>
        </p:txBody>
      </p:sp>
      <p:sp>
        <p:nvSpPr>
          <p:cNvPr id="102" name="Google Shape;102;p21"/>
          <p:cNvSpPr/>
          <p:nvPr/>
        </p:nvSpPr>
        <p:spPr>
          <a:xfrm>
            <a:off x="1141675" y="2509200"/>
            <a:ext cx="1619700" cy="9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Основная память</a:t>
            </a:r>
            <a:endParaRPr sz="1800"/>
          </a:p>
        </p:txBody>
      </p:sp>
      <p:sp>
        <p:nvSpPr>
          <p:cNvPr id="103" name="Google Shape;103;p21"/>
          <p:cNvSpPr/>
          <p:nvPr/>
        </p:nvSpPr>
        <p:spPr>
          <a:xfrm>
            <a:off x="6468675" y="2509200"/>
            <a:ext cx="1619700" cy="9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Внешняя память</a:t>
            </a:r>
            <a:endParaRPr sz="1800"/>
          </a:p>
        </p:txBody>
      </p:sp>
      <p:sp>
        <p:nvSpPr>
          <p:cNvPr id="104" name="Google Shape;104;p21"/>
          <p:cNvSpPr/>
          <p:nvPr/>
        </p:nvSpPr>
        <p:spPr>
          <a:xfrm>
            <a:off x="3805175" y="2509200"/>
            <a:ext cx="1619700" cy="9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Процессор</a:t>
            </a:r>
            <a:endParaRPr sz="1800"/>
          </a:p>
        </p:txBody>
      </p:sp>
      <p:sp>
        <p:nvSpPr>
          <p:cNvPr id="105" name="Google Shape;105;p21"/>
          <p:cNvSpPr/>
          <p:nvPr/>
        </p:nvSpPr>
        <p:spPr>
          <a:xfrm>
            <a:off x="3805175" y="3926050"/>
            <a:ext cx="1619700" cy="9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Устройство вывода</a:t>
            </a:r>
            <a:endParaRPr sz="1800"/>
          </a:p>
        </p:txBody>
      </p:sp>
      <p:sp>
        <p:nvSpPr>
          <p:cNvPr id="106" name="Google Shape;106;p21"/>
          <p:cNvSpPr/>
          <p:nvPr/>
        </p:nvSpPr>
        <p:spPr>
          <a:xfrm>
            <a:off x="3805175" y="1092350"/>
            <a:ext cx="1619700" cy="9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Устройство ввода</a:t>
            </a:r>
            <a:endParaRPr sz="1800"/>
          </a:p>
        </p:txBody>
      </p:sp>
      <p:sp>
        <p:nvSpPr>
          <p:cNvPr id="107" name="Google Shape;107;p21"/>
          <p:cNvSpPr/>
          <p:nvPr/>
        </p:nvSpPr>
        <p:spPr>
          <a:xfrm>
            <a:off x="2761375" y="2869450"/>
            <a:ext cx="10437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21"/>
          <p:cNvSpPr/>
          <p:nvPr/>
        </p:nvSpPr>
        <p:spPr>
          <a:xfrm>
            <a:off x="5424875" y="2869450"/>
            <a:ext cx="1043700" cy="24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21"/>
          <p:cNvSpPr/>
          <p:nvPr/>
        </p:nvSpPr>
        <p:spPr>
          <a:xfrm>
            <a:off x="4519325" y="2057425"/>
            <a:ext cx="191400" cy="417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21"/>
          <p:cNvSpPr/>
          <p:nvPr/>
        </p:nvSpPr>
        <p:spPr>
          <a:xfrm>
            <a:off x="4519325" y="3474275"/>
            <a:ext cx="191400" cy="417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