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A78346-7CA7-4ABD-BBA6-D46979E7A3E1}">
  <a:tblStyle styleId="{5BA78346-7CA7-4ABD-BBA6-D46979E7A3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8bada38c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8bada38c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8bada38c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8bada38c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bada38c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8bada38c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8bada38c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8bada38c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231059778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231059778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231059778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231059778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231059778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231059778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сказать про положение структурного программирования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Теорема Бёма — Якопини (Теорема Дейкстры, принципы Дейкстры)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Эдсгер </a:t>
            </a:r>
            <a:r>
              <a:rPr lang="ru"/>
              <a:t>Дейкстра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Никлаус Вирт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8bada38c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8bada38c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8bada38c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8bada38c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8bada38c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8bada38c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8bada38c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8bada38c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23105977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23105977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23105977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523105977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231059778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23105977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231059778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523105977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231059778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231059778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231059778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231059778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23105977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23105977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23105977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23105977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8bada38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8bada38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23105977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23105977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bada38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8bada38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8bada38c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8bada38c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bada38c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8bada38c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.lanbook.com/book/121485" TargetMode="External"/><Relationship Id="rId4" Type="http://schemas.openxmlformats.org/officeDocument/2006/relationships/hyperlink" Target="https://e.lanbook.com/book/10054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e.lanbook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der.lanbook.com/book/121485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drive/folders/1vRiwS5B-GozXlPfy3wIfvnyzsqIQSNel?usp=sharing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Y7QcKSx6mGxUxrpPsq6CnKK8-lglaAf1/view?usp=sharin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Алгоритмизация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блок-схем для представления алгоритмов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529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602"/>
              <a:t>Операторы ввода и вывода помещаются в  параллелограмм.</a:t>
            </a:r>
            <a:endParaRPr sz="1602"/>
          </a:p>
          <a:p>
            <a:pPr indent="-330353" lvl="0" marL="457200" rtl="0" algn="l">
              <a:spcBef>
                <a:spcPts val="1200"/>
              </a:spcBef>
              <a:spcAft>
                <a:spcPts val="0"/>
              </a:spcAft>
              <a:buSzPts val="1602"/>
              <a:buChar char="●"/>
            </a:pPr>
            <a:r>
              <a:rPr lang="ru" sz="1602"/>
              <a:t>Если это оператор ввода, то после его выполнения, все перечисленные в нем переменные </a:t>
            </a:r>
            <a:r>
              <a:rPr lang="ru" sz="1602"/>
              <a:t>получат</a:t>
            </a:r>
            <a:r>
              <a:rPr lang="ru" sz="1602"/>
              <a:t> значения, введенные  в момент выполнения алгоритма с  устройства ввода.</a:t>
            </a:r>
            <a:endParaRPr sz="1602"/>
          </a:p>
          <a:p>
            <a:pPr indent="-330353" lvl="0" marL="457200" rtl="0" algn="l">
              <a:spcBef>
                <a:spcPts val="0"/>
              </a:spcBef>
              <a:spcAft>
                <a:spcPts val="0"/>
              </a:spcAft>
              <a:buSzPts val="1602"/>
              <a:buChar char="●"/>
            </a:pPr>
            <a:r>
              <a:rPr lang="ru" sz="1602"/>
              <a:t>Если это оператор вывода, то в момент  выполнения алгоритма, на устройство  вывода будут выведены взятые из памяти значения переменных, перечисленных в  операторе.</a:t>
            </a:r>
            <a:endParaRPr sz="1602"/>
          </a:p>
        </p:txBody>
      </p:sp>
      <p:sp>
        <p:nvSpPr>
          <p:cNvPr id="117" name="Google Shape;117;p22"/>
          <p:cNvSpPr/>
          <p:nvPr/>
        </p:nvSpPr>
        <p:spPr>
          <a:xfrm>
            <a:off x="6086000" y="2345263"/>
            <a:ext cx="2563200" cy="1049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cxnSp>
        <p:nvCxnSpPr>
          <p:cNvPr id="118" name="Google Shape;118;p22"/>
          <p:cNvCxnSpPr>
            <a:stCxn id="117" idx="4"/>
          </p:cNvCxnSpPr>
          <p:nvPr/>
        </p:nvCxnSpPr>
        <p:spPr>
          <a:xfrm flipH="1">
            <a:off x="7354700" y="3394663"/>
            <a:ext cx="12900" cy="7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2"/>
          <p:cNvCxnSpPr>
            <a:endCxn id="117" idx="0"/>
          </p:cNvCxnSpPr>
          <p:nvPr/>
        </p:nvCxnSpPr>
        <p:spPr>
          <a:xfrm>
            <a:off x="7365800" y="1536763"/>
            <a:ext cx="1800" cy="8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блок-схем для представления алгоритмов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913"/>
              <a:t>Вычислительные операторы записываются  в прямоугольных блоках.</a:t>
            </a:r>
            <a:endParaRPr sz="2913"/>
          </a:p>
        </p:txBody>
      </p:sp>
      <p:sp>
        <p:nvSpPr>
          <p:cNvPr id="126" name="Google Shape;126;p23"/>
          <p:cNvSpPr/>
          <p:nvPr/>
        </p:nvSpPr>
        <p:spPr>
          <a:xfrm>
            <a:off x="5861150" y="2246125"/>
            <a:ext cx="2683200" cy="1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cxnSp>
        <p:nvCxnSpPr>
          <p:cNvPr id="127" name="Google Shape;127;p23"/>
          <p:cNvCxnSpPr>
            <a:endCxn id="126" idx="0"/>
          </p:cNvCxnSpPr>
          <p:nvPr/>
        </p:nvCxnSpPr>
        <p:spPr>
          <a:xfrm>
            <a:off x="7200950" y="1394125"/>
            <a:ext cx="1800" cy="8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3"/>
          <p:cNvCxnSpPr>
            <a:stCxn id="126" idx="2"/>
          </p:cNvCxnSpPr>
          <p:nvPr/>
        </p:nvCxnSpPr>
        <p:spPr>
          <a:xfrm flipH="1">
            <a:off x="7190150" y="3475225"/>
            <a:ext cx="12600" cy="7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блок-схем для представления алгоритмов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379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913"/>
              <a:t>Блок в виде ромба имеет две выходящие  стрелки, но это не нарушает однозначности  алгоритма, т.к. в таком блоке записывается  условие и, в зависимости от результата его  проверки, выполнение	алгоритма  продолжается по стрелке с надписью “да”,  если условие выполнено, или - с надписью  “нет”, если условие не выполнено.</a:t>
            </a:r>
            <a:endParaRPr sz="2913"/>
          </a:p>
        </p:txBody>
      </p:sp>
      <p:sp>
        <p:nvSpPr>
          <p:cNvPr id="135" name="Google Shape;135;p24"/>
          <p:cNvSpPr/>
          <p:nvPr/>
        </p:nvSpPr>
        <p:spPr>
          <a:xfrm>
            <a:off x="5291400" y="1773750"/>
            <a:ext cx="2788200" cy="1409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У</a:t>
            </a:r>
            <a:r>
              <a:rPr lang="ru" sz="2300"/>
              <a:t>словие</a:t>
            </a:r>
            <a:endParaRPr sz="2300"/>
          </a:p>
        </p:txBody>
      </p:sp>
      <p:cxnSp>
        <p:nvCxnSpPr>
          <p:cNvPr id="136" name="Google Shape;136;p24"/>
          <p:cNvCxnSpPr>
            <a:stCxn id="135" idx="1"/>
          </p:cNvCxnSpPr>
          <p:nvPr/>
        </p:nvCxnSpPr>
        <p:spPr>
          <a:xfrm flipH="1">
            <a:off x="4572000" y="2478450"/>
            <a:ext cx="719400" cy="861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4"/>
          <p:cNvCxnSpPr>
            <a:stCxn id="135" idx="3"/>
          </p:cNvCxnSpPr>
          <p:nvPr/>
        </p:nvCxnSpPr>
        <p:spPr>
          <a:xfrm>
            <a:off x="8079600" y="2478450"/>
            <a:ext cx="764400" cy="891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4"/>
          <p:cNvSpPr txBox="1"/>
          <p:nvPr/>
        </p:nvSpPr>
        <p:spPr>
          <a:xfrm>
            <a:off x="4706100" y="2078250"/>
            <a:ext cx="4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8219700" y="2078250"/>
            <a:ext cx="4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блок-схем для представления алгоритмов</a:t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5516400" y="2334600"/>
            <a:ext cx="2368500" cy="107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Конец</a:t>
            </a:r>
            <a:endParaRPr sz="25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913"/>
              <a:t>В	овале записывается оператор конец, </a:t>
            </a:r>
            <a:r>
              <a:rPr lang="ru" sz="2913"/>
              <a:t>о</a:t>
            </a:r>
            <a:r>
              <a:rPr lang="ru" sz="2913"/>
              <a:t>станавливающий процесс вычисления.</a:t>
            </a:r>
            <a:endParaRPr sz="2913"/>
          </a:p>
        </p:txBody>
      </p:sp>
      <p:cxnSp>
        <p:nvCxnSpPr>
          <p:cNvPr id="147" name="Google Shape;147;p25"/>
          <p:cNvCxnSpPr/>
          <p:nvPr/>
        </p:nvCxnSpPr>
        <p:spPr>
          <a:xfrm flipH="1">
            <a:off x="6698400" y="1729500"/>
            <a:ext cx="4500" cy="6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алгоритмические структуры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42603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913"/>
              <a:t>Следование</a:t>
            </a:r>
            <a:endParaRPr sz="2913"/>
          </a:p>
        </p:txBody>
      </p:sp>
      <p:sp>
        <p:nvSpPr>
          <p:cNvPr id="154" name="Google Shape;154;p26"/>
          <p:cNvSpPr/>
          <p:nvPr/>
        </p:nvSpPr>
        <p:spPr>
          <a:xfrm>
            <a:off x="311700" y="2209075"/>
            <a:ext cx="26832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Оператор 1</a:t>
            </a:r>
            <a:endParaRPr sz="2300"/>
          </a:p>
        </p:txBody>
      </p:sp>
      <p:sp>
        <p:nvSpPr>
          <p:cNvPr id="155" name="Google Shape;155;p26"/>
          <p:cNvSpPr/>
          <p:nvPr/>
        </p:nvSpPr>
        <p:spPr>
          <a:xfrm>
            <a:off x="311700" y="3285400"/>
            <a:ext cx="26832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</a:rPr>
              <a:t>Оператор 2</a:t>
            </a:r>
            <a:endParaRPr sz="2300"/>
          </a:p>
        </p:txBody>
      </p:sp>
      <p:cxnSp>
        <p:nvCxnSpPr>
          <p:cNvPr id="156" name="Google Shape;156;p26"/>
          <p:cNvCxnSpPr>
            <a:stCxn id="154" idx="2"/>
            <a:endCxn id="155" idx="0"/>
          </p:cNvCxnSpPr>
          <p:nvPr/>
        </p:nvCxnSpPr>
        <p:spPr>
          <a:xfrm>
            <a:off x="1653300" y="2886475"/>
            <a:ext cx="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6"/>
          <p:cNvCxnSpPr>
            <a:endCxn id="154" idx="0"/>
          </p:cNvCxnSpPr>
          <p:nvPr/>
        </p:nvCxnSpPr>
        <p:spPr>
          <a:xfrm>
            <a:off x="1651500" y="1829875"/>
            <a:ext cx="18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6"/>
          <p:cNvCxnSpPr>
            <a:stCxn id="155" idx="2"/>
          </p:cNvCxnSpPr>
          <p:nvPr/>
        </p:nvCxnSpPr>
        <p:spPr>
          <a:xfrm flipH="1">
            <a:off x="1651500" y="3962800"/>
            <a:ext cx="18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6"/>
          <p:cNvSpPr txBox="1"/>
          <p:nvPr/>
        </p:nvSpPr>
        <p:spPr>
          <a:xfrm>
            <a:off x="3657600" y="1362025"/>
            <a:ext cx="51747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Принципы структурного программирования: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алгоритм (и соответственно, программа) должен состоять из </a:t>
            </a:r>
            <a:r>
              <a:rPr lang="ru" sz="1900"/>
              <a:t>определенных</a:t>
            </a:r>
            <a:r>
              <a:rPr lang="ru" sz="1900"/>
              <a:t> структур;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каждая структура имеет только один вход и только один выход;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структуры могут быть вложены друг в друга, но не могут пересекаться.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алгоритмические структуры</a:t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>
            <a:off x="311700" y="3466375"/>
            <a:ext cx="26832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Оператор 1</a:t>
            </a:r>
            <a:endParaRPr sz="2300"/>
          </a:p>
        </p:txBody>
      </p:sp>
      <p:sp>
        <p:nvSpPr>
          <p:cNvPr id="166" name="Google Shape;166;p27"/>
          <p:cNvSpPr/>
          <p:nvPr/>
        </p:nvSpPr>
        <p:spPr>
          <a:xfrm>
            <a:off x="4572000" y="3466375"/>
            <a:ext cx="26832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</a:rPr>
              <a:t>Оператор 2</a:t>
            </a:r>
            <a:endParaRPr sz="2300"/>
          </a:p>
        </p:txBody>
      </p:sp>
      <p:sp>
        <p:nvSpPr>
          <p:cNvPr id="167" name="Google Shape;167;p27"/>
          <p:cNvSpPr/>
          <p:nvPr/>
        </p:nvSpPr>
        <p:spPr>
          <a:xfrm>
            <a:off x="2376750" y="2056975"/>
            <a:ext cx="2788200" cy="1409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У</a:t>
            </a:r>
            <a:r>
              <a:rPr lang="ru" sz="2300"/>
              <a:t>словие</a:t>
            </a:r>
            <a:endParaRPr sz="2300"/>
          </a:p>
        </p:txBody>
      </p:sp>
      <p:cxnSp>
        <p:nvCxnSpPr>
          <p:cNvPr id="168" name="Google Shape;168;p27"/>
          <p:cNvCxnSpPr>
            <a:stCxn id="167" idx="1"/>
            <a:endCxn id="165" idx="0"/>
          </p:cNvCxnSpPr>
          <p:nvPr/>
        </p:nvCxnSpPr>
        <p:spPr>
          <a:xfrm flipH="1">
            <a:off x="1653450" y="2761675"/>
            <a:ext cx="723300" cy="70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7"/>
          <p:cNvCxnSpPr>
            <a:stCxn id="167" idx="3"/>
            <a:endCxn id="166" idx="0"/>
          </p:cNvCxnSpPr>
          <p:nvPr/>
        </p:nvCxnSpPr>
        <p:spPr>
          <a:xfrm>
            <a:off x="5164950" y="2761675"/>
            <a:ext cx="748800" cy="70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7"/>
          <p:cNvSpPr/>
          <p:nvPr/>
        </p:nvSpPr>
        <p:spPr>
          <a:xfrm>
            <a:off x="3766050" y="5029200"/>
            <a:ext cx="9600" cy="2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7"/>
          <p:cNvCxnSpPr>
            <a:stCxn id="165" idx="2"/>
            <a:endCxn id="170" idx="6"/>
          </p:cNvCxnSpPr>
          <p:nvPr/>
        </p:nvCxnSpPr>
        <p:spPr>
          <a:xfrm flipH="1" rot="-5400000">
            <a:off x="2264700" y="3532375"/>
            <a:ext cx="899700" cy="2122500"/>
          </a:xfrm>
          <a:prstGeom prst="bentConnector4">
            <a:avLst>
              <a:gd fmla="val 49207" name="adj1"/>
              <a:gd fmla="val 9981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7"/>
          <p:cNvCxnSpPr>
            <a:stCxn id="166" idx="2"/>
            <a:endCxn id="170" idx="0"/>
          </p:cNvCxnSpPr>
          <p:nvPr/>
        </p:nvCxnSpPr>
        <p:spPr>
          <a:xfrm rot="5400000">
            <a:off x="4399500" y="3514975"/>
            <a:ext cx="885300" cy="21429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7"/>
          <p:cNvCxnSpPr>
            <a:endCxn id="167" idx="0"/>
          </p:cNvCxnSpPr>
          <p:nvPr/>
        </p:nvCxnSpPr>
        <p:spPr>
          <a:xfrm>
            <a:off x="3762450" y="1619275"/>
            <a:ext cx="8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52475"/>
            <a:ext cx="42603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913"/>
              <a:t>Ветвление</a:t>
            </a:r>
            <a:endParaRPr sz="2913"/>
          </a:p>
        </p:txBody>
      </p:sp>
      <p:sp>
        <p:nvSpPr>
          <p:cNvPr id="175" name="Google Shape;175;p27"/>
          <p:cNvSpPr txBox="1"/>
          <p:nvPr/>
        </p:nvSpPr>
        <p:spPr>
          <a:xfrm>
            <a:off x="1970550" y="2371650"/>
            <a:ext cx="4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5164950" y="2371650"/>
            <a:ext cx="5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алгоритмические структуры</a:t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1172700" y="3418675"/>
            <a:ext cx="1498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Тело цикла</a:t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1043250" y="2267575"/>
            <a:ext cx="1757100" cy="810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Условие</a:t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3766050" y="5029200"/>
            <a:ext cx="9600" cy="2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8"/>
          <p:cNvCxnSpPr>
            <a:endCxn id="183" idx="0"/>
          </p:cNvCxnSpPr>
          <p:nvPr/>
        </p:nvCxnSpPr>
        <p:spPr>
          <a:xfrm>
            <a:off x="1913400" y="1829875"/>
            <a:ext cx="8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42603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913"/>
              <a:t>Цикл ПОКА (Базис Дейкстры)</a:t>
            </a:r>
            <a:endParaRPr sz="2913"/>
          </a:p>
        </p:txBody>
      </p:sp>
      <p:cxnSp>
        <p:nvCxnSpPr>
          <p:cNvPr id="187" name="Google Shape;187;p28"/>
          <p:cNvCxnSpPr>
            <a:stCxn id="183" idx="2"/>
            <a:endCxn id="182" idx="0"/>
          </p:cNvCxnSpPr>
          <p:nvPr/>
        </p:nvCxnSpPr>
        <p:spPr>
          <a:xfrm>
            <a:off x="1921800" y="3077575"/>
            <a:ext cx="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8"/>
          <p:cNvSpPr txBox="1"/>
          <p:nvPr/>
        </p:nvSpPr>
        <p:spPr>
          <a:xfrm>
            <a:off x="1986975" y="2971825"/>
            <a:ext cx="4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cxnSp>
        <p:nvCxnSpPr>
          <p:cNvPr id="189" name="Google Shape;189;p28"/>
          <p:cNvCxnSpPr>
            <a:stCxn id="182" idx="2"/>
          </p:cNvCxnSpPr>
          <p:nvPr/>
        </p:nvCxnSpPr>
        <p:spPr>
          <a:xfrm flipH="1" rot="5400000">
            <a:off x="927450" y="2997025"/>
            <a:ext cx="1981500" cy="7200"/>
          </a:xfrm>
          <a:prstGeom prst="bentConnector5">
            <a:avLst>
              <a:gd fmla="val -12017" name="adj1"/>
              <a:gd fmla="val 13711458" name="adj2"/>
              <a:gd fmla="val 99524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8"/>
          <p:cNvCxnSpPr>
            <a:stCxn id="183" idx="3"/>
          </p:cNvCxnSpPr>
          <p:nvPr/>
        </p:nvCxnSpPr>
        <p:spPr>
          <a:xfrm flipH="1">
            <a:off x="1924050" y="2672575"/>
            <a:ext cx="876300" cy="2194800"/>
          </a:xfrm>
          <a:prstGeom prst="bentConnector4">
            <a:avLst>
              <a:gd fmla="val -27174" name="adj1"/>
              <a:gd fmla="val 8263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8"/>
          <p:cNvSpPr txBox="1"/>
          <p:nvPr/>
        </p:nvSpPr>
        <p:spPr>
          <a:xfrm>
            <a:off x="2602725" y="2267575"/>
            <a:ext cx="5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5582775" y="2386225"/>
            <a:ext cx="1498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Тело цикла</a:t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5453325" y="3300025"/>
            <a:ext cx="1757100" cy="810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Условие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4721775" y="1152475"/>
            <a:ext cx="42603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50"/>
              <a:t>Цикл ДО (Базис Вирта)</a:t>
            </a:r>
            <a:endParaRPr sz="2250"/>
          </a:p>
        </p:txBody>
      </p:sp>
      <p:sp>
        <p:nvSpPr>
          <p:cNvPr id="195" name="Google Shape;195;p28"/>
          <p:cNvSpPr txBox="1"/>
          <p:nvPr/>
        </p:nvSpPr>
        <p:spPr>
          <a:xfrm>
            <a:off x="6393150" y="4110025"/>
            <a:ext cx="4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5029200" y="3300025"/>
            <a:ext cx="5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cxnSp>
        <p:nvCxnSpPr>
          <p:cNvPr id="197" name="Google Shape;197;p28"/>
          <p:cNvCxnSpPr>
            <a:endCxn id="192" idx="0"/>
          </p:cNvCxnSpPr>
          <p:nvPr/>
        </p:nvCxnSpPr>
        <p:spPr>
          <a:xfrm>
            <a:off x="6324675" y="1895425"/>
            <a:ext cx="7200" cy="4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8"/>
          <p:cNvCxnSpPr>
            <a:stCxn id="192" idx="2"/>
            <a:endCxn id="193" idx="0"/>
          </p:cNvCxnSpPr>
          <p:nvPr/>
        </p:nvCxnSpPr>
        <p:spPr>
          <a:xfrm>
            <a:off x="6331875" y="2958925"/>
            <a:ext cx="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8"/>
          <p:cNvCxnSpPr>
            <a:stCxn id="193" idx="2"/>
          </p:cNvCxnSpPr>
          <p:nvPr/>
        </p:nvCxnSpPr>
        <p:spPr>
          <a:xfrm>
            <a:off x="6331875" y="4110025"/>
            <a:ext cx="2400" cy="7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8"/>
          <p:cNvCxnSpPr>
            <a:stCxn id="193" idx="1"/>
          </p:cNvCxnSpPr>
          <p:nvPr/>
        </p:nvCxnSpPr>
        <p:spPr>
          <a:xfrm flipH="1" rot="10800000">
            <a:off x="5453325" y="2095525"/>
            <a:ext cx="861900" cy="1609500"/>
          </a:xfrm>
          <a:prstGeom prst="bentConnector4">
            <a:avLst>
              <a:gd fmla="val -49208" name="adj1"/>
              <a:gd fmla="val 9941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1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1152475"/>
            <a:ext cx="8520600" cy="23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757"/>
              <a:t>Задано целое, положительное значение переменной </a:t>
            </a:r>
            <a:r>
              <a:rPr b="1" i="1" lang="ru" sz="2757"/>
              <a:t>n</a:t>
            </a:r>
            <a:r>
              <a:rPr lang="ru" sz="2757"/>
              <a:t> и вещественное значение переменной </a:t>
            </a:r>
            <a:r>
              <a:rPr b="1" i="1" lang="ru" sz="2757"/>
              <a:t>x</a:t>
            </a:r>
            <a:r>
              <a:rPr lang="ru" sz="2757"/>
              <a:t>.</a:t>
            </a:r>
            <a:endParaRPr sz="275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ru" sz="2757"/>
              <a:t>Подсчитать значение </a:t>
            </a:r>
            <a:r>
              <a:rPr b="1" i="1" lang="ru" sz="2757"/>
              <a:t>S</a:t>
            </a:r>
            <a:r>
              <a:rPr lang="ru" sz="2757"/>
              <a:t>, получаемое по  формуле:</a:t>
            </a:r>
            <a:endParaRPr sz="2757"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75" y="3454977"/>
            <a:ext cx="6890851" cy="14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1</a:t>
            </a:r>
            <a:endParaRPr/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4451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{5BA78346-7CA7-4ABD-BBA6-D46979E7A3E1}</a:tableStyleId>
              </a:tblPr>
              <a:tblGrid>
                <a:gridCol w="809750"/>
                <a:gridCol w="2299700"/>
                <a:gridCol w="1542500"/>
                <a:gridCol w="1951050"/>
                <a:gridCol w="1650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Имя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Смысл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Тип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Структура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Диапазон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Исходные данные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 аргумента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вещественный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Число шагов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целый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</a:t>
                      </a:r>
                      <a:r>
                        <a:rPr lang="ru"/>
                        <a:t>&gt;0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Выходные данные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 суммы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вещественный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Промежуточные данные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Порядковый номер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целый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1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13"/>
              <a:t>Необходимо составить алгоритм решения  этой задачи.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Решим задачу методом накопления.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Это значит сначала положим начальное  значение переменной </a:t>
            </a:r>
            <a:r>
              <a:rPr b="1" i="1" lang="ru" sz="2913"/>
              <a:t>S</a:t>
            </a:r>
            <a:r>
              <a:rPr lang="ru" sz="2913"/>
              <a:t> равным нулю.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913"/>
              <a:t>Потом к значению </a:t>
            </a:r>
            <a:r>
              <a:rPr b="1" i="1" lang="ru" sz="2913"/>
              <a:t>S</a:t>
            </a:r>
            <a:r>
              <a:rPr lang="ru" sz="2913"/>
              <a:t> прибавим первое  слагаемое, затем второе, третье и так  далее, до тех пор пока не просуммируем  все </a:t>
            </a:r>
            <a:r>
              <a:rPr b="1" i="1" lang="ru" sz="2913"/>
              <a:t>n</a:t>
            </a:r>
            <a:r>
              <a:rPr lang="ru" sz="2913"/>
              <a:t> слагаемых.</a:t>
            </a:r>
            <a:endParaRPr sz="291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Основы языка С++. Учебное пособие. М.:  Издательство МЭИ, 2013 – 80 с. ISBN 978-5-7046-1425-8.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Работа со сложными структурами данных на  языке С++. Учебное пособие. М.: Издательство МЭИ, 2015 – 48 с. ISBN 978-5-7046-1658-0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Программирование. Сборник задач. Учебное пособие.  Санкт-Петербург: Лань, 2019 – 140 с. ISBN 978-5-8114-3857-0 </a:t>
            </a:r>
            <a:r>
              <a:rPr lang="ru"/>
              <a:t>UR</a:t>
            </a:r>
            <a:r>
              <a:rPr lang="ru"/>
              <a:t>L: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https://e.lanbook.com/book/121485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 Керниган, Д.М. Ричи. Язык программирования C. – Национальный Открытый Университет "ИНТУИТ", </a:t>
            </a:r>
            <a:r>
              <a:rPr lang="ru"/>
              <a:t>2016</a:t>
            </a:r>
            <a:r>
              <a:rPr lang="ru"/>
              <a:t>. –  313 с. URL: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https://e.lanbook.com/book/100543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/>
          <p:nvPr/>
        </p:nvSpPr>
        <p:spPr>
          <a:xfrm>
            <a:off x="2945988" y="741450"/>
            <a:ext cx="1323300" cy="45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</a:t>
            </a:r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5291988" y="3513688"/>
            <a:ext cx="1323300" cy="45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2945988" y="185620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 = 0</a:t>
            </a: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2945988" y="237487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1</a:t>
            </a:r>
            <a:endParaRPr/>
          </a:p>
        </p:txBody>
      </p:sp>
      <p:sp>
        <p:nvSpPr>
          <p:cNvPr id="228" name="Google Shape;228;p32"/>
          <p:cNvSpPr/>
          <p:nvPr/>
        </p:nvSpPr>
        <p:spPr>
          <a:xfrm>
            <a:off x="2767288" y="3233563"/>
            <a:ext cx="16689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 = S + (x + i) / i</a:t>
            </a:r>
            <a:r>
              <a:rPr baseline="30000" lang="ru">
                <a:solidFill>
                  <a:schemeClr val="dk1"/>
                </a:solidFill>
              </a:rPr>
              <a:t>2</a:t>
            </a:r>
            <a:endParaRPr sz="1000"/>
          </a:p>
        </p:txBody>
      </p:sp>
      <p:sp>
        <p:nvSpPr>
          <p:cNvPr id="229" name="Google Shape;229;p32"/>
          <p:cNvSpPr/>
          <p:nvPr/>
        </p:nvSpPr>
        <p:spPr>
          <a:xfrm>
            <a:off x="2940388" y="3752088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i + 1</a:t>
            </a: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2945988" y="1337525"/>
            <a:ext cx="1323300" cy="381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 х, n</a:t>
            </a:r>
            <a:endParaRPr/>
          </a:p>
        </p:txBody>
      </p:sp>
      <p:sp>
        <p:nvSpPr>
          <p:cNvPr id="231" name="Google Shape;231;p32"/>
          <p:cNvSpPr/>
          <p:nvPr/>
        </p:nvSpPr>
        <p:spPr>
          <a:xfrm>
            <a:off x="5291988" y="2899838"/>
            <a:ext cx="1323300" cy="381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r>
              <a:rPr lang="ru"/>
              <a:t> S</a:t>
            </a: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2940088" y="4294438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&gt; n</a:t>
            </a:r>
            <a:endParaRPr/>
          </a:p>
        </p:txBody>
      </p:sp>
      <p:cxnSp>
        <p:nvCxnSpPr>
          <p:cNvPr id="233" name="Google Shape;233;p32"/>
          <p:cNvCxnSpPr>
            <a:stCxn id="224" idx="4"/>
            <a:endCxn id="230" idx="0"/>
          </p:cNvCxnSpPr>
          <p:nvPr/>
        </p:nvCxnSpPr>
        <p:spPr>
          <a:xfrm>
            <a:off x="3607638" y="1194450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2"/>
          <p:cNvCxnSpPr>
            <a:stCxn id="230" idx="4"/>
            <a:endCxn id="226" idx="0"/>
          </p:cNvCxnSpPr>
          <p:nvPr/>
        </p:nvCxnSpPr>
        <p:spPr>
          <a:xfrm>
            <a:off x="3607638" y="171912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2"/>
          <p:cNvCxnSpPr>
            <a:stCxn id="226" idx="2"/>
            <a:endCxn id="227" idx="0"/>
          </p:cNvCxnSpPr>
          <p:nvPr/>
        </p:nvCxnSpPr>
        <p:spPr>
          <a:xfrm>
            <a:off x="3607638" y="22378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2"/>
          <p:cNvCxnSpPr>
            <a:stCxn id="227" idx="2"/>
            <a:endCxn id="228" idx="0"/>
          </p:cNvCxnSpPr>
          <p:nvPr/>
        </p:nvCxnSpPr>
        <p:spPr>
          <a:xfrm rot="5400000">
            <a:off x="3366138" y="2991975"/>
            <a:ext cx="477000" cy="6000"/>
          </a:xfrm>
          <a:prstGeom prst="bent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2"/>
          <p:cNvCxnSpPr>
            <a:stCxn id="228" idx="2"/>
            <a:endCxn id="229" idx="0"/>
          </p:cNvCxnSpPr>
          <p:nvPr/>
        </p:nvCxnSpPr>
        <p:spPr>
          <a:xfrm>
            <a:off x="3601738" y="3615163"/>
            <a:ext cx="300" cy="1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2"/>
          <p:cNvCxnSpPr>
            <a:stCxn id="229" idx="2"/>
            <a:endCxn id="232" idx="0"/>
          </p:cNvCxnSpPr>
          <p:nvPr/>
        </p:nvCxnSpPr>
        <p:spPr>
          <a:xfrm flipH="1">
            <a:off x="3601738" y="4133688"/>
            <a:ext cx="3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2"/>
          <p:cNvCxnSpPr>
            <a:stCxn id="232" idx="1"/>
          </p:cNvCxnSpPr>
          <p:nvPr/>
        </p:nvCxnSpPr>
        <p:spPr>
          <a:xfrm flipH="1" rot="10800000">
            <a:off x="2940088" y="2956738"/>
            <a:ext cx="661500" cy="1623900"/>
          </a:xfrm>
          <a:prstGeom prst="bentConnector4">
            <a:avLst>
              <a:gd fmla="val -62188" name="adj1"/>
              <a:gd fmla="val 9854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2"/>
          <p:cNvCxnSpPr>
            <a:stCxn id="232" idx="3"/>
            <a:endCxn id="231" idx="0"/>
          </p:cNvCxnSpPr>
          <p:nvPr/>
        </p:nvCxnSpPr>
        <p:spPr>
          <a:xfrm flipH="1" rot="10800000">
            <a:off x="4263388" y="2899738"/>
            <a:ext cx="1690200" cy="1680900"/>
          </a:xfrm>
          <a:prstGeom prst="bentConnector4">
            <a:avLst>
              <a:gd fmla="val 39847" name="adj1"/>
              <a:gd fmla="val 11416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2"/>
          <p:cNvCxnSpPr>
            <a:stCxn id="231" idx="4"/>
            <a:endCxn id="225" idx="0"/>
          </p:cNvCxnSpPr>
          <p:nvPr/>
        </p:nvCxnSpPr>
        <p:spPr>
          <a:xfrm>
            <a:off x="5953638" y="3281438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2"/>
          <p:cNvSpPr txBox="1"/>
          <p:nvPr/>
        </p:nvSpPr>
        <p:spPr>
          <a:xfrm>
            <a:off x="2528725" y="418045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243" name="Google Shape;243;p32"/>
          <p:cNvSpPr txBox="1"/>
          <p:nvPr/>
        </p:nvSpPr>
        <p:spPr>
          <a:xfrm>
            <a:off x="4436200" y="418045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244" name="Google Shape;2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1</a:t>
            </a:r>
            <a:endParaRPr sz="28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2</a:t>
            </a:r>
            <a:endParaRPr/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13"/>
              <a:t>Вычислить значение </a:t>
            </a:r>
            <a:r>
              <a:rPr b="1" i="1" lang="ru" sz="2913"/>
              <a:t>K</a:t>
            </a:r>
            <a:r>
              <a:rPr lang="ru" sz="2913"/>
              <a:t>-го члена ряда Фибоначчи.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Числовой ряд, в котором каждое последующее число равно сумме двух предыдущих, носит название чисел Фибоначчи.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913"/>
              <a:t>Первое и второе число ряда равны единице.</a:t>
            </a:r>
            <a:endParaRPr sz="2913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2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13"/>
              <a:t>Исходное данное </a:t>
            </a:r>
            <a:r>
              <a:rPr b="1" i="1" lang="ru" sz="2913"/>
              <a:t>К</a:t>
            </a:r>
            <a:r>
              <a:rPr lang="ru" sz="2913"/>
              <a:t> – номер искомого члена ряда. По смыслу задачи значение </a:t>
            </a:r>
            <a:r>
              <a:rPr b="1" i="1" lang="ru" sz="2913"/>
              <a:t>К</a:t>
            </a:r>
            <a:r>
              <a:rPr lang="ru" sz="2913"/>
              <a:t> должно быть больше двух.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Обозначим через </a:t>
            </a:r>
            <a:r>
              <a:rPr b="1" i="1" lang="ru" sz="2913"/>
              <a:t>Х</a:t>
            </a:r>
            <a:r>
              <a:rPr lang="ru" sz="2913"/>
              <a:t> искомое значение, а через </a:t>
            </a:r>
            <a:r>
              <a:rPr b="1" i="1" lang="ru" sz="2913"/>
              <a:t>Х1</a:t>
            </a:r>
            <a:r>
              <a:rPr lang="ru" sz="2913"/>
              <a:t> и </a:t>
            </a:r>
            <a:r>
              <a:rPr b="1" i="1" lang="ru" sz="2913"/>
              <a:t>Х2</a:t>
            </a:r>
            <a:r>
              <a:rPr lang="ru" sz="2913"/>
              <a:t> – значения двух предыдущих членов ряда.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Тогда </a:t>
            </a:r>
            <a:r>
              <a:rPr b="1" i="1" lang="ru" sz="2913"/>
              <a:t>Х = Х1 + Х2</a:t>
            </a:r>
            <a:r>
              <a:rPr lang="ru" sz="2913"/>
              <a:t>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913"/>
              <a:t>Обозначим через </a:t>
            </a:r>
            <a:r>
              <a:rPr b="1" i="1" lang="ru" sz="2913"/>
              <a:t>i</a:t>
            </a:r>
            <a:r>
              <a:rPr lang="ru" sz="2913"/>
              <a:t> номер подсчитанного значения </a:t>
            </a:r>
            <a:r>
              <a:rPr b="1" i="1" lang="ru" sz="2913"/>
              <a:t>Х</a:t>
            </a:r>
            <a:r>
              <a:rPr lang="ru" sz="2913"/>
              <a:t>.</a:t>
            </a:r>
            <a:endParaRPr sz="2913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2</a:t>
            </a:r>
            <a:endParaRPr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13"/>
              <a:t>Решение начинается с ввода значения </a:t>
            </a:r>
            <a:r>
              <a:rPr b="1" i="1" lang="ru" sz="2913"/>
              <a:t>К</a:t>
            </a:r>
            <a:r>
              <a:rPr lang="ru" sz="2913"/>
              <a:t>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После этого нужно проверить, является ли полученное значение допустимым. Это называется проверкой аномалий.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Если аномалии нет, можно решать задачу.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913"/>
              <a:t>Решение начинается с присвоения переменным </a:t>
            </a:r>
            <a:r>
              <a:rPr b="1" i="1" lang="ru" sz="2913"/>
              <a:t>Х1</a:t>
            </a:r>
            <a:r>
              <a:rPr lang="ru" sz="2913"/>
              <a:t> и </a:t>
            </a:r>
            <a:r>
              <a:rPr b="1" i="1" lang="ru" sz="2913"/>
              <a:t>Х2</a:t>
            </a:r>
            <a:r>
              <a:rPr lang="ru" sz="2913"/>
              <a:t> начального значения, после этого можно рассчитать значение </a:t>
            </a:r>
            <a:r>
              <a:rPr b="1" i="1" lang="ru" sz="2913"/>
              <a:t>Х</a:t>
            </a:r>
            <a:r>
              <a:rPr lang="ru" sz="2913"/>
              <a:t>.</a:t>
            </a:r>
            <a:endParaRPr sz="2913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2</a:t>
            </a:r>
            <a:endParaRPr/>
          </a:p>
        </p:txBody>
      </p:sp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13"/>
              <a:t>При этом </a:t>
            </a:r>
            <a:r>
              <a:rPr b="1" i="1" lang="ru" sz="2913"/>
              <a:t>i</a:t>
            </a:r>
            <a:r>
              <a:rPr lang="ru" sz="2913"/>
              <a:t> получает следующее значение. 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Если </a:t>
            </a:r>
            <a:r>
              <a:rPr b="1" i="1" lang="ru" sz="2913"/>
              <a:t>i = К</a:t>
            </a:r>
            <a:r>
              <a:rPr lang="ru" sz="2913"/>
              <a:t>, то результат получен, и его надо напечатать (значение </a:t>
            </a:r>
            <a:r>
              <a:rPr b="1" i="1" lang="ru" sz="2913"/>
              <a:t>Х</a:t>
            </a:r>
            <a:r>
              <a:rPr lang="ru" sz="2913"/>
              <a:t>), в противном  случае надо подготовить следующий шаг подсчёта </a:t>
            </a:r>
            <a:r>
              <a:rPr b="1" i="1" lang="ru" sz="2913"/>
              <a:t>Х</a:t>
            </a:r>
            <a:r>
              <a:rPr lang="ru" sz="2913"/>
              <a:t>, для этого надо переписать  значение </a:t>
            </a:r>
            <a:r>
              <a:rPr b="1" i="1" lang="ru" sz="2913"/>
              <a:t>Х2</a:t>
            </a:r>
            <a:r>
              <a:rPr lang="ru" sz="2913"/>
              <a:t> в </a:t>
            </a:r>
            <a:r>
              <a:rPr b="1" i="1" lang="ru" sz="2913"/>
              <a:t>Х1</a:t>
            </a:r>
            <a:r>
              <a:rPr lang="ru" sz="2913"/>
              <a:t> и значение </a:t>
            </a:r>
            <a:r>
              <a:rPr b="1" i="1" lang="ru" sz="2913"/>
              <a:t>Х</a:t>
            </a:r>
            <a:r>
              <a:rPr lang="ru" sz="2913"/>
              <a:t> в </a:t>
            </a:r>
            <a:r>
              <a:rPr b="1" i="1" lang="ru" sz="2913"/>
              <a:t>Х2</a:t>
            </a:r>
            <a:r>
              <a:rPr lang="ru" sz="2913"/>
              <a:t>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913"/>
              <a:t>Таким образом, в </a:t>
            </a:r>
            <a:r>
              <a:rPr b="1" i="1" lang="ru" sz="2913"/>
              <a:t>Х1</a:t>
            </a:r>
            <a:r>
              <a:rPr lang="ru" sz="2913"/>
              <a:t> и </a:t>
            </a:r>
            <a:r>
              <a:rPr b="1" i="1" lang="ru" sz="2913"/>
              <a:t>Х2</a:t>
            </a:r>
            <a:r>
              <a:rPr lang="ru" sz="2913"/>
              <a:t> будут находиться два последних рассчитанных члена ряда, и можно получить следующий член </a:t>
            </a:r>
            <a:r>
              <a:rPr b="1" i="1" lang="ru" sz="2913"/>
              <a:t>Х</a:t>
            </a:r>
            <a:r>
              <a:rPr lang="ru" sz="2913"/>
              <a:t>.</a:t>
            </a:r>
            <a:endParaRPr sz="2913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2</a:t>
            </a:r>
            <a:endParaRPr/>
          </a:p>
        </p:txBody>
      </p:sp>
      <p:graphicFrame>
        <p:nvGraphicFramePr>
          <p:cNvPr id="274" name="Google Shape;274;p37"/>
          <p:cNvGraphicFramePr/>
          <p:nvPr/>
        </p:nvGraphicFramePr>
        <p:xfrm>
          <a:off x="4451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{5BA78346-7CA7-4ABD-BBA6-D46979E7A3E1}</a:tableStyleId>
              </a:tblPr>
              <a:tblGrid>
                <a:gridCol w="809750"/>
                <a:gridCol w="2299700"/>
                <a:gridCol w="1542500"/>
                <a:gridCol w="1951050"/>
                <a:gridCol w="1650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Имя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Смысл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Тип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Структура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Диапазон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Исходные данные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</a:t>
                      </a:r>
                      <a:r>
                        <a:rPr lang="ru"/>
                        <a:t>омер искомого члена ряда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целый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K&gt;2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Выходные данные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</a:t>
                      </a:r>
                      <a:r>
                        <a:rPr lang="ru"/>
                        <a:t>скомое значение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Целый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Промежуточные данные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Порядковый номер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целый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 i-2 члена ряда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целый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 i-1 члена ряда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целый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/>
          <p:nvPr/>
        </p:nvSpPr>
        <p:spPr>
          <a:xfrm>
            <a:off x="3608363" y="93775"/>
            <a:ext cx="1323300" cy="45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</a:t>
            </a:r>
            <a:endParaRPr/>
          </a:p>
        </p:txBody>
      </p:sp>
      <p:sp>
        <p:nvSpPr>
          <p:cNvPr id="280" name="Google Shape;280;p38"/>
          <p:cNvSpPr/>
          <p:nvPr/>
        </p:nvSpPr>
        <p:spPr>
          <a:xfrm>
            <a:off x="6082963" y="30825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X1</a:t>
            </a:r>
            <a:r>
              <a:rPr lang="ru"/>
              <a:t> = 1</a:t>
            </a:r>
            <a:endParaRPr/>
          </a:p>
        </p:txBody>
      </p:sp>
      <p:sp>
        <p:nvSpPr>
          <p:cNvPr id="281" name="Google Shape;281;p38"/>
          <p:cNvSpPr/>
          <p:nvPr/>
        </p:nvSpPr>
        <p:spPr>
          <a:xfrm>
            <a:off x="6082963" y="82695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X2</a:t>
            </a:r>
            <a:r>
              <a:rPr lang="ru"/>
              <a:t> = 1</a:t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3608363" y="689850"/>
            <a:ext cx="1323300" cy="381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 K</a:t>
            </a:r>
            <a:endParaRPr/>
          </a:p>
        </p:txBody>
      </p:sp>
      <p:cxnSp>
        <p:nvCxnSpPr>
          <p:cNvPr id="283" name="Google Shape;283;p38"/>
          <p:cNvCxnSpPr>
            <a:stCxn id="279" idx="4"/>
            <a:endCxn id="282" idx="0"/>
          </p:cNvCxnSpPr>
          <p:nvPr/>
        </p:nvCxnSpPr>
        <p:spPr>
          <a:xfrm>
            <a:off x="4270013" y="546775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8"/>
          <p:cNvCxnSpPr>
            <a:stCxn id="280" idx="2"/>
            <a:endCxn id="281" idx="0"/>
          </p:cNvCxnSpPr>
          <p:nvPr/>
        </p:nvCxnSpPr>
        <p:spPr>
          <a:xfrm>
            <a:off x="6744613" y="68985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8"/>
          <p:cNvSpPr/>
          <p:nvPr/>
        </p:nvSpPr>
        <p:spPr>
          <a:xfrm>
            <a:off x="3608363" y="1208538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</a:t>
            </a:r>
            <a:r>
              <a:rPr lang="ru"/>
              <a:t> &gt; 2</a:t>
            </a:r>
            <a:endParaRPr/>
          </a:p>
        </p:txBody>
      </p:sp>
      <p:cxnSp>
        <p:nvCxnSpPr>
          <p:cNvPr id="286" name="Google Shape;286;p38"/>
          <p:cNvCxnSpPr/>
          <p:nvPr/>
        </p:nvCxnSpPr>
        <p:spPr>
          <a:xfrm>
            <a:off x="4270013" y="107145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8"/>
          <p:cNvSpPr/>
          <p:nvPr/>
        </p:nvSpPr>
        <p:spPr>
          <a:xfrm>
            <a:off x="2285075" y="1998703"/>
            <a:ext cx="1323300" cy="4770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“ошибка”</a:t>
            </a:r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3087000" y="11056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cxnSp>
        <p:nvCxnSpPr>
          <p:cNvPr id="289" name="Google Shape;289;p38"/>
          <p:cNvCxnSpPr>
            <a:stCxn id="285" idx="3"/>
            <a:endCxn id="280" idx="0"/>
          </p:cNvCxnSpPr>
          <p:nvPr/>
        </p:nvCxnSpPr>
        <p:spPr>
          <a:xfrm flipH="1" rot="10800000">
            <a:off x="4931663" y="308238"/>
            <a:ext cx="1812900" cy="1186500"/>
          </a:xfrm>
          <a:prstGeom prst="bentConnector4">
            <a:avLst>
              <a:gd fmla="val 31753" name="adj1"/>
              <a:gd fmla="val 12006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8"/>
          <p:cNvCxnSpPr>
            <a:endCxn id="287" idx="0"/>
          </p:cNvCxnSpPr>
          <p:nvPr/>
        </p:nvCxnSpPr>
        <p:spPr>
          <a:xfrm flipH="1">
            <a:off x="2946725" y="1494703"/>
            <a:ext cx="661500" cy="50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8"/>
          <p:cNvSpPr txBox="1"/>
          <p:nvPr/>
        </p:nvSpPr>
        <p:spPr>
          <a:xfrm>
            <a:off x="5030125" y="1105600"/>
            <a:ext cx="4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292" name="Google Shape;292;p38"/>
          <p:cNvSpPr/>
          <p:nvPr/>
        </p:nvSpPr>
        <p:spPr>
          <a:xfrm>
            <a:off x="6082963" y="134565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r>
              <a:rPr lang="ru"/>
              <a:t> = 2</a:t>
            </a:r>
            <a:endParaRPr/>
          </a:p>
        </p:txBody>
      </p:sp>
      <p:cxnSp>
        <p:nvCxnSpPr>
          <p:cNvPr id="293" name="Google Shape;293;p38"/>
          <p:cNvCxnSpPr>
            <a:stCxn id="281" idx="2"/>
            <a:endCxn id="292" idx="0"/>
          </p:cNvCxnSpPr>
          <p:nvPr/>
        </p:nvCxnSpPr>
        <p:spPr>
          <a:xfrm>
            <a:off x="6744613" y="120855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8"/>
          <p:cNvSpPr/>
          <p:nvPr/>
        </p:nvSpPr>
        <p:spPr>
          <a:xfrm>
            <a:off x="6082963" y="2073888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r>
              <a:rPr lang="ru"/>
              <a:t> &lt; K</a:t>
            </a:r>
            <a:endParaRPr/>
          </a:p>
        </p:txBody>
      </p:sp>
      <p:cxnSp>
        <p:nvCxnSpPr>
          <p:cNvPr id="295" name="Google Shape;295;p38"/>
          <p:cNvCxnSpPr>
            <a:stCxn id="292" idx="2"/>
            <a:endCxn id="294" idx="0"/>
          </p:cNvCxnSpPr>
          <p:nvPr/>
        </p:nvCxnSpPr>
        <p:spPr>
          <a:xfrm>
            <a:off x="6744613" y="1727250"/>
            <a:ext cx="0" cy="3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38"/>
          <p:cNvSpPr/>
          <p:nvPr/>
        </p:nvSpPr>
        <p:spPr>
          <a:xfrm>
            <a:off x="6082963" y="2917638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 = X1 + X2</a:t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>
            <a:off x="6082963" y="3433463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X1 = X2</a:t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6082963" y="394642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X2 = X</a:t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6082963" y="445365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i + 1</a:t>
            </a:r>
            <a:endParaRPr/>
          </a:p>
        </p:txBody>
      </p:sp>
      <p:cxnSp>
        <p:nvCxnSpPr>
          <p:cNvPr id="300" name="Google Shape;300;p38"/>
          <p:cNvCxnSpPr>
            <a:stCxn id="294" idx="2"/>
            <a:endCxn id="296" idx="0"/>
          </p:cNvCxnSpPr>
          <p:nvPr/>
        </p:nvCxnSpPr>
        <p:spPr>
          <a:xfrm>
            <a:off x="6744613" y="2646288"/>
            <a:ext cx="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8"/>
          <p:cNvCxnSpPr>
            <a:stCxn id="296" idx="2"/>
            <a:endCxn id="297" idx="0"/>
          </p:cNvCxnSpPr>
          <p:nvPr/>
        </p:nvCxnSpPr>
        <p:spPr>
          <a:xfrm>
            <a:off x="6744613" y="3299238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8"/>
          <p:cNvCxnSpPr>
            <a:stCxn id="297" idx="2"/>
            <a:endCxn id="298" idx="0"/>
          </p:cNvCxnSpPr>
          <p:nvPr/>
        </p:nvCxnSpPr>
        <p:spPr>
          <a:xfrm>
            <a:off x="6744613" y="3815063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8"/>
          <p:cNvCxnSpPr>
            <a:stCxn id="298" idx="2"/>
            <a:endCxn id="299" idx="0"/>
          </p:cNvCxnSpPr>
          <p:nvPr/>
        </p:nvCxnSpPr>
        <p:spPr>
          <a:xfrm>
            <a:off x="6744613" y="4328025"/>
            <a:ext cx="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8"/>
          <p:cNvCxnSpPr>
            <a:stCxn id="299" idx="2"/>
          </p:cNvCxnSpPr>
          <p:nvPr/>
        </p:nvCxnSpPr>
        <p:spPr>
          <a:xfrm rot="-5400000">
            <a:off x="5321713" y="3411750"/>
            <a:ext cx="2846400" cy="600"/>
          </a:xfrm>
          <a:prstGeom prst="bentConnector5">
            <a:avLst>
              <a:gd fmla="val -8366" name="adj1"/>
              <a:gd fmla="val 168277083" name="adj2"/>
              <a:gd fmla="val 99995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8"/>
          <p:cNvSpPr txBox="1"/>
          <p:nvPr/>
        </p:nvSpPr>
        <p:spPr>
          <a:xfrm>
            <a:off x="6744625" y="2475700"/>
            <a:ext cx="4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4501463" y="2917650"/>
            <a:ext cx="1323300" cy="381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X</a:t>
            </a:r>
            <a:endParaRPr/>
          </a:p>
        </p:txBody>
      </p:sp>
      <p:cxnSp>
        <p:nvCxnSpPr>
          <p:cNvPr id="307" name="Google Shape;307;p38"/>
          <p:cNvCxnSpPr>
            <a:stCxn id="294" idx="1"/>
            <a:endCxn id="306" idx="0"/>
          </p:cNvCxnSpPr>
          <p:nvPr/>
        </p:nvCxnSpPr>
        <p:spPr>
          <a:xfrm flipH="1">
            <a:off x="5163163" y="2360088"/>
            <a:ext cx="919800" cy="557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8"/>
          <p:cNvSpPr txBox="1"/>
          <p:nvPr/>
        </p:nvSpPr>
        <p:spPr>
          <a:xfrm>
            <a:off x="5559775" y="19599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3608363" y="3946463"/>
            <a:ext cx="1323300" cy="45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endParaRPr/>
          </a:p>
        </p:txBody>
      </p:sp>
      <p:cxnSp>
        <p:nvCxnSpPr>
          <p:cNvPr id="310" name="Google Shape;310;p38"/>
          <p:cNvCxnSpPr>
            <a:stCxn id="287" idx="4"/>
            <a:endCxn id="309" idx="0"/>
          </p:cNvCxnSpPr>
          <p:nvPr/>
        </p:nvCxnSpPr>
        <p:spPr>
          <a:xfrm flipH="1" rot="-5400000">
            <a:off x="2872925" y="2549503"/>
            <a:ext cx="1470900" cy="1323300"/>
          </a:xfrm>
          <a:prstGeom prst="bentConnector3">
            <a:avLst>
              <a:gd fmla="val 783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8"/>
          <p:cNvCxnSpPr>
            <a:stCxn id="306" idx="4"/>
            <a:endCxn id="309" idx="0"/>
          </p:cNvCxnSpPr>
          <p:nvPr/>
        </p:nvCxnSpPr>
        <p:spPr>
          <a:xfrm rot="5400000">
            <a:off x="4393013" y="3176250"/>
            <a:ext cx="647100" cy="8931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Задачник</a:t>
            </a:r>
            <a:endParaRPr sz="282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25"/>
            <a:ext cx="5407985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719675" y="1017725"/>
            <a:ext cx="31605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Необходимо зарегистрироваться на сайте ЭБС Лань </a:t>
            </a:r>
            <a:r>
              <a:rPr lang="ru" sz="1900" u="sng">
                <a:solidFill>
                  <a:schemeClr val="hlink"/>
                </a:solidFill>
                <a:hlinkClick r:id="rId4"/>
              </a:rPr>
              <a:t>https://e.lanbook.com/</a:t>
            </a:r>
            <a:r>
              <a:rPr lang="ru" sz="1900"/>
              <a:t> с МЭИшной почтой (в домене mpei.ru)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Появится кнопка “Читать” и доступ к электронной версии задачника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Задачник</a:t>
            </a:r>
            <a:endParaRPr sz="28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161025" y="1763700"/>
            <a:ext cx="44964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Электронная версия задачника будет доступна после регистрации по ссылке </a:t>
            </a:r>
            <a:r>
              <a:rPr lang="ru" sz="1900" u="sng">
                <a:solidFill>
                  <a:schemeClr val="hlink"/>
                </a:solidFill>
                <a:hlinkClick r:id="rId3"/>
              </a:rPr>
              <a:t>https://reader.lanbook.com/book/121485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25" y="1166150"/>
            <a:ext cx="35242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Лекции</a:t>
            </a:r>
            <a:endParaRPr sz="28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4243600"/>
            <a:ext cx="85206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 u="sng">
                <a:solidFill>
                  <a:schemeClr val="hlink"/>
                </a:solidFill>
                <a:hlinkClick r:id="rId3"/>
              </a:rPr>
              <a:t>https://drive.google.com/drive/folders/1vRiwS5B-GozXlPfy3wIfvnyzsqIQSNel?usp=sharing</a:t>
            </a:r>
            <a:endParaRPr sz="15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600" y="942800"/>
            <a:ext cx="3300800" cy="33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Информационная безопасность</a:t>
            </a:r>
            <a:endParaRPr sz="28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4243600"/>
            <a:ext cx="85206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https://drive.google.com/file/d/1Y7QcKSx6mGxUxrpPsq6CnKK8-lglaAf1/view?usp=sharing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600" y="942800"/>
            <a:ext cx="3300800" cy="33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2825" y="1017713"/>
            <a:ext cx="3278325" cy="32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Лабораторные занятия</a:t>
            </a:r>
            <a:endParaRPr sz="282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Знакомство с средой программирования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b="1" lang="ru" sz="3000"/>
              <a:t>Microsoft Visual Studio (Visual C++)</a:t>
            </a:r>
            <a:endParaRPr b="1"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ru" sz="2400"/>
              <a:t>VS Code 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ru" sz="2400"/>
              <a:t>Code::blocks 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Отладка программ в среде (программы  разработаны на практических занятиях и  при самостоятельной работе)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блок-схем для представления алгоритмов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972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Язык блок-схем, это наиболее простой и  наглядный способ, пригодный для  представления алгоритмов любой сложности.</a:t>
            </a:r>
            <a:endParaRPr sz="2913"/>
          </a:p>
          <a:p>
            <a:pPr indent="-39972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Блок-схема это графическое представление алгоритма, где все инструкции пишутся в некоторых геометрических фигурах, а стрелками указывается последовательность выполнения операций</a:t>
            </a:r>
            <a:endParaRPr sz="2913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блок-схем для представления алгоритмов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5516400" y="1882975"/>
            <a:ext cx="2368500" cy="107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Начало</a:t>
            </a:r>
            <a:endParaRPr sz="250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913"/>
              <a:t>В овале записывается оператор начала,  который говорит о начале процесса  вычисления.</a:t>
            </a:r>
            <a:endParaRPr sz="2913"/>
          </a:p>
        </p:txBody>
      </p:sp>
      <p:cxnSp>
        <p:nvCxnSpPr>
          <p:cNvPr id="110" name="Google Shape;110;p21"/>
          <p:cNvCxnSpPr>
            <a:stCxn id="108" idx="4"/>
          </p:cNvCxnSpPr>
          <p:nvPr/>
        </p:nvCxnSpPr>
        <p:spPr>
          <a:xfrm flipH="1">
            <a:off x="6696150" y="2962375"/>
            <a:ext cx="4500" cy="6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