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F13350-27DF-4E39-8C8A-CC9E312D3626}">
  <a:tblStyle styleId="{26F13350-27DF-4E39-8C8A-CC9E312D36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56838da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56838da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56838da6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56838da6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Результатом деления целых чисел является целое число.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Префиксный и постфиксный инкремент/декремент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56838da6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56838da6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56838da6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56838da6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56838da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56838da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56838da6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56838da6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36c5b3eb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36c5b3eb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56838da6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56838da6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36c5b3eb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36c5b3eb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36c5b3e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36c5b3e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36c5b3e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36c5b3e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36c5b3e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36c5b3e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Безымянные константы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36c5b3eb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36c5b3e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36c5b3e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36c5b3e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53e2f29a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53e2f29a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36c5b3e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36c5b3e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.lanbook.com/book/121485" TargetMode="External"/><Relationship Id="rId4" Type="http://schemas.openxmlformats.org/officeDocument/2006/relationships/hyperlink" Target="https://e.lanbook.com/book/10054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abr.com/ru/company/pvs-studio/blog/227521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язык C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Стандартные типы данных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ru" sz="1600"/>
              <a:t>signed / unsigned - </a:t>
            </a:r>
            <a:r>
              <a:rPr lang="ru" sz="1600"/>
              <a:t>модификаторы типов, signed - со знаком, unsigned - без знака, только положительные. При этом модификатор signed можно не указывать, тогда числа представляются со знаком.</a:t>
            </a:r>
            <a:endParaRPr sz="1600"/>
          </a:p>
          <a:p>
            <a:pPr indent="0" lvl="0" marL="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600"/>
              <a:t>Например диапазон для (signed) char от –128 до 127, для unsigned char от 0 до 255.</a:t>
            </a:r>
            <a:endParaRPr sz="1600"/>
          </a:p>
          <a:p>
            <a:pPr indent="0" lvl="0" marL="0" marR="25400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ru" sz="1600"/>
              <a:t>Логический тип.</a:t>
            </a:r>
            <a:r>
              <a:rPr lang="ru" sz="1600"/>
              <a:t> В языке С не существовало логического типа. Логические значения представлялись данными целого типа, при этом значение 0 соответствовало логическому значению ложь, а все остальные целые значения соответствовали логическому значению истина. В языке С++ сохранена данная логика. Но добавлен тип </a:t>
            </a:r>
            <a:r>
              <a:rPr b="1" lang="ru" sz="1600"/>
              <a:t>bool</a:t>
            </a:r>
            <a:r>
              <a:rPr lang="ru" sz="1600"/>
              <a:t>, с диапазоном true/false. По определению, true имеет значение 1 при преобразовании к целому типу, а false – значение 0.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Арифметические</a:t>
            </a:r>
            <a:r>
              <a:rPr lang="ru" sz="2820"/>
              <a:t> операции</a:t>
            </a:r>
            <a:endParaRPr sz="2820"/>
          </a:p>
        </p:txBody>
      </p:sp>
      <p:graphicFrame>
        <p:nvGraphicFramePr>
          <p:cNvPr id="115" name="Google Shape;115;p23"/>
          <p:cNvGraphicFramePr/>
          <p:nvPr/>
        </p:nvGraphicFramePr>
        <p:xfrm>
          <a:off x="311675" y="153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{26F13350-27DF-4E39-8C8A-CC9E312D3626}</a:tableStyleId>
              </a:tblPr>
              <a:tblGrid>
                <a:gridCol w="2027600"/>
                <a:gridCol w="3568225"/>
                <a:gridCol w="2924800"/>
              </a:tblGrid>
              <a:tr h="3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Оператор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Описание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Пример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Сложение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 + B = 30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Вычитание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 − B = -10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*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Умножение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 * B = 200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/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Деление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 / A = 2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%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Остаток от деления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 % A = 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++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Инкремент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A++ = 11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--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Декремент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A-- = 9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23"/>
          <p:cNvSpPr txBox="1"/>
          <p:nvPr/>
        </p:nvSpPr>
        <p:spPr>
          <a:xfrm>
            <a:off x="311700" y="1100675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Пусть </a:t>
            </a:r>
            <a:r>
              <a:rPr b="1" lang="ru" sz="1600"/>
              <a:t>A</a:t>
            </a:r>
            <a:r>
              <a:rPr lang="ru" sz="1600"/>
              <a:t> = 10 и </a:t>
            </a:r>
            <a:r>
              <a:rPr b="1" lang="ru" sz="1600"/>
              <a:t>B</a:t>
            </a:r>
            <a:r>
              <a:rPr lang="ru" sz="1600"/>
              <a:t> = 20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</a:t>
            </a:r>
            <a:r>
              <a:rPr lang="ru" sz="2820"/>
              <a:t>перации сравнения</a:t>
            </a:r>
            <a:endParaRPr sz="2820"/>
          </a:p>
        </p:txBody>
      </p:sp>
      <p:graphicFrame>
        <p:nvGraphicFramePr>
          <p:cNvPr id="122" name="Google Shape;122;p24"/>
          <p:cNvGraphicFramePr/>
          <p:nvPr/>
        </p:nvGraphicFramePr>
        <p:xfrm>
          <a:off x="311675" y="153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{26F13350-27DF-4E39-8C8A-CC9E312D3626}</a:tableStyleId>
              </a:tblPr>
              <a:tblGrid>
                <a:gridCol w="2027600"/>
                <a:gridCol w="3568225"/>
                <a:gridCol w="2924800"/>
              </a:tblGrid>
              <a:tr h="3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Оператор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Описание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Пример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==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Равно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(A == B) is not true.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!=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Не равно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(A != B) is true.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&gt;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Больше чем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(A &gt; B) is not true.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&lt;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Меньше чем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(A &lt; B) is true.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&gt;=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Больше или равно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(A &gt;= B) is not true.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&lt;=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Меньше или равно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(A &lt;= B) is true.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24"/>
          <p:cNvSpPr txBox="1"/>
          <p:nvPr/>
        </p:nvSpPr>
        <p:spPr>
          <a:xfrm>
            <a:off x="311700" y="1100675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Пусть </a:t>
            </a:r>
            <a:r>
              <a:rPr b="1" lang="ru" sz="1600"/>
              <a:t>A</a:t>
            </a:r>
            <a:r>
              <a:rPr lang="ru" sz="1600"/>
              <a:t> = 10 и </a:t>
            </a:r>
            <a:r>
              <a:rPr b="1" lang="ru" sz="1600"/>
              <a:t>B</a:t>
            </a:r>
            <a:r>
              <a:rPr lang="ru" sz="1600"/>
              <a:t> = 20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Логические операции</a:t>
            </a:r>
            <a:endParaRPr sz="2820"/>
          </a:p>
        </p:txBody>
      </p:sp>
      <p:graphicFrame>
        <p:nvGraphicFramePr>
          <p:cNvPr id="129" name="Google Shape;129;p25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{26F13350-27DF-4E39-8C8A-CC9E312D3626}</a:tableStyleId>
              </a:tblPr>
              <a:tblGrid>
                <a:gridCol w="1740275"/>
                <a:gridCol w="6780325"/>
              </a:tblGrid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Оператор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Описание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&amp;&amp;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Конъюнкция - логическое умножение, И (AND), ∧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||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Дизъюнкция - логическое сложение, ИЛИ (OR), ∨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!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Инверсия (отрицание) - НЕ (NOT), ㄱ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0" name="Google Shape;130;p25"/>
          <p:cNvGraphicFramePr/>
          <p:nvPr/>
        </p:nvGraphicFramePr>
        <p:xfrm>
          <a:off x="311700" y="295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{26F13350-27DF-4E39-8C8A-CC9E312D3626}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A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B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!A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A &amp;&amp; B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A || B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Простое и составное присваивание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ru" sz="1500"/>
              <a:t>Простое присваивание.</a:t>
            </a:r>
            <a:r>
              <a:rPr lang="ru" sz="1500"/>
              <a:t> Операция простого присваивания обозначается знаком «</a:t>
            </a:r>
            <a:r>
              <a:rPr b="1" lang="ru" sz="1500"/>
              <a:t>=</a:t>
            </a:r>
            <a:r>
              <a:rPr lang="ru" sz="1500"/>
              <a:t>». Значение правого операнда присваивается левому операнду. Операция вырабатывает результат, который может быть далее использован в выражении. Результатом операции является присвоенное значение. Например, выражение a = b = c = 0 присваивает всем переменным значение 0, а в результате вычисления выражения a = (b = 3) + (c = 5) переменная c будет иметь значение 5, переменная b будет иметь значение 3, и переменная a будет иметь значение 8.</a:t>
            </a:r>
            <a:endParaRPr sz="1500"/>
          </a:p>
          <a:p>
            <a:pPr indent="0" lvl="0" marL="0" marR="25400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ru" sz="1500"/>
              <a:t>Составное присваивание.</a:t>
            </a:r>
            <a:r>
              <a:rPr lang="ru" sz="1500"/>
              <a:t> Операция составного присваивания состоит из простой операции присваивания, скомбинированной с какой-либо другой бинарной операцией. При составном присваивании вначале выполняется действие, специфицированное бинарной операцией, а затем результат присваивается левому операнду. Оператор n += 5 эквивалентен оператору n = n + 5.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Ввод-вывод. printf и scanf 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(&lt;строка описания форматов&gt; [, &lt;список вывода&gt;]);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200"/>
              <a:t>Строка описания форматов состоит из обычных символов, специальных управляющих последовательностей символов и спецификаций формата.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200"/>
              <a:t>Обычные символы и управляющие последовательности просто копируются в стандартный выходной поток в порядке их появления.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200"/>
              <a:t>Спецификации формата начинаются с символа % и заканчиваются символом, определяющим тип выводимого значения. Кроме того, спецификации формата могут содержать символы и цифры для управления видом выводимого значения. Список вывода состоит из переменных и/или констант, значения которых должны быть выведены. </a:t>
            </a:r>
            <a:r>
              <a:rPr b="1" lang="ru" sz="1200"/>
              <a:t>Количество спецификаций формата должно быть равно количеству выводимых значений, которые указываются в списке вывода. </a:t>
            </a:r>
            <a:endParaRPr b="1" sz="12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(&lt;строка описания форматов&gt; [, &lt;список ввода&gt;]);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ru" sz="1200"/>
              <a:t>Строка описания форматов состоит из набора спецификаций формата, таких же, как для функции printf. Список ввода состоит из </a:t>
            </a:r>
            <a:r>
              <a:rPr b="1" lang="ru" sz="1200"/>
              <a:t>адресов</a:t>
            </a:r>
            <a:r>
              <a:rPr lang="ru" sz="1200"/>
              <a:t> переменных, куда будут заноситься вводимые значения. Адрес переменной вычисляется с помощью унарной операции </a:t>
            </a:r>
            <a:r>
              <a:rPr b="1" lang="ru" sz="1200"/>
              <a:t>&amp;</a:t>
            </a:r>
            <a:r>
              <a:rPr lang="ru" sz="1200"/>
              <a:t>. Количество спецификаций формата должно быть равно количеству вводимых значений, которые указываются в списке ввода.</a:t>
            </a:r>
            <a:endParaRPr b="1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Ввод-вывод. printf и scanf 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23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ru" sz="1200"/>
              <a:t>Управляющие последовательности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ru" sz="1200"/>
              <a:t>\n</a:t>
            </a:r>
            <a:r>
              <a:rPr lang="ru" sz="1200"/>
              <a:t> - новая строка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ru" sz="1200"/>
              <a:t>\t</a:t>
            </a:r>
            <a:r>
              <a:rPr lang="ru" sz="1200"/>
              <a:t> - табуляция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ru" sz="1200"/>
              <a:t>\\ </a:t>
            </a:r>
            <a:r>
              <a:rPr lang="ru" sz="1200"/>
              <a:t>- обратный слеш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/>
              <a:t>Спецификация формата</a:t>
            </a:r>
            <a:endParaRPr b="1" sz="12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%[ширина][.точность]тип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Поле </a:t>
            </a:r>
            <a:r>
              <a:rPr b="1" lang="ru" sz="1200"/>
              <a:t>ширина</a:t>
            </a:r>
            <a:r>
              <a:rPr lang="ru" sz="1200"/>
              <a:t> содержит минимальное количество выводимых символов – неотрицательное целое число. Если выводимое значение содержит меньше символов, то оно расширяется пробелами. Поле </a:t>
            </a:r>
            <a:r>
              <a:rPr b="1" lang="ru" sz="1200"/>
              <a:t>точность</a:t>
            </a:r>
            <a:r>
              <a:rPr lang="ru" sz="1200"/>
              <a:t> также представляет собой неотрицательное целое число. Действие зависит от типа выводимого значения.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00"/>
          </a:p>
        </p:txBody>
      </p:sp>
      <p:graphicFrame>
        <p:nvGraphicFramePr>
          <p:cNvPr id="149" name="Google Shape;149;p28"/>
          <p:cNvGraphicFramePr/>
          <p:nvPr/>
        </p:nvGraphicFramePr>
        <p:xfrm>
          <a:off x="311700" y="353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{26F13350-27DF-4E39-8C8A-CC9E312D3626}</a:tableStyleId>
              </a:tblPr>
              <a:tblGrid>
                <a:gridCol w="1200025"/>
                <a:gridCol w="3660275"/>
                <a:gridCol w="3660275"/>
              </a:tblGrid>
              <a:tr h="38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Символ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Тип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Пример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double - вещественное число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%8.3f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int - целое число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%4d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string - строка, текст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%25s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Ввод-вывод. printf и scanf 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"Enter positive num\n"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Вывод текста на экран 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&amp;num); </a:t>
            </a:r>
            <a:r>
              <a:rPr lang="ru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Ввод целого числа в переменную num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Вывод переменной num в целом формате, используются как</a:t>
            </a:r>
            <a:endParaRPr sz="17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ru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минимум 5 знаков */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"Введено число %5d\n"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num); 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Ввод-вывод. cin и cout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/>
              <a:t>Для того чтобы использовать стандартные потоки для ввода и вывода, необходимо включить заголовочный файл 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r>
              <a:rPr lang="ru" sz="1250"/>
              <a:t>. Для ввода используется операция &gt;&gt;, для вывода – операция &lt;&lt;. Компилятор определяет тип вводимой/выводимой переменной и соответствующим образом форматирует её.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x, y;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&gt;&gt; x;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Ввод значения в переменную x из стандартного потока cin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x;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Вывод значения переменной x в стандартный поток cout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&gt;&gt; x &gt;&gt; y;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Ввод двух переменных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 = 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x &lt;&lt;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"\ny = 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y &lt;&lt; 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endl - перевод строки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Основы языка С++. Учебное пособие. М.:  Издательство МЭИ, 2013 – 80 с. ISBN 978-5-7046-1425-8.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Работа со сложными структурами данных на  языке С++. Учебное пособие. М.: Издательство МЭИ, 2015 – 48 с. ISBN 978-5-7046-1658-0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Программирование. Сборник задач. Учебное пособие.  Санкт-Петербург: Лань, 2019 – 140 с. ISBN 978-5-8114-3857-0 </a:t>
            </a:r>
            <a:r>
              <a:rPr lang="ru"/>
              <a:t>UR</a:t>
            </a:r>
            <a:r>
              <a:rPr lang="ru"/>
              <a:t>L: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https://e.lanbook.com/book/121485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 Керниган, Д.М. Ричи. Язык программирования C. – Национальный Открытый Университет "ИНТУИТ", </a:t>
            </a:r>
            <a:r>
              <a:rPr lang="ru"/>
              <a:t>2016</a:t>
            </a:r>
            <a:r>
              <a:rPr lang="ru"/>
              <a:t>. –  313 с. URL: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https://e.lanbook.com/book/100543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Структура программы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ru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"stdafx.h"</a:t>
            </a:r>
            <a:endParaRPr sz="20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описание переменных операторы…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конце обычного оператора ставится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Операторные скобки</a:t>
            </a:r>
            <a:r>
              <a:rPr lang="ru" sz="1700"/>
              <a:t>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/>
              <a:t>Подробно про stdafx (не обязательно) - </a:t>
            </a:r>
            <a:r>
              <a:rPr lang="ru" sz="800" u="sng">
                <a:solidFill>
                  <a:schemeClr val="hlink"/>
                </a:solidFill>
                <a:hlinkClick r:id="rId3"/>
              </a:rPr>
              <a:t>https://habr.com/ru/company/pvs-studio/blog/227521/</a:t>
            </a:r>
            <a:r>
              <a:rPr lang="ru" sz="800"/>
              <a:t> 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Алфавит</a:t>
            </a:r>
            <a:endParaRPr sz="28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Множество символов языка C включает: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прописные буквы латинского алфавита;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строчные буквы латинского алфавита;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арабские цифры;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разделители: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. ; : ? ! ' " | / \ ~ _ ^ ( ) { } [ ] &lt; &gt; # % &amp; - = + 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Остальные символы могут быть использованы только в символьных строках, символьных константах и комментариях. Язык C различает большие и маленькие буквы, таким образом,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/>
              <a:t> и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/>
              <a:t> – разные идентификаторы.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Литералы</a:t>
            </a:r>
            <a:endParaRPr sz="282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Литералы в языке C могут быть целые, вещественные, символьные и строковые.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Целые (можно использовать апостроф как разделитель групп разрядов):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десятичные: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10, 132, -32179, 2'147'483'647</a:t>
            </a:r>
            <a:r>
              <a:rPr lang="ru" sz="1500"/>
              <a:t>;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двоичные (предваряются символами «0b»):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0b11, 0b1010b, 0b1111'0011</a:t>
            </a:r>
            <a:r>
              <a:rPr lang="ru" sz="1500"/>
              <a:t>;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восьмеричные (предваряются символом «0»):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010, 0204, -076663</a:t>
            </a:r>
            <a:r>
              <a:rPr lang="ru" sz="1500"/>
              <a:t>;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шестнадцатеричные (предваряются символами «0х»):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0хА, 0x84, 0x7db3</a:t>
            </a:r>
            <a:r>
              <a:rPr lang="ru" sz="1500"/>
              <a:t>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Вещественные: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15.75, 1.575e1, .75, -.125</a:t>
            </a:r>
            <a:r>
              <a:rPr lang="ru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Символьные: </a:t>
            </a:r>
            <a:r>
              <a:rPr lang="ru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'?'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ru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Строковые: </a:t>
            </a:r>
            <a:r>
              <a:rPr lang="ru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"строка"</a:t>
            </a:r>
            <a:r>
              <a:rPr lang="ru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Комментарии</a:t>
            </a:r>
            <a:endParaRPr sz="282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Комментарий – это последовательность символов, которая игнорируется компилятором. Комментарий имеет следующий вид: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комментарий *</a:t>
            </a:r>
            <a:r>
              <a:rPr lang="ru" sz="1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Комментарии могут занимать несколько строк, но не могут быть вложенными.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комментарий </a:t>
            </a:r>
            <a:endParaRPr sz="1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на несколько строк */</a:t>
            </a:r>
            <a:endParaRPr sz="1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Кроме того, часть строки, следующая за символами </a:t>
            </a:r>
            <a:r>
              <a:rPr lang="ru" sz="1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ru" sz="1900"/>
              <a:t>, также рассматривается как комментарий.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ru" sz="1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комментарий до конца строки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Описание переменных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Объявление</a:t>
            </a:r>
            <a:r>
              <a:rPr lang="ru" sz="1200"/>
              <a:t> переменной </a:t>
            </a:r>
            <a:r>
              <a:rPr lang="ru" sz="1200"/>
              <a:t>задает</a:t>
            </a:r>
            <a:r>
              <a:rPr lang="ru" sz="1200"/>
              <a:t> имя и атрибуты переменной. Атрибутами переменной могут быть тип, количество элементов (для массивов), а также инициализатор. </a:t>
            </a:r>
            <a:r>
              <a:rPr b="1" lang="ru" sz="1200"/>
              <a:t>Инициализатор</a:t>
            </a:r>
            <a:r>
              <a:rPr lang="ru" sz="1200"/>
              <a:t> – это константа соответствующего типа, задающая значение, которое присваивается переменной при создании.</a:t>
            </a:r>
            <a:endParaRPr sz="1200"/>
          </a:p>
          <a:p>
            <a:pPr indent="457200" lvl="0" marL="0" marR="254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&lt;тип&gt; &lt;имя&gt; [= &lt;инициализатор&gt;] [,&lt;имя&gt; [= &lt;инициализатор&gt;] ...];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200"/>
              <a:t>Имена переменных не должны совпадать с ключевыми словами языка С.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x; 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//Объявление переменной целого типа без инициализатора.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 =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(1); 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//Переменная вещественного типа инициализируется числом 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a, b = 0; 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//Объявление двух переменных целого типа. Переменная b инициализируется значением 0.</a:t>
            </a:r>
            <a:endParaRPr sz="1200"/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Если переменная не будет объявлена, но будет использоваться далее  в программе, то программа не запустится, компилятор выдаст ошибку.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/>
              <a:t>Если переменная не будет проинициализирована, то компилятор не выдаст ошибки, но расчеты будут выполнены неверно.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Константы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М</a:t>
            </a:r>
            <a:r>
              <a:rPr b="1" lang="ru" sz="1500"/>
              <a:t>акроподстановки, директива</a:t>
            </a:r>
            <a:r>
              <a:rPr lang="ru" sz="1500"/>
              <a:t> </a:t>
            </a:r>
            <a:r>
              <a:rPr lang="ru" sz="14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endParaRPr sz="14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254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&lt;идентификатор&gt; &lt;текст&gt;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500"/>
              <a:t>Директива </a:t>
            </a:r>
            <a:r>
              <a:rPr lang="ru" sz="14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ru" sz="1500"/>
              <a:t> заменяет все вхождения идентификатора в исходном файле на текст, следующий в директиве за идентификатором. Этот процесс называется макроподстановкой.</a:t>
            </a:r>
            <a:endParaRPr sz="1500"/>
          </a:p>
          <a:p>
            <a:pPr indent="457200" lvl="0" marL="0" marR="76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N 100</a:t>
            </a:r>
            <a:endParaRPr sz="14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500"/>
              <a:t>Ключевое слово</a:t>
            </a:r>
            <a:r>
              <a:rPr lang="ru" sz="1500"/>
              <a:t> </a:t>
            </a: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4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 = 100; </a:t>
            </a:r>
            <a:r>
              <a:rPr lang="ru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является константой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254000" rtl="0" algn="l">
              <a:spcBef>
                <a:spcPts val="900"/>
              </a:spcBef>
              <a:spcAft>
                <a:spcPts val="140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M; </a:t>
            </a:r>
            <a:r>
              <a:rPr lang="ru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Ошибка – нет инициализатора!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Стандартные типы данных</a:t>
            </a:r>
            <a:endParaRPr sz="2820"/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311700" y="12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{26F13350-27DF-4E39-8C8A-CC9E312D3626}</a:tableStyleId>
              </a:tblPr>
              <a:tblGrid>
                <a:gridCol w="1754150"/>
                <a:gridCol w="6766450"/>
              </a:tblGrid>
              <a:tr h="34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Имя </a:t>
                      </a:r>
                      <a:endParaRPr b="1" sz="18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Значение</a:t>
                      </a:r>
                      <a:endParaRPr b="1" sz="18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(signed) </a:t>
                      </a:r>
                      <a:r>
                        <a:rPr lang="ru" sz="1800"/>
                        <a:t>char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символьный тип, 1 байт, диапазон от -128 до 127.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(signed) int	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целый тип, размер типа int не определяется стандартом, а зависит от компьютера и компилятора (сейчас обычно 4 байта).</a:t>
                      </a:r>
                      <a:endParaRPr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1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float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вещественный тип, 4 байта, диапазон от 1.175494351e–38 до 3.402823466e+38.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7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double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вещественный тип с двойной точностью, 8 байт, диапазон от 2.2250738585072014e–308 до 1.7976931348623158e+308.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