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7EB650-4E56-4C8F-93EE-09A18080B6FC}">
  <a:tblStyle styleId="{1F7EB650-4E56-4C8F-93EE-09A18080B6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53e2f29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53e2f29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231059778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23105977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23105977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23105977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23105977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23105977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23105977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23105977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231059778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23105977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231059778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23105977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53e2f29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53e2f29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8a72684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8a7268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8a72684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8a72684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8a72684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8a72684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8a72684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8a72684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58a72684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58a72684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8a72684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8a72684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8a726844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8a726844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8a726844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8a726844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8a72684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58a72684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231059778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23105977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231059778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231059778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36c5b3eb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36c5b3eb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bada38c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8bada38c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8bada38c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8bada38c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bada38c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8bada38c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8bada38c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8bada38c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язык C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x, S;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n, i;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x \n"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"%f"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&amp;x);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n \n"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&amp;n);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 = 0.0;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1; i &lt;= n; i++)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 = S + (x + i) / (i * i);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"S= %f"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113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Вычислить значение </a:t>
            </a:r>
            <a:r>
              <a:rPr b="1" i="1" lang="ru" sz="2913"/>
              <a:t>K</a:t>
            </a:r>
            <a:r>
              <a:rPr lang="ru" sz="2913"/>
              <a:t>-го члена ряда Фибоначчи.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Числовой ряд, в котором каждое последующее число равно сумме двух предыдущих, носит название чисел Фибоначчи.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Первое и второе число ряда равны единице.</a:t>
            </a:r>
            <a:endParaRPr sz="2913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Исходное данное </a:t>
            </a:r>
            <a:r>
              <a:rPr b="1" i="1" lang="ru" sz="2913"/>
              <a:t>К</a:t>
            </a:r>
            <a:r>
              <a:rPr lang="ru" sz="2913"/>
              <a:t> – номер искомого члена ряда. По смыслу задачи значение </a:t>
            </a:r>
            <a:r>
              <a:rPr b="1" i="1" lang="ru" sz="2913"/>
              <a:t>К</a:t>
            </a:r>
            <a:r>
              <a:rPr lang="ru" sz="2913"/>
              <a:t> должно быть больше двух.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Обозначим через </a:t>
            </a:r>
            <a:r>
              <a:rPr b="1" i="1" lang="ru" sz="2913"/>
              <a:t>Х</a:t>
            </a:r>
            <a:r>
              <a:rPr lang="ru" sz="2913"/>
              <a:t> искомое значение, а через </a:t>
            </a:r>
            <a:r>
              <a:rPr b="1" i="1" lang="ru" sz="2913"/>
              <a:t>Х1</a:t>
            </a:r>
            <a:r>
              <a:rPr lang="ru" sz="2913"/>
              <a:t> и </a:t>
            </a:r>
            <a:r>
              <a:rPr b="1" i="1" lang="ru" sz="2913"/>
              <a:t>Х2</a:t>
            </a:r>
            <a:r>
              <a:rPr lang="ru" sz="2913"/>
              <a:t> – значения двух предыдущих членов ряда.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Тогда </a:t>
            </a:r>
            <a:r>
              <a:rPr b="1" i="1" lang="ru" sz="2913"/>
              <a:t>Х = Х1 + Х2</a:t>
            </a:r>
            <a:r>
              <a:rPr lang="ru" sz="2913"/>
              <a:t>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Обозначим через </a:t>
            </a:r>
            <a:r>
              <a:rPr b="1" i="1" lang="ru" sz="2913"/>
              <a:t>i</a:t>
            </a:r>
            <a:r>
              <a:rPr lang="ru" sz="2913"/>
              <a:t> номер подсчитанного значения </a:t>
            </a:r>
            <a:r>
              <a:rPr b="1" i="1" lang="ru" sz="2913"/>
              <a:t>Х</a:t>
            </a:r>
            <a:r>
              <a:rPr lang="ru" sz="2913"/>
              <a:t>.</a:t>
            </a:r>
            <a:endParaRPr sz="2913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Решение начинается с ввода значения </a:t>
            </a:r>
            <a:r>
              <a:rPr b="1" i="1" lang="ru" sz="2913"/>
              <a:t>К</a:t>
            </a:r>
            <a:r>
              <a:rPr lang="ru" sz="2913"/>
              <a:t>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После этого нужно проверить, является ли полученное значение допустимым. Это называется проверкой аномалий.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Если аномалии нет, можно решать задачу.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Решение начинается с присвоения переменным </a:t>
            </a:r>
            <a:r>
              <a:rPr b="1" i="1" lang="ru" sz="2913"/>
              <a:t>Х1</a:t>
            </a:r>
            <a:r>
              <a:rPr lang="ru" sz="2913"/>
              <a:t> и </a:t>
            </a:r>
            <a:r>
              <a:rPr b="1" i="1" lang="ru" sz="2913"/>
              <a:t>Х2</a:t>
            </a:r>
            <a:r>
              <a:rPr lang="ru" sz="2913"/>
              <a:t> начального значения, после этого можно рассчитать значение </a:t>
            </a:r>
            <a:r>
              <a:rPr b="1" i="1" lang="ru" sz="2913"/>
              <a:t>Х</a:t>
            </a:r>
            <a:r>
              <a:rPr lang="ru" sz="2913"/>
              <a:t>.</a:t>
            </a:r>
            <a:endParaRPr sz="2913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При этом </a:t>
            </a:r>
            <a:r>
              <a:rPr b="1" i="1" lang="ru" sz="2913"/>
              <a:t>i</a:t>
            </a:r>
            <a:r>
              <a:rPr lang="ru" sz="2913"/>
              <a:t> получает следующее значение. 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Если </a:t>
            </a:r>
            <a:r>
              <a:rPr b="1" i="1" lang="ru" sz="2913"/>
              <a:t>i = К</a:t>
            </a:r>
            <a:r>
              <a:rPr lang="ru" sz="2913"/>
              <a:t>, то результат получен, и его надо напечатать (значение </a:t>
            </a:r>
            <a:r>
              <a:rPr b="1" i="1" lang="ru" sz="2913"/>
              <a:t>Х</a:t>
            </a:r>
            <a:r>
              <a:rPr lang="ru" sz="2913"/>
              <a:t>), в противном  случае надо подготовить следующий шаг подсчёта </a:t>
            </a:r>
            <a:r>
              <a:rPr b="1" i="1" lang="ru" sz="2913"/>
              <a:t>Х</a:t>
            </a:r>
            <a:r>
              <a:rPr lang="ru" sz="2913"/>
              <a:t>, для этого надо переписать  значение </a:t>
            </a:r>
            <a:r>
              <a:rPr b="1" i="1" lang="ru" sz="2913"/>
              <a:t>Х2</a:t>
            </a:r>
            <a:r>
              <a:rPr lang="ru" sz="2913"/>
              <a:t> в </a:t>
            </a:r>
            <a:r>
              <a:rPr b="1" i="1" lang="ru" sz="2913"/>
              <a:t>Х1</a:t>
            </a:r>
            <a:r>
              <a:rPr lang="ru" sz="2913"/>
              <a:t> и значение </a:t>
            </a:r>
            <a:r>
              <a:rPr b="1" i="1" lang="ru" sz="2913"/>
              <a:t>Х</a:t>
            </a:r>
            <a:r>
              <a:rPr lang="ru" sz="2913"/>
              <a:t> в </a:t>
            </a:r>
            <a:r>
              <a:rPr b="1" i="1" lang="ru" sz="2913"/>
              <a:t>Х2</a:t>
            </a:r>
            <a:r>
              <a:rPr lang="ru" sz="2913"/>
              <a:t>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Таким образом, в </a:t>
            </a:r>
            <a:r>
              <a:rPr b="1" i="1" lang="ru" sz="2913"/>
              <a:t>Х1</a:t>
            </a:r>
            <a:r>
              <a:rPr lang="ru" sz="2913"/>
              <a:t> и </a:t>
            </a:r>
            <a:r>
              <a:rPr b="1" i="1" lang="ru" sz="2913"/>
              <a:t>Х2</a:t>
            </a:r>
            <a:r>
              <a:rPr lang="ru" sz="2913"/>
              <a:t> будут находиться два последних рассчитанных члена ряда, и можно получить следующий член </a:t>
            </a:r>
            <a:r>
              <a:rPr b="1" i="1" lang="ru" sz="2913"/>
              <a:t>Х</a:t>
            </a:r>
            <a:r>
              <a:rPr lang="ru" sz="2913"/>
              <a:t>.</a:t>
            </a:r>
            <a:endParaRPr sz="2913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4451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{1F7EB650-4E56-4C8F-93EE-09A18080B6FC}</a:tableStyleId>
              </a:tblPr>
              <a:tblGrid>
                <a:gridCol w="809750"/>
                <a:gridCol w="2299700"/>
                <a:gridCol w="1542500"/>
                <a:gridCol w="1951050"/>
                <a:gridCol w="1650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Имя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Смысл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Структура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Диапазон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Исходные данные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</a:t>
                      </a:r>
                      <a:r>
                        <a:rPr lang="ru"/>
                        <a:t>омер искомого члена ряда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K&gt;2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Выходные данные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</a:t>
                      </a:r>
                      <a:r>
                        <a:rPr lang="ru"/>
                        <a:t>скомое значение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Промежуточные данные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Порядковый номер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i-2 члена ряда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i-1 члена ряда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3608363" y="93775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6082963" y="3082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X1</a:t>
            </a:r>
            <a:r>
              <a:rPr lang="ru"/>
              <a:t> = 1</a:t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6082963" y="8269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X2</a:t>
            </a:r>
            <a:r>
              <a:rPr lang="ru"/>
              <a:t> = 1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3608363" y="689850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K</a:t>
            </a:r>
            <a:endParaRPr/>
          </a:p>
        </p:txBody>
      </p:sp>
      <p:cxnSp>
        <p:nvCxnSpPr>
          <p:cNvPr id="207" name="Google Shape;207;p28"/>
          <p:cNvCxnSpPr>
            <a:stCxn id="203" idx="4"/>
            <a:endCxn id="206" idx="0"/>
          </p:cNvCxnSpPr>
          <p:nvPr/>
        </p:nvCxnSpPr>
        <p:spPr>
          <a:xfrm>
            <a:off x="4270013" y="546775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8"/>
          <p:cNvCxnSpPr>
            <a:stCxn id="204" idx="2"/>
            <a:endCxn id="205" idx="0"/>
          </p:cNvCxnSpPr>
          <p:nvPr/>
        </p:nvCxnSpPr>
        <p:spPr>
          <a:xfrm>
            <a:off x="6744613" y="6898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8"/>
          <p:cNvSpPr/>
          <p:nvPr/>
        </p:nvSpPr>
        <p:spPr>
          <a:xfrm>
            <a:off x="3608363" y="120853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</a:t>
            </a:r>
            <a:r>
              <a:rPr lang="ru"/>
              <a:t> &gt; 2</a:t>
            </a:r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4270013" y="10714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8"/>
          <p:cNvSpPr/>
          <p:nvPr/>
        </p:nvSpPr>
        <p:spPr>
          <a:xfrm>
            <a:off x="2285075" y="1998703"/>
            <a:ext cx="1323300" cy="4770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“ошибка”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3087000" y="11056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cxnSp>
        <p:nvCxnSpPr>
          <p:cNvPr id="213" name="Google Shape;213;p28"/>
          <p:cNvCxnSpPr>
            <a:stCxn id="209" idx="3"/>
            <a:endCxn id="204" idx="0"/>
          </p:cNvCxnSpPr>
          <p:nvPr/>
        </p:nvCxnSpPr>
        <p:spPr>
          <a:xfrm flipH="1" rot="10800000">
            <a:off x="4931663" y="308238"/>
            <a:ext cx="1812900" cy="1186500"/>
          </a:xfrm>
          <a:prstGeom prst="bentConnector4">
            <a:avLst>
              <a:gd fmla="val 31753" name="adj1"/>
              <a:gd fmla="val 12006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>
            <a:endCxn id="211" idx="0"/>
          </p:cNvCxnSpPr>
          <p:nvPr/>
        </p:nvCxnSpPr>
        <p:spPr>
          <a:xfrm flipH="1">
            <a:off x="2946725" y="1494703"/>
            <a:ext cx="661500" cy="504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 txBox="1"/>
          <p:nvPr/>
        </p:nvSpPr>
        <p:spPr>
          <a:xfrm>
            <a:off x="5030125" y="1105600"/>
            <a:ext cx="4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6082963" y="13456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r>
              <a:rPr lang="ru"/>
              <a:t> = 2</a:t>
            </a:r>
            <a:endParaRPr/>
          </a:p>
        </p:txBody>
      </p:sp>
      <p:cxnSp>
        <p:nvCxnSpPr>
          <p:cNvPr id="217" name="Google Shape;217;p28"/>
          <p:cNvCxnSpPr>
            <a:stCxn id="205" idx="2"/>
            <a:endCxn id="216" idx="0"/>
          </p:cNvCxnSpPr>
          <p:nvPr/>
        </p:nvCxnSpPr>
        <p:spPr>
          <a:xfrm>
            <a:off x="6744613" y="120855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8"/>
          <p:cNvSpPr/>
          <p:nvPr/>
        </p:nvSpPr>
        <p:spPr>
          <a:xfrm>
            <a:off x="6082963" y="207388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</a:t>
            </a:r>
            <a:r>
              <a:rPr lang="ru"/>
              <a:t> &lt; K</a:t>
            </a:r>
            <a:endParaRPr/>
          </a:p>
        </p:txBody>
      </p:sp>
      <p:cxnSp>
        <p:nvCxnSpPr>
          <p:cNvPr id="219" name="Google Shape;219;p28"/>
          <p:cNvCxnSpPr>
            <a:stCxn id="216" idx="2"/>
            <a:endCxn id="218" idx="0"/>
          </p:cNvCxnSpPr>
          <p:nvPr/>
        </p:nvCxnSpPr>
        <p:spPr>
          <a:xfrm>
            <a:off x="6744613" y="1727250"/>
            <a:ext cx="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8"/>
          <p:cNvSpPr/>
          <p:nvPr/>
        </p:nvSpPr>
        <p:spPr>
          <a:xfrm>
            <a:off x="6082963" y="29176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 = X1 + X2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6082963" y="34334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X1 = X2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6082963" y="394642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X2 = X</a:t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6082963" y="44536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cxnSp>
        <p:nvCxnSpPr>
          <p:cNvPr id="224" name="Google Shape;224;p28"/>
          <p:cNvCxnSpPr>
            <a:stCxn id="218" idx="2"/>
            <a:endCxn id="220" idx="0"/>
          </p:cNvCxnSpPr>
          <p:nvPr/>
        </p:nvCxnSpPr>
        <p:spPr>
          <a:xfrm>
            <a:off x="6744613" y="2646288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8"/>
          <p:cNvCxnSpPr>
            <a:stCxn id="220" idx="2"/>
            <a:endCxn id="221" idx="0"/>
          </p:cNvCxnSpPr>
          <p:nvPr/>
        </p:nvCxnSpPr>
        <p:spPr>
          <a:xfrm>
            <a:off x="6744613" y="3299238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8"/>
          <p:cNvCxnSpPr>
            <a:stCxn id="221" idx="2"/>
            <a:endCxn id="222" idx="0"/>
          </p:cNvCxnSpPr>
          <p:nvPr/>
        </p:nvCxnSpPr>
        <p:spPr>
          <a:xfrm>
            <a:off x="6744613" y="3815063"/>
            <a:ext cx="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8"/>
          <p:cNvCxnSpPr>
            <a:stCxn id="222" idx="2"/>
            <a:endCxn id="223" idx="0"/>
          </p:cNvCxnSpPr>
          <p:nvPr/>
        </p:nvCxnSpPr>
        <p:spPr>
          <a:xfrm>
            <a:off x="6744613" y="4328025"/>
            <a:ext cx="0" cy="1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8"/>
          <p:cNvCxnSpPr>
            <a:stCxn id="223" idx="2"/>
          </p:cNvCxnSpPr>
          <p:nvPr/>
        </p:nvCxnSpPr>
        <p:spPr>
          <a:xfrm rot="-5400000">
            <a:off x="5321713" y="3411750"/>
            <a:ext cx="2846400" cy="600"/>
          </a:xfrm>
          <a:prstGeom prst="bentConnector5">
            <a:avLst>
              <a:gd fmla="val -8366" name="adj1"/>
              <a:gd fmla="val 168277083" name="adj2"/>
              <a:gd fmla="val 9999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8"/>
          <p:cNvSpPr txBox="1"/>
          <p:nvPr/>
        </p:nvSpPr>
        <p:spPr>
          <a:xfrm>
            <a:off x="6744625" y="2475700"/>
            <a:ext cx="4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4501463" y="2917650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X</a:t>
            </a:r>
            <a:endParaRPr/>
          </a:p>
        </p:txBody>
      </p:sp>
      <p:cxnSp>
        <p:nvCxnSpPr>
          <p:cNvPr id="231" name="Google Shape;231;p28"/>
          <p:cNvCxnSpPr>
            <a:stCxn id="218" idx="1"/>
            <a:endCxn id="230" idx="0"/>
          </p:cNvCxnSpPr>
          <p:nvPr/>
        </p:nvCxnSpPr>
        <p:spPr>
          <a:xfrm flipH="1">
            <a:off x="5163163" y="2360088"/>
            <a:ext cx="919800" cy="55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 txBox="1"/>
          <p:nvPr/>
        </p:nvSpPr>
        <p:spPr>
          <a:xfrm>
            <a:off x="5559775" y="19599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3608363" y="3946463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cxnSp>
        <p:nvCxnSpPr>
          <p:cNvPr id="234" name="Google Shape;234;p28"/>
          <p:cNvCxnSpPr>
            <a:stCxn id="211" idx="4"/>
            <a:endCxn id="233" idx="0"/>
          </p:cNvCxnSpPr>
          <p:nvPr/>
        </p:nvCxnSpPr>
        <p:spPr>
          <a:xfrm flipH="1" rot="-5400000">
            <a:off x="2872925" y="2549503"/>
            <a:ext cx="1470900" cy="1323300"/>
          </a:xfrm>
          <a:prstGeom prst="bentConnector3">
            <a:avLst>
              <a:gd fmla="val 783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8"/>
          <p:cNvCxnSpPr>
            <a:stCxn id="230" idx="4"/>
            <a:endCxn id="233" idx="0"/>
          </p:cNvCxnSpPr>
          <p:nvPr/>
        </p:nvCxnSpPr>
        <p:spPr>
          <a:xfrm rot="5400000">
            <a:off x="4393013" y="3176250"/>
            <a:ext cx="647100" cy="8931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2683200" y="289950"/>
            <a:ext cx="6149100" cy="4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K, i;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X, X1, X2;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K \n"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&amp;K);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 &gt; 2)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 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X1 = 1;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X2 = 1;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2; i &lt; K; i++)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X = X1 + X2;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X1 = X2;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X2 = X;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 %d"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X);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lang="ru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"Error"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ц</a:t>
            </a:r>
            <a:r>
              <a:rPr lang="ru"/>
              <a:t>икла с предусловием</a:t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549825" y="2606525"/>
            <a:ext cx="1498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Тело цикла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420375" y="1455425"/>
            <a:ext cx="1757100" cy="81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3143175" y="4217050"/>
            <a:ext cx="9600" cy="2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30"/>
          <p:cNvCxnSpPr>
            <a:endCxn id="249" idx="0"/>
          </p:cNvCxnSpPr>
          <p:nvPr/>
        </p:nvCxnSpPr>
        <p:spPr>
          <a:xfrm>
            <a:off x="1290525" y="1017725"/>
            <a:ext cx="8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0"/>
          <p:cNvCxnSpPr>
            <a:stCxn id="249" idx="2"/>
            <a:endCxn id="248" idx="0"/>
          </p:cNvCxnSpPr>
          <p:nvPr/>
        </p:nvCxnSpPr>
        <p:spPr>
          <a:xfrm>
            <a:off x="1298925" y="2265425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 txBox="1"/>
          <p:nvPr/>
        </p:nvSpPr>
        <p:spPr>
          <a:xfrm>
            <a:off x="1364100" y="2159675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cxnSp>
        <p:nvCxnSpPr>
          <p:cNvPr id="254" name="Google Shape;254;p30"/>
          <p:cNvCxnSpPr>
            <a:stCxn id="248" idx="2"/>
          </p:cNvCxnSpPr>
          <p:nvPr/>
        </p:nvCxnSpPr>
        <p:spPr>
          <a:xfrm flipH="1" rot="5400000">
            <a:off x="304575" y="2184875"/>
            <a:ext cx="1981500" cy="7200"/>
          </a:xfrm>
          <a:prstGeom prst="bentConnector5">
            <a:avLst>
              <a:gd fmla="val -12017" name="adj1"/>
              <a:gd fmla="val 13711458" name="adj2"/>
              <a:gd fmla="val 9952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>
            <a:stCxn id="249" idx="3"/>
          </p:cNvCxnSpPr>
          <p:nvPr/>
        </p:nvCxnSpPr>
        <p:spPr>
          <a:xfrm flipH="1">
            <a:off x="1301175" y="1860425"/>
            <a:ext cx="876300" cy="2194800"/>
          </a:xfrm>
          <a:prstGeom prst="bentConnector4">
            <a:avLst>
              <a:gd fmla="val -27174" name="adj1"/>
              <a:gd fmla="val 826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0"/>
          <p:cNvSpPr txBox="1"/>
          <p:nvPr/>
        </p:nvSpPr>
        <p:spPr>
          <a:xfrm>
            <a:off x="1979850" y="145542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63275" y="1017725"/>
            <a:ext cx="56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Цикл while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(&lt;Условие&gt;)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&lt;Тело цикла&gt;;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В этом операторе 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&lt;Тело цикла&gt;</a:t>
            </a:r>
            <a:r>
              <a:rPr lang="ru" sz="1400"/>
              <a:t> будет выполняться до тех пор, пока значение выражения 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&lt;Условие&gt;</a:t>
            </a:r>
            <a:r>
              <a:rPr lang="ru" sz="1400"/>
              <a:t> истинно.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Если при входе в цикл значение выражения 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&lt;Условие&gt;</a:t>
            </a:r>
            <a:r>
              <a:rPr lang="ru" sz="1400"/>
              <a:t> есть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400"/>
              <a:t>,  тело цикла не выполнится ни разу.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цикла с постусловием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865275" y="1508525"/>
            <a:ext cx="1498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Тело цикла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735825" y="2422325"/>
            <a:ext cx="1757100" cy="81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1675650" y="323232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311700" y="242232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да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7" name="Google Shape;267;p31"/>
          <p:cNvCxnSpPr>
            <a:endCxn id="263" idx="0"/>
          </p:cNvCxnSpPr>
          <p:nvPr/>
        </p:nvCxnSpPr>
        <p:spPr>
          <a:xfrm>
            <a:off x="1607175" y="1017725"/>
            <a:ext cx="720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1"/>
          <p:cNvCxnSpPr>
            <a:stCxn id="263" idx="2"/>
            <a:endCxn id="264" idx="0"/>
          </p:cNvCxnSpPr>
          <p:nvPr/>
        </p:nvCxnSpPr>
        <p:spPr>
          <a:xfrm>
            <a:off x="1614375" y="2081225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1"/>
          <p:cNvCxnSpPr>
            <a:stCxn id="264" idx="2"/>
          </p:cNvCxnSpPr>
          <p:nvPr/>
        </p:nvCxnSpPr>
        <p:spPr>
          <a:xfrm>
            <a:off x="1614375" y="3232325"/>
            <a:ext cx="24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1"/>
          <p:cNvCxnSpPr>
            <a:stCxn id="264" idx="1"/>
          </p:cNvCxnSpPr>
          <p:nvPr/>
        </p:nvCxnSpPr>
        <p:spPr>
          <a:xfrm flipH="1" rot="10800000">
            <a:off x="735825" y="1217825"/>
            <a:ext cx="861900" cy="1609500"/>
          </a:xfrm>
          <a:prstGeom prst="bentConnector4">
            <a:avLst>
              <a:gd fmla="val -49208" name="adj1"/>
              <a:gd fmla="val 9941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52775" y="1152475"/>
            <a:ext cx="56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&lt;Тело цикла&gt;;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&lt;Условие&gt;)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400"/>
              <a:t>При работе такого цикла, сначала  выполняются все операторы тела цикла, затем вычисляется логическое выражение 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&lt;Условие&gt;</a:t>
            </a:r>
            <a:r>
              <a:rPr lang="ru" sz="1400"/>
              <a:t>, записанное после </a:t>
            </a: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Если значение этого выражения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400"/>
              <a:t>,  повторяется выполнение тела цикла.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Если значение выражения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400"/>
              <a:t>, цикл заканчивается.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/>
          <p:nvPr/>
        </p:nvSpPr>
        <p:spPr>
          <a:xfrm>
            <a:off x="3955663" y="727225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6442513" y="3527963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3955663" y="18419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Fact</a:t>
            </a:r>
            <a:r>
              <a:rPr lang="ru"/>
              <a:t> = 1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3955663" y="23606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1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3776963" y="3219338"/>
            <a:ext cx="16689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Fact = Fact * i</a:t>
            </a:r>
            <a:endParaRPr sz="1000"/>
          </a:p>
        </p:txBody>
      </p:sp>
      <p:sp>
        <p:nvSpPr>
          <p:cNvPr id="281" name="Google Shape;281;p32"/>
          <p:cNvSpPr/>
          <p:nvPr/>
        </p:nvSpPr>
        <p:spPr>
          <a:xfrm>
            <a:off x="3950063" y="37378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3955663" y="1323300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n</a:t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6301678" y="2885625"/>
            <a:ext cx="16050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Fact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3949763" y="4280213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&lt;= n</a:t>
            </a:r>
            <a:endParaRPr/>
          </a:p>
        </p:txBody>
      </p:sp>
      <p:cxnSp>
        <p:nvCxnSpPr>
          <p:cNvPr id="285" name="Google Shape;285;p32"/>
          <p:cNvCxnSpPr>
            <a:stCxn id="276" idx="4"/>
            <a:endCxn id="282" idx="0"/>
          </p:cNvCxnSpPr>
          <p:nvPr/>
        </p:nvCxnSpPr>
        <p:spPr>
          <a:xfrm>
            <a:off x="4617313" y="1180225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2"/>
          <p:cNvCxnSpPr>
            <a:stCxn id="282" idx="4"/>
            <a:endCxn id="278" idx="0"/>
          </p:cNvCxnSpPr>
          <p:nvPr/>
        </p:nvCxnSpPr>
        <p:spPr>
          <a:xfrm>
            <a:off x="4617313" y="17049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2"/>
          <p:cNvCxnSpPr>
            <a:stCxn id="278" idx="2"/>
            <a:endCxn id="279" idx="0"/>
          </p:cNvCxnSpPr>
          <p:nvPr/>
        </p:nvCxnSpPr>
        <p:spPr>
          <a:xfrm>
            <a:off x="4617313" y="222357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2"/>
          <p:cNvCxnSpPr>
            <a:stCxn id="279" idx="2"/>
            <a:endCxn id="280" idx="0"/>
          </p:cNvCxnSpPr>
          <p:nvPr/>
        </p:nvCxnSpPr>
        <p:spPr>
          <a:xfrm rot="5400000">
            <a:off x="4375813" y="2977750"/>
            <a:ext cx="477000" cy="60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2"/>
          <p:cNvCxnSpPr>
            <a:stCxn id="280" idx="2"/>
            <a:endCxn id="281" idx="0"/>
          </p:cNvCxnSpPr>
          <p:nvPr/>
        </p:nvCxnSpPr>
        <p:spPr>
          <a:xfrm>
            <a:off x="4611413" y="3600938"/>
            <a:ext cx="30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2"/>
          <p:cNvCxnSpPr>
            <a:stCxn id="281" idx="2"/>
            <a:endCxn id="284" idx="0"/>
          </p:cNvCxnSpPr>
          <p:nvPr/>
        </p:nvCxnSpPr>
        <p:spPr>
          <a:xfrm flipH="1">
            <a:off x="4611413" y="4119463"/>
            <a:ext cx="3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2"/>
          <p:cNvCxnSpPr>
            <a:stCxn id="284" idx="1"/>
          </p:cNvCxnSpPr>
          <p:nvPr/>
        </p:nvCxnSpPr>
        <p:spPr>
          <a:xfrm flipH="1" rot="10800000">
            <a:off x="3949763" y="2942513"/>
            <a:ext cx="661500" cy="1623900"/>
          </a:xfrm>
          <a:prstGeom prst="bentConnector4">
            <a:avLst>
              <a:gd fmla="val -62188" name="adj1"/>
              <a:gd fmla="val 985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2"/>
          <p:cNvCxnSpPr>
            <a:stCxn id="284" idx="3"/>
            <a:endCxn id="283" idx="0"/>
          </p:cNvCxnSpPr>
          <p:nvPr/>
        </p:nvCxnSpPr>
        <p:spPr>
          <a:xfrm flipH="1" rot="10800000">
            <a:off x="5273063" y="2885513"/>
            <a:ext cx="1831200" cy="1680900"/>
          </a:xfrm>
          <a:prstGeom prst="bentConnector4">
            <a:avLst>
              <a:gd fmla="val 28086" name="adj1"/>
              <a:gd fmla="val 1141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2"/>
          <p:cNvCxnSpPr>
            <a:stCxn id="283" idx="4"/>
            <a:endCxn id="277" idx="0"/>
          </p:cNvCxnSpPr>
          <p:nvPr/>
        </p:nvCxnSpPr>
        <p:spPr>
          <a:xfrm>
            <a:off x="7104178" y="3267225"/>
            <a:ext cx="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2"/>
          <p:cNvSpPr txBox="1"/>
          <p:nvPr/>
        </p:nvSpPr>
        <p:spPr>
          <a:xfrm>
            <a:off x="5273075" y="4166225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3538400" y="4166225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96" name="Google Shape;296;p32"/>
          <p:cNvSpPr txBox="1"/>
          <p:nvPr>
            <p:ph type="title"/>
          </p:nvPr>
        </p:nvSpPr>
        <p:spPr>
          <a:xfrm>
            <a:off x="411250" y="42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3</a:t>
            </a:r>
            <a:endParaRPr sz="2820"/>
          </a:p>
        </p:txBody>
      </p:sp>
      <p:sp>
        <p:nvSpPr>
          <p:cNvPr id="297" name="Google Shape;297;p32"/>
          <p:cNvSpPr txBox="1"/>
          <p:nvPr/>
        </p:nvSpPr>
        <p:spPr>
          <a:xfrm>
            <a:off x="411250" y="1194450"/>
            <a:ext cx="265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Поиск факториала числа n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3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Fact, i, n;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 = 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&gt;&gt; n;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Fact = 1;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 = 1;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Fact = Fact * i;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 = i + 1;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&lt;= n);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"n! = "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Fact &lt;&lt;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Массивы</a:t>
            </a:r>
            <a:endParaRPr sz="2820"/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- это упорядоченная непрерывная в памяти совокупность однотипных компонентов, имеющая имя.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Массив </a:t>
            </a:r>
            <a:r>
              <a:rPr b="1" lang="ru"/>
              <a:t>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Массив – это совокупность данных, которая обладает следующими свойствами: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элементы массива имеют один и тот же тип;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массив имеет одно имя для всех элементов;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 к конкретному элементу массива осуществляется по индексу (индексам).</a:t>
            </a:r>
            <a:endParaRPr/>
          </a:p>
        </p:txBody>
      </p:sp>
      <p:graphicFrame>
        <p:nvGraphicFramePr>
          <p:cNvPr id="310" name="Google Shape;310;p34"/>
          <p:cNvGraphicFramePr/>
          <p:nvPr/>
        </p:nvGraphicFramePr>
        <p:xfrm>
          <a:off x="1670750" y="192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{1F7EB650-4E56-4C8F-93EE-09A18080B6FC}</a:tableStyleId>
              </a:tblPr>
              <a:tblGrid>
                <a:gridCol w="425300"/>
                <a:gridCol w="425300"/>
                <a:gridCol w="425300"/>
                <a:gridCol w="425300"/>
                <a:gridCol w="425300"/>
                <a:gridCol w="425300"/>
                <a:gridCol w="425300"/>
                <a:gridCol w="425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</a:t>
                      </a:r>
                      <a:r>
                        <a:rPr baseline="-25000" lang="ru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</a:t>
                      </a:r>
                      <a:r>
                        <a:rPr baseline="-25000" lang="ru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</a:t>
                      </a:r>
                      <a:r>
                        <a:rPr baseline="-25000" lang="ru"/>
                        <a:t>n</a:t>
                      </a:r>
                      <a:endParaRPr baseline="-25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Массивы. Объявление и инициализация массива</a:t>
            </a:r>
            <a:endParaRPr sz="2820"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Объявление массива имеет следующий синтаксис: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&lt;спецификация типа&gt; &lt;имя&gt;</a:t>
            </a:r>
            <a:r>
              <a:rPr lang="ru" sz="17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[&lt;константное выражение&gt;]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Квадратные скобки, следующие за именем, – признак того, что переменная является массивом. Константное выражение, заключенное в квадратные скобки определяет число элементов в массиве. </a:t>
            </a:r>
            <a:r>
              <a:rPr b="1" lang="ru" sz="1700"/>
              <a:t>Индексация элементов массива в языке C++ начинается с нуля.</a:t>
            </a:r>
            <a:r>
              <a:rPr lang="ru" sz="1700"/>
              <a:t> Таким образом, последний элемент массива имеет индекс на единицу меньше, чем число элементов массива.</a:t>
            </a:r>
            <a:endParaRPr sz="1700"/>
          </a:p>
          <a:p>
            <a:pPr indent="457200" lvl="0" marL="0" marR="254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x[10]; </a:t>
            </a:r>
            <a:r>
              <a:rPr lang="ru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Одномерный массив из 10 целых чисел.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a[3] = {0, 1, 2};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{0, 1, 2}; </a:t>
            </a:r>
            <a:r>
              <a:rPr lang="ru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Массивы. Ввод и вывод</a:t>
            </a:r>
            <a:endParaRPr sz="2820"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языке C нет возможности вводить и выводить весь массив одним оператором ввода/вывода. Можно вводить и выводить только один элемент массива. Следовательно, для того чтобы ввести</a:t>
            </a:r>
            <a:r>
              <a:rPr lang="ru" sz="1400"/>
              <a:t> </a:t>
            </a:r>
            <a:r>
              <a:rPr lang="ru" sz="1400"/>
              <a:t>весь массив, надо использовать цикл.</a:t>
            </a:r>
            <a:endParaRPr sz="14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a[10], n, i;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Объявляем массив и переменную для количества элементов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количество элементов массива (от 0 до 9):"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&amp;n);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количества элементов массива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= 0; i &lt; n; i++) { </a:t>
            </a:r>
            <a:r>
              <a:rPr lang="ru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массива по одному элементу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&amp;a[i]);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Вывод также осуществляется в цикле.</a:t>
            </a:r>
            <a:endParaRPr sz="14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= 0; i &lt; n; i++)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"a[%d] = %3d\n"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 + 1, a[i]);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2920938" y="125250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111663" y="3806100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2920938" y="124000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X[0]</a:t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2920938" y="17586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1</a:t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1427498" y="384180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X[i]</a:t>
            </a:r>
            <a:endParaRPr sz="1000"/>
          </a:p>
        </p:txBody>
      </p:sp>
      <p:sp>
        <p:nvSpPr>
          <p:cNvPr id="332" name="Google Shape;332;p37"/>
          <p:cNvSpPr/>
          <p:nvPr/>
        </p:nvSpPr>
        <p:spPr>
          <a:xfrm>
            <a:off x="2914988" y="471888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2920938" y="721325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X</a:t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5943378" y="3143950"/>
            <a:ext cx="16599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max</a:t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914988" y="242338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336" name="Google Shape;336;p37"/>
          <p:cNvCxnSpPr>
            <a:stCxn id="327" idx="4"/>
            <a:endCxn id="333" idx="0"/>
          </p:cNvCxnSpPr>
          <p:nvPr/>
        </p:nvCxnSpPr>
        <p:spPr>
          <a:xfrm>
            <a:off x="3582588" y="578250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7"/>
          <p:cNvCxnSpPr>
            <a:stCxn id="333" idx="4"/>
            <a:endCxn id="329" idx="0"/>
          </p:cNvCxnSpPr>
          <p:nvPr/>
        </p:nvCxnSpPr>
        <p:spPr>
          <a:xfrm>
            <a:off x="3582588" y="110292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7"/>
          <p:cNvCxnSpPr>
            <a:stCxn id="329" idx="2"/>
            <a:endCxn id="330" idx="0"/>
          </p:cNvCxnSpPr>
          <p:nvPr/>
        </p:nvCxnSpPr>
        <p:spPr>
          <a:xfrm>
            <a:off x="3582588" y="16216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7"/>
          <p:cNvCxnSpPr>
            <a:stCxn id="330" idx="2"/>
            <a:endCxn id="335" idx="0"/>
          </p:cNvCxnSpPr>
          <p:nvPr/>
        </p:nvCxnSpPr>
        <p:spPr>
          <a:xfrm rot="5400000">
            <a:off x="3437988" y="2278875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7"/>
          <p:cNvCxnSpPr>
            <a:stCxn id="335" idx="3"/>
            <a:endCxn id="334" idx="0"/>
          </p:cNvCxnSpPr>
          <p:nvPr/>
        </p:nvCxnSpPr>
        <p:spPr>
          <a:xfrm>
            <a:off x="4238288" y="2709588"/>
            <a:ext cx="2535000" cy="43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7"/>
          <p:cNvCxnSpPr>
            <a:stCxn id="334" idx="4"/>
            <a:endCxn id="328" idx="0"/>
          </p:cNvCxnSpPr>
          <p:nvPr/>
        </p:nvCxnSpPr>
        <p:spPr>
          <a:xfrm>
            <a:off x="6773328" y="3525550"/>
            <a:ext cx="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7"/>
          <p:cNvSpPr txBox="1"/>
          <p:nvPr/>
        </p:nvSpPr>
        <p:spPr>
          <a:xfrm>
            <a:off x="4163175" y="22501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3645875" y="2871525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44" name="Google Shape;344;p37"/>
          <p:cNvSpPr txBox="1"/>
          <p:nvPr>
            <p:ph type="title"/>
          </p:nvPr>
        </p:nvSpPr>
        <p:spPr>
          <a:xfrm>
            <a:off x="311700" y="48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4</a:t>
            </a:r>
            <a:endParaRPr sz="2820"/>
          </a:p>
        </p:txBody>
      </p:sp>
      <p:cxnSp>
        <p:nvCxnSpPr>
          <p:cNvPr id="345" name="Google Shape;345;p37"/>
          <p:cNvCxnSpPr>
            <a:stCxn id="335" idx="2"/>
            <a:endCxn id="346" idx="0"/>
          </p:cNvCxnSpPr>
          <p:nvPr/>
        </p:nvCxnSpPr>
        <p:spPr>
          <a:xfrm flipH="1">
            <a:off x="3575138" y="2995788"/>
            <a:ext cx="15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7"/>
          <p:cNvCxnSpPr>
            <a:stCxn id="332" idx="1"/>
            <a:endCxn id="335" idx="0"/>
          </p:cNvCxnSpPr>
          <p:nvPr/>
        </p:nvCxnSpPr>
        <p:spPr>
          <a:xfrm flipH="1" rot="10800000">
            <a:off x="2914988" y="2423288"/>
            <a:ext cx="661800" cy="2486400"/>
          </a:xfrm>
          <a:prstGeom prst="bentConnector4">
            <a:avLst>
              <a:gd fmla="val -264440" name="adj1"/>
              <a:gd fmla="val 10957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7"/>
          <p:cNvSpPr/>
          <p:nvPr/>
        </p:nvSpPr>
        <p:spPr>
          <a:xfrm>
            <a:off x="2497400" y="3160800"/>
            <a:ext cx="21555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&lt; X[i]</a:t>
            </a:r>
            <a:endParaRPr/>
          </a:p>
        </p:txBody>
      </p:sp>
      <p:cxnSp>
        <p:nvCxnSpPr>
          <p:cNvPr id="348" name="Google Shape;348;p37"/>
          <p:cNvCxnSpPr>
            <a:stCxn id="346" idx="1"/>
            <a:endCxn id="331" idx="0"/>
          </p:cNvCxnSpPr>
          <p:nvPr/>
        </p:nvCxnSpPr>
        <p:spPr>
          <a:xfrm flipH="1">
            <a:off x="2089100" y="3492900"/>
            <a:ext cx="408300" cy="34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7"/>
          <p:cNvCxnSpPr>
            <a:stCxn id="346" idx="3"/>
            <a:endCxn id="332" idx="0"/>
          </p:cNvCxnSpPr>
          <p:nvPr/>
        </p:nvCxnSpPr>
        <p:spPr>
          <a:xfrm flipH="1">
            <a:off x="3576500" y="3492900"/>
            <a:ext cx="1076400" cy="1226100"/>
          </a:xfrm>
          <a:prstGeom prst="bentConnector4">
            <a:avLst>
              <a:gd fmla="val -44851" name="adj1"/>
              <a:gd fmla="val 798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7"/>
          <p:cNvCxnSpPr>
            <a:stCxn id="331" idx="2"/>
            <a:endCxn id="332" idx="0"/>
          </p:cNvCxnSpPr>
          <p:nvPr/>
        </p:nvCxnSpPr>
        <p:spPr>
          <a:xfrm flipH="1" rot="-5400000">
            <a:off x="2585048" y="3727500"/>
            <a:ext cx="495600" cy="1487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7"/>
          <p:cNvSpPr txBox="1"/>
          <p:nvPr/>
        </p:nvSpPr>
        <p:spPr>
          <a:xfrm>
            <a:off x="2109263" y="31346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4612463" y="31346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353" name="Google Shape;353;p37"/>
          <p:cNvSpPr txBox="1"/>
          <p:nvPr/>
        </p:nvSpPr>
        <p:spPr>
          <a:xfrm>
            <a:off x="5361150" y="626300"/>
            <a:ext cx="347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Пусть задан массив </a:t>
            </a:r>
            <a:r>
              <a:rPr b="1" lang="ru" sz="1600"/>
              <a:t>X</a:t>
            </a:r>
            <a:r>
              <a:rPr lang="ru" sz="1600"/>
              <a:t> из </a:t>
            </a:r>
            <a:r>
              <a:rPr b="1" lang="ru" sz="1600"/>
              <a:t>n</a:t>
            </a:r>
            <a:r>
              <a:rPr lang="ru" sz="1600"/>
              <a:t> элементов, найти максимальное значение в массиве </a:t>
            </a:r>
            <a:r>
              <a:rPr b="1" lang="ru" sz="1600"/>
              <a:t>X</a:t>
            </a:r>
            <a:r>
              <a:rPr lang="ru" sz="1600"/>
              <a:t>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4</a:t>
            </a:r>
            <a:endParaRPr sz="2820"/>
          </a:p>
        </p:txBody>
      </p:sp>
      <p:sp>
        <p:nvSpPr>
          <p:cNvPr id="359" name="Google Shape;35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B91A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300">
              <a:solidFill>
                <a:srgbClr val="2B91A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#define n 50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i, max, X[n]; 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&amp;X[i]);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 = X[0];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1; i &lt; n; i++)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(X[i] &gt; max)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 = X[i];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"max = %d"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max);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Ветвление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11700" y="2079181"/>
            <a:ext cx="16446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1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922793" y="2079181"/>
            <a:ext cx="16446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Оператор 2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577350" y="1269250"/>
            <a:ext cx="1708800" cy="809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Условие</a:t>
            </a:r>
            <a:endParaRPr sz="1300"/>
          </a:p>
        </p:txBody>
      </p:sp>
      <p:cxnSp>
        <p:nvCxnSpPr>
          <p:cNvPr id="70" name="Google Shape;70;p15"/>
          <p:cNvCxnSpPr>
            <a:stCxn id="69" idx="1"/>
            <a:endCxn id="67" idx="0"/>
          </p:cNvCxnSpPr>
          <p:nvPr/>
        </p:nvCxnSpPr>
        <p:spPr>
          <a:xfrm flipH="1">
            <a:off x="1133950" y="1674100"/>
            <a:ext cx="443400" cy="40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>
            <a:stCxn id="69" idx="3"/>
            <a:endCxn id="68" idx="0"/>
          </p:cNvCxnSpPr>
          <p:nvPr/>
        </p:nvCxnSpPr>
        <p:spPr>
          <a:xfrm>
            <a:off x="3286150" y="1674100"/>
            <a:ext cx="459000" cy="40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2428835" y="2977276"/>
            <a:ext cx="6000" cy="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>
            <a:stCxn id="67" idx="2"/>
            <a:endCxn id="72" idx="6"/>
          </p:cNvCxnSpPr>
          <p:nvPr/>
        </p:nvCxnSpPr>
        <p:spPr>
          <a:xfrm flipH="1" rot="-5400000">
            <a:off x="1525950" y="2076631"/>
            <a:ext cx="516900" cy="1300800"/>
          </a:xfrm>
          <a:prstGeom prst="bentConnector4">
            <a:avLst>
              <a:gd fmla="val 49207" name="adj1"/>
              <a:gd fmla="val 9981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8" idx="2"/>
            <a:endCxn id="72" idx="0"/>
          </p:cNvCxnSpPr>
          <p:nvPr/>
        </p:nvCxnSpPr>
        <p:spPr>
          <a:xfrm rot="5400000">
            <a:off x="2833993" y="2066281"/>
            <a:ext cx="508800" cy="1313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endCxn id="69" idx="0"/>
          </p:cNvCxnSpPr>
          <p:nvPr/>
        </p:nvCxnSpPr>
        <p:spPr>
          <a:xfrm>
            <a:off x="2426650" y="1017850"/>
            <a:ext cx="51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1191250" y="1320025"/>
            <a:ext cx="38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</a:t>
            </a:r>
            <a:endParaRPr sz="1100"/>
          </a:p>
        </p:txBody>
      </p:sp>
      <p:sp>
        <p:nvSpPr>
          <p:cNvPr id="77" name="Google Shape;77;p15"/>
          <p:cNvSpPr txBox="1"/>
          <p:nvPr/>
        </p:nvSpPr>
        <p:spPr>
          <a:xfrm>
            <a:off x="3293947" y="1320024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нет</a:t>
            </a:r>
            <a:endParaRPr sz="1100"/>
          </a:p>
        </p:txBody>
      </p:sp>
      <p:sp>
        <p:nvSpPr>
          <p:cNvPr id="78" name="Google Shape;78;p15"/>
          <p:cNvSpPr/>
          <p:nvPr/>
        </p:nvSpPr>
        <p:spPr>
          <a:xfrm>
            <a:off x="311700" y="4229206"/>
            <a:ext cx="1644600" cy="3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1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577347" y="3419279"/>
            <a:ext cx="1708800" cy="809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Условие</a:t>
            </a:r>
            <a:endParaRPr sz="1300"/>
          </a:p>
        </p:txBody>
      </p:sp>
      <p:cxnSp>
        <p:nvCxnSpPr>
          <p:cNvPr id="80" name="Google Shape;80;p15"/>
          <p:cNvCxnSpPr>
            <a:stCxn id="79" idx="1"/>
            <a:endCxn id="78" idx="0"/>
          </p:cNvCxnSpPr>
          <p:nvPr/>
        </p:nvCxnSpPr>
        <p:spPr>
          <a:xfrm flipH="1">
            <a:off x="1133947" y="3824129"/>
            <a:ext cx="443400" cy="40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9" idx="3"/>
          </p:cNvCxnSpPr>
          <p:nvPr/>
        </p:nvCxnSpPr>
        <p:spPr>
          <a:xfrm flipH="1">
            <a:off x="2427847" y="3824129"/>
            <a:ext cx="858300" cy="1288500"/>
          </a:xfrm>
          <a:prstGeom prst="bentConnector4">
            <a:avLst>
              <a:gd fmla="val -55797" name="adj1"/>
              <a:gd fmla="val 8163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2428835" y="5127301"/>
            <a:ext cx="6000" cy="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5"/>
          <p:cNvCxnSpPr>
            <a:stCxn id="78" idx="2"/>
            <a:endCxn id="82" idx="6"/>
          </p:cNvCxnSpPr>
          <p:nvPr/>
        </p:nvCxnSpPr>
        <p:spPr>
          <a:xfrm flipH="1" rot="-5400000">
            <a:off x="1525950" y="4226656"/>
            <a:ext cx="516900" cy="1300800"/>
          </a:xfrm>
          <a:prstGeom prst="bentConnector4">
            <a:avLst>
              <a:gd fmla="val 49206" name="adj1"/>
              <a:gd fmla="val 994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endCxn id="79" idx="0"/>
          </p:cNvCxnSpPr>
          <p:nvPr/>
        </p:nvCxnSpPr>
        <p:spPr>
          <a:xfrm>
            <a:off x="2426647" y="3167879"/>
            <a:ext cx="5100" cy="2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1191250" y="3470050"/>
            <a:ext cx="38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</a:t>
            </a:r>
            <a:endParaRPr sz="1100"/>
          </a:p>
        </p:txBody>
      </p:sp>
      <p:sp>
        <p:nvSpPr>
          <p:cNvPr id="86" name="Google Shape;86;p15"/>
          <p:cNvSpPr txBox="1"/>
          <p:nvPr/>
        </p:nvSpPr>
        <p:spPr>
          <a:xfrm>
            <a:off x="3293947" y="3470049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нет</a:t>
            </a:r>
            <a:endParaRPr sz="1100"/>
          </a:p>
        </p:txBody>
      </p:sp>
      <p:sp>
        <p:nvSpPr>
          <p:cNvPr id="87" name="Google Shape;87;p15"/>
          <p:cNvSpPr txBox="1"/>
          <p:nvPr/>
        </p:nvSpPr>
        <p:spPr>
          <a:xfrm>
            <a:off x="5791575" y="1017850"/>
            <a:ext cx="2109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(&lt;Условие&gt;)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&lt;Оператор 1&gt;;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&lt;Оператор 2&gt;;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88" name="Google Shape;88;p15"/>
          <p:cNvSpPr txBox="1"/>
          <p:nvPr/>
        </p:nvSpPr>
        <p:spPr>
          <a:xfrm>
            <a:off x="5791575" y="3419275"/>
            <a:ext cx="2109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&lt;Условие&gt;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&lt;Оператор 1&gt;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ПОКА. while и for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49825" y="2606525"/>
            <a:ext cx="1498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Тело цикла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420375" y="1455425"/>
            <a:ext cx="1757100" cy="81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43175" y="4217050"/>
            <a:ext cx="9600" cy="2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6"/>
          <p:cNvCxnSpPr>
            <a:endCxn id="95" idx="0"/>
          </p:cNvCxnSpPr>
          <p:nvPr/>
        </p:nvCxnSpPr>
        <p:spPr>
          <a:xfrm>
            <a:off x="1290525" y="1017725"/>
            <a:ext cx="8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5" idx="2"/>
            <a:endCxn id="94" idx="0"/>
          </p:cNvCxnSpPr>
          <p:nvPr/>
        </p:nvCxnSpPr>
        <p:spPr>
          <a:xfrm>
            <a:off x="1298925" y="2265425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1364100" y="2159675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cxnSp>
        <p:nvCxnSpPr>
          <p:cNvPr id="100" name="Google Shape;100;p16"/>
          <p:cNvCxnSpPr>
            <a:stCxn id="94" idx="2"/>
          </p:cNvCxnSpPr>
          <p:nvPr/>
        </p:nvCxnSpPr>
        <p:spPr>
          <a:xfrm flipH="1" rot="5400000">
            <a:off x="304575" y="2184875"/>
            <a:ext cx="1981500" cy="7200"/>
          </a:xfrm>
          <a:prstGeom prst="bentConnector5">
            <a:avLst>
              <a:gd fmla="val -12017" name="adj1"/>
              <a:gd fmla="val 13711458" name="adj2"/>
              <a:gd fmla="val 9952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5" idx="3"/>
          </p:cNvCxnSpPr>
          <p:nvPr/>
        </p:nvCxnSpPr>
        <p:spPr>
          <a:xfrm flipH="1">
            <a:off x="1301175" y="1860425"/>
            <a:ext cx="876300" cy="2194800"/>
          </a:xfrm>
          <a:prstGeom prst="bentConnector4">
            <a:avLst>
              <a:gd fmla="val -27174" name="adj1"/>
              <a:gd fmla="val 826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 txBox="1"/>
          <p:nvPr/>
        </p:nvSpPr>
        <p:spPr>
          <a:xfrm>
            <a:off x="1979850" y="145542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63275" y="1017725"/>
            <a:ext cx="31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Цикл while</a:t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Условие&gt;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&lt;Тело цикла&gt;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Цикл for и соответствующий while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x=xn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x&lt;=xk; x=x+hx)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&lt;Тело цикла&gt;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303075" y="3030450"/>
            <a:ext cx="28344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x=xn;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(x&lt;=xk)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&lt;Тело цикла&gt;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x=x+hx;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ДО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865275" y="1508525"/>
            <a:ext cx="1498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Тело цикла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35825" y="2422325"/>
            <a:ext cx="1757100" cy="8100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675650" y="323232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4CCCC"/>
                </a:highlight>
              </a:rPr>
              <a:t>нет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11700" y="242232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4CCCC"/>
                </a:highlight>
              </a:rPr>
              <a:t>да</a:t>
            </a:r>
            <a:endParaRPr>
              <a:highlight>
                <a:srgbClr val="F4CCCC"/>
              </a:highlight>
            </a:endParaRPr>
          </a:p>
        </p:txBody>
      </p:sp>
      <p:cxnSp>
        <p:nvCxnSpPr>
          <p:cNvPr id="114" name="Google Shape;114;p17"/>
          <p:cNvCxnSpPr>
            <a:endCxn id="110" idx="0"/>
          </p:cNvCxnSpPr>
          <p:nvPr/>
        </p:nvCxnSpPr>
        <p:spPr>
          <a:xfrm>
            <a:off x="1607175" y="1017725"/>
            <a:ext cx="720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10" idx="2"/>
            <a:endCxn id="111" idx="0"/>
          </p:cNvCxnSpPr>
          <p:nvPr/>
        </p:nvCxnSpPr>
        <p:spPr>
          <a:xfrm>
            <a:off x="1614375" y="2081225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11" idx="2"/>
          </p:cNvCxnSpPr>
          <p:nvPr/>
        </p:nvCxnSpPr>
        <p:spPr>
          <a:xfrm>
            <a:off x="1614375" y="3232325"/>
            <a:ext cx="24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11" idx="1"/>
          </p:cNvCxnSpPr>
          <p:nvPr/>
        </p:nvCxnSpPr>
        <p:spPr>
          <a:xfrm flipH="1" rot="10800000">
            <a:off x="735825" y="1217825"/>
            <a:ext cx="861900" cy="1609500"/>
          </a:xfrm>
          <a:prstGeom prst="bentConnector4">
            <a:avLst>
              <a:gd fmla="val -49208" name="adj1"/>
              <a:gd fmla="val 9941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52775" y="1152475"/>
            <a:ext cx="567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&lt;Тело цикла&gt;;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(&lt;Условие&gt;);</a:t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rPr lang="ru"/>
              <a:t>В языке C++ этот оператор отличается от классической реализации цикла с постусловием тем, что при истинности выражения происходит продолжение работы цикла, а не выход из цикла.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52475"/>
            <a:ext cx="8520600" cy="23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757"/>
              <a:t>Задано целое, положительное значение переменной </a:t>
            </a:r>
            <a:r>
              <a:rPr b="1" i="1" lang="ru" sz="2757"/>
              <a:t>n</a:t>
            </a:r>
            <a:r>
              <a:rPr lang="ru" sz="2757"/>
              <a:t> и вещественное значение переменной </a:t>
            </a:r>
            <a:r>
              <a:rPr b="1" i="1" lang="ru" sz="2757"/>
              <a:t>x</a:t>
            </a:r>
            <a:r>
              <a:rPr lang="ru" sz="2757"/>
              <a:t>.</a:t>
            </a:r>
            <a:endParaRPr sz="275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ru" sz="2757"/>
              <a:t>Подсчитать значение </a:t>
            </a:r>
            <a:r>
              <a:rPr b="1" i="1" lang="ru" sz="2757"/>
              <a:t>S</a:t>
            </a:r>
            <a:r>
              <a:rPr lang="ru" sz="2757"/>
              <a:t>, получаемое по  формуле:</a:t>
            </a:r>
            <a:endParaRPr sz="2757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75" y="3454977"/>
            <a:ext cx="6890851" cy="14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4451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{1F7EB650-4E56-4C8F-93EE-09A18080B6FC}</a:tableStyleId>
              </a:tblPr>
              <a:tblGrid>
                <a:gridCol w="809750"/>
                <a:gridCol w="2299700"/>
                <a:gridCol w="1542500"/>
                <a:gridCol w="1951050"/>
                <a:gridCol w="1650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Имя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Смысл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Структура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Диапазон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Исходные данные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аргумента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вещественный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Число шагов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n</a:t>
                      </a:r>
                      <a:r>
                        <a:rPr lang="ru"/>
                        <a:t>&gt;0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Выходные данные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Значение суммы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вещественный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Промежуточные данные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Порядковый номер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целый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13"/>
              <a:t>Необходимо составить алгоритм решения  этой задачи.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Решим задачу методом накопления.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913"/>
              <a:t>Это значит сначала положим начальное  значение переменной </a:t>
            </a:r>
            <a:r>
              <a:rPr b="1" i="1" lang="ru" sz="2913"/>
              <a:t>S</a:t>
            </a:r>
            <a:r>
              <a:rPr lang="ru" sz="2913"/>
              <a:t> равным нулю.</a:t>
            </a:r>
            <a:endParaRPr sz="291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913"/>
              <a:t>Потом к значению </a:t>
            </a:r>
            <a:r>
              <a:rPr b="1" i="1" lang="ru" sz="2913"/>
              <a:t>S</a:t>
            </a:r>
            <a:r>
              <a:rPr lang="ru" sz="2913"/>
              <a:t> прибавим первое  слагаемое, затем второе, третье и так  далее, до тех пор пока не просуммируем  все </a:t>
            </a:r>
            <a:r>
              <a:rPr b="1" i="1" lang="ru" sz="2913"/>
              <a:t>n</a:t>
            </a:r>
            <a:r>
              <a:rPr lang="ru" sz="2913"/>
              <a:t> слагаемых.</a:t>
            </a:r>
            <a:endParaRPr sz="2913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2945988" y="741450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291988" y="3513688"/>
            <a:ext cx="1323300" cy="453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2945988" y="185620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0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945988" y="23748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1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767288" y="3895088"/>
            <a:ext cx="16689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S + (x + i) / i</a:t>
            </a:r>
            <a:r>
              <a:rPr baseline="30000" lang="ru">
                <a:solidFill>
                  <a:schemeClr val="dk1"/>
                </a:solidFill>
              </a:rPr>
              <a:t>2</a:t>
            </a:r>
            <a:endParaRPr sz="1000"/>
          </a:p>
        </p:txBody>
      </p:sp>
      <p:sp>
        <p:nvSpPr>
          <p:cNvPr id="147" name="Google Shape;147;p21"/>
          <p:cNvSpPr/>
          <p:nvPr/>
        </p:nvSpPr>
        <p:spPr>
          <a:xfrm>
            <a:off x="2940238" y="44674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45988" y="1337525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х, n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291988" y="2899838"/>
            <a:ext cx="13233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r>
              <a:rPr lang="ru"/>
              <a:t> S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2940038" y="303958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&lt;= n</a:t>
            </a:r>
            <a:endParaRPr/>
          </a:p>
        </p:txBody>
      </p:sp>
      <p:cxnSp>
        <p:nvCxnSpPr>
          <p:cNvPr id="151" name="Google Shape;151;p21"/>
          <p:cNvCxnSpPr>
            <a:stCxn id="142" idx="4"/>
            <a:endCxn id="148" idx="0"/>
          </p:cNvCxnSpPr>
          <p:nvPr/>
        </p:nvCxnSpPr>
        <p:spPr>
          <a:xfrm>
            <a:off x="3607638" y="1194450"/>
            <a:ext cx="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8" idx="4"/>
            <a:endCxn id="144" idx="0"/>
          </p:cNvCxnSpPr>
          <p:nvPr/>
        </p:nvCxnSpPr>
        <p:spPr>
          <a:xfrm>
            <a:off x="3607638" y="171912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1"/>
          <p:cNvCxnSpPr>
            <a:stCxn id="144" idx="2"/>
            <a:endCxn id="145" idx="0"/>
          </p:cNvCxnSpPr>
          <p:nvPr/>
        </p:nvCxnSpPr>
        <p:spPr>
          <a:xfrm>
            <a:off x="3607638" y="2237800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>
            <a:stCxn id="145" idx="2"/>
            <a:endCxn id="150" idx="0"/>
          </p:cNvCxnSpPr>
          <p:nvPr/>
        </p:nvCxnSpPr>
        <p:spPr>
          <a:xfrm rot="5400000">
            <a:off x="3463038" y="2895075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>
            <a:stCxn id="146" idx="2"/>
            <a:endCxn id="147" idx="0"/>
          </p:cNvCxnSpPr>
          <p:nvPr/>
        </p:nvCxnSpPr>
        <p:spPr>
          <a:xfrm>
            <a:off x="3601738" y="4276688"/>
            <a:ext cx="3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>
            <a:stCxn id="150" idx="3"/>
            <a:endCxn id="149" idx="0"/>
          </p:cNvCxnSpPr>
          <p:nvPr/>
        </p:nvCxnSpPr>
        <p:spPr>
          <a:xfrm flipH="1" rot="10800000">
            <a:off x="4263338" y="2899788"/>
            <a:ext cx="1690200" cy="426000"/>
          </a:xfrm>
          <a:prstGeom prst="bentConnector4">
            <a:avLst>
              <a:gd fmla="val 30430" name="adj1"/>
              <a:gd fmla="val 1558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49" idx="4"/>
            <a:endCxn id="143" idx="0"/>
          </p:cNvCxnSpPr>
          <p:nvPr/>
        </p:nvCxnSpPr>
        <p:spPr>
          <a:xfrm>
            <a:off x="5953638" y="3281438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4188225" y="28663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3607650" y="35429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cxnSp>
        <p:nvCxnSpPr>
          <p:cNvPr id="161" name="Google Shape;161;p21"/>
          <p:cNvCxnSpPr>
            <a:stCxn id="150" idx="2"/>
            <a:endCxn id="146" idx="0"/>
          </p:cNvCxnSpPr>
          <p:nvPr/>
        </p:nvCxnSpPr>
        <p:spPr>
          <a:xfrm>
            <a:off x="3601688" y="361198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>
            <a:stCxn id="147" idx="1"/>
            <a:endCxn id="150" idx="0"/>
          </p:cNvCxnSpPr>
          <p:nvPr/>
        </p:nvCxnSpPr>
        <p:spPr>
          <a:xfrm flipH="1" rot="10800000">
            <a:off x="2940238" y="3039463"/>
            <a:ext cx="661500" cy="1618800"/>
          </a:xfrm>
          <a:prstGeom prst="bentConnector4">
            <a:avLst>
              <a:gd fmla="val -89764" name="adj1"/>
              <a:gd fmla="val 11470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