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8bada38c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8bada38c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f75a04f25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3f75a04f25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f75a04f25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3f75a04f25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3f75a04f25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3f75a04f25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f75a04f25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3f75a04f25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3f75a04f25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3f75a04f25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3f75a04f25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3f75a04f25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3f75a04f25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3f75a04f25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3f75a04f25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3f75a04f25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3f75a04f25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3f75a04f25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3f75a04f25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3f75a04f25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8bada36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8bada36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3f75a04f25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3f75a04f25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3f75a04f25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3f75a04f25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8bada38c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8bada38c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f75a04f2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f75a04f2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f75a04f2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f75a04f2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f75a04f2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f75a04f2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f75a04f25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f75a04f25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f75a04f25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f75a04f2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f75a04f25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3f75a04f25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.lanbook.com/book/121485" TargetMode="External"/><Relationship Id="rId4" Type="http://schemas.openxmlformats.org/officeDocument/2006/relationships/hyperlink" Target="https://e.lanbook.com/book/100543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978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Алгоритмы работы с  одномерными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массивами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88" y="340625"/>
            <a:ext cx="8166424" cy="33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Поиск экстремума с условием</a:t>
            </a:r>
            <a:endParaRPr sz="2820"/>
          </a:p>
        </p:txBody>
      </p:sp>
      <p:sp>
        <p:nvSpPr>
          <p:cNvPr id="232" name="Google Shape;232;p22"/>
          <p:cNvSpPr txBox="1"/>
          <p:nvPr/>
        </p:nvSpPr>
        <p:spPr>
          <a:xfrm>
            <a:off x="311950" y="1017725"/>
            <a:ext cx="8520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chemeClr val="dk1"/>
                </a:solidFill>
              </a:rPr>
              <a:t>Например</a:t>
            </a:r>
            <a:r>
              <a:rPr b="1" lang="ru" sz="2100">
                <a:solidFill>
                  <a:schemeClr val="dk1"/>
                </a:solidFill>
              </a:rPr>
              <a:t>:</a:t>
            </a:r>
            <a:r>
              <a:rPr lang="ru" sz="2100">
                <a:solidFill>
                  <a:schemeClr val="dk1"/>
                </a:solidFill>
              </a:rPr>
              <a:t> Пусть задан массив </a:t>
            </a:r>
            <a:r>
              <a:rPr b="1" i="1" lang="ru" sz="2100">
                <a:solidFill>
                  <a:schemeClr val="dk1"/>
                </a:solidFill>
              </a:rPr>
              <a:t>X</a:t>
            </a:r>
            <a:r>
              <a:rPr lang="ru" sz="2100">
                <a:solidFill>
                  <a:schemeClr val="dk1"/>
                </a:solidFill>
              </a:rPr>
              <a:t> из </a:t>
            </a:r>
            <a:r>
              <a:rPr b="1" i="1" lang="ru" sz="2100">
                <a:solidFill>
                  <a:schemeClr val="dk1"/>
                </a:solidFill>
              </a:rPr>
              <a:t>n</a:t>
            </a:r>
            <a:r>
              <a:rPr lang="ru" sz="2100">
                <a:solidFill>
                  <a:schemeClr val="dk1"/>
                </a:solidFill>
              </a:rPr>
              <a:t> элементов, найти максимальное значение, </a:t>
            </a:r>
            <a:r>
              <a:rPr b="1" lang="ru" sz="2100">
                <a:solidFill>
                  <a:srgbClr val="A61C00"/>
                </a:solidFill>
              </a:rPr>
              <a:t>среди отрицательных</a:t>
            </a:r>
            <a:r>
              <a:rPr lang="ru" sz="2100">
                <a:solidFill>
                  <a:schemeClr val="dk1"/>
                </a:solidFill>
              </a:rPr>
              <a:t>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chemeClr val="dk1"/>
                </a:solidFill>
              </a:rPr>
              <a:t>Проблемы</a:t>
            </a:r>
            <a:r>
              <a:rPr lang="ru" sz="2100">
                <a:solidFill>
                  <a:schemeClr val="dk1"/>
                </a:solidFill>
              </a:rPr>
              <a:t>: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" sz="2100">
                <a:solidFill>
                  <a:schemeClr val="dk1"/>
                </a:solidFill>
              </a:rPr>
              <a:t>Как выбрать начальное значение </a:t>
            </a:r>
            <a:r>
              <a:rPr b="1" i="1" lang="ru" sz="2100">
                <a:solidFill>
                  <a:schemeClr val="dk1"/>
                </a:solidFill>
              </a:rPr>
              <a:t>max</a:t>
            </a:r>
            <a:r>
              <a:rPr lang="ru" sz="2100">
                <a:solidFill>
                  <a:schemeClr val="dk1"/>
                </a:solidFill>
              </a:rPr>
              <a:t>;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ru" sz="2100">
                <a:solidFill>
                  <a:schemeClr val="dk1"/>
                </a:solidFill>
              </a:rPr>
              <a:t>В массиве </a:t>
            </a:r>
            <a:r>
              <a:rPr b="1" i="1" lang="ru" sz="2100">
                <a:solidFill>
                  <a:schemeClr val="dk1"/>
                </a:solidFill>
              </a:rPr>
              <a:t>X </a:t>
            </a:r>
            <a:r>
              <a:rPr lang="ru" sz="2100">
                <a:solidFill>
                  <a:schemeClr val="dk1"/>
                </a:solidFill>
              </a:rPr>
              <a:t>нет отрицательных элементов.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/>
          <p:nvPr/>
        </p:nvSpPr>
        <p:spPr>
          <a:xfrm>
            <a:off x="5613300" y="877025"/>
            <a:ext cx="13233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max = 0</a:t>
            </a:r>
            <a:endParaRPr/>
          </a:p>
        </p:txBody>
      </p:sp>
      <p:sp>
        <p:nvSpPr>
          <p:cNvPr id="238" name="Google Shape;238;p23"/>
          <p:cNvSpPr/>
          <p:nvPr/>
        </p:nvSpPr>
        <p:spPr>
          <a:xfrm>
            <a:off x="5626488" y="1449338"/>
            <a:ext cx="13233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 = 0</a:t>
            </a:r>
            <a:endParaRPr/>
          </a:p>
        </p:txBody>
      </p:sp>
      <p:sp>
        <p:nvSpPr>
          <p:cNvPr id="239" name="Google Shape;239;p23"/>
          <p:cNvSpPr/>
          <p:nvPr/>
        </p:nvSpPr>
        <p:spPr>
          <a:xfrm>
            <a:off x="4133048" y="3532463"/>
            <a:ext cx="13233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max = X[i]</a:t>
            </a:r>
            <a:endParaRPr sz="1000"/>
          </a:p>
        </p:txBody>
      </p:sp>
      <p:sp>
        <p:nvSpPr>
          <p:cNvPr id="240" name="Google Shape;240;p23"/>
          <p:cNvSpPr/>
          <p:nvPr/>
        </p:nvSpPr>
        <p:spPr>
          <a:xfrm>
            <a:off x="5613288" y="4455075"/>
            <a:ext cx="13233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 = i + 1</a:t>
            </a:r>
            <a:endParaRPr/>
          </a:p>
        </p:txBody>
      </p:sp>
      <p:sp>
        <p:nvSpPr>
          <p:cNvPr id="241" name="Google Shape;241;p23"/>
          <p:cNvSpPr/>
          <p:nvPr/>
        </p:nvSpPr>
        <p:spPr>
          <a:xfrm>
            <a:off x="5620538" y="2114050"/>
            <a:ext cx="1323300" cy="572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 &lt; n</a:t>
            </a:r>
            <a:endParaRPr/>
          </a:p>
        </p:txBody>
      </p:sp>
      <p:cxnSp>
        <p:nvCxnSpPr>
          <p:cNvPr id="242" name="Google Shape;242;p23"/>
          <p:cNvCxnSpPr>
            <a:stCxn id="243" idx="4"/>
            <a:endCxn id="237" idx="0"/>
          </p:cNvCxnSpPr>
          <p:nvPr/>
        </p:nvCxnSpPr>
        <p:spPr>
          <a:xfrm>
            <a:off x="6274950" y="739925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23"/>
          <p:cNvCxnSpPr>
            <a:stCxn id="237" idx="2"/>
            <a:endCxn id="238" idx="0"/>
          </p:cNvCxnSpPr>
          <p:nvPr/>
        </p:nvCxnSpPr>
        <p:spPr>
          <a:xfrm>
            <a:off x="6274950" y="1258625"/>
            <a:ext cx="1320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23"/>
          <p:cNvCxnSpPr>
            <a:stCxn id="238" idx="2"/>
            <a:endCxn id="241" idx="0"/>
          </p:cNvCxnSpPr>
          <p:nvPr/>
        </p:nvCxnSpPr>
        <p:spPr>
          <a:xfrm rot="5400000">
            <a:off x="6143538" y="1969538"/>
            <a:ext cx="283200" cy="60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23"/>
          <p:cNvCxnSpPr>
            <a:stCxn id="241" idx="3"/>
            <a:endCxn id="247" idx="0"/>
          </p:cNvCxnSpPr>
          <p:nvPr/>
        </p:nvCxnSpPr>
        <p:spPr>
          <a:xfrm>
            <a:off x="6943838" y="2400250"/>
            <a:ext cx="1543800" cy="483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23"/>
          <p:cNvSpPr txBox="1"/>
          <p:nvPr/>
        </p:nvSpPr>
        <p:spPr>
          <a:xfrm>
            <a:off x="6868725" y="1940813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нет</a:t>
            </a:r>
            <a:endParaRPr/>
          </a:p>
        </p:txBody>
      </p:sp>
      <p:sp>
        <p:nvSpPr>
          <p:cNvPr id="249" name="Google Shape;249;p23"/>
          <p:cNvSpPr txBox="1"/>
          <p:nvPr/>
        </p:nvSpPr>
        <p:spPr>
          <a:xfrm>
            <a:off x="6351425" y="2562188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</a:t>
            </a:r>
            <a:endParaRPr/>
          </a:p>
        </p:txBody>
      </p:sp>
      <p:sp>
        <p:nvSpPr>
          <p:cNvPr id="250" name="Google Shape;250;p23"/>
          <p:cNvSpPr txBox="1"/>
          <p:nvPr>
            <p:ph type="title"/>
          </p:nvPr>
        </p:nvSpPr>
        <p:spPr>
          <a:xfrm>
            <a:off x="311700" y="481700"/>
            <a:ext cx="37674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Поиск экстремума с условием. Вариант 1</a:t>
            </a:r>
            <a:endParaRPr sz="2820"/>
          </a:p>
        </p:txBody>
      </p:sp>
      <p:cxnSp>
        <p:nvCxnSpPr>
          <p:cNvPr id="251" name="Google Shape;251;p23"/>
          <p:cNvCxnSpPr>
            <a:stCxn id="241" idx="2"/>
            <a:endCxn id="252" idx="0"/>
          </p:cNvCxnSpPr>
          <p:nvPr/>
        </p:nvCxnSpPr>
        <p:spPr>
          <a:xfrm flipH="1">
            <a:off x="6280688" y="2686450"/>
            <a:ext cx="1500" cy="16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23"/>
          <p:cNvCxnSpPr>
            <a:stCxn id="240" idx="1"/>
            <a:endCxn id="241" idx="0"/>
          </p:cNvCxnSpPr>
          <p:nvPr/>
        </p:nvCxnSpPr>
        <p:spPr>
          <a:xfrm flipH="1" rot="10800000">
            <a:off x="5613288" y="2114175"/>
            <a:ext cx="669000" cy="2531700"/>
          </a:xfrm>
          <a:prstGeom prst="bentConnector4">
            <a:avLst>
              <a:gd fmla="val -243612" name="adj1"/>
              <a:gd fmla="val 10572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23"/>
          <p:cNvSpPr/>
          <p:nvPr/>
        </p:nvSpPr>
        <p:spPr>
          <a:xfrm>
            <a:off x="5202950" y="2851463"/>
            <a:ext cx="2155500" cy="6642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X[i] &lt; 0</a:t>
            </a:r>
            <a:endParaRPr/>
          </a:p>
        </p:txBody>
      </p:sp>
      <p:cxnSp>
        <p:nvCxnSpPr>
          <p:cNvPr id="254" name="Google Shape;254;p23"/>
          <p:cNvCxnSpPr>
            <a:stCxn id="252" idx="1"/>
            <a:endCxn id="239" idx="0"/>
          </p:cNvCxnSpPr>
          <p:nvPr/>
        </p:nvCxnSpPr>
        <p:spPr>
          <a:xfrm flipH="1">
            <a:off x="4794650" y="3183563"/>
            <a:ext cx="408300" cy="348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23"/>
          <p:cNvCxnSpPr>
            <a:stCxn id="252" idx="3"/>
            <a:endCxn id="240" idx="0"/>
          </p:cNvCxnSpPr>
          <p:nvPr/>
        </p:nvCxnSpPr>
        <p:spPr>
          <a:xfrm flipH="1">
            <a:off x="6274850" y="3183563"/>
            <a:ext cx="1083600" cy="1271400"/>
          </a:xfrm>
          <a:prstGeom prst="bentConnector4">
            <a:avLst>
              <a:gd fmla="val -21975" name="adj1"/>
              <a:gd fmla="val 7894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23"/>
          <p:cNvCxnSpPr>
            <a:stCxn id="239" idx="2"/>
            <a:endCxn id="240" idx="0"/>
          </p:cNvCxnSpPr>
          <p:nvPr/>
        </p:nvCxnSpPr>
        <p:spPr>
          <a:xfrm flipH="1" rot="-5400000">
            <a:off x="5264348" y="3444413"/>
            <a:ext cx="540900" cy="14802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23"/>
          <p:cNvSpPr txBox="1"/>
          <p:nvPr/>
        </p:nvSpPr>
        <p:spPr>
          <a:xfrm>
            <a:off x="4814813" y="2825313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</a:t>
            </a:r>
            <a:endParaRPr/>
          </a:p>
        </p:txBody>
      </p:sp>
      <p:sp>
        <p:nvSpPr>
          <p:cNvPr id="258" name="Google Shape;258;p23"/>
          <p:cNvSpPr txBox="1"/>
          <p:nvPr/>
        </p:nvSpPr>
        <p:spPr>
          <a:xfrm>
            <a:off x="7318013" y="2825313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нет</a:t>
            </a:r>
            <a:endParaRPr/>
          </a:p>
        </p:txBody>
      </p:sp>
      <p:sp>
        <p:nvSpPr>
          <p:cNvPr id="259" name="Google Shape;259;p23"/>
          <p:cNvSpPr txBox="1"/>
          <p:nvPr/>
        </p:nvSpPr>
        <p:spPr>
          <a:xfrm>
            <a:off x="311750" y="1459875"/>
            <a:ext cx="26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 txBox="1"/>
          <p:nvPr/>
        </p:nvSpPr>
        <p:spPr>
          <a:xfrm>
            <a:off x="311750" y="1460000"/>
            <a:ext cx="3411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Этап 1. Решение проблем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Присвоим </a:t>
            </a:r>
            <a:r>
              <a:rPr b="1" i="1" lang="ru"/>
              <a:t>max </a:t>
            </a:r>
            <a:r>
              <a:rPr lang="ru"/>
              <a:t>заведомо неверное значение, в данном случае </a:t>
            </a:r>
            <a:r>
              <a:rPr b="1" i="1" lang="ru"/>
              <a:t>0</a:t>
            </a:r>
            <a:r>
              <a:rPr lang="ru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</a:t>
            </a:r>
            <a:r>
              <a:rPr lang="ru"/>
              <a:t>пределим - есть ли в массиве </a:t>
            </a:r>
            <a:r>
              <a:rPr b="1" i="1" lang="ru"/>
              <a:t>X </a:t>
            </a:r>
            <a:r>
              <a:rPr lang="ru"/>
              <a:t>отрицательные элементы.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Этап 2. Поиск максимума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Если такие элементы есть, присваиваем </a:t>
            </a:r>
            <a:r>
              <a:rPr b="1" i="1" lang="ru"/>
              <a:t>max </a:t>
            </a:r>
            <a:r>
              <a:rPr lang="ru"/>
              <a:t>значение последнего отрицательного (</a:t>
            </a:r>
            <a:r>
              <a:rPr b="1" lang="ru"/>
              <a:t>можно оптимизировать</a:t>
            </a:r>
            <a:r>
              <a:rPr lang="ru"/>
              <a:t>). Ищем максимум, с учетом условия.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Если нет - не пытаемся искать максимум, например выводим сообщение о том, что отрицательных элементов нет.</a:t>
            </a:r>
            <a:endParaRPr/>
          </a:p>
        </p:txBody>
      </p:sp>
      <p:sp>
        <p:nvSpPr>
          <p:cNvPr id="261" name="Google Shape;261;p23"/>
          <p:cNvSpPr txBox="1"/>
          <p:nvPr/>
        </p:nvSpPr>
        <p:spPr>
          <a:xfrm>
            <a:off x="7391925" y="531875"/>
            <a:ext cx="135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Этап 1</a:t>
            </a:r>
            <a:endParaRPr b="1"/>
          </a:p>
        </p:txBody>
      </p:sp>
      <p:sp>
        <p:nvSpPr>
          <p:cNvPr id="247" name="Google Shape;247;p23"/>
          <p:cNvSpPr/>
          <p:nvPr/>
        </p:nvSpPr>
        <p:spPr>
          <a:xfrm>
            <a:off x="8340500" y="2883825"/>
            <a:ext cx="294300" cy="28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⭐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"/>
          <p:cNvSpPr/>
          <p:nvPr/>
        </p:nvSpPr>
        <p:spPr>
          <a:xfrm>
            <a:off x="3261125" y="1603388"/>
            <a:ext cx="13233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 = 0</a:t>
            </a:r>
            <a:endParaRPr/>
          </a:p>
        </p:txBody>
      </p:sp>
      <p:sp>
        <p:nvSpPr>
          <p:cNvPr id="267" name="Google Shape;267;p24"/>
          <p:cNvSpPr/>
          <p:nvPr/>
        </p:nvSpPr>
        <p:spPr>
          <a:xfrm>
            <a:off x="1223010" y="3686513"/>
            <a:ext cx="13233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max = X[i]</a:t>
            </a:r>
            <a:endParaRPr sz="1000"/>
          </a:p>
        </p:txBody>
      </p:sp>
      <p:sp>
        <p:nvSpPr>
          <p:cNvPr id="268" name="Google Shape;268;p24"/>
          <p:cNvSpPr/>
          <p:nvPr/>
        </p:nvSpPr>
        <p:spPr>
          <a:xfrm>
            <a:off x="3247925" y="4609125"/>
            <a:ext cx="13233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 = i + 1</a:t>
            </a:r>
            <a:endParaRPr/>
          </a:p>
        </p:txBody>
      </p:sp>
      <p:sp>
        <p:nvSpPr>
          <p:cNvPr id="269" name="Google Shape;269;p24"/>
          <p:cNvSpPr/>
          <p:nvPr/>
        </p:nvSpPr>
        <p:spPr>
          <a:xfrm>
            <a:off x="3255175" y="2268100"/>
            <a:ext cx="1323300" cy="572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 &lt; n</a:t>
            </a:r>
            <a:endParaRPr/>
          </a:p>
        </p:txBody>
      </p:sp>
      <p:cxnSp>
        <p:nvCxnSpPr>
          <p:cNvPr id="270" name="Google Shape;270;p24"/>
          <p:cNvCxnSpPr>
            <a:stCxn id="271" idx="1"/>
            <a:endCxn id="266" idx="0"/>
          </p:cNvCxnSpPr>
          <p:nvPr/>
        </p:nvCxnSpPr>
        <p:spPr>
          <a:xfrm flipH="1">
            <a:off x="3922800" y="1148963"/>
            <a:ext cx="1167300" cy="454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24"/>
          <p:cNvCxnSpPr>
            <a:stCxn id="266" idx="2"/>
            <a:endCxn id="269" idx="0"/>
          </p:cNvCxnSpPr>
          <p:nvPr/>
        </p:nvCxnSpPr>
        <p:spPr>
          <a:xfrm rot="5400000">
            <a:off x="3778175" y="2123588"/>
            <a:ext cx="283200" cy="60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24"/>
          <p:cNvCxnSpPr>
            <a:stCxn id="269" idx="3"/>
            <a:endCxn id="274" idx="0"/>
          </p:cNvCxnSpPr>
          <p:nvPr/>
        </p:nvCxnSpPr>
        <p:spPr>
          <a:xfrm>
            <a:off x="4578475" y="2554300"/>
            <a:ext cx="2103900" cy="427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24"/>
          <p:cNvSpPr txBox="1"/>
          <p:nvPr/>
        </p:nvSpPr>
        <p:spPr>
          <a:xfrm>
            <a:off x="4503363" y="2094863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нет</a:t>
            </a:r>
            <a:endParaRPr/>
          </a:p>
        </p:txBody>
      </p:sp>
      <p:sp>
        <p:nvSpPr>
          <p:cNvPr id="276" name="Google Shape;276;p24"/>
          <p:cNvSpPr txBox="1"/>
          <p:nvPr/>
        </p:nvSpPr>
        <p:spPr>
          <a:xfrm>
            <a:off x="3986063" y="2716238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</a:t>
            </a:r>
            <a:endParaRPr/>
          </a:p>
        </p:txBody>
      </p:sp>
      <p:sp>
        <p:nvSpPr>
          <p:cNvPr id="277" name="Google Shape;277;p24"/>
          <p:cNvSpPr txBox="1"/>
          <p:nvPr>
            <p:ph type="title"/>
          </p:nvPr>
        </p:nvSpPr>
        <p:spPr>
          <a:xfrm>
            <a:off x="311700" y="481700"/>
            <a:ext cx="37737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Поиск экстремума с условием. Вариант 1</a:t>
            </a:r>
            <a:endParaRPr sz="2820"/>
          </a:p>
        </p:txBody>
      </p:sp>
      <p:cxnSp>
        <p:nvCxnSpPr>
          <p:cNvPr id="278" name="Google Shape;278;p24"/>
          <p:cNvCxnSpPr>
            <a:stCxn id="269" idx="2"/>
            <a:endCxn id="279" idx="0"/>
          </p:cNvCxnSpPr>
          <p:nvPr/>
        </p:nvCxnSpPr>
        <p:spPr>
          <a:xfrm flipH="1">
            <a:off x="3909625" y="2840500"/>
            <a:ext cx="7200" cy="1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24"/>
          <p:cNvCxnSpPr>
            <a:stCxn id="268" idx="1"/>
            <a:endCxn id="269" idx="0"/>
          </p:cNvCxnSpPr>
          <p:nvPr/>
        </p:nvCxnSpPr>
        <p:spPr>
          <a:xfrm flipH="1" rot="10800000">
            <a:off x="3247925" y="2268225"/>
            <a:ext cx="669000" cy="2531700"/>
          </a:xfrm>
          <a:prstGeom prst="bentConnector4">
            <a:avLst>
              <a:gd fmla="val -340011" name="adj1"/>
              <a:gd fmla="val 10572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24"/>
          <p:cNvSpPr/>
          <p:nvPr/>
        </p:nvSpPr>
        <p:spPr>
          <a:xfrm>
            <a:off x="2127575" y="3038513"/>
            <a:ext cx="3564000" cy="8316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X[i] &lt; 0 &amp;&amp; </a:t>
            </a:r>
            <a:r>
              <a:rPr lang="ru"/>
              <a:t>X[i] &gt; max</a:t>
            </a:r>
            <a:endParaRPr/>
          </a:p>
        </p:txBody>
      </p:sp>
      <p:cxnSp>
        <p:nvCxnSpPr>
          <p:cNvPr id="281" name="Google Shape;281;p24"/>
          <p:cNvCxnSpPr>
            <a:stCxn id="279" idx="1"/>
            <a:endCxn id="267" idx="0"/>
          </p:cNvCxnSpPr>
          <p:nvPr/>
        </p:nvCxnSpPr>
        <p:spPr>
          <a:xfrm flipH="1">
            <a:off x="1884575" y="3454313"/>
            <a:ext cx="243000" cy="232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24"/>
          <p:cNvCxnSpPr>
            <a:stCxn id="279" idx="3"/>
            <a:endCxn id="268" idx="0"/>
          </p:cNvCxnSpPr>
          <p:nvPr/>
        </p:nvCxnSpPr>
        <p:spPr>
          <a:xfrm flipH="1">
            <a:off x="3909575" y="3454313"/>
            <a:ext cx="1782000" cy="1154700"/>
          </a:xfrm>
          <a:prstGeom prst="bentConnector4">
            <a:avLst>
              <a:gd fmla="val -13363" name="adj1"/>
              <a:gd fmla="val 7621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24"/>
          <p:cNvCxnSpPr>
            <a:stCxn id="267" idx="2"/>
            <a:endCxn id="268" idx="0"/>
          </p:cNvCxnSpPr>
          <p:nvPr/>
        </p:nvCxnSpPr>
        <p:spPr>
          <a:xfrm flipH="1" rot="-5400000">
            <a:off x="2626710" y="3326063"/>
            <a:ext cx="540900" cy="20250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4" name="Google Shape;284;p24"/>
          <p:cNvSpPr txBox="1"/>
          <p:nvPr/>
        </p:nvSpPr>
        <p:spPr>
          <a:xfrm>
            <a:off x="1884575" y="3038513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</a:t>
            </a:r>
            <a:endParaRPr/>
          </a:p>
        </p:txBody>
      </p:sp>
      <p:sp>
        <p:nvSpPr>
          <p:cNvPr id="285" name="Google Shape;285;p24"/>
          <p:cNvSpPr txBox="1"/>
          <p:nvPr/>
        </p:nvSpPr>
        <p:spPr>
          <a:xfrm>
            <a:off x="5406500" y="3038513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нет</a:t>
            </a:r>
            <a:endParaRPr/>
          </a:p>
        </p:txBody>
      </p:sp>
      <p:sp>
        <p:nvSpPr>
          <p:cNvPr id="286" name="Google Shape;286;p24"/>
          <p:cNvSpPr txBox="1"/>
          <p:nvPr/>
        </p:nvSpPr>
        <p:spPr>
          <a:xfrm>
            <a:off x="7420775" y="328925"/>
            <a:ext cx="135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Этап 2</a:t>
            </a:r>
            <a:endParaRPr b="1"/>
          </a:p>
        </p:txBody>
      </p:sp>
      <p:sp>
        <p:nvSpPr>
          <p:cNvPr id="287" name="Google Shape;287;p24"/>
          <p:cNvSpPr/>
          <p:nvPr/>
        </p:nvSpPr>
        <p:spPr>
          <a:xfrm>
            <a:off x="6020700" y="328925"/>
            <a:ext cx="294300" cy="28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⭐</a:t>
            </a:r>
            <a:endParaRPr/>
          </a:p>
        </p:txBody>
      </p:sp>
      <p:sp>
        <p:nvSpPr>
          <p:cNvPr id="271" name="Google Shape;271;p24"/>
          <p:cNvSpPr/>
          <p:nvPr/>
        </p:nvSpPr>
        <p:spPr>
          <a:xfrm>
            <a:off x="5090100" y="816863"/>
            <a:ext cx="2155500" cy="6642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max != 0</a:t>
            </a:r>
            <a:endParaRPr/>
          </a:p>
        </p:txBody>
      </p:sp>
      <p:cxnSp>
        <p:nvCxnSpPr>
          <p:cNvPr id="288" name="Google Shape;288;p24"/>
          <p:cNvCxnSpPr>
            <a:stCxn id="287" idx="4"/>
            <a:endCxn id="271" idx="0"/>
          </p:cNvCxnSpPr>
          <p:nvPr/>
        </p:nvCxnSpPr>
        <p:spPr>
          <a:xfrm>
            <a:off x="6167850" y="612125"/>
            <a:ext cx="0" cy="2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24"/>
          <p:cNvSpPr/>
          <p:nvPr/>
        </p:nvSpPr>
        <p:spPr>
          <a:xfrm>
            <a:off x="6824050" y="1603400"/>
            <a:ext cx="2104800" cy="5724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 “нет отрицательных”</a:t>
            </a:r>
            <a:endParaRPr sz="1000"/>
          </a:p>
        </p:txBody>
      </p:sp>
      <p:cxnSp>
        <p:nvCxnSpPr>
          <p:cNvPr id="290" name="Google Shape;290;p24"/>
          <p:cNvCxnSpPr>
            <a:stCxn id="271" idx="3"/>
            <a:endCxn id="289" idx="0"/>
          </p:cNvCxnSpPr>
          <p:nvPr/>
        </p:nvCxnSpPr>
        <p:spPr>
          <a:xfrm>
            <a:off x="7245600" y="1148963"/>
            <a:ext cx="630900" cy="454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24"/>
          <p:cNvSpPr/>
          <p:nvPr/>
        </p:nvSpPr>
        <p:spPr>
          <a:xfrm>
            <a:off x="7118275" y="4170250"/>
            <a:ext cx="6000" cy="2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2" name="Google Shape;292;p24"/>
          <p:cNvCxnSpPr>
            <a:stCxn id="289" idx="4"/>
            <a:endCxn id="291" idx="0"/>
          </p:cNvCxnSpPr>
          <p:nvPr/>
        </p:nvCxnSpPr>
        <p:spPr>
          <a:xfrm rot="5400000">
            <a:off x="6501700" y="2795450"/>
            <a:ext cx="1994400" cy="755100"/>
          </a:xfrm>
          <a:prstGeom prst="bentConnector3">
            <a:avLst>
              <a:gd fmla="val 7985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p24"/>
          <p:cNvSpPr/>
          <p:nvPr/>
        </p:nvSpPr>
        <p:spPr>
          <a:xfrm>
            <a:off x="6020710" y="2982213"/>
            <a:ext cx="1323324" cy="38161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max</a:t>
            </a:r>
            <a:endParaRPr sz="1000"/>
          </a:p>
        </p:txBody>
      </p:sp>
      <p:cxnSp>
        <p:nvCxnSpPr>
          <p:cNvPr id="293" name="Google Shape;293;p24"/>
          <p:cNvCxnSpPr>
            <a:stCxn id="274" idx="2"/>
            <a:endCxn id="291" idx="0"/>
          </p:cNvCxnSpPr>
          <p:nvPr/>
        </p:nvCxnSpPr>
        <p:spPr>
          <a:xfrm flipH="1" rot="-5400000">
            <a:off x="6486022" y="3534951"/>
            <a:ext cx="831600" cy="438900"/>
          </a:xfrm>
          <a:prstGeom prst="bentConnector3">
            <a:avLst>
              <a:gd fmla="val 5122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24"/>
          <p:cNvSpPr txBox="1"/>
          <p:nvPr/>
        </p:nvSpPr>
        <p:spPr>
          <a:xfrm>
            <a:off x="4708000" y="770738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</a:t>
            </a:r>
            <a:endParaRPr/>
          </a:p>
        </p:txBody>
      </p:sp>
      <p:sp>
        <p:nvSpPr>
          <p:cNvPr id="295" name="Google Shape;295;p24"/>
          <p:cNvSpPr txBox="1"/>
          <p:nvPr/>
        </p:nvSpPr>
        <p:spPr>
          <a:xfrm>
            <a:off x="7176025" y="770738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нет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Поиск экстремума с условием. Вариант 1</a:t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</p:txBody>
      </p:sp>
      <p:sp>
        <p:nvSpPr>
          <p:cNvPr id="301" name="Google Shape;301;p25"/>
          <p:cNvSpPr txBox="1"/>
          <p:nvPr/>
        </p:nvSpPr>
        <p:spPr>
          <a:xfrm>
            <a:off x="311950" y="1017725"/>
            <a:ext cx="8520600" cy="4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Этап 1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 = 0; </a:t>
            </a:r>
            <a:r>
              <a:rPr lang="ru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Заведомо неверное значение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 = 0; i &lt; n; i++) {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(X[i] &lt; 0) {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max = X[i];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Этап 2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(max != 0) { </a:t>
            </a:r>
            <a:r>
              <a:rPr lang="ru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Если были отрицательные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 = 0; i &lt; n; i++) {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(X[i] &lt; 0 &amp;&amp; X[i] &gt; max) { </a:t>
            </a:r>
            <a:r>
              <a:rPr lang="ru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Проверяем только отрицательные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max = X[i];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max; 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ru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"нет отрицательных"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6"/>
          <p:cNvSpPr/>
          <p:nvPr/>
        </p:nvSpPr>
        <p:spPr>
          <a:xfrm>
            <a:off x="3593163" y="2052713"/>
            <a:ext cx="13233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</a:t>
            </a:r>
            <a:r>
              <a:rPr lang="ru"/>
              <a:t> = 0</a:t>
            </a: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3593163" y="3626625"/>
            <a:ext cx="13233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</a:t>
            </a:r>
            <a:r>
              <a:rPr lang="ru"/>
              <a:t> = k + 1</a:t>
            </a: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617575" y="2744275"/>
            <a:ext cx="3274500" cy="572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</a:t>
            </a:r>
            <a:r>
              <a:rPr lang="ru"/>
              <a:t> &lt; n &amp;&amp; X[k] &gt;= 0</a:t>
            </a:r>
            <a:endParaRPr/>
          </a:p>
        </p:txBody>
      </p:sp>
      <p:cxnSp>
        <p:nvCxnSpPr>
          <p:cNvPr id="309" name="Google Shape;309;p26"/>
          <p:cNvCxnSpPr>
            <a:stCxn id="310" idx="2"/>
            <a:endCxn id="306" idx="0"/>
          </p:cNvCxnSpPr>
          <p:nvPr/>
        </p:nvCxnSpPr>
        <p:spPr>
          <a:xfrm>
            <a:off x="4241613" y="1861913"/>
            <a:ext cx="1320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26"/>
          <p:cNvCxnSpPr>
            <a:stCxn id="306" idx="2"/>
            <a:endCxn id="308" idx="0"/>
          </p:cNvCxnSpPr>
          <p:nvPr/>
        </p:nvCxnSpPr>
        <p:spPr>
          <a:xfrm flipH="1" rot="-5400000">
            <a:off x="4100163" y="2588963"/>
            <a:ext cx="309900" cy="6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26"/>
          <p:cNvCxnSpPr>
            <a:stCxn id="308" idx="3"/>
            <a:endCxn id="313" idx="0"/>
          </p:cNvCxnSpPr>
          <p:nvPr/>
        </p:nvCxnSpPr>
        <p:spPr>
          <a:xfrm>
            <a:off x="5892075" y="3030475"/>
            <a:ext cx="562200" cy="456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26"/>
          <p:cNvSpPr txBox="1"/>
          <p:nvPr/>
        </p:nvSpPr>
        <p:spPr>
          <a:xfrm>
            <a:off x="5776650" y="2630263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нет</a:t>
            </a:r>
            <a:endParaRPr/>
          </a:p>
        </p:txBody>
      </p:sp>
      <p:sp>
        <p:nvSpPr>
          <p:cNvPr id="315" name="Google Shape;315;p26"/>
          <p:cNvSpPr txBox="1"/>
          <p:nvPr/>
        </p:nvSpPr>
        <p:spPr>
          <a:xfrm>
            <a:off x="4318100" y="3165563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</a:t>
            </a:r>
            <a:endParaRPr/>
          </a:p>
        </p:txBody>
      </p:sp>
      <p:sp>
        <p:nvSpPr>
          <p:cNvPr id="316" name="Google Shape;316;p26"/>
          <p:cNvSpPr txBox="1"/>
          <p:nvPr>
            <p:ph type="title"/>
          </p:nvPr>
        </p:nvSpPr>
        <p:spPr>
          <a:xfrm>
            <a:off x="311700" y="481700"/>
            <a:ext cx="4846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Оптимизация Варианта</a:t>
            </a:r>
            <a:r>
              <a:rPr lang="ru" sz="2820"/>
              <a:t> 1</a:t>
            </a:r>
            <a:endParaRPr sz="2820"/>
          </a:p>
        </p:txBody>
      </p:sp>
      <p:cxnSp>
        <p:nvCxnSpPr>
          <p:cNvPr id="317" name="Google Shape;317;p26"/>
          <p:cNvCxnSpPr>
            <a:stCxn id="308" idx="2"/>
            <a:endCxn id="307" idx="0"/>
          </p:cNvCxnSpPr>
          <p:nvPr/>
        </p:nvCxnSpPr>
        <p:spPr>
          <a:xfrm>
            <a:off x="4254825" y="3316675"/>
            <a:ext cx="0" cy="30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26"/>
          <p:cNvCxnSpPr>
            <a:stCxn id="307" idx="1"/>
            <a:endCxn id="308" idx="0"/>
          </p:cNvCxnSpPr>
          <p:nvPr/>
        </p:nvCxnSpPr>
        <p:spPr>
          <a:xfrm flipH="1" rot="10800000">
            <a:off x="3593163" y="2744325"/>
            <a:ext cx="661800" cy="1073100"/>
          </a:xfrm>
          <a:prstGeom prst="bentConnector4">
            <a:avLst>
              <a:gd fmla="val -183396" name="adj1"/>
              <a:gd fmla="val 12219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26"/>
          <p:cNvSpPr txBox="1"/>
          <p:nvPr/>
        </p:nvSpPr>
        <p:spPr>
          <a:xfrm>
            <a:off x="5358600" y="1135250"/>
            <a:ext cx="135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Этап 1</a:t>
            </a:r>
            <a:endParaRPr b="1"/>
          </a:p>
        </p:txBody>
      </p:sp>
      <p:sp>
        <p:nvSpPr>
          <p:cNvPr id="313" name="Google Shape;313;p26"/>
          <p:cNvSpPr/>
          <p:nvPr/>
        </p:nvSpPr>
        <p:spPr>
          <a:xfrm>
            <a:off x="6307175" y="3487200"/>
            <a:ext cx="294300" cy="28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⭐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"/>
          <p:cNvSpPr/>
          <p:nvPr/>
        </p:nvSpPr>
        <p:spPr>
          <a:xfrm>
            <a:off x="3033125" y="1586638"/>
            <a:ext cx="17529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max = X[k]; </a:t>
            </a:r>
            <a:r>
              <a:rPr lang="ru"/>
              <a:t>i = k+1</a:t>
            </a:r>
            <a:endParaRPr/>
          </a:p>
        </p:txBody>
      </p:sp>
      <p:sp>
        <p:nvSpPr>
          <p:cNvPr id="325" name="Google Shape;325;p27"/>
          <p:cNvSpPr/>
          <p:nvPr/>
        </p:nvSpPr>
        <p:spPr>
          <a:xfrm>
            <a:off x="1223010" y="3686513"/>
            <a:ext cx="13233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max = X[i]</a:t>
            </a:r>
            <a:endParaRPr sz="1000"/>
          </a:p>
        </p:txBody>
      </p:sp>
      <p:sp>
        <p:nvSpPr>
          <p:cNvPr id="326" name="Google Shape;326;p27"/>
          <p:cNvSpPr/>
          <p:nvPr/>
        </p:nvSpPr>
        <p:spPr>
          <a:xfrm>
            <a:off x="3247925" y="4609125"/>
            <a:ext cx="13233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 = i + 1</a:t>
            </a:r>
            <a:endParaRPr/>
          </a:p>
        </p:txBody>
      </p:sp>
      <p:sp>
        <p:nvSpPr>
          <p:cNvPr id="327" name="Google Shape;327;p27"/>
          <p:cNvSpPr/>
          <p:nvPr/>
        </p:nvSpPr>
        <p:spPr>
          <a:xfrm>
            <a:off x="3255175" y="2268100"/>
            <a:ext cx="1323300" cy="572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 &lt; n</a:t>
            </a:r>
            <a:endParaRPr/>
          </a:p>
        </p:txBody>
      </p:sp>
      <p:cxnSp>
        <p:nvCxnSpPr>
          <p:cNvPr id="328" name="Google Shape;328;p27"/>
          <p:cNvCxnSpPr>
            <a:stCxn id="329" idx="1"/>
            <a:endCxn id="324" idx="0"/>
          </p:cNvCxnSpPr>
          <p:nvPr/>
        </p:nvCxnSpPr>
        <p:spPr>
          <a:xfrm flipH="1">
            <a:off x="3909600" y="1148963"/>
            <a:ext cx="1180500" cy="437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27"/>
          <p:cNvCxnSpPr>
            <a:stCxn id="324" idx="2"/>
            <a:endCxn id="327" idx="0"/>
          </p:cNvCxnSpPr>
          <p:nvPr/>
        </p:nvCxnSpPr>
        <p:spPr>
          <a:xfrm flipH="1" rot="-5400000">
            <a:off x="3763175" y="2114638"/>
            <a:ext cx="300000" cy="7200"/>
          </a:xfrm>
          <a:prstGeom prst="bentConnector3">
            <a:avLst>
              <a:gd fmla="val 4997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27"/>
          <p:cNvCxnSpPr>
            <a:stCxn id="327" idx="3"/>
            <a:endCxn id="332" idx="0"/>
          </p:cNvCxnSpPr>
          <p:nvPr/>
        </p:nvCxnSpPr>
        <p:spPr>
          <a:xfrm>
            <a:off x="4578475" y="2554300"/>
            <a:ext cx="2103900" cy="427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27"/>
          <p:cNvSpPr txBox="1"/>
          <p:nvPr/>
        </p:nvSpPr>
        <p:spPr>
          <a:xfrm>
            <a:off x="4503363" y="2094863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нет</a:t>
            </a:r>
            <a:endParaRPr/>
          </a:p>
        </p:txBody>
      </p:sp>
      <p:sp>
        <p:nvSpPr>
          <p:cNvPr id="334" name="Google Shape;334;p27"/>
          <p:cNvSpPr txBox="1"/>
          <p:nvPr/>
        </p:nvSpPr>
        <p:spPr>
          <a:xfrm>
            <a:off x="3986063" y="2716238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</a:t>
            </a:r>
            <a:endParaRPr/>
          </a:p>
        </p:txBody>
      </p:sp>
      <p:sp>
        <p:nvSpPr>
          <p:cNvPr id="335" name="Google Shape;335;p27"/>
          <p:cNvSpPr txBox="1"/>
          <p:nvPr>
            <p:ph type="title"/>
          </p:nvPr>
        </p:nvSpPr>
        <p:spPr>
          <a:xfrm>
            <a:off x="311700" y="481700"/>
            <a:ext cx="46032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Оптимизация Варианта 1</a:t>
            </a:r>
            <a:endParaRPr sz="2820"/>
          </a:p>
        </p:txBody>
      </p:sp>
      <p:cxnSp>
        <p:nvCxnSpPr>
          <p:cNvPr id="336" name="Google Shape;336;p27"/>
          <p:cNvCxnSpPr>
            <a:stCxn id="327" idx="2"/>
            <a:endCxn id="337" idx="0"/>
          </p:cNvCxnSpPr>
          <p:nvPr/>
        </p:nvCxnSpPr>
        <p:spPr>
          <a:xfrm flipH="1">
            <a:off x="3909625" y="2840500"/>
            <a:ext cx="7200" cy="1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27"/>
          <p:cNvCxnSpPr>
            <a:stCxn id="326" idx="1"/>
            <a:endCxn id="327" idx="0"/>
          </p:cNvCxnSpPr>
          <p:nvPr/>
        </p:nvCxnSpPr>
        <p:spPr>
          <a:xfrm flipH="1" rot="10800000">
            <a:off x="3247925" y="2268225"/>
            <a:ext cx="669000" cy="2531700"/>
          </a:xfrm>
          <a:prstGeom prst="bentConnector4">
            <a:avLst>
              <a:gd fmla="val -340011" name="adj1"/>
              <a:gd fmla="val 10572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p27"/>
          <p:cNvSpPr/>
          <p:nvPr/>
        </p:nvSpPr>
        <p:spPr>
          <a:xfrm>
            <a:off x="2127575" y="3038513"/>
            <a:ext cx="3564000" cy="8316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X[i] &lt; 0 &amp;&amp; X[i] &gt; max</a:t>
            </a:r>
            <a:endParaRPr/>
          </a:p>
        </p:txBody>
      </p:sp>
      <p:cxnSp>
        <p:nvCxnSpPr>
          <p:cNvPr id="339" name="Google Shape;339;p27"/>
          <p:cNvCxnSpPr>
            <a:stCxn id="337" idx="1"/>
            <a:endCxn id="325" idx="0"/>
          </p:cNvCxnSpPr>
          <p:nvPr/>
        </p:nvCxnSpPr>
        <p:spPr>
          <a:xfrm flipH="1">
            <a:off x="1884575" y="3454313"/>
            <a:ext cx="243000" cy="232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27"/>
          <p:cNvCxnSpPr>
            <a:stCxn id="337" idx="3"/>
            <a:endCxn id="326" idx="0"/>
          </p:cNvCxnSpPr>
          <p:nvPr/>
        </p:nvCxnSpPr>
        <p:spPr>
          <a:xfrm flipH="1">
            <a:off x="3909575" y="3454313"/>
            <a:ext cx="1782000" cy="1154700"/>
          </a:xfrm>
          <a:prstGeom prst="bentConnector4">
            <a:avLst>
              <a:gd fmla="val -13363" name="adj1"/>
              <a:gd fmla="val 7621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27"/>
          <p:cNvCxnSpPr>
            <a:stCxn id="325" idx="2"/>
            <a:endCxn id="326" idx="0"/>
          </p:cNvCxnSpPr>
          <p:nvPr/>
        </p:nvCxnSpPr>
        <p:spPr>
          <a:xfrm flipH="1" rot="-5400000">
            <a:off x="2626710" y="3326063"/>
            <a:ext cx="540900" cy="20250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" name="Google Shape;342;p27"/>
          <p:cNvSpPr txBox="1"/>
          <p:nvPr/>
        </p:nvSpPr>
        <p:spPr>
          <a:xfrm>
            <a:off x="1884575" y="3038513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</a:t>
            </a:r>
            <a:endParaRPr/>
          </a:p>
        </p:txBody>
      </p:sp>
      <p:sp>
        <p:nvSpPr>
          <p:cNvPr id="343" name="Google Shape;343;p27"/>
          <p:cNvSpPr txBox="1"/>
          <p:nvPr/>
        </p:nvSpPr>
        <p:spPr>
          <a:xfrm>
            <a:off x="5406500" y="3038513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нет</a:t>
            </a:r>
            <a:endParaRPr/>
          </a:p>
        </p:txBody>
      </p:sp>
      <p:sp>
        <p:nvSpPr>
          <p:cNvPr id="344" name="Google Shape;344;p27"/>
          <p:cNvSpPr txBox="1"/>
          <p:nvPr/>
        </p:nvSpPr>
        <p:spPr>
          <a:xfrm>
            <a:off x="7420775" y="328925"/>
            <a:ext cx="135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Этап 2</a:t>
            </a:r>
            <a:endParaRPr b="1"/>
          </a:p>
        </p:txBody>
      </p:sp>
      <p:sp>
        <p:nvSpPr>
          <p:cNvPr id="345" name="Google Shape;345;p27"/>
          <p:cNvSpPr/>
          <p:nvPr/>
        </p:nvSpPr>
        <p:spPr>
          <a:xfrm>
            <a:off x="6020700" y="328925"/>
            <a:ext cx="294300" cy="28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⭐</a:t>
            </a:r>
            <a:endParaRPr/>
          </a:p>
        </p:txBody>
      </p:sp>
      <p:sp>
        <p:nvSpPr>
          <p:cNvPr id="329" name="Google Shape;329;p27"/>
          <p:cNvSpPr/>
          <p:nvPr/>
        </p:nvSpPr>
        <p:spPr>
          <a:xfrm>
            <a:off x="5090100" y="816863"/>
            <a:ext cx="2155500" cy="6642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 &lt; n</a:t>
            </a:r>
            <a:endParaRPr/>
          </a:p>
        </p:txBody>
      </p:sp>
      <p:cxnSp>
        <p:nvCxnSpPr>
          <p:cNvPr id="346" name="Google Shape;346;p27"/>
          <p:cNvCxnSpPr>
            <a:stCxn id="345" idx="4"/>
            <a:endCxn id="329" idx="0"/>
          </p:cNvCxnSpPr>
          <p:nvPr/>
        </p:nvCxnSpPr>
        <p:spPr>
          <a:xfrm>
            <a:off x="6167850" y="612125"/>
            <a:ext cx="0" cy="2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27"/>
          <p:cNvSpPr/>
          <p:nvPr/>
        </p:nvSpPr>
        <p:spPr>
          <a:xfrm>
            <a:off x="6824050" y="1603400"/>
            <a:ext cx="2104800" cy="5724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 “нет отрицательных”</a:t>
            </a:r>
            <a:endParaRPr sz="1000"/>
          </a:p>
        </p:txBody>
      </p:sp>
      <p:cxnSp>
        <p:nvCxnSpPr>
          <p:cNvPr id="348" name="Google Shape;348;p27"/>
          <p:cNvCxnSpPr>
            <a:stCxn id="329" idx="3"/>
            <a:endCxn id="347" idx="0"/>
          </p:cNvCxnSpPr>
          <p:nvPr/>
        </p:nvCxnSpPr>
        <p:spPr>
          <a:xfrm>
            <a:off x="7245600" y="1148963"/>
            <a:ext cx="630900" cy="454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" name="Google Shape;349;p27"/>
          <p:cNvSpPr/>
          <p:nvPr/>
        </p:nvSpPr>
        <p:spPr>
          <a:xfrm>
            <a:off x="7118275" y="4170250"/>
            <a:ext cx="6000" cy="21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0" name="Google Shape;350;p27"/>
          <p:cNvCxnSpPr>
            <a:stCxn id="347" idx="4"/>
            <a:endCxn id="349" idx="0"/>
          </p:cNvCxnSpPr>
          <p:nvPr/>
        </p:nvCxnSpPr>
        <p:spPr>
          <a:xfrm rot="5400000">
            <a:off x="6501700" y="2795450"/>
            <a:ext cx="1994400" cy="755100"/>
          </a:xfrm>
          <a:prstGeom prst="bentConnector3">
            <a:avLst>
              <a:gd fmla="val 7985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27"/>
          <p:cNvSpPr/>
          <p:nvPr/>
        </p:nvSpPr>
        <p:spPr>
          <a:xfrm>
            <a:off x="6020710" y="2982213"/>
            <a:ext cx="1323324" cy="38161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max</a:t>
            </a:r>
            <a:endParaRPr sz="1000"/>
          </a:p>
        </p:txBody>
      </p:sp>
      <p:cxnSp>
        <p:nvCxnSpPr>
          <p:cNvPr id="351" name="Google Shape;351;p27"/>
          <p:cNvCxnSpPr>
            <a:stCxn id="332" idx="2"/>
            <a:endCxn id="349" idx="0"/>
          </p:cNvCxnSpPr>
          <p:nvPr/>
        </p:nvCxnSpPr>
        <p:spPr>
          <a:xfrm flipH="1" rot="-5400000">
            <a:off x="6486022" y="3534951"/>
            <a:ext cx="831600" cy="438900"/>
          </a:xfrm>
          <a:prstGeom prst="bentConnector3">
            <a:avLst>
              <a:gd fmla="val 5122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2" name="Google Shape;352;p27"/>
          <p:cNvSpPr txBox="1"/>
          <p:nvPr/>
        </p:nvSpPr>
        <p:spPr>
          <a:xfrm>
            <a:off x="4708000" y="770738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</a:t>
            </a:r>
            <a:endParaRPr/>
          </a:p>
        </p:txBody>
      </p:sp>
      <p:sp>
        <p:nvSpPr>
          <p:cNvPr id="353" name="Google Shape;353;p27"/>
          <p:cNvSpPr txBox="1"/>
          <p:nvPr/>
        </p:nvSpPr>
        <p:spPr>
          <a:xfrm>
            <a:off x="7176025" y="770738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нет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Оптимизация Варианта 1</a:t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</p:txBody>
      </p:sp>
      <p:sp>
        <p:nvSpPr>
          <p:cNvPr id="359" name="Google Shape;359;p28"/>
          <p:cNvSpPr txBox="1"/>
          <p:nvPr/>
        </p:nvSpPr>
        <p:spPr>
          <a:xfrm>
            <a:off x="311950" y="1017725"/>
            <a:ext cx="8520600" cy="39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Этап 1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 = 0;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(k &lt; n &amp;&amp; X[k] &gt;= 0) { k++; }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можно сделать и циклом for без тела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for(k = 0; k &lt; n &amp;&amp; X[k] &gt;=0; k++); */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Этап 2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(k &lt; n) { </a:t>
            </a:r>
            <a:r>
              <a:rPr lang="ru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Если вышли из цикла раньше, чем закончился массив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max = X[k];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 = k + 1; i &lt; n; i++) { </a:t>
            </a:r>
            <a:r>
              <a:rPr lang="ru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Начинаем со следующего после k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(X[i] &lt; 0 &amp;&amp; X[i] &gt; max) { </a:t>
            </a:r>
            <a:r>
              <a:rPr lang="ru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Проверяем только отрицательные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max = X[i];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max; 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ru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"нет отрицательных"</a:t>
            </a: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9"/>
          <p:cNvSpPr/>
          <p:nvPr/>
        </p:nvSpPr>
        <p:spPr>
          <a:xfrm>
            <a:off x="5613300" y="877025"/>
            <a:ext cx="13233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max = 0</a:t>
            </a:r>
            <a:endParaRPr/>
          </a:p>
        </p:txBody>
      </p:sp>
      <p:sp>
        <p:nvSpPr>
          <p:cNvPr id="365" name="Google Shape;365;p29"/>
          <p:cNvSpPr/>
          <p:nvPr/>
        </p:nvSpPr>
        <p:spPr>
          <a:xfrm>
            <a:off x="5626488" y="1449338"/>
            <a:ext cx="13233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 = 0</a:t>
            </a:r>
            <a:endParaRPr/>
          </a:p>
        </p:txBody>
      </p:sp>
      <p:sp>
        <p:nvSpPr>
          <p:cNvPr id="366" name="Google Shape;366;p29"/>
          <p:cNvSpPr/>
          <p:nvPr/>
        </p:nvSpPr>
        <p:spPr>
          <a:xfrm>
            <a:off x="4133048" y="3532463"/>
            <a:ext cx="13233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max = X[i]</a:t>
            </a:r>
            <a:endParaRPr sz="1000"/>
          </a:p>
        </p:txBody>
      </p:sp>
      <p:sp>
        <p:nvSpPr>
          <p:cNvPr id="367" name="Google Shape;367;p29"/>
          <p:cNvSpPr/>
          <p:nvPr/>
        </p:nvSpPr>
        <p:spPr>
          <a:xfrm>
            <a:off x="5613288" y="4455075"/>
            <a:ext cx="13233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 = i + 1</a:t>
            </a:r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5620538" y="2114050"/>
            <a:ext cx="1323300" cy="572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 &lt; n</a:t>
            </a:r>
            <a:endParaRPr/>
          </a:p>
        </p:txBody>
      </p:sp>
      <p:cxnSp>
        <p:nvCxnSpPr>
          <p:cNvPr id="369" name="Google Shape;369;p29"/>
          <p:cNvCxnSpPr>
            <a:stCxn id="370" idx="4"/>
            <a:endCxn id="364" idx="0"/>
          </p:cNvCxnSpPr>
          <p:nvPr/>
        </p:nvCxnSpPr>
        <p:spPr>
          <a:xfrm>
            <a:off x="6274950" y="739925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29"/>
          <p:cNvCxnSpPr>
            <a:stCxn id="364" idx="2"/>
            <a:endCxn id="365" idx="0"/>
          </p:cNvCxnSpPr>
          <p:nvPr/>
        </p:nvCxnSpPr>
        <p:spPr>
          <a:xfrm>
            <a:off x="6274950" y="1258625"/>
            <a:ext cx="1320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29"/>
          <p:cNvCxnSpPr>
            <a:stCxn id="365" idx="2"/>
            <a:endCxn id="368" idx="0"/>
          </p:cNvCxnSpPr>
          <p:nvPr/>
        </p:nvCxnSpPr>
        <p:spPr>
          <a:xfrm rot="5400000">
            <a:off x="6143538" y="1969538"/>
            <a:ext cx="283200" cy="60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29"/>
          <p:cNvCxnSpPr>
            <a:stCxn id="368" idx="3"/>
            <a:endCxn id="374" idx="0"/>
          </p:cNvCxnSpPr>
          <p:nvPr/>
        </p:nvCxnSpPr>
        <p:spPr>
          <a:xfrm>
            <a:off x="6943838" y="2400250"/>
            <a:ext cx="1477500" cy="592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p29"/>
          <p:cNvSpPr txBox="1"/>
          <p:nvPr/>
        </p:nvSpPr>
        <p:spPr>
          <a:xfrm>
            <a:off x="6868725" y="1940813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нет</a:t>
            </a:r>
            <a:endParaRPr/>
          </a:p>
        </p:txBody>
      </p:sp>
      <p:sp>
        <p:nvSpPr>
          <p:cNvPr id="376" name="Google Shape;376;p29"/>
          <p:cNvSpPr txBox="1"/>
          <p:nvPr/>
        </p:nvSpPr>
        <p:spPr>
          <a:xfrm>
            <a:off x="6351425" y="2562188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</a:t>
            </a:r>
            <a:endParaRPr/>
          </a:p>
        </p:txBody>
      </p:sp>
      <p:sp>
        <p:nvSpPr>
          <p:cNvPr id="377" name="Google Shape;377;p29"/>
          <p:cNvSpPr txBox="1"/>
          <p:nvPr>
            <p:ph type="title"/>
          </p:nvPr>
        </p:nvSpPr>
        <p:spPr>
          <a:xfrm>
            <a:off x="311700" y="481700"/>
            <a:ext cx="37674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Поиск экстремума с условием. Вариант 2</a:t>
            </a:r>
            <a:endParaRPr sz="2820"/>
          </a:p>
        </p:txBody>
      </p:sp>
      <p:cxnSp>
        <p:nvCxnSpPr>
          <p:cNvPr id="378" name="Google Shape;378;p29"/>
          <p:cNvCxnSpPr>
            <a:stCxn id="368" idx="2"/>
            <a:endCxn id="379" idx="0"/>
          </p:cNvCxnSpPr>
          <p:nvPr/>
        </p:nvCxnSpPr>
        <p:spPr>
          <a:xfrm flipH="1">
            <a:off x="6280688" y="2686450"/>
            <a:ext cx="1500" cy="16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p29"/>
          <p:cNvCxnSpPr>
            <a:stCxn id="367" idx="1"/>
            <a:endCxn id="368" idx="0"/>
          </p:cNvCxnSpPr>
          <p:nvPr/>
        </p:nvCxnSpPr>
        <p:spPr>
          <a:xfrm flipH="1" rot="10800000">
            <a:off x="5613288" y="2114175"/>
            <a:ext cx="669000" cy="2531700"/>
          </a:xfrm>
          <a:prstGeom prst="bentConnector4">
            <a:avLst>
              <a:gd fmla="val -243612" name="adj1"/>
              <a:gd fmla="val 10572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9" name="Google Shape;379;p29"/>
          <p:cNvSpPr/>
          <p:nvPr/>
        </p:nvSpPr>
        <p:spPr>
          <a:xfrm>
            <a:off x="5202950" y="2851463"/>
            <a:ext cx="2155500" cy="6642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Условие</a:t>
            </a:r>
            <a:endParaRPr b="1"/>
          </a:p>
        </p:txBody>
      </p:sp>
      <p:cxnSp>
        <p:nvCxnSpPr>
          <p:cNvPr id="381" name="Google Shape;381;p29"/>
          <p:cNvCxnSpPr>
            <a:stCxn id="379" idx="1"/>
            <a:endCxn id="366" idx="0"/>
          </p:cNvCxnSpPr>
          <p:nvPr/>
        </p:nvCxnSpPr>
        <p:spPr>
          <a:xfrm flipH="1">
            <a:off x="4794650" y="3183563"/>
            <a:ext cx="408300" cy="348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29"/>
          <p:cNvCxnSpPr>
            <a:stCxn id="379" idx="3"/>
            <a:endCxn id="367" idx="0"/>
          </p:cNvCxnSpPr>
          <p:nvPr/>
        </p:nvCxnSpPr>
        <p:spPr>
          <a:xfrm flipH="1">
            <a:off x="6274850" y="3183563"/>
            <a:ext cx="1083600" cy="1271400"/>
          </a:xfrm>
          <a:prstGeom prst="bentConnector4">
            <a:avLst>
              <a:gd fmla="val -21975" name="adj1"/>
              <a:gd fmla="val 7894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29"/>
          <p:cNvCxnSpPr>
            <a:stCxn id="366" idx="2"/>
            <a:endCxn id="367" idx="0"/>
          </p:cNvCxnSpPr>
          <p:nvPr/>
        </p:nvCxnSpPr>
        <p:spPr>
          <a:xfrm flipH="1" rot="-5400000">
            <a:off x="5264348" y="3444413"/>
            <a:ext cx="540900" cy="14802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4" name="Google Shape;384;p29"/>
          <p:cNvSpPr txBox="1"/>
          <p:nvPr/>
        </p:nvSpPr>
        <p:spPr>
          <a:xfrm>
            <a:off x="4814813" y="2825313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</a:t>
            </a:r>
            <a:endParaRPr/>
          </a:p>
        </p:txBody>
      </p:sp>
      <p:sp>
        <p:nvSpPr>
          <p:cNvPr id="385" name="Google Shape;385;p29"/>
          <p:cNvSpPr txBox="1"/>
          <p:nvPr/>
        </p:nvSpPr>
        <p:spPr>
          <a:xfrm>
            <a:off x="7170888" y="2825313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нет</a:t>
            </a:r>
            <a:endParaRPr/>
          </a:p>
        </p:txBody>
      </p:sp>
      <p:sp>
        <p:nvSpPr>
          <p:cNvPr id="386" name="Google Shape;386;p29"/>
          <p:cNvSpPr txBox="1"/>
          <p:nvPr/>
        </p:nvSpPr>
        <p:spPr>
          <a:xfrm>
            <a:off x="311750" y="1459875"/>
            <a:ext cx="26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9"/>
          <p:cNvSpPr txBox="1"/>
          <p:nvPr/>
        </p:nvSpPr>
        <p:spPr>
          <a:xfrm>
            <a:off x="311750" y="1460000"/>
            <a:ext cx="3411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Будем все делать в одном цикле.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Присвоим </a:t>
            </a:r>
            <a:r>
              <a:rPr b="1" i="1" lang="ru" sz="1300">
                <a:solidFill>
                  <a:schemeClr val="dk1"/>
                </a:solidFill>
              </a:rPr>
              <a:t>max </a:t>
            </a:r>
            <a:r>
              <a:rPr lang="ru" sz="1300">
                <a:solidFill>
                  <a:schemeClr val="dk1"/>
                </a:solidFill>
              </a:rPr>
              <a:t>заведомо неверное значение, в данном случае </a:t>
            </a:r>
            <a:r>
              <a:rPr b="1" i="1" lang="ru" sz="1300">
                <a:solidFill>
                  <a:schemeClr val="dk1"/>
                </a:solidFill>
              </a:rPr>
              <a:t>0</a:t>
            </a:r>
            <a:r>
              <a:rPr lang="ru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Дальше будем перебирать в цикле все элементы массива </a:t>
            </a:r>
            <a:r>
              <a:rPr b="1" i="1" lang="ru" sz="1300">
                <a:solidFill>
                  <a:schemeClr val="dk1"/>
                </a:solidFill>
              </a:rPr>
              <a:t>X</a:t>
            </a:r>
            <a:r>
              <a:rPr lang="ru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Если очередной элемент отрицательный и </a:t>
            </a:r>
            <a:r>
              <a:rPr b="1" i="1" lang="ru" sz="1300">
                <a:solidFill>
                  <a:schemeClr val="dk1"/>
                </a:solidFill>
              </a:rPr>
              <a:t>max</a:t>
            </a:r>
            <a:r>
              <a:rPr lang="ru" sz="1300">
                <a:solidFill>
                  <a:schemeClr val="dk1"/>
                </a:solidFill>
              </a:rPr>
              <a:t> все еще равен 0 или текущий элемент больше </a:t>
            </a:r>
            <a:r>
              <a:rPr b="1" i="1" lang="ru" sz="1300">
                <a:solidFill>
                  <a:schemeClr val="dk1"/>
                </a:solidFill>
              </a:rPr>
              <a:t>max</a:t>
            </a:r>
            <a:r>
              <a:rPr lang="ru" sz="1300">
                <a:solidFill>
                  <a:schemeClr val="dk1"/>
                </a:solidFill>
              </a:rPr>
              <a:t> - присваиваем </a:t>
            </a:r>
            <a:r>
              <a:rPr b="1" i="1" lang="ru" sz="1300">
                <a:solidFill>
                  <a:schemeClr val="dk1"/>
                </a:solidFill>
              </a:rPr>
              <a:t>max</a:t>
            </a:r>
            <a:r>
              <a:rPr lang="ru" sz="1300">
                <a:solidFill>
                  <a:schemeClr val="dk1"/>
                </a:solidFill>
              </a:rPr>
              <a:t> значение текущего элемента.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>
                <a:solidFill>
                  <a:schemeClr val="dk1"/>
                </a:solidFill>
              </a:rPr>
              <a:t>После выхода из цикла - проверить </a:t>
            </a:r>
            <a:r>
              <a:rPr b="1" i="1" lang="ru" sz="1300">
                <a:solidFill>
                  <a:schemeClr val="dk1"/>
                </a:solidFill>
              </a:rPr>
              <a:t>max </a:t>
            </a:r>
            <a:r>
              <a:rPr lang="ru" sz="1300">
                <a:solidFill>
                  <a:schemeClr val="dk1"/>
                </a:solidFill>
              </a:rPr>
              <a:t>на 0.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 </a:t>
            </a:r>
            <a:endParaRPr sz="1300"/>
          </a:p>
        </p:txBody>
      </p:sp>
      <p:sp>
        <p:nvSpPr>
          <p:cNvPr id="388" name="Google Shape;388;p29"/>
          <p:cNvSpPr txBox="1"/>
          <p:nvPr/>
        </p:nvSpPr>
        <p:spPr>
          <a:xfrm>
            <a:off x="311750" y="3914075"/>
            <a:ext cx="3411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Условие: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X[i] &lt; 0 &amp;&amp; (max == 0 || X[i] &gt; max)</a:t>
            </a:r>
            <a:endParaRPr sz="1600"/>
          </a:p>
        </p:txBody>
      </p:sp>
      <p:sp>
        <p:nvSpPr>
          <p:cNvPr id="374" name="Google Shape;374;p29"/>
          <p:cNvSpPr/>
          <p:nvPr/>
        </p:nvSpPr>
        <p:spPr>
          <a:xfrm>
            <a:off x="7759725" y="2992784"/>
            <a:ext cx="1323300" cy="664200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Проверить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max != 0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Поиск экстремума с условием. Вариант 2</a:t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</p:txBody>
      </p:sp>
      <p:sp>
        <p:nvSpPr>
          <p:cNvPr id="394" name="Google Shape;394;p30"/>
          <p:cNvSpPr txBox="1"/>
          <p:nvPr/>
        </p:nvSpPr>
        <p:spPr>
          <a:xfrm>
            <a:off x="311950" y="1017725"/>
            <a:ext cx="8520600" cy="37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 = 0; </a:t>
            </a:r>
            <a:r>
              <a:rPr lang="ru" sz="18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Заведомо неверное значение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 = 0; i &lt; n; i++) {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(X[i] &lt; 0 &amp;&amp; (max == 0 || X[i] &gt; max)) {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max = X[i];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(max != 0) { </a:t>
            </a:r>
            <a:r>
              <a:rPr lang="ru" sz="18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Если были отрицательные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ru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max; 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ru" sz="1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ru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ru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ru" sz="1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"нет отрицательных"</a:t>
            </a:r>
            <a:r>
              <a:rPr lang="ru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Пример задачи, типа 2.3</a:t>
            </a:r>
            <a:endParaRPr sz="2820"/>
          </a:p>
        </p:txBody>
      </p:sp>
      <p:sp>
        <p:nvSpPr>
          <p:cNvPr id="400" name="Google Shape;40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 массив </a:t>
            </a:r>
            <a:r>
              <a:rPr b="1" i="1" lang="ru"/>
              <a:t>A</a:t>
            </a:r>
            <a:r>
              <a:rPr lang="ru"/>
              <a:t> из </a:t>
            </a:r>
            <a:r>
              <a:rPr b="1" i="1" lang="ru"/>
              <a:t>n</a:t>
            </a:r>
            <a:r>
              <a:rPr lang="ru"/>
              <a:t> элементов. Определить наибольшую среди сумм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где </a:t>
            </a:r>
            <a:r>
              <a:rPr b="1" i="1" lang="ru"/>
              <a:t>m = 1, 2, …, n</a:t>
            </a:r>
            <a:r>
              <a:rPr lang="ru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Помним, что индексы массива в C начинаются с 0!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 этой задаче одновременно есть накопление суммы и поиск экстремума.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Пусть начальное значение суммы </a:t>
            </a:r>
            <a:r>
              <a:rPr b="1" i="1" lang="ru"/>
              <a:t>S = A</a:t>
            </a:r>
            <a:r>
              <a:rPr b="1" baseline="-25000" i="1" lang="ru"/>
              <a:t>0</a:t>
            </a:r>
            <a:endParaRPr b="1" baseline="-25000"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Начальное значение </a:t>
            </a:r>
            <a:r>
              <a:rPr b="1" i="1" lang="ru"/>
              <a:t>max = S</a:t>
            </a:r>
            <a:endParaRPr b="1" i="1"/>
          </a:p>
        </p:txBody>
      </p:sp>
      <p:pic>
        <p:nvPicPr>
          <p:cNvPr id="401" name="Google Shape;4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3400" y="882700"/>
            <a:ext cx="998899" cy="9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Список литературы по курсу</a:t>
            </a:r>
            <a:endParaRPr sz="28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Князев А.В. Основы языка С++. Учебное пособие. М.:  Издательство МЭИ, 2013 – 80 с. ISBN 978-5-7046-1425-8.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Князев А.В. Работа со сложными структурами данных на  языке С++. Учебное пособие. М.: Издательство МЭИ, 2015 – 48 с. ISBN 978-5-7046-1658-0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Программирование. Сборник задач. Учебное пособие.  Санкт-Петербург: Лань, 2019 – 140 с. ISBN 978-5-8114-3857-0 </a:t>
            </a:r>
            <a:r>
              <a:rPr lang="ru"/>
              <a:t>UR</a:t>
            </a:r>
            <a:r>
              <a:rPr lang="ru"/>
              <a:t>L: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https://e.lanbook.com/book/121485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В. Керниган, Д.М. Ричи. Язык программирования C. – Национальный Открытый Университет "ИНТУИТ", </a:t>
            </a:r>
            <a:r>
              <a:rPr lang="ru"/>
              <a:t>2016</a:t>
            </a:r>
            <a:r>
              <a:rPr lang="ru"/>
              <a:t>. –  313 с. URL: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https://e.lanbook.com/book/100543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2"/>
          <p:cNvSpPr/>
          <p:nvPr/>
        </p:nvSpPr>
        <p:spPr>
          <a:xfrm>
            <a:off x="4567506" y="401713"/>
            <a:ext cx="19701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 = A[0]; max = S;</a:t>
            </a:r>
            <a:endParaRPr/>
          </a:p>
        </p:txBody>
      </p:sp>
      <p:sp>
        <p:nvSpPr>
          <p:cNvPr id="407" name="Google Shape;407;p32"/>
          <p:cNvSpPr/>
          <p:nvPr/>
        </p:nvSpPr>
        <p:spPr>
          <a:xfrm>
            <a:off x="4890888" y="974038"/>
            <a:ext cx="13233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 = 1</a:t>
            </a:r>
            <a:endParaRPr/>
          </a:p>
        </p:txBody>
      </p:sp>
      <p:sp>
        <p:nvSpPr>
          <p:cNvPr id="408" name="Google Shape;408;p32"/>
          <p:cNvSpPr/>
          <p:nvPr/>
        </p:nvSpPr>
        <p:spPr>
          <a:xfrm>
            <a:off x="3397448" y="3713538"/>
            <a:ext cx="13233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max = S</a:t>
            </a:r>
            <a:endParaRPr sz="1000"/>
          </a:p>
        </p:txBody>
      </p:sp>
      <p:sp>
        <p:nvSpPr>
          <p:cNvPr id="409" name="Google Shape;409;p32"/>
          <p:cNvSpPr/>
          <p:nvPr/>
        </p:nvSpPr>
        <p:spPr>
          <a:xfrm>
            <a:off x="4890888" y="4497275"/>
            <a:ext cx="13233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i++</a:t>
            </a:r>
            <a:endParaRPr/>
          </a:p>
        </p:txBody>
      </p:sp>
      <p:sp>
        <p:nvSpPr>
          <p:cNvPr id="410" name="Google Shape;410;p32"/>
          <p:cNvSpPr/>
          <p:nvPr/>
        </p:nvSpPr>
        <p:spPr>
          <a:xfrm>
            <a:off x="7268278" y="2359313"/>
            <a:ext cx="1659906" cy="38161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max</a:t>
            </a:r>
            <a:endParaRPr/>
          </a:p>
        </p:txBody>
      </p:sp>
      <p:sp>
        <p:nvSpPr>
          <p:cNvPr id="411" name="Google Shape;411;p32"/>
          <p:cNvSpPr/>
          <p:nvPr/>
        </p:nvSpPr>
        <p:spPr>
          <a:xfrm>
            <a:off x="4890888" y="1658925"/>
            <a:ext cx="1323300" cy="572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 &lt; n</a:t>
            </a:r>
            <a:endParaRPr/>
          </a:p>
        </p:txBody>
      </p:sp>
      <p:cxnSp>
        <p:nvCxnSpPr>
          <p:cNvPr id="412" name="Google Shape;412;p32"/>
          <p:cNvCxnSpPr>
            <a:stCxn id="413" idx="4"/>
            <a:endCxn id="406" idx="0"/>
          </p:cNvCxnSpPr>
          <p:nvPr/>
        </p:nvCxnSpPr>
        <p:spPr>
          <a:xfrm>
            <a:off x="5552556" y="264613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4" name="Google Shape;414;p32"/>
          <p:cNvCxnSpPr>
            <a:stCxn id="406" idx="2"/>
            <a:endCxn id="407" idx="0"/>
          </p:cNvCxnSpPr>
          <p:nvPr/>
        </p:nvCxnSpPr>
        <p:spPr>
          <a:xfrm>
            <a:off x="5552556" y="783313"/>
            <a:ext cx="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" name="Google Shape;415;p32"/>
          <p:cNvCxnSpPr>
            <a:stCxn id="407" idx="2"/>
            <a:endCxn id="411" idx="0"/>
          </p:cNvCxnSpPr>
          <p:nvPr/>
        </p:nvCxnSpPr>
        <p:spPr>
          <a:xfrm flipH="1" rot="-5400000">
            <a:off x="5401188" y="1506988"/>
            <a:ext cx="3033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32"/>
          <p:cNvCxnSpPr>
            <a:stCxn id="411" idx="3"/>
            <a:endCxn id="410" idx="0"/>
          </p:cNvCxnSpPr>
          <p:nvPr/>
        </p:nvCxnSpPr>
        <p:spPr>
          <a:xfrm>
            <a:off x="6214188" y="1945125"/>
            <a:ext cx="1884000" cy="414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32"/>
          <p:cNvCxnSpPr>
            <a:stCxn id="410" idx="2"/>
            <a:endCxn id="418" idx="0"/>
          </p:cNvCxnSpPr>
          <p:nvPr/>
        </p:nvCxnSpPr>
        <p:spPr>
          <a:xfrm>
            <a:off x="8098231" y="2715701"/>
            <a:ext cx="0" cy="2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9" name="Google Shape;419;p32"/>
          <p:cNvSpPr txBox="1"/>
          <p:nvPr/>
        </p:nvSpPr>
        <p:spPr>
          <a:xfrm>
            <a:off x="6133125" y="1465513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нет</a:t>
            </a:r>
            <a:endParaRPr/>
          </a:p>
        </p:txBody>
      </p:sp>
      <p:sp>
        <p:nvSpPr>
          <p:cNvPr id="420" name="Google Shape;420;p32"/>
          <p:cNvSpPr txBox="1"/>
          <p:nvPr/>
        </p:nvSpPr>
        <p:spPr>
          <a:xfrm>
            <a:off x="5615825" y="2086888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</a:t>
            </a:r>
            <a:endParaRPr/>
          </a:p>
        </p:txBody>
      </p:sp>
      <p:sp>
        <p:nvSpPr>
          <p:cNvPr id="421" name="Google Shape;421;p32"/>
          <p:cNvSpPr txBox="1"/>
          <p:nvPr>
            <p:ph type="title"/>
          </p:nvPr>
        </p:nvSpPr>
        <p:spPr>
          <a:xfrm>
            <a:off x="311700" y="481700"/>
            <a:ext cx="2879700" cy="9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Пример задачи, типа 2.3</a:t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820"/>
          </a:p>
        </p:txBody>
      </p:sp>
      <p:cxnSp>
        <p:nvCxnSpPr>
          <p:cNvPr id="422" name="Google Shape;422;p32"/>
          <p:cNvCxnSpPr>
            <a:stCxn id="411" idx="2"/>
            <a:endCxn id="423" idx="0"/>
          </p:cNvCxnSpPr>
          <p:nvPr/>
        </p:nvCxnSpPr>
        <p:spPr>
          <a:xfrm flipH="1">
            <a:off x="5536038" y="2231325"/>
            <a:ext cx="16500" cy="2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Google Shape;424;p32"/>
          <p:cNvCxnSpPr>
            <a:stCxn id="409" idx="1"/>
            <a:endCxn id="411" idx="0"/>
          </p:cNvCxnSpPr>
          <p:nvPr/>
        </p:nvCxnSpPr>
        <p:spPr>
          <a:xfrm flipH="1" rot="10800000">
            <a:off x="4890888" y="1658975"/>
            <a:ext cx="661800" cy="3029100"/>
          </a:xfrm>
          <a:prstGeom prst="bentConnector4">
            <a:avLst>
              <a:gd fmla="val -249964" name="adj1"/>
              <a:gd fmla="val 10470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5" name="Google Shape;425;p32"/>
          <p:cNvSpPr/>
          <p:nvPr/>
        </p:nvSpPr>
        <p:spPr>
          <a:xfrm>
            <a:off x="4468850" y="3173575"/>
            <a:ext cx="2155500" cy="6642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max &lt; S</a:t>
            </a:r>
            <a:endParaRPr/>
          </a:p>
        </p:txBody>
      </p:sp>
      <p:cxnSp>
        <p:nvCxnSpPr>
          <p:cNvPr id="426" name="Google Shape;426;p32"/>
          <p:cNvCxnSpPr>
            <a:stCxn id="425" idx="1"/>
            <a:endCxn id="408" idx="0"/>
          </p:cNvCxnSpPr>
          <p:nvPr/>
        </p:nvCxnSpPr>
        <p:spPr>
          <a:xfrm flipH="1">
            <a:off x="4059050" y="3505675"/>
            <a:ext cx="409800" cy="207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7" name="Google Shape;427;p32"/>
          <p:cNvCxnSpPr>
            <a:stCxn id="425" idx="3"/>
            <a:endCxn id="409" idx="0"/>
          </p:cNvCxnSpPr>
          <p:nvPr/>
        </p:nvCxnSpPr>
        <p:spPr>
          <a:xfrm flipH="1">
            <a:off x="5552450" y="3505675"/>
            <a:ext cx="1071900" cy="991500"/>
          </a:xfrm>
          <a:prstGeom prst="bentConnector4">
            <a:avLst>
              <a:gd fmla="val -22215" name="adj1"/>
              <a:gd fmla="val 8015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" name="Google Shape;428;p32"/>
          <p:cNvCxnSpPr>
            <a:stCxn id="408" idx="2"/>
            <a:endCxn id="409" idx="0"/>
          </p:cNvCxnSpPr>
          <p:nvPr/>
        </p:nvCxnSpPr>
        <p:spPr>
          <a:xfrm flipH="1" rot="-5400000">
            <a:off x="4604798" y="3549438"/>
            <a:ext cx="402000" cy="1493400"/>
          </a:xfrm>
          <a:prstGeom prst="bentConnector3">
            <a:avLst>
              <a:gd fmla="val 5001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9" name="Google Shape;429;p32"/>
          <p:cNvSpPr txBox="1"/>
          <p:nvPr/>
        </p:nvSpPr>
        <p:spPr>
          <a:xfrm>
            <a:off x="4129563" y="3105463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</a:t>
            </a:r>
            <a:endParaRPr/>
          </a:p>
        </p:txBody>
      </p:sp>
      <p:sp>
        <p:nvSpPr>
          <p:cNvPr id="430" name="Google Shape;430;p32"/>
          <p:cNvSpPr txBox="1"/>
          <p:nvPr/>
        </p:nvSpPr>
        <p:spPr>
          <a:xfrm>
            <a:off x="6339263" y="3105463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нет</a:t>
            </a:r>
            <a:endParaRPr/>
          </a:p>
        </p:txBody>
      </p:sp>
      <p:sp>
        <p:nvSpPr>
          <p:cNvPr id="423" name="Google Shape;423;p32"/>
          <p:cNvSpPr/>
          <p:nvPr/>
        </p:nvSpPr>
        <p:spPr>
          <a:xfrm>
            <a:off x="4874435" y="2510838"/>
            <a:ext cx="13233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</a:t>
            </a:r>
            <a:r>
              <a:rPr lang="ru"/>
              <a:t> = S + A[i]</a:t>
            </a:r>
            <a:endParaRPr sz="1000"/>
          </a:p>
        </p:txBody>
      </p:sp>
      <p:cxnSp>
        <p:nvCxnSpPr>
          <p:cNvPr id="431" name="Google Shape;431;p32"/>
          <p:cNvCxnSpPr>
            <a:stCxn id="423" idx="2"/>
            <a:endCxn id="425" idx="0"/>
          </p:cNvCxnSpPr>
          <p:nvPr/>
        </p:nvCxnSpPr>
        <p:spPr>
          <a:xfrm>
            <a:off x="5536085" y="2892438"/>
            <a:ext cx="10500" cy="28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Пример задачи, типа 2.3</a:t>
            </a:r>
            <a:endParaRPr sz="2820"/>
          </a:p>
        </p:txBody>
      </p:sp>
      <p:sp>
        <p:nvSpPr>
          <p:cNvPr id="437" name="Google Shape;437;p33"/>
          <p:cNvSpPr txBox="1"/>
          <p:nvPr/>
        </p:nvSpPr>
        <p:spPr>
          <a:xfrm>
            <a:off x="311950" y="1017725"/>
            <a:ext cx="85206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 = A[0];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max = S; 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max = S = A[0];</a:t>
            </a:r>
            <a:endParaRPr sz="2500">
              <a:solidFill>
                <a:srgbClr val="008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25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(i = 1; i &lt; n; i++) {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S = S + A[i];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25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(max &lt; S) {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max = S;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575288" y="1114700"/>
            <a:ext cx="1323300" cy="381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 = 0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575288" y="1633375"/>
            <a:ext cx="1323300" cy="381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 = 0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396588" y="3153588"/>
            <a:ext cx="1668900" cy="381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 = s + a[i]</a:t>
            </a:r>
            <a:endParaRPr sz="1000"/>
          </a:p>
        </p:txBody>
      </p:sp>
      <p:sp>
        <p:nvSpPr>
          <p:cNvPr id="69" name="Google Shape;69;p15"/>
          <p:cNvSpPr/>
          <p:nvPr/>
        </p:nvSpPr>
        <p:spPr>
          <a:xfrm>
            <a:off x="569538" y="3725963"/>
            <a:ext cx="1323300" cy="381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i++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569338" y="4480438"/>
            <a:ext cx="1323324" cy="381618"/>
          </a:xfrm>
          <a:prstGeom prst="flowChartDocumen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569338" y="2298088"/>
            <a:ext cx="1323300" cy="572400"/>
          </a:xfrm>
          <a:prstGeom prst="diamond">
            <a:avLst/>
          </a:prstGeom>
          <a:solidFill>
            <a:schemeClr val="lt2"/>
          </a:solidFill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 &lt; n</a:t>
            </a:r>
            <a:endParaRPr/>
          </a:p>
        </p:txBody>
      </p:sp>
      <p:cxnSp>
        <p:nvCxnSpPr>
          <p:cNvPr id="72" name="Google Shape;72;p15"/>
          <p:cNvCxnSpPr>
            <a:stCxn id="73" idx="4"/>
            <a:endCxn id="66" idx="0"/>
          </p:cNvCxnSpPr>
          <p:nvPr/>
        </p:nvCxnSpPr>
        <p:spPr>
          <a:xfrm>
            <a:off x="1236938" y="977600"/>
            <a:ext cx="0" cy="13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>
            <a:stCxn id="66" idx="2"/>
            <a:endCxn id="67" idx="0"/>
          </p:cNvCxnSpPr>
          <p:nvPr/>
        </p:nvCxnSpPr>
        <p:spPr>
          <a:xfrm>
            <a:off x="1236938" y="1496300"/>
            <a:ext cx="0" cy="13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>
            <a:stCxn id="67" idx="2"/>
            <a:endCxn id="71" idx="0"/>
          </p:cNvCxnSpPr>
          <p:nvPr/>
        </p:nvCxnSpPr>
        <p:spPr>
          <a:xfrm rot="5400000">
            <a:off x="1092338" y="2153575"/>
            <a:ext cx="283200" cy="6000"/>
          </a:xfrm>
          <a:prstGeom prst="bentConnector3">
            <a:avLst>
              <a:gd fmla="val 4998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5"/>
          <p:cNvCxnSpPr>
            <a:stCxn id="68" idx="2"/>
            <a:endCxn id="69" idx="0"/>
          </p:cNvCxnSpPr>
          <p:nvPr/>
        </p:nvCxnSpPr>
        <p:spPr>
          <a:xfrm>
            <a:off x="1231038" y="3535188"/>
            <a:ext cx="300" cy="19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5"/>
          <p:cNvCxnSpPr>
            <a:stCxn id="71" idx="3"/>
            <a:endCxn id="70" idx="0"/>
          </p:cNvCxnSpPr>
          <p:nvPr/>
        </p:nvCxnSpPr>
        <p:spPr>
          <a:xfrm flipH="1">
            <a:off x="1231138" y="2584288"/>
            <a:ext cx="661500" cy="1896300"/>
          </a:xfrm>
          <a:prstGeom prst="bentConnector4">
            <a:avLst>
              <a:gd fmla="val -35981" name="adj1"/>
              <a:gd fmla="val 8963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5"/>
          <p:cNvSpPr txBox="1"/>
          <p:nvPr/>
        </p:nvSpPr>
        <p:spPr>
          <a:xfrm>
            <a:off x="1817525" y="2154838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нет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1236950" y="2801450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</a:t>
            </a:r>
            <a:endParaRPr/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Накопление суммы и произведения</a:t>
            </a:r>
            <a:endParaRPr sz="2820"/>
          </a:p>
        </p:txBody>
      </p:sp>
      <p:cxnSp>
        <p:nvCxnSpPr>
          <p:cNvPr id="81" name="Google Shape;81;p15"/>
          <p:cNvCxnSpPr>
            <a:stCxn id="71" idx="2"/>
            <a:endCxn id="68" idx="0"/>
          </p:cNvCxnSpPr>
          <p:nvPr/>
        </p:nvCxnSpPr>
        <p:spPr>
          <a:xfrm>
            <a:off x="1230988" y="2870488"/>
            <a:ext cx="0" cy="28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5"/>
          <p:cNvCxnSpPr>
            <a:stCxn id="69" idx="1"/>
            <a:endCxn id="71" idx="0"/>
          </p:cNvCxnSpPr>
          <p:nvPr/>
        </p:nvCxnSpPr>
        <p:spPr>
          <a:xfrm flipH="1" rot="10800000">
            <a:off x="569538" y="2297963"/>
            <a:ext cx="661500" cy="1618800"/>
          </a:xfrm>
          <a:prstGeom prst="bentConnector4">
            <a:avLst>
              <a:gd fmla="val -38978" name="adj1"/>
              <a:gd fmla="val 114702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5"/>
          <p:cNvCxnSpPr>
            <a:stCxn id="70" idx="2"/>
          </p:cNvCxnSpPr>
          <p:nvPr/>
        </p:nvCxnSpPr>
        <p:spPr>
          <a:xfrm>
            <a:off x="1231000" y="4836826"/>
            <a:ext cx="6000" cy="19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5"/>
          <p:cNvSpPr/>
          <p:nvPr/>
        </p:nvSpPr>
        <p:spPr>
          <a:xfrm>
            <a:off x="2818688" y="1129700"/>
            <a:ext cx="1323300" cy="381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</a:t>
            </a:r>
            <a:r>
              <a:rPr lang="ru"/>
              <a:t> = 1</a:t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2818688" y="1648375"/>
            <a:ext cx="1323300" cy="381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 = 0</a:t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2639988" y="3168588"/>
            <a:ext cx="1668900" cy="381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</a:t>
            </a:r>
            <a:r>
              <a:rPr lang="ru"/>
              <a:t> = p * a[i]</a:t>
            </a:r>
            <a:endParaRPr sz="1000"/>
          </a:p>
        </p:txBody>
      </p:sp>
      <p:sp>
        <p:nvSpPr>
          <p:cNvPr id="87" name="Google Shape;87;p15"/>
          <p:cNvSpPr/>
          <p:nvPr/>
        </p:nvSpPr>
        <p:spPr>
          <a:xfrm>
            <a:off x="2812938" y="3740963"/>
            <a:ext cx="1323300" cy="381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i++</a:t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2812738" y="4495438"/>
            <a:ext cx="1323324" cy="381618"/>
          </a:xfrm>
          <a:prstGeom prst="flowChartDocumen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</a:t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2812738" y="2313088"/>
            <a:ext cx="1323300" cy="572400"/>
          </a:xfrm>
          <a:prstGeom prst="diamond">
            <a:avLst/>
          </a:prstGeom>
          <a:solidFill>
            <a:schemeClr val="lt2"/>
          </a:solidFill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 &lt; n</a:t>
            </a:r>
            <a:endParaRPr/>
          </a:p>
        </p:txBody>
      </p:sp>
      <p:cxnSp>
        <p:nvCxnSpPr>
          <p:cNvPr id="90" name="Google Shape;90;p15"/>
          <p:cNvCxnSpPr>
            <a:endCxn id="84" idx="0"/>
          </p:cNvCxnSpPr>
          <p:nvPr/>
        </p:nvCxnSpPr>
        <p:spPr>
          <a:xfrm>
            <a:off x="3480338" y="992600"/>
            <a:ext cx="0" cy="13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5"/>
          <p:cNvCxnSpPr>
            <a:stCxn id="84" idx="2"/>
            <a:endCxn id="85" idx="0"/>
          </p:cNvCxnSpPr>
          <p:nvPr/>
        </p:nvCxnSpPr>
        <p:spPr>
          <a:xfrm>
            <a:off x="3480338" y="1511300"/>
            <a:ext cx="0" cy="13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5"/>
          <p:cNvCxnSpPr>
            <a:stCxn id="85" idx="2"/>
            <a:endCxn id="89" idx="0"/>
          </p:cNvCxnSpPr>
          <p:nvPr/>
        </p:nvCxnSpPr>
        <p:spPr>
          <a:xfrm rot="5400000">
            <a:off x="3335738" y="2168575"/>
            <a:ext cx="283200" cy="6000"/>
          </a:xfrm>
          <a:prstGeom prst="bentConnector3">
            <a:avLst>
              <a:gd fmla="val 4998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5"/>
          <p:cNvCxnSpPr>
            <a:stCxn id="86" idx="2"/>
            <a:endCxn id="87" idx="0"/>
          </p:cNvCxnSpPr>
          <p:nvPr/>
        </p:nvCxnSpPr>
        <p:spPr>
          <a:xfrm>
            <a:off x="3474438" y="3550188"/>
            <a:ext cx="300" cy="19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5"/>
          <p:cNvCxnSpPr>
            <a:stCxn id="89" idx="3"/>
            <a:endCxn id="88" idx="0"/>
          </p:cNvCxnSpPr>
          <p:nvPr/>
        </p:nvCxnSpPr>
        <p:spPr>
          <a:xfrm flipH="1">
            <a:off x="3474538" y="2599288"/>
            <a:ext cx="661500" cy="1896300"/>
          </a:xfrm>
          <a:prstGeom prst="bentConnector4">
            <a:avLst>
              <a:gd fmla="val -35981" name="adj1"/>
              <a:gd fmla="val 91584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5"/>
          <p:cNvSpPr txBox="1"/>
          <p:nvPr/>
        </p:nvSpPr>
        <p:spPr>
          <a:xfrm>
            <a:off x="4060925" y="2139850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нет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3480350" y="2816450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</a:t>
            </a:r>
            <a:endParaRPr/>
          </a:p>
        </p:txBody>
      </p:sp>
      <p:cxnSp>
        <p:nvCxnSpPr>
          <p:cNvPr id="97" name="Google Shape;97;p15"/>
          <p:cNvCxnSpPr>
            <a:stCxn id="89" idx="2"/>
            <a:endCxn id="86" idx="0"/>
          </p:cNvCxnSpPr>
          <p:nvPr/>
        </p:nvCxnSpPr>
        <p:spPr>
          <a:xfrm>
            <a:off x="3474388" y="2885488"/>
            <a:ext cx="0" cy="28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5"/>
          <p:cNvCxnSpPr>
            <a:stCxn id="87" idx="1"/>
            <a:endCxn id="89" idx="0"/>
          </p:cNvCxnSpPr>
          <p:nvPr/>
        </p:nvCxnSpPr>
        <p:spPr>
          <a:xfrm flipH="1" rot="10800000">
            <a:off x="2812938" y="2312963"/>
            <a:ext cx="661500" cy="1618800"/>
          </a:xfrm>
          <a:prstGeom prst="bentConnector4">
            <a:avLst>
              <a:gd fmla="val -42103" name="adj1"/>
              <a:gd fmla="val 114702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5"/>
          <p:cNvCxnSpPr>
            <a:stCxn id="88" idx="2"/>
          </p:cNvCxnSpPr>
          <p:nvPr/>
        </p:nvCxnSpPr>
        <p:spPr>
          <a:xfrm>
            <a:off x="3474400" y="4851826"/>
            <a:ext cx="6000" cy="19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5"/>
          <p:cNvSpPr txBox="1"/>
          <p:nvPr/>
        </p:nvSpPr>
        <p:spPr>
          <a:xfrm>
            <a:off x="4818250" y="1129700"/>
            <a:ext cx="4014300" cy="3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Сумма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 = 0; 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 = 0; i &lt; n; i++) {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s = s + a[i];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Произведение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 = 1;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 = 0; i &lt; n; i++) {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p = p * a[i]; 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9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3879413" y="677975"/>
            <a:ext cx="1323300" cy="381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 = 0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3879413" y="1196650"/>
            <a:ext cx="1323300" cy="381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 = 0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2711847" y="3440388"/>
            <a:ext cx="1323300" cy="381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 = s + a[i]</a:t>
            </a:r>
            <a:endParaRPr sz="1000"/>
          </a:p>
        </p:txBody>
      </p:sp>
      <p:sp>
        <p:nvSpPr>
          <p:cNvPr id="108" name="Google Shape;108;p16"/>
          <p:cNvSpPr/>
          <p:nvPr/>
        </p:nvSpPr>
        <p:spPr>
          <a:xfrm>
            <a:off x="3867313" y="4221013"/>
            <a:ext cx="1323300" cy="381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i++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3873463" y="1861363"/>
            <a:ext cx="1323300" cy="572400"/>
          </a:xfrm>
          <a:prstGeom prst="diamond">
            <a:avLst/>
          </a:prstGeom>
          <a:solidFill>
            <a:schemeClr val="lt2"/>
          </a:solidFill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 &lt; n</a:t>
            </a:r>
            <a:endParaRPr/>
          </a:p>
        </p:txBody>
      </p:sp>
      <p:cxnSp>
        <p:nvCxnSpPr>
          <p:cNvPr id="110" name="Google Shape;110;p16"/>
          <p:cNvCxnSpPr>
            <a:stCxn id="111" idx="4"/>
            <a:endCxn id="105" idx="0"/>
          </p:cNvCxnSpPr>
          <p:nvPr/>
        </p:nvCxnSpPr>
        <p:spPr>
          <a:xfrm>
            <a:off x="4541063" y="540875"/>
            <a:ext cx="0" cy="13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6"/>
          <p:cNvCxnSpPr>
            <a:stCxn id="105" idx="2"/>
            <a:endCxn id="106" idx="0"/>
          </p:cNvCxnSpPr>
          <p:nvPr/>
        </p:nvCxnSpPr>
        <p:spPr>
          <a:xfrm>
            <a:off x="4541063" y="1059575"/>
            <a:ext cx="0" cy="13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6"/>
          <p:cNvCxnSpPr>
            <a:stCxn id="106" idx="2"/>
            <a:endCxn id="109" idx="0"/>
          </p:cNvCxnSpPr>
          <p:nvPr/>
        </p:nvCxnSpPr>
        <p:spPr>
          <a:xfrm rot="5400000">
            <a:off x="4396463" y="1716850"/>
            <a:ext cx="283200" cy="6000"/>
          </a:xfrm>
          <a:prstGeom prst="bentConnector3">
            <a:avLst>
              <a:gd fmla="val 4998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6"/>
          <p:cNvCxnSpPr>
            <a:stCxn id="107" idx="2"/>
            <a:endCxn id="108" idx="0"/>
          </p:cNvCxnSpPr>
          <p:nvPr/>
        </p:nvCxnSpPr>
        <p:spPr>
          <a:xfrm flipH="1" rot="-5400000">
            <a:off x="3751797" y="3443688"/>
            <a:ext cx="399000" cy="11556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6"/>
          <p:cNvCxnSpPr>
            <a:stCxn id="109" idx="3"/>
            <a:endCxn id="116" idx="0"/>
          </p:cNvCxnSpPr>
          <p:nvPr/>
        </p:nvCxnSpPr>
        <p:spPr>
          <a:xfrm>
            <a:off x="5196763" y="2147563"/>
            <a:ext cx="2150100" cy="2994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6"/>
          <p:cNvSpPr txBox="1"/>
          <p:nvPr/>
        </p:nvSpPr>
        <p:spPr>
          <a:xfrm>
            <a:off x="5121650" y="1688125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нет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4541075" y="2364725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</a:t>
            </a:r>
            <a:endParaRPr/>
          </a:p>
        </p:txBody>
      </p:sp>
      <p:sp>
        <p:nvSpPr>
          <p:cNvPr id="119" name="Google Shape;119;p16"/>
          <p:cNvSpPr txBox="1"/>
          <p:nvPr>
            <p:ph type="title"/>
          </p:nvPr>
        </p:nvSpPr>
        <p:spPr>
          <a:xfrm>
            <a:off x="311700" y="445025"/>
            <a:ext cx="2366700" cy="11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Накопление с условием </a:t>
            </a:r>
            <a:endParaRPr sz="2820"/>
          </a:p>
        </p:txBody>
      </p:sp>
      <p:cxnSp>
        <p:nvCxnSpPr>
          <p:cNvPr id="120" name="Google Shape;120;p16"/>
          <p:cNvCxnSpPr>
            <a:stCxn id="109" idx="2"/>
            <a:endCxn id="121" idx="0"/>
          </p:cNvCxnSpPr>
          <p:nvPr/>
        </p:nvCxnSpPr>
        <p:spPr>
          <a:xfrm flipH="1">
            <a:off x="4529113" y="2433763"/>
            <a:ext cx="6000" cy="28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6"/>
          <p:cNvCxnSpPr>
            <a:stCxn id="108" idx="1"/>
            <a:endCxn id="109" idx="0"/>
          </p:cNvCxnSpPr>
          <p:nvPr/>
        </p:nvCxnSpPr>
        <p:spPr>
          <a:xfrm flipH="1" rot="10800000">
            <a:off x="3867313" y="1861513"/>
            <a:ext cx="667800" cy="2550300"/>
          </a:xfrm>
          <a:prstGeom prst="bentConnector4">
            <a:avLst>
              <a:gd fmla="val -201046" name="adj1"/>
              <a:gd fmla="val 107359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6"/>
          <p:cNvSpPr/>
          <p:nvPr/>
        </p:nvSpPr>
        <p:spPr>
          <a:xfrm>
            <a:off x="3694525" y="2720225"/>
            <a:ext cx="1668900" cy="642000"/>
          </a:xfrm>
          <a:prstGeom prst="diamond">
            <a:avLst/>
          </a:prstGeom>
          <a:solidFill>
            <a:schemeClr val="lt2"/>
          </a:solidFill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a[i] &gt; 0</a:t>
            </a:r>
            <a:endParaRPr/>
          </a:p>
        </p:txBody>
      </p:sp>
      <p:cxnSp>
        <p:nvCxnSpPr>
          <p:cNvPr id="123" name="Google Shape;123;p16"/>
          <p:cNvCxnSpPr>
            <a:stCxn id="121" idx="1"/>
            <a:endCxn id="107" idx="0"/>
          </p:cNvCxnSpPr>
          <p:nvPr/>
        </p:nvCxnSpPr>
        <p:spPr>
          <a:xfrm flipH="1">
            <a:off x="3373525" y="3041225"/>
            <a:ext cx="321000" cy="3993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6"/>
          <p:cNvCxnSpPr>
            <a:stCxn id="121" idx="3"/>
            <a:endCxn id="108" idx="0"/>
          </p:cNvCxnSpPr>
          <p:nvPr/>
        </p:nvCxnSpPr>
        <p:spPr>
          <a:xfrm flipH="1">
            <a:off x="4528825" y="3041225"/>
            <a:ext cx="834600" cy="1179900"/>
          </a:xfrm>
          <a:prstGeom prst="bentConnector4">
            <a:avLst>
              <a:gd fmla="val -28532" name="adj1"/>
              <a:gd fmla="val 84135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6"/>
          <p:cNvSpPr txBox="1"/>
          <p:nvPr/>
        </p:nvSpPr>
        <p:spPr>
          <a:xfrm>
            <a:off x="3373500" y="2619500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</a:t>
            </a:r>
            <a:endParaRPr/>
          </a:p>
        </p:txBody>
      </p:sp>
      <p:sp>
        <p:nvSpPr>
          <p:cNvPr id="126" name="Google Shape;126;p16"/>
          <p:cNvSpPr txBox="1"/>
          <p:nvPr/>
        </p:nvSpPr>
        <p:spPr>
          <a:xfrm>
            <a:off x="5167550" y="2619500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нет</a:t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6512300" y="2446950"/>
            <a:ext cx="1668900" cy="642000"/>
          </a:xfrm>
          <a:prstGeom prst="diamond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 &gt; 0</a:t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5774925" y="3197563"/>
            <a:ext cx="1155600" cy="3816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 s</a:t>
            </a:r>
            <a:endParaRPr sz="1000"/>
          </a:p>
        </p:txBody>
      </p:sp>
      <p:sp>
        <p:nvSpPr>
          <p:cNvPr id="128" name="Google Shape;128;p16"/>
          <p:cNvSpPr/>
          <p:nvPr/>
        </p:nvSpPr>
        <p:spPr>
          <a:xfrm>
            <a:off x="7730300" y="3102163"/>
            <a:ext cx="1323300" cy="5724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 “нет &gt; 0”</a:t>
            </a:r>
            <a:endParaRPr sz="1000"/>
          </a:p>
        </p:txBody>
      </p:sp>
      <p:cxnSp>
        <p:nvCxnSpPr>
          <p:cNvPr id="129" name="Google Shape;129;p16"/>
          <p:cNvCxnSpPr>
            <a:stCxn id="116" idx="1"/>
            <a:endCxn id="127" idx="0"/>
          </p:cNvCxnSpPr>
          <p:nvPr/>
        </p:nvCxnSpPr>
        <p:spPr>
          <a:xfrm flipH="1">
            <a:off x="6352700" y="2767950"/>
            <a:ext cx="159600" cy="4296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6"/>
          <p:cNvCxnSpPr>
            <a:stCxn id="116" idx="3"/>
            <a:endCxn id="128" idx="0"/>
          </p:cNvCxnSpPr>
          <p:nvPr/>
        </p:nvCxnSpPr>
        <p:spPr>
          <a:xfrm>
            <a:off x="8181200" y="2767950"/>
            <a:ext cx="210900" cy="3342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6"/>
          <p:cNvSpPr/>
          <p:nvPr/>
        </p:nvSpPr>
        <p:spPr>
          <a:xfrm>
            <a:off x="7343750" y="4181113"/>
            <a:ext cx="6000" cy="39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" name="Google Shape;132;p16"/>
          <p:cNvCxnSpPr>
            <a:stCxn id="127" idx="4"/>
            <a:endCxn id="131" idx="0"/>
          </p:cNvCxnSpPr>
          <p:nvPr/>
        </p:nvCxnSpPr>
        <p:spPr>
          <a:xfrm flipH="1" rot="-5400000">
            <a:off x="6548625" y="3383263"/>
            <a:ext cx="602100" cy="993900"/>
          </a:xfrm>
          <a:prstGeom prst="bentConnector3">
            <a:avLst>
              <a:gd fmla="val 6715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6"/>
          <p:cNvCxnSpPr>
            <a:stCxn id="128" idx="4"/>
            <a:endCxn id="131" idx="7"/>
          </p:cNvCxnSpPr>
          <p:nvPr/>
        </p:nvCxnSpPr>
        <p:spPr>
          <a:xfrm rot="5400000">
            <a:off x="7614200" y="3409213"/>
            <a:ext cx="512400" cy="1043100"/>
          </a:xfrm>
          <a:prstGeom prst="bentConnector3">
            <a:avLst>
              <a:gd fmla="val 6029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16"/>
          <p:cNvSpPr txBox="1"/>
          <p:nvPr/>
        </p:nvSpPr>
        <p:spPr>
          <a:xfrm>
            <a:off x="6341050" y="2376900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</a:t>
            </a:r>
            <a:endParaRPr/>
          </a:p>
        </p:txBody>
      </p:sp>
      <p:sp>
        <p:nvSpPr>
          <p:cNvPr id="135" name="Google Shape;135;p16"/>
          <p:cNvSpPr txBox="1"/>
          <p:nvPr/>
        </p:nvSpPr>
        <p:spPr>
          <a:xfrm>
            <a:off x="8008525" y="2376900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нет</a:t>
            </a:r>
            <a:endParaRPr/>
          </a:p>
        </p:txBody>
      </p:sp>
      <p:sp>
        <p:nvSpPr>
          <p:cNvPr id="136" name="Google Shape;136;p16"/>
          <p:cNvSpPr txBox="1"/>
          <p:nvPr/>
        </p:nvSpPr>
        <p:spPr>
          <a:xfrm>
            <a:off x="301275" y="1673825"/>
            <a:ext cx="2098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Например:</a:t>
            </a:r>
            <a:r>
              <a:rPr lang="ru"/>
              <a:t> Найти сумму положительных элементов массива </a:t>
            </a:r>
            <a:r>
              <a:rPr b="1" i="1" lang="ru"/>
              <a:t>a</a:t>
            </a:r>
            <a:r>
              <a:rPr lang="ru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Важно</a:t>
            </a:r>
            <a:r>
              <a:rPr lang="ru"/>
              <a:t> проверить наличие элементов удовлетворяющих условию.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Накопление</a:t>
            </a:r>
            <a:r>
              <a:rPr lang="ru" sz="2820"/>
              <a:t> с условием</a:t>
            </a:r>
            <a:endParaRPr sz="2820"/>
          </a:p>
        </p:txBody>
      </p:sp>
      <p:sp>
        <p:nvSpPr>
          <p:cNvPr id="142" name="Google Shape;142;p17"/>
          <p:cNvSpPr txBox="1"/>
          <p:nvPr/>
        </p:nvSpPr>
        <p:spPr>
          <a:xfrm>
            <a:off x="311950" y="1017725"/>
            <a:ext cx="8520600" cy="3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 = 0; </a:t>
            </a:r>
            <a:r>
              <a:rPr lang="ru" sz="19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начальное значение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 = 0; i &lt; n; i++) {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(a[i] &gt; 0) { </a:t>
            </a:r>
            <a:r>
              <a:rPr lang="ru" sz="19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проверка условия 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s = s + a[i];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 &gt; 0) { </a:t>
            </a:r>
            <a:r>
              <a:rPr lang="ru" sz="19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 == 0, если не было элементов &gt; 0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ru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s;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ru" sz="1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ru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ru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ru" sz="19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"нет &gt; 0"</a:t>
            </a:r>
            <a:r>
              <a:rPr lang="ru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/>
          <p:nvPr/>
        </p:nvSpPr>
        <p:spPr>
          <a:xfrm>
            <a:off x="3879413" y="677975"/>
            <a:ext cx="1323300" cy="381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 = 0; k =0</a:t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3879413" y="1196650"/>
            <a:ext cx="1323300" cy="381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 = 0</a:t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2678397" y="3292963"/>
            <a:ext cx="1323300" cy="381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 = s + a[i]</a:t>
            </a:r>
            <a:endParaRPr sz="1000"/>
          </a:p>
        </p:txBody>
      </p:sp>
      <p:sp>
        <p:nvSpPr>
          <p:cNvPr id="150" name="Google Shape;150;p18"/>
          <p:cNvSpPr/>
          <p:nvPr/>
        </p:nvSpPr>
        <p:spPr>
          <a:xfrm>
            <a:off x="3867313" y="4651063"/>
            <a:ext cx="1323300" cy="381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i++</a:t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3873463" y="1861363"/>
            <a:ext cx="1323300" cy="572400"/>
          </a:xfrm>
          <a:prstGeom prst="diamond">
            <a:avLst/>
          </a:prstGeom>
          <a:solidFill>
            <a:schemeClr val="lt2"/>
          </a:solidFill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 &lt; n</a:t>
            </a:r>
            <a:endParaRPr/>
          </a:p>
        </p:txBody>
      </p:sp>
      <p:cxnSp>
        <p:nvCxnSpPr>
          <p:cNvPr id="152" name="Google Shape;152;p18"/>
          <p:cNvCxnSpPr>
            <a:stCxn id="153" idx="4"/>
            <a:endCxn id="147" idx="0"/>
          </p:cNvCxnSpPr>
          <p:nvPr/>
        </p:nvCxnSpPr>
        <p:spPr>
          <a:xfrm>
            <a:off x="4541063" y="540875"/>
            <a:ext cx="0" cy="13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8"/>
          <p:cNvCxnSpPr>
            <a:stCxn id="147" idx="2"/>
            <a:endCxn id="148" idx="0"/>
          </p:cNvCxnSpPr>
          <p:nvPr/>
        </p:nvCxnSpPr>
        <p:spPr>
          <a:xfrm>
            <a:off x="4541063" y="1059575"/>
            <a:ext cx="0" cy="13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8"/>
          <p:cNvCxnSpPr>
            <a:stCxn id="148" idx="2"/>
            <a:endCxn id="151" idx="0"/>
          </p:cNvCxnSpPr>
          <p:nvPr/>
        </p:nvCxnSpPr>
        <p:spPr>
          <a:xfrm rot="5400000">
            <a:off x="4396463" y="1716850"/>
            <a:ext cx="283200" cy="6000"/>
          </a:xfrm>
          <a:prstGeom prst="bentConnector3">
            <a:avLst>
              <a:gd fmla="val 4998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8"/>
          <p:cNvCxnSpPr>
            <a:stCxn id="151" idx="3"/>
            <a:endCxn id="157" idx="0"/>
          </p:cNvCxnSpPr>
          <p:nvPr/>
        </p:nvCxnSpPr>
        <p:spPr>
          <a:xfrm>
            <a:off x="5196763" y="2147563"/>
            <a:ext cx="2150100" cy="2994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18"/>
          <p:cNvSpPr txBox="1"/>
          <p:nvPr/>
        </p:nvSpPr>
        <p:spPr>
          <a:xfrm>
            <a:off x="5121650" y="1688125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нет</a:t>
            </a:r>
            <a:endParaRPr/>
          </a:p>
        </p:txBody>
      </p:sp>
      <p:sp>
        <p:nvSpPr>
          <p:cNvPr id="159" name="Google Shape;159;p18"/>
          <p:cNvSpPr txBox="1"/>
          <p:nvPr/>
        </p:nvSpPr>
        <p:spPr>
          <a:xfrm>
            <a:off x="4541075" y="2364725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</a:t>
            </a:r>
            <a:endParaRPr/>
          </a:p>
        </p:txBody>
      </p:sp>
      <p:sp>
        <p:nvSpPr>
          <p:cNvPr id="160" name="Google Shape;160;p18"/>
          <p:cNvSpPr txBox="1"/>
          <p:nvPr>
            <p:ph type="title"/>
          </p:nvPr>
        </p:nvSpPr>
        <p:spPr>
          <a:xfrm>
            <a:off x="311700" y="445025"/>
            <a:ext cx="30618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Среднее арифметическое с условием</a:t>
            </a:r>
            <a:endParaRPr sz="2820"/>
          </a:p>
        </p:txBody>
      </p:sp>
      <p:cxnSp>
        <p:nvCxnSpPr>
          <p:cNvPr id="161" name="Google Shape;161;p18"/>
          <p:cNvCxnSpPr>
            <a:stCxn id="151" idx="2"/>
            <a:endCxn id="162" idx="0"/>
          </p:cNvCxnSpPr>
          <p:nvPr/>
        </p:nvCxnSpPr>
        <p:spPr>
          <a:xfrm flipH="1">
            <a:off x="4529113" y="2433763"/>
            <a:ext cx="6000" cy="28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8"/>
          <p:cNvCxnSpPr>
            <a:stCxn id="150" idx="1"/>
            <a:endCxn id="151" idx="0"/>
          </p:cNvCxnSpPr>
          <p:nvPr/>
        </p:nvCxnSpPr>
        <p:spPr>
          <a:xfrm flipH="1" rot="10800000">
            <a:off x="3867313" y="1861363"/>
            <a:ext cx="667800" cy="2980500"/>
          </a:xfrm>
          <a:prstGeom prst="bentConnector4">
            <a:avLst>
              <a:gd fmla="val -199511" name="adj1"/>
              <a:gd fmla="val 105877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18"/>
          <p:cNvSpPr/>
          <p:nvPr/>
        </p:nvSpPr>
        <p:spPr>
          <a:xfrm>
            <a:off x="3694525" y="2720225"/>
            <a:ext cx="1668900" cy="642000"/>
          </a:xfrm>
          <a:prstGeom prst="diamond">
            <a:avLst/>
          </a:prstGeom>
          <a:solidFill>
            <a:schemeClr val="lt2"/>
          </a:solidFill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a[i] &gt; 0</a:t>
            </a:r>
            <a:endParaRPr/>
          </a:p>
        </p:txBody>
      </p:sp>
      <p:cxnSp>
        <p:nvCxnSpPr>
          <p:cNvPr id="164" name="Google Shape;164;p18"/>
          <p:cNvCxnSpPr>
            <a:stCxn id="162" idx="1"/>
            <a:endCxn id="149" idx="0"/>
          </p:cNvCxnSpPr>
          <p:nvPr/>
        </p:nvCxnSpPr>
        <p:spPr>
          <a:xfrm flipH="1">
            <a:off x="3339925" y="3041225"/>
            <a:ext cx="354600" cy="2517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8"/>
          <p:cNvCxnSpPr>
            <a:stCxn id="162" idx="3"/>
            <a:endCxn id="150" idx="0"/>
          </p:cNvCxnSpPr>
          <p:nvPr/>
        </p:nvCxnSpPr>
        <p:spPr>
          <a:xfrm flipH="1">
            <a:off x="4528825" y="3041225"/>
            <a:ext cx="834600" cy="1609800"/>
          </a:xfrm>
          <a:prstGeom prst="bentConnector4">
            <a:avLst>
              <a:gd fmla="val -28532" name="adj1"/>
              <a:gd fmla="val 9017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18"/>
          <p:cNvSpPr txBox="1"/>
          <p:nvPr/>
        </p:nvSpPr>
        <p:spPr>
          <a:xfrm>
            <a:off x="3373500" y="2619500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</a:t>
            </a:r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5167550" y="2619500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нет</a:t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6512300" y="2446950"/>
            <a:ext cx="1668900" cy="642000"/>
          </a:xfrm>
          <a:prstGeom prst="diamond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</a:t>
            </a:r>
            <a:r>
              <a:rPr lang="ru"/>
              <a:t> != 0</a:t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5780375" y="3790238"/>
            <a:ext cx="1155600" cy="3816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 s</a:t>
            </a:r>
            <a:endParaRPr sz="1000"/>
          </a:p>
        </p:txBody>
      </p:sp>
      <p:sp>
        <p:nvSpPr>
          <p:cNvPr id="169" name="Google Shape;169;p18"/>
          <p:cNvSpPr/>
          <p:nvPr/>
        </p:nvSpPr>
        <p:spPr>
          <a:xfrm>
            <a:off x="7730300" y="3317713"/>
            <a:ext cx="1323300" cy="5724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 “нет &gt; 0”</a:t>
            </a:r>
            <a:endParaRPr sz="1000"/>
          </a:p>
        </p:txBody>
      </p:sp>
      <p:cxnSp>
        <p:nvCxnSpPr>
          <p:cNvPr id="170" name="Google Shape;170;p18"/>
          <p:cNvCxnSpPr>
            <a:stCxn id="157" idx="3"/>
            <a:endCxn id="169" idx="0"/>
          </p:cNvCxnSpPr>
          <p:nvPr/>
        </p:nvCxnSpPr>
        <p:spPr>
          <a:xfrm>
            <a:off x="8181200" y="2767950"/>
            <a:ext cx="210900" cy="5499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18"/>
          <p:cNvSpPr/>
          <p:nvPr/>
        </p:nvSpPr>
        <p:spPr>
          <a:xfrm>
            <a:off x="7343750" y="4821913"/>
            <a:ext cx="6000" cy="39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18"/>
          <p:cNvCxnSpPr>
            <a:stCxn id="168" idx="4"/>
            <a:endCxn id="171" idx="0"/>
          </p:cNvCxnSpPr>
          <p:nvPr/>
        </p:nvCxnSpPr>
        <p:spPr>
          <a:xfrm flipH="1" rot="-5400000">
            <a:off x="6527375" y="4002638"/>
            <a:ext cx="650100" cy="9885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18"/>
          <p:cNvCxnSpPr>
            <a:stCxn id="169" idx="4"/>
            <a:endCxn id="171" idx="7"/>
          </p:cNvCxnSpPr>
          <p:nvPr/>
        </p:nvCxnSpPr>
        <p:spPr>
          <a:xfrm rot="5400000">
            <a:off x="7401650" y="3837313"/>
            <a:ext cx="937500" cy="1043100"/>
          </a:xfrm>
          <a:prstGeom prst="bentConnector3">
            <a:avLst>
              <a:gd fmla="val 6428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18"/>
          <p:cNvSpPr txBox="1"/>
          <p:nvPr/>
        </p:nvSpPr>
        <p:spPr>
          <a:xfrm>
            <a:off x="6341050" y="2376900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</a:t>
            </a:r>
            <a:endParaRPr/>
          </a:p>
        </p:txBody>
      </p:sp>
      <p:sp>
        <p:nvSpPr>
          <p:cNvPr id="175" name="Google Shape;175;p18"/>
          <p:cNvSpPr txBox="1"/>
          <p:nvPr/>
        </p:nvSpPr>
        <p:spPr>
          <a:xfrm>
            <a:off x="8008525" y="2376900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нет</a:t>
            </a:r>
            <a:endParaRPr/>
          </a:p>
        </p:txBody>
      </p:sp>
      <p:sp>
        <p:nvSpPr>
          <p:cNvPr id="176" name="Google Shape;176;p18"/>
          <p:cNvSpPr txBox="1"/>
          <p:nvPr/>
        </p:nvSpPr>
        <p:spPr>
          <a:xfrm>
            <a:off x="301275" y="2434075"/>
            <a:ext cx="2098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Например:</a:t>
            </a:r>
            <a:r>
              <a:rPr lang="ru"/>
              <a:t> Найти среднее арифметическое положительных элементов массива </a:t>
            </a:r>
            <a:r>
              <a:rPr b="1" i="1" lang="ru"/>
              <a:t>a</a:t>
            </a:r>
            <a:r>
              <a:rPr lang="ru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Важно</a:t>
            </a:r>
            <a:r>
              <a:rPr lang="ru"/>
              <a:t> проверить наличие элементов удовлетворяющих условию.</a:t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2678397" y="3947838"/>
            <a:ext cx="1323300" cy="381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 = k + 1</a:t>
            </a:r>
            <a:endParaRPr sz="1000"/>
          </a:p>
        </p:txBody>
      </p:sp>
      <p:cxnSp>
        <p:nvCxnSpPr>
          <p:cNvPr id="178" name="Google Shape;178;p18"/>
          <p:cNvCxnSpPr>
            <a:stCxn id="149" idx="2"/>
            <a:endCxn id="177" idx="0"/>
          </p:cNvCxnSpPr>
          <p:nvPr/>
        </p:nvCxnSpPr>
        <p:spPr>
          <a:xfrm>
            <a:off x="3340047" y="3674563"/>
            <a:ext cx="0" cy="27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8"/>
          <p:cNvCxnSpPr>
            <a:stCxn id="177" idx="2"/>
            <a:endCxn id="150" idx="0"/>
          </p:cNvCxnSpPr>
          <p:nvPr/>
        </p:nvCxnSpPr>
        <p:spPr>
          <a:xfrm flipH="1" rot="-5400000">
            <a:off x="3773697" y="3895788"/>
            <a:ext cx="321600" cy="11889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18"/>
          <p:cNvSpPr/>
          <p:nvPr/>
        </p:nvSpPr>
        <p:spPr>
          <a:xfrm>
            <a:off x="5780363" y="3118538"/>
            <a:ext cx="1155600" cy="381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 = s / k</a:t>
            </a:r>
            <a:endParaRPr sz="1000"/>
          </a:p>
        </p:txBody>
      </p:sp>
      <p:cxnSp>
        <p:nvCxnSpPr>
          <p:cNvPr id="181" name="Google Shape;181;p18"/>
          <p:cNvCxnSpPr>
            <a:stCxn id="157" idx="1"/>
            <a:endCxn id="180" idx="0"/>
          </p:cNvCxnSpPr>
          <p:nvPr/>
        </p:nvCxnSpPr>
        <p:spPr>
          <a:xfrm flipH="1">
            <a:off x="6358100" y="2767950"/>
            <a:ext cx="154200" cy="3507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18"/>
          <p:cNvCxnSpPr>
            <a:stCxn id="180" idx="2"/>
            <a:endCxn id="168" idx="0"/>
          </p:cNvCxnSpPr>
          <p:nvPr/>
        </p:nvCxnSpPr>
        <p:spPr>
          <a:xfrm>
            <a:off x="6358163" y="3500138"/>
            <a:ext cx="0" cy="29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18"/>
          <p:cNvSpPr txBox="1"/>
          <p:nvPr/>
        </p:nvSpPr>
        <p:spPr>
          <a:xfrm>
            <a:off x="5744300" y="176350"/>
            <a:ext cx="3204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/>
              <a:t>s</a:t>
            </a:r>
            <a:r>
              <a:rPr lang="ru"/>
              <a:t> - сумма элементов удовлетворяющих условию, можно использовать эту переменную и для среднего арифметического.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/>
              <a:t>k</a:t>
            </a:r>
            <a:r>
              <a:rPr lang="ru"/>
              <a:t> - количество элементов  удовлетворяющих условию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Среднее арифметическое с условием</a:t>
            </a:r>
            <a:endParaRPr sz="2820"/>
          </a:p>
        </p:txBody>
      </p:sp>
      <p:sp>
        <p:nvSpPr>
          <p:cNvPr id="189" name="Google Shape;189;p19"/>
          <p:cNvSpPr txBox="1"/>
          <p:nvPr/>
        </p:nvSpPr>
        <p:spPr>
          <a:xfrm>
            <a:off x="311950" y="1017725"/>
            <a:ext cx="8520600" cy="3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 = 0;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 = 0;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 = 0; i &lt; n; i++) {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5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(a[i] &gt; 0) { 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s = s + a[i];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k = k + 1;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(k != 0) { </a:t>
            </a:r>
            <a:r>
              <a:rPr lang="ru" sz="15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k == 0, если не было элементов &gt; 0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s = s / k;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5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ru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s;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ru" sz="15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ru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ru" sz="15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ru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ru" sz="15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"нет &gt; 0"</a:t>
            </a:r>
            <a:r>
              <a:rPr lang="ru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/>
          <p:nvPr/>
        </p:nvSpPr>
        <p:spPr>
          <a:xfrm>
            <a:off x="4567506" y="401713"/>
            <a:ext cx="19701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max</a:t>
            </a:r>
            <a:r>
              <a:rPr lang="ru"/>
              <a:t> = X[0]; imax = 0</a:t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4890888" y="974038"/>
            <a:ext cx="13233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 = 1</a:t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3397448" y="3057163"/>
            <a:ext cx="13233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max = X[i]</a:t>
            </a:r>
            <a:endParaRPr sz="1000"/>
          </a:p>
        </p:txBody>
      </p:sp>
      <p:sp>
        <p:nvSpPr>
          <p:cNvPr id="197" name="Google Shape;197;p20"/>
          <p:cNvSpPr/>
          <p:nvPr/>
        </p:nvSpPr>
        <p:spPr>
          <a:xfrm>
            <a:off x="4890888" y="4497275"/>
            <a:ext cx="13233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 = i + 1</a:t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7268278" y="2359313"/>
            <a:ext cx="1659906" cy="38161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max; imax</a:t>
            </a: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4884938" y="1638750"/>
            <a:ext cx="1323300" cy="572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 &lt; n</a:t>
            </a:r>
            <a:endParaRPr/>
          </a:p>
        </p:txBody>
      </p:sp>
      <p:cxnSp>
        <p:nvCxnSpPr>
          <p:cNvPr id="200" name="Google Shape;200;p20"/>
          <p:cNvCxnSpPr>
            <a:stCxn id="201" idx="4"/>
            <a:endCxn id="194" idx="0"/>
          </p:cNvCxnSpPr>
          <p:nvPr/>
        </p:nvCxnSpPr>
        <p:spPr>
          <a:xfrm>
            <a:off x="5552556" y="264613"/>
            <a:ext cx="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0"/>
          <p:cNvCxnSpPr>
            <a:stCxn id="194" idx="2"/>
            <a:endCxn id="195" idx="0"/>
          </p:cNvCxnSpPr>
          <p:nvPr/>
        </p:nvCxnSpPr>
        <p:spPr>
          <a:xfrm>
            <a:off x="5552556" y="783313"/>
            <a:ext cx="0" cy="1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0"/>
          <p:cNvCxnSpPr>
            <a:stCxn id="195" idx="2"/>
            <a:endCxn id="199" idx="0"/>
          </p:cNvCxnSpPr>
          <p:nvPr/>
        </p:nvCxnSpPr>
        <p:spPr>
          <a:xfrm rot="5400000">
            <a:off x="5407938" y="1494238"/>
            <a:ext cx="283200" cy="60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0"/>
          <p:cNvCxnSpPr>
            <a:stCxn id="199" idx="3"/>
            <a:endCxn id="198" idx="0"/>
          </p:cNvCxnSpPr>
          <p:nvPr/>
        </p:nvCxnSpPr>
        <p:spPr>
          <a:xfrm>
            <a:off x="6208238" y="1924950"/>
            <a:ext cx="1890000" cy="434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0"/>
          <p:cNvCxnSpPr>
            <a:stCxn id="198" idx="2"/>
            <a:endCxn id="206" idx="0"/>
          </p:cNvCxnSpPr>
          <p:nvPr/>
        </p:nvCxnSpPr>
        <p:spPr>
          <a:xfrm>
            <a:off x="8098231" y="2715701"/>
            <a:ext cx="0" cy="2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20"/>
          <p:cNvSpPr txBox="1"/>
          <p:nvPr/>
        </p:nvSpPr>
        <p:spPr>
          <a:xfrm>
            <a:off x="6133125" y="1465513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нет</a:t>
            </a:r>
            <a:endParaRPr/>
          </a:p>
        </p:txBody>
      </p:sp>
      <p:sp>
        <p:nvSpPr>
          <p:cNvPr id="208" name="Google Shape;208;p20"/>
          <p:cNvSpPr txBox="1"/>
          <p:nvPr/>
        </p:nvSpPr>
        <p:spPr>
          <a:xfrm>
            <a:off x="5615825" y="2086888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</a:t>
            </a:r>
            <a:endParaRPr/>
          </a:p>
        </p:txBody>
      </p:sp>
      <p:sp>
        <p:nvSpPr>
          <p:cNvPr id="209" name="Google Shape;209;p20"/>
          <p:cNvSpPr txBox="1"/>
          <p:nvPr>
            <p:ph type="title"/>
          </p:nvPr>
        </p:nvSpPr>
        <p:spPr>
          <a:xfrm>
            <a:off x="311700" y="481700"/>
            <a:ext cx="3767400" cy="18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Поиск значения и индекса экстремума</a:t>
            </a:r>
            <a:endParaRPr sz="2820"/>
          </a:p>
        </p:txBody>
      </p:sp>
      <p:cxnSp>
        <p:nvCxnSpPr>
          <p:cNvPr id="210" name="Google Shape;210;p20"/>
          <p:cNvCxnSpPr>
            <a:stCxn id="199" idx="2"/>
            <a:endCxn id="211" idx="0"/>
          </p:cNvCxnSpPr>
          <p:nvPr/>
        </p:nvCxnSpPr>
        <p:spPr>
          <a:xfrm flipH="1">
            <a:off x="5545088" y="2211150"/>
            <a:ext cx="1500" cy="16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0"/>
          <p:cNvCxnSpPr>
            <a:stCxn id="197" idx="1"/>
            <a:endCxn id="199" idx="0"/>
          </p:cNvCxnSpPr>
          <p:nvPr/>
        </p:nvCxnSpPr>
        <p:spPr>
          <a:xfrm flipH="1" rot="10800000">
            <a:off x="4890888" y="1638875"/>
            <a:ext cx="655800" cy="3049200"/>
          </a:xfrm>
          <a:prstGeom prst="bentConnector4">
            <a:avLst>
              <a:gd fmla="val -255705" name="adj1"/>
              <a:gd fmla="val 10587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0"/>
          <p:cNvSpPr/>
          <p:nvPr/>
        </p:nvSpPr>
        <p:spPr>
          <a:xfrm>
            <a:off x="4467350" y="2376163"/>
            <a:ext cx="2155500" cy="6642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max</a:t>
            </a:r>
            <a:r>
              <a:rPr lang="ru"/>
              <a:t> &lt; X[i]</a:t>
            </a:r>
            <a:endParaRPr/>
          </a:p>
        </p:txBody>
      </p:sp>
      <p:cxnSp>
        <p:nvCxnSpPr>
          <p:cNvPr id="213" name="Google Shape;213;p20"/>
          <p:cNvCxnSpPr>
            <a:stCxn id="211" idx="1"/>
            <a:endCxn id="196" idx="0"/>
          </p:cNvCxnSpPr>
          <p:nvPr/>
        </p:nvCxnSpPr>
        <p:spPr>
          <a:xfrm flipH="1">
            <a:off x="4059050" y="2708263"/>
            <a:ext cx="408300" cy="348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0"/>
          <p:cNvCxnSpPr>
            <a:stCxn id="211" idx="3"/>
            <a:endCxn id="197" idx="0"/>
          </p:cNvCxnSpPr>
          <p:nvPr/>
        </p:nvCxnSpPr>
        <p:spPr>
          <a:xfrm flipH="1">
            <a:off x="5552450" y="2708263"/>
            <a:ext cx="1070400" cy="1788900"/>
          </a:xfrm>
          <a:prstGeom prst="bentConnector4">
            <a:avLst>
              <a:gd fmla="val -24082" name="adj1"/>
              <a:gd fmla="val 8815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0"/>
          <p:cNvCxnSpPr>
            <a:stCxn id="216" idx="2"/>
            <a:endCxn id="197" idx="0"/>
          </p:cNvCxnSpPr>
          <p:nvPr/>
        </p:nvCxnSpPr>
        <p:spPr>
          <a:xfrm flipH="1" rot="-5400000">
            <a:off x="4596098" y="3540788"/>
            <a:ext cx="419400" cy="14934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0"/>
          <p:cNvSpPr txBox="1"/>
          <p:nvPr/>
        </p:nvSpPr>
        <p:spPr>
          <a:xfrm>
            <a:off x="4079213" y="2350013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</a:t>
            </a:r>
            <a:endParaRPr/>
          </a:p>
        </p:txBody>
      </p:sp>
      <p:sp>
        <p:nvSpPr>
          <p:cNvPr id="218" name="Google Shape;218;p20"/>
          <p:cNvSpPr txBox="1"/>
          <p:nvPr/>
        </p:nvSpPr>
        <p:spPr>
          <a:xfrm>
            <a:off x="6582413" y="2350013"/>
            <a:ext cx="5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нет</a:t>
            </a:r>
            <a:endParaRPr/>
          </a:p>
        </p:txBody>
      </p:sp>
      <p:sp>
        <p:nvSpPr>
          <p:cNvPr id="219" name="Google Shape;219;p20"/>
          <p:cNvSpPr txBox="1"/>
          <p:nvPr/>
        </p:nvSpPr>
        <p:spPr>
          <a:xfrm>
            <a:off x="311750" y="1459875"/>
            <a:ext cx="2662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Например:</a:t>
            </a:r>
            <a:r>
              <a:rPr lang="ru"/>
              <a:t> </a:t>
            </a:r>
            <a:r>
              <a:rPr lang="ru"/>
              <a:t>Пусть задан массив </a:t>
            </a:r>
            <a:r>
              <a:rPr b="1" i="1" lang="ru"/>
              <a:t>X</a:t>
            </a:r>
            <a:r>
              <a:rPr lang="ru"/>
              <a:t> из </a:t>
            </a:r>
            <a:r>
              <a:rPr b="1" i="1" lang="ru"/>
              <a:t>n</a:t>
            </a:r>
            <a:r>
              <a:rPr lang="ru"/>
              <a:t> элементов, найти максимальное значение в массиве </a:t>
            </a:r>
            <a:r>
              <a:rPr b="1" i="1" lang="ru"/>
              <a:t>X </a:t>
            </a:r>
            <a:r>
              <a:rPr lang="ru"/>
              <a:t>и его индекс</a:t>
            </a:r>
            <a:r>
              <a:rPr lang="ru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поиска минимума - в условии меняется знак неравенства.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Если несколько одинаковых элементов: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строгие неравенства - первый экстремум;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нестрогие - последний;</a:t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3397448" y="3696188"/>
            <a:ext cx="1323300" cy="3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imax = i</a:t>
            </a:r>
            <a:endParaRPr sz="1000"/>
          </a:p>
        </p:txBody>
      </p:sp>
      <p:cxnSp>
        <p:nvCxnSpPr>
          <p:cNvPr id="220" name="Google Shape;220;p20"/>
          <p:cNvCxnSpPr>
            <a:stCxn id="196" idx="2"/>
            <a:endCxn id="216" idx="0"/>
          </p:cNvCxnSpPr>
          <p:nvPr/>
        </p:nvCxnSpPr>
        <p:spPr>
          <a:xfrm>
            <a:off x="4059098" y="3438763"/>
            <a:ext cx="0" cy="2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Поиск значения и индекса экстремума</a:t>
            </a:r>
            <a:endParaRPr sz="2820"/>
          </a:p>
        </p:txBody>
      </p:sp>
      <p:sp>
        <p:nvSpPr>
          <p:cNvPr id="226" name="Google Shape;226;p21"/>
          <p:cNvSpPr txBox="1"/>
          <p:nvPr/>
        </p:nvSpPr>
        <p:spPr>
          <a:xfrm>
            <a:off x="311950" y="1017725"/>
            <a:ext cx="8520600" cy="3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max = X[0]; </a:t>
            </a:r>
            <a:r>
              <a:rPr lang="ru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Начальное значение - первый элемент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imax = 0; </a:t>
            </a:r>
            <a:r>
              <a:rPr lang="ru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Можно не искать imax, если требуется только значение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(i = 1; i &lt; n; i++) { </a:t>
            </a:r>
            <a:r>
              <a:rPr lang="ru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с i = 1, чтобы не проверять 0-й элемент дважды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(X[i] &gt; max) {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max = X[i];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imax = i;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imax = 0; </a:t>
            </a:r>
            <a:r>
              <a:rPr lang="ru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Можно убрать лишнюю переменную max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(i = 1; i &lt; n; i++) {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(X[i] &gt; X[imax]) {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imax = i;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// Тогда значение max == X[imax]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